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7" r:id="rId3"/>
    <p:sldId id="291" r:id="rId4"/>
    <p:sldId id="293" r:id="rId5"/>
    <p:sldId id="270" r:id="rId6"/>
    <p:sldId id="294" r:id="rId7"/>
    <p:sldId id="295" r:id="rId8"/>
    <p:sldId id="266" r:id="rId9"/>
    <p:sldId id="297" r:id="rId10"/>
    <p:sldId id="303" r:id="rId11"/>
    <p:sldId id="304" r:id="rId12"/>
    <p:sldId id="305" r:id="rId13"/>
    <p:sldId id="296" r:id="rId14"/>
    <p:sldId id="298" r:id="rId15"/>
    <p:sldId id="306" r:id="rId16"/>
    <p:sldId id="299" r:id="rId17"/>
    <p:sldId id="310" r:id="rId18"/>
    <p:sldId id="312" r:id="rId19"/>
    <p:sldId id="307" r:id="rId20"/>
    <p:sldId id="309" r:id="rId21"/>
    <p:sldId id="308"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snapToGrid="0" snapToObjects="1">
      <p:cViewPr varScale="1">
        <p:scale>
          <a:sx n="84" d="100"/>
          <a:sy n="84" d="100"/>
        </p:scale>
        <p:origin x="151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ADOREYES\Downloads\Plan%20de%20Acci&#243;n%202015\Definitivos\Matriz%20PA%202015%20consolidacion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DOREYES\Downloads\Plan%20de%20Acci&#243;n%202015\Definitivos\Matriz%20PA%202015%20consolidacion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DOREYES\Downloads\Plan%20de%20Acci&#243;n%202015\Definitivos\Matriz%20PA%202015%20consolidacion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Ponderación!$D$62</c:f>
              <c:strCache>
                <c:ptCount val="1"/>
                <c:pt idx="0">
                  <c:v>INDICADOR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Ponderación!$C$63:$C$81</c:f>
              <c:strCache>
                <c:ptCount val="19"/>
                <c:pt idx="0">
                  <c:v>DNSSC</c:v>
                </c:pt>
                <c:pt idx="1">
                  <c:v>SNAVU</c:v>
                </c:pt>
                <c:pt idx="2">
                  <c:v>DNAC</c:v>
                </c:pt>
                <c:pt idx="3">
                  <c:v>DFN</c:v>
                </c:pt>
                <c:pt idx="4">
                  <c:v>DAPJE</c:v>
                </c:pt>
                <c:pt idx="5">
                  <c:v>DNPA</c:v>
                </c:pt>
                <c:pt idx="6">
                  <c:v>DNCTI</c:v>
                </c:pt>
                <c:pt idx="7">
                  <c:v>DAFNE</c:v>
                </c:pt>
                <c:pt idx="8">
                  <c:v>DNSPA</c:v>
                </c:pt>
                <c:pt idx="9">
                  <c:v>DNEAC</c:v>
                </c:pt>
                <c:pt idx="10">
                  <c:v>FACSJ</c:v>
                </c:pt>
                <c:pt idx="11">
                  <c:v>DNPP</c:v>
                </c:pt>
                <c:pt idx="12">
                  <c:v>DNGI</c:v>
                </c:pt>
                <c:pt idx="13">
                  <c:v>DNCPYP</c:v>
                </c:pt>
                <c:pt idx="14">
                  <c:v>DNAG</c:v>
                </c:pt>
                <c:pt idx="15">
                  <c:v>SSAG</c:v>
                </c:pt>
                <c:pt idx="16">
                  <c:v>DJ</c:v>
                </c:pt>
                <c:pt idx="17">
                  <c:v>DCI</c:v>
                </c:pt>
                <c:pt idx="18">
                  <c:v>DCD</c:v>
                </c:pt>
              </c:strCache>
            </c:strRef>
          </c:cat>
          <c:val>
            <c:numRef>
              <c:f>Ponderación!$D$63:$D$81</c:f>
              <c:numCache>
                <c:formatCode>0%</c:formatCode>
                <c:ptCount val="19"/>
                <c:pt idx="0">
                  <c:v>0.33674820494361429</c:v>
                </c:pt>
                <c:pt idx="1">
                  <c:v>3.3333333333333333E-2</c:v>
                </c:pt>
                <c:pt idx="2">
                  <c:v>0.36904761904761907</c:v>
                </c:pt>
                <c:pt idx="3">
                  <c:v>5.5555555555555552E-2</c:v>
                </c:pt>
                <c:pt idx="4">
                  <c:v>6.25E-2</c:v>
                </c:pt>
                <c:pt idx="5">
                  <c:v>0.23333333333333331</c:v>
                </c:pt>
                <c:pt idx="6">
                  <c:v>0</c:v>
                </c:pt>
                <c:pt idx="7">
                  <c:v>0.29691025213162586</c:v>
                </c:pt>
                <c:pt idx="8">
                  <c:v>0.70277777777777783</c:v>
                </c:pt>
                <c:pt idx="9">
                  <c:v>0.41428571428571431</c:v>
                </c:pt>
                <c:pt idx="10">
                  <c:v>0.8</c:v>
                </c:pt>
                <c:pt idx="11">
                  <c:v>0.27301587301587305</c:v>
                </c:pt>
                <c:pt idx="12">
                  <c:v>0</c:v>
                </c:pt>
                <c:pt idx="13">
                  <c:v>0.33333333333333331</c:v>
                </c:pt>
                <c:pt idx="14">
                  <c:v>0.30782448973405596</c:v>
                </c:pt>
                <c:pt idx="15">
                  <c:v>0.35888888888888892</c:v>
                </c:pt>
                <c:pt idx="16">
                  <c:v>0.15178571428571427</c:v>
                </c:pt>
                <c:pt idx="17">
                  <c:v>0.2</c:v>
                </c:pt>
                <c:pt idx="18">
                  <c:v>9.6647619047619052E-2</c:v>
                </c:pt>
              </c:numCache>
            </c:numRef>
          </c:val>
        </c:ser>
        <c:ser>
          <c:idx val="1"/>
          <c:order val="1"/>
          <c:tx>
            <c:strRef>
              <c:f>Ponderación!$E$62</c:f>
              <c:strCache>
                <c:ptCount val="1"/>
                <c:pt idx="0">
                  <c:v>GESTIÓN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Ponderación!$C$63:$C$81</c:f>
              <c:strCache>
                <c:ptCount val="19"/>
                <c:pt idx="0">
                  <c:v>DNSSC</c:v>
                </c:pt>
                <c:pt idx="1">
                  <c:v>SNAVU</c:v>
                </c:pt>
                <c:pt idx="2">
                  <c:v>DNAC</c:v>
                </c:pt>
                <c:pt idx="3">
                  <c:v>DFN</c:v>
                </c:pt>
                <c:pt idx="4">
                  <c:v>DAPJE</c:v>
                </c:pt>
                <c:pt idx="5">
                  <c:v>DNPA</c:v>
                </c:pt>
                <c:pt idx="6">
                  <c:v>DNCTI</c:v>
                </c:pt>
                <c:pt idx="7">
                  <c:v>DAFNE</c:v>
                </c:pt>
                <c:pt idx="8">
                  <c:v>DNSPA</c:v>
                </c:pt>
                <c:pt idx="9">
                  <c:v>DNEAC</c:v>
                </c:pt>
                <c:pt idx="10">
                  <c:v>FACSJ</c:v>
                </c:pt>
                <c:pt idx="11">
                  <c:v>DNPP</c:v>
                </c:pt>
                <c:pt idx="12">
                  <c:v>DNGI</c:v>
                </c:pt>
                <c:pt idx="13">
                  <c:v>DNCPYP</c:v>
                </c:pt>
                <c:pt idx="14">
                  <c:v>DNAG</c:v>
                </c:pt>
                <c:pt idx="15">
                  <c:v>SSAG</c:v>
                </c:pt>
                <c:pt idx="16">
                  <c:v>DJ</c:v>
                </c:pt>
                <c:pt idx="17">
                  <c:v>DCI</c:v>
                </c:pt>
                <c:pt idx="18">
                  <c:v>DCD</c:v>
                </c:pt>
              </c:strCache>
            </c:strRef>
          </c:cat>
          <c:val>
            <c:numRef>
              <c:f>Ponderación!$E$63:$E$81</c:f>
              <c:numCache>
                <c:formatCode>0%</c:formatCode>
                <c:ptCount val="19"/>
                <c:pt idx="0">
                  <c:v>0.58802051282051282</c:v>
                </c:pt>
                <c:pt idx="1">
                  <c:v>0.14368421052631578</c:v>
                </c:pt>
                <c:pt idx="2">
                  <c:v>0.48888888888888893</c:v>
                </c:pt>
                <c:pt idx="3">
                  <c:v>0.19122807017543861</c:v>
                </c:pt>
                <c:pt idx="4">
                  <c:v>0.32714285714285712</c:v>
                </c:pt>
                <c:pt idx="5">
                  <c:v>0.18888888888888888</c:v>
                </c:pt>
                <c:pt idx="6">
                  <c:v>0.33055045871559635</c:v>
                </c:pt>
                <c:pt idx="7">
                  <c:v>0.56905107941986866</c:v>
                </c:pt>
                <c:pt idx="8">
                  <c:v>0.53868421052631577</c:v>
                </c:pt>
                <c:pt idx="9">
                  <c:v>0.60504201680672265</c:v>
                </c:pt>
                <c:pt idx="10">
                  <c:v>0.6428571428571429</c:v>
                </c:pt>
                <c:pt idx="11">
                  <c:v>0.5456284153005464</c:v>
                </c:pt>
                <c:pt idx="12">
                  <c:v>0.1</c:v>
                </c:pt>
                <c:pt idx="13">
                  <c:v>9.0909090909090912E-2</c:v>
                </c:pt>
                <c:pt idx="14">
                  <c:v>0.39813059939273548</c:v>
                </c:pt>
                <c:pt idx="15">
                  <c:v>0.39</c:v>
                </c:pt>
                <c:pt idx="16">
                  <c:v>0</c:v>
                </c:pt>
                <c:pt idx="17">
                  <c:v>0.37166666666666665</c:v>
                </c:pt>
                <c:pt idx="18">
                  <c:v>0.5625</c:v>
                </c:pt>
              </c:numCache>
            </c:numRef>
          </c:val>
        </c:ser>
        <c:dLbls>
          <c:dLblPos val="inEnd"/>
          <c:showLegendKey val="0"/>
          <c:showVal val="1"/>
          <c:showCatName val="0"/>
          <c:showSerName val="0"/>
          <c:showPercent val="0"/>
          <c:showBubbleSize val="0"/>
        </c:dLbls>
        <c:gapWidth val="100"/>
        <c:overlap val="-24"/>
        <c:axId val="300719528"/>
        <c:axId val="300720312"/>
      </c:barChart>
      <c:catAx>
        <c:axId val="3007195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00720312"/>
        <c:crosses val="autoZero"/>
        <c:auto val="1"/>
        <c:lblAlgn val="ctr"/>
        <c:lblOffset val="100"/>
        <c:noMultiLvlLbl val="0"/>
      </c:catAx>
      <c:valAx>
        <c:axId val="30072031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00719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Ponderación!$D$334</c:f>
              <c:strCache>
                <c:ptCount val="1"/>
                <c:pt idx="0">
                  <c:v>INDICADOR</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strRef>
              <c:f>Ponderación!$C$335:$C$353</c:f>
              <c:strCache>
                <c:ptCount val="19"/>
                <c:pt idx="0">
                  <c:v>DNSSC</c:v>
                </c:pt>
                <c:pt idx="1">
                  <c:v>SNAVU</c:v>
                </c:pt>
                <c:pt idx="2">
                  <c:v>DNAC</c:v>
                </c:pt>
                <c:pt idx="3">
                  <c:v>DFN</c:v>
                </c:pt>
                <c:pt idx="4">
                  <c:v>DAPJE</c:v>
                </c:pt>
                <c:pt idx="5">
                  <c:v>DNPA</c:v>
                </c:pt>
                <c:pt idx="6">
                  <c:v>DNCTI</c:v>
                </c:pt>
                <c:pt idx="7">
                  <c:v>DAFNE</c:v>
                </c:pt>
                <c:pt idx="8">
                  <c:v>DNSPA</c:v>
                </c:pt>
                <c:pt idx="9">
                  <c:v>DNEAC</c:v>
                </c:pt>
                <c:pt idx="10">
                  <c:v>FACSJ</c:v>
                </c:pt>
                <c:pt idx="11">
                  <c:v>DNPP</c:v>
                </c:pt>
                <c:pt idx="12">
                  <c:v>DNGI</c:v>
                </c:pt>
                <c:pt idx="13">
                  <c:v>DNCPYP</c:v>
                </c:pt>
                <c:pt idx="14">
                  <c:v>DNAG</c:v>
                </c:pt>
                <c:pt idx="15">
                  <c:v>SSAG</c:v>
                </c:pt>
                <c:pt idx="16">
                  <c:v>DJ</c:v>
                </c:pt>
                <c:pt idx="17">
                  <c:v>DCI</c:v>
                </c:pt>
                <c:pt idx="18">
                  <c:v>DVD</c:v>
                </c:pt>
              </c:strCache>
            </c:strRef>
          </c:cat>
          <c:val>
            <c:numRef>
              <c:f>Ponderación!$D$335:$D$353</c:f>
              <c:numCache>
                <c:formatCode>0%</c:formatCode>
                <c:ptCount val="19"/>
                <c:pt idx="0">
                  <c:v>0.67349640988722859</c:v>
                </c:pt>
                <c:pt idx="1">
                  <c:v>6.6666666666666666E-2</c:v>
                </c:pt>
                <c:pt idx="2">
                  <c:v>0.73809523809523814</c:v>
                </c:pt>
                <c:pt idx="3">
                  <c:v>0.1111111111111111</c:v>
                </c:pt>
                <c:pt idx="4">
                  <c:v>0.125</c:v>
                </c:pt>
                <c:pt idx="5">
                  <c:v>0.46666666666666662</c:v>
                </c:pt>
                <c:pt idx="6">
                  <c:v>0</c:v>
                </c:pt>
                <c:pt idx="7">
                  <c:v>0.59382050426325172</c:v>
                </c:pt>
                <c:pt idx="8">
                  <c:v>1</c:v>
                </c:pt>
                <c:pt idx="9">
                  <c:v>0.82857142857142863</c:v>
                </c:pt>
                <c:pt idx="10">
                  <c:v>1</c:v>
                </c:pt>
                <c:pt idx="11">
                  <c:v>0.54603174603174609</c:v>
                </c:pt>
                <c:pt idx="12">
                  <c:v>0</c:v>
                </c:pt>
                <c:pt idx="13">
                  <c:v>0.66666666666666663</c:v>
                </c:pt>
                <c:pt idx="14">
                  <c:v>0.61564897946811192</c:v>
                </c:pt>
                <c:pt idx="15">
                  <c:v>0.71777777777777785</c:v>
                </c:pt>
                <c:pt idx="16">
                  <c:v>0.30357142857142855</c:v>
                </c:pt>
                <c:pt idx="17">
                  <c:v>0.4</c:v>
                </c:pt>
                <c:pt idx="18">
                  <c:v>0.1932952380952381</c:v>
                </c:pt>
              </c:numCache>
            </c:numRef>
          </c:val>
        </c:ser>
        <c:ser>
          <c:idx val="1"/>
          <c:order val="1"/>
          <c:tx>
            <c:strRef>
              <c:f>Ponderación!$E$334</c:f>
              <c:strCache>
                <c:ptCount val="1"/>
                <c:pt idx="0">
                  <c:v>GESTIÓN</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cat>
            <c:strRef>
              <c:f>Ponderación!$C$335:$C$353</c:f>
              <c:strCache>
                <c:ptCount val="19"/>
                <c:pt idx="0">
                  <c:v>DNSSC</c:v>
                </c:pt>
                <c:pt idx="1">
                  <c:v>SNAVU</c:v>
                </c:pt>
                <c:pt idx="2">
                  <c:v>DNAC</c:v>
                </c:pt>
                <c:pt idx="3">
                  <c:v>DFN</c:v>
                </c:pt>
                <c:pt idx="4">
                  <c:v>DAPJE</c:v>
                </c:pt>
                <c:pt idx="5">
                  <c:v>DNPA</c:v>
                </c:pt>
                <c:pt idx="6">
                  <c:v>DNCTI</c:v>
                </c:pt>
                <c:pt idx="7">
                  <c:v>DAFNE</c:v>
                </c:pt>
                <c:pt idx="8">
                  <c:v>DNSPA</c:v>
                </c:pt>
                <c:pt idx="9">
                  <c:v>DNEAC</c:v>
                </c:pt>
                <c:pt idx="10">
                  <c:v>FACSJ</c:v>
                </c:pt>
                <c:pt idx="11">
                  <c:v>DNPP</c:v>
                </c:pt>
                <c:pt idx="12">
                  <c:v>DNGI</c:v>
                </c:pt>
                <c:pt idx="13">
                  <c:v>DNCPYP</c:v>
                </c:pt>
                <c:pt idx="14">
                  <c:v>DNAG</c:v>
                </c:pt>
                <c:pt idx="15">
                  <c:v>SSAG</c:v>
                </c:pt>
                <c:pt idx="16">
                  <c:v>DJ</c:v>
                </c:pt>
                <c:pt idx="17">
                  <c:v>DCI</c:v>
                </c:pt>
                <c:pt idx="18">
                  <c:v>DVD</c:v>
                </c:pt>
              </c:strCache>
            </c:strRef>
          </c:cat>
          <c:val>
            <c:numRef>
              <c:f>Ponderación!$E$335:$E$353</c:f>
              <c:numCache>
                <c:formatCode>0%</c:formatCode>
                <c:ptCount val="19"/>
                <c:pt idx="0">
                  <c:v>1</c:v>
                </c:pt>
                <c:pt idx="1">
                  <c:v>0.28736842105263155</c:v>
                </c:pt>
                <c:pt idx="2">
                  <c:v>0.97777777777777786</c:v>
                </c:pt>
                <c:pt idx="3">
                  <c:v>0.38245614035087722</c:v>
                </c:pt>
                <c:pt idx="4">
                  <c:v>0.65428571428571425</c:v>
                </c:pt>
                <c:pt idx="5">
                  <c:v>0.37777777777777777</c:v>
                </c:pt>
                <c:pt idx="6">
                  <c:v>0.6611009174311927</c:v>
                </c:pt>
                <c:pt idx="7">
                  <c:v>1</c:v>
                </c:pt>
                <c:pt idx="8">
                  <c:v>1</c:v>
                </c:pt>
                <c:pt idx="9">
                  <c:v>1</c:v>
                </c:pt>
                <c:pt idx="10">
                  <c:v>1</c:v>
                </c:pt>
                <c:pt idx="11">
                  <c:v>1</c:v>
                </c:pt>
                <c:pt idx="12">
                  <c:v>0.2</c:v>
                </c:pt>
                <c:pt idx="13">
                  <c:v>0.18181818181818182</c:v>
                </c:pt>
                <c:pt idx="14">
                  <c:v>0.79626119878547097</c:v>
                </c:pt>
                <c:pt idx="15">
                  <c:v>0.78</c:v>
                </c:pt>
                <c:pt idx="16">
                  <c:v>0</c:v>
                </c:pt>
                <c:pt idx="17">
                  <c:v>0.74333333333333329</c:v>
                </c:pt>
                <c:pt idx="18">
                  <c:v>1</c:v>
                </c:pt>
              </c:numCache>
            </c:numRef>
          </c:val>
        </c:ser>
        <c:dLbls>
          <c:showLegendKey val="0"/>
          <c:showVal val="0"/>
          <c:showCatName val="0"/>
          <c:showSerName val="0"/>
          <c:showPercent val="0"/>
          <c:showBubbleSize val="0"/>
        </c:dLbls>
        <c:gapWidth val="315"/>
        <c:overlap val="-40"/>
        <c:axId val="300724624"/>
        <c:axId val="300725800"/>
      </c:barChart>
      <c:catAx>
        <c:axId val="3007246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00725800"/>
        <c:crosses val="autoZero"/>
        <c:auto val="1"/>
        <c:lblAlgn val="ctr"/>
        <c:lblOffset val="100"/>
        <c:noMultiLvlLbl val="0"/>
      </c:catAx>
      <c:valAx>
        <c:axId val="30072580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00724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Ponderación!$F$415</c:f>
              <c:strCache>
                <c:ptCount val="1"/>
                <c:pt idx="0">
                  <c:v>Resultado de Avande den Indicador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Ponderación!$E$416:$E$429</c:f>
              <c:strCache>
                <c:ptCount val="14"/>
                <c:pt idx="0">
                  <c:v>F1</c:v>
                </c:pt>
                <c:pt idx="1">
                  <c:v>A1</c:v>
                </c:pt>
                <c:pt idx="2">
                  <c:v>A3</c:v>
                </c:pt>
                <c:pt idx="3">
                  <c:v>A2</c:v>
                </c:pt>
                <c:pt idx="4">
                  <c:v>A4</c:v>
                </c:pt>
                <c:pt idx="5">
                  <c:v>P1</c:v>
                </c:pt>
                <c:pt idx="6">
                  <c:v>P2</c:v>
                </c:pt>
                <c:pt idx="7">
                  <c:v>P3</c:v>
                </c:pt>
                <c:pt idx="8">
                  <c:v>P4</c:v>
                </c:pt>
                <c:pt idx="9">
                  <c:v>P5</c:v>
                </c:pt>
                <c:pt idx="10">
                  <c:v>P6</c:v>
                </c:pt>
                <c:pt idx="11">
                  <c:v>P7</c:v>
                </c:pt>
                <c:pt idx="12">
                  <c:v>P8</c:v>
                </c:pt>
                <c:pt idx="13">
                  <c:v>E1</c:v>
                </c:pt>
              </c:strCache>
            </c:strRef>
          </c:cat>
          <c:val>
            <c:numRef>
              <c:f>Ponderación!$F$416:$F$429</c:f>
              <c:numCache>
                <c:formatCode>0%</c:formatCode>
                <c:ptCount val="14"/>
                <c:pt idx="0">
                  <c:v>0.26193194878587023</c:v>
                </c:pt>
                <c:pt idx="1">
                  <c:v>0.3520833333333333</c:v>
                </c:pt>
                <c:pt idx="2">
                  <c:v>3.6020571428571423E-2</c:v>
                </c:pt>
                <c:pt idx="3">
                  <c:v>0.52428343915343922</c:v>
                </c:pt>
                <c:pt idx="4">
                  <c:v>0.19894285714285714</c:v>
                </c:pt>
                <c:pt idx="5">
                  <c:v>5.5592467159277494E-2</c:v>
                </c:pt>
                <c:pt idx="6">
                  <c:v>0.32375243426346273</c:v>
                </c:pt>
                <c:pt idx="7">
                  <c:v>0.79592960773777532</c:v>
                </c:pt>
                <c:pt idx="8">
                  <c:v>0.33</c:v>
                </c:pt>
                <c:pt idx="9">
                  <c:v>0.56000000000000005</c:v>
                </c:pt>
                <c:pt idx="10">
                  <c:v>0.23760000000000001</c:v>
                </c:pt>
                <c:pt idx="11">
                  <c:v>0.32219666666666669</c:v>
                </c:pt>
                <c:pt idx="12">
                  <c:v>0.2568396087292163</c:v>
                </c:pt>
                <c:pt idx="13">
                  <c:v>1</c:v>
                </c:pt>
              </c:numCache>
            </c:numRef>
          </c:val>
        </c:ser>
        <c:dLbls>
          <c:dLblPos val="inEnd"/>
          <c:showLegendKey val="0"/>
          <c:showVal val="1"/>
          <c:showCatName val="0"/>
          <c:showSerName val="0"/>
          <c:showPercent val="0"/>
          <c:showBubbleSize val="0"/>
        </c:dLbls>
        <c:gapWidth val="65"/>
        <c:axId val="304181016"/>
        <c:axId val="304182584"/>
      </c:barChart>
      <c:catAx>
        <c:axId val="3041810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04182584"/>
        <c:crosses val="autoZero"/>
        <c:auto val="1"/>
        <c:lblAlgn val="ctr"/>
        <c:lblOffset val="100"/>
        <c:noMultiLvlLbl val="0"/>
      </c:catAx>
      <c:valAx>
        <c:axId val="304182584"/>
        <c:scaling>
          <c:orientation val="minMax"/>
          <c:max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30418101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Ponderación!$F$432</c:f>
              <c:strCache>
                <c:ptCount val="1"/>
                <c:pt idx="0">
                  <c:v>Resultado de Avande den Indicador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Ponderación!$E$433:$E$446</c:f>
              <c:strCache>
                <c:ptCount val="14"/>
                <c:pt idx="0">
                  <c:v>F1</c:v>
                </c:pt>
                <c:pt idx="1">
                  <c:v>A1</c:v>
                </c:pt>
                <c:pt idx="2">
                  <c:v>A3</c:v>
                </c:pt>
                <c:pt idx="3">
                  <c:v>A2</c:v>
                </c:pt>
                <c:pt idx="4">
                  <c:v>A4</c:v>
                </c:pt>
                <c:pt idx="5">
                  <c:v>P1</c:v>
                </c:pt>
                <c:pt idx="6">
                  <c:v>P2</c:v>
                </c:pt>
                <c:pt idx="7">
                  <c:v>P3</c:v>
                </c:pt>
                <c:pt idx="8">
                  <c:v>P4</c:v>
                </c:pt>
                <c:pt idx="9">
                  <c:v>P5</c:v>
                </c:pt>
                <c:pt idx="10">
                  <c:v>P6</c:v>
                </c:pt>
                <c:pt idx="11">
                  <c:v>P7</c:v>
                </c:pt>
                <c:pt idx="12">
                  <c:v>P8</c:v>
                </c:pt>
                <c:pt idx="13">
                  <c:v>E1</c:v>
                </c:pt>
              </c:strCache>
            </c:strRef>
          </c:cat>
          <c:val>
            <c:numRef>
              <c:f>Ponderación!$F$433:$F$446</c:f>
              <c:numCache>
                <c:formatCode>0%</c:formatCode>
                <c:ptCount val="14"/>
                <c:pt idx="0">
                  <c:v>0.50371528612667349</c:v>
                </c:pt>
                <c:pt idx="1">
                  <c:v>0.67708333333333326</c:v>
                </c:pt>
                <c:pt idx="2">
                  <c:v>6.9270329670329658E-2</c:v>
                </c:pt>
                <c:pt idx="3">
                  <c:v>1</c:v>
                </c:pt>
                <c:pt idx="4">
                  <c:v>0.38258241758241757</c:v>
                </c:pt>
                <c:pt idx="5">
                  <c:v>0.10690859069091825</c:v>
                </c:pt>
                <c:pt idx="6">
                  <c:v>0.62260083512204367</c:v>
                </c:pt>
                <c:pt idx="7">
                  <c:v>1</c:v>
                </c:pt>
                <c:pt idx="8">
                  <c:v>0.63461538461538458</c:v>
                </c:pt>
                <c:pt idx="9">
                  <c:v>1</c:v>
                </c:pt>
                <c:pt idx="10">
                  <c:v>0.45692307692307693</c:v>
                </c:pt>
                <c:pt idx="11">
                  <c:v>0.61960897435897433</c:v>
                </c:pt>
                <c:pt idx="12">
                  <c:v>0.4939223244792621</c:v>
                </c:pt>
                <c:pt idx="13">
                  <c:v>1</c:v>
                </c:pt>
              </c:numCache>
            </c:numRef>
          </c:val>
        </c:ser>
        <c:dLbls>
          <c:dLblPos val="inEnd"/>
          <c:showLegendKey val="0"/>
          <c:showVal val="1"/>
          <c:showCatName val="0"/>
          <c:showSerName val="0"/>
          <c:showPercent val="0"/>
          <c:showBubbleSize val="0"/>
        </c:dLbls>
        <c:gapWidth val="65"/>
        <c:axId val="300725408"/>
        <c:axId val="300720704"/>
      </c:barChart>
      <c:catAx>
        <c:axId val="300725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00720704"/>
        <c:crosses val="autoZero"/>
        <c:auto val="1"/>
        <c:lblAlgn val="ctr"/>
        <c:lblOffset val="100"/>
        <c:noMultiLvlLbl val="0"/>
      </c:catAx>
      <c:valAx>
        <c:axId val="300720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007254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17E14-DD3E-47E7-B74E-C2E796EB6618}" type="datetimeFigureOut">
              <a:rPr lang="es-CO" smtClean="0"/>
              <a:t>24/08/2015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60ADE-0303-47E3-B50E-7315309091C9}" type="slidenum">
              <a:rPr lang="es-CO" smtClean="0"/>
              <a:t>‹Nº›</a:t>
            </a:fld>
            <a:endParaRPr lang="es-CO"/>
          </a:p>
        </p:txBody>
      </p:sp>
    </p:spTree>
    <p:extLst>
      <p:ext uri="{BB962C8B-B14F-4D97-AF65-F5344CB8AC3E}">
        <p14:creationId xmlns:p14="http://schemas.microsoft.com/office/powerpoint/2010/main" val="341453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B860ADE-0303-47E3-B50E-7315309091C9}" type="slidenum">
              <a:rPr lang="es-CO" smtClean="0"/>
              <a:t>15</a:t>
            </a:fld>
            <a:endParaRPr lang="es-CO"/>
          </a:p>
        </p:txBody>
      </p:sp>
    </p:spTree>
    <p:extLst>
      <p:ext uri="{BB962C8B-B14F-4D97-AF65-F5344CB8AC3E}">
        <p14:creationId xmlns:p14="http://schemas.microsoft.com/office/powerpoint/2010/main" val="2270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627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220694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296731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39604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30997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164024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72729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100021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95667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173726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B0858-DEF6-4440-BA32-39243F620135}" type="datetimeFigureOut">
              <a:rPr lang="en-US" smtClean="0"/>
              <a:t>8/24/2015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172429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B0858-DEF6-4440-BA32-39243F620135}" type="datetimeFigureOut">
              <a:rPr lang="en-US" smtClean="0"/>
              <a:t>8/24/2015</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014CF-3A35-2341-AB0E-A3813B64D6CF}" type="slidenum">
              <a:rPr lang="es-ES_tradnl" smtClean="0"/>
              <a:t>‹Nº›</a:t>
            </a:fld>
            <a:endParaRPr lang="es-ES_tradnl"/>
          </a:p>
        </p:txBody>
      </p:sp>
    </p:spTree>
    <p:extLst>
      <p:ext uri="{BB962C8B-B14F-4D97-AF65-F5344CB8AC3E}">
        <p14:creationId xmlns:p14="http://schemas.microsoft.com/office/powerpoint/2010/main" val="412299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Vertic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19" y="1012745"/>
            <a:ext cx="2797685" cy="3760043"/>
          </a:xfrm>
          <a:prstGeom prst="rect">
            <a:avLst/>
          </a:prstGeom>
        </p:spPr>
      </p:pic>
      <p:sp>
        <p:nvSpPr>
          <p:cNvPr id="6" name="TextBox 5"/>
          <p:cNvSpPr txBox="1"/>
          <p:nvPr/>
        </p:nvSpPr>
        <p:spPr>
          <a:xfrm>
            <a:off x="1853004" y="5090797"/>
            <a:ext cx="5246706" cy="1323439"/>
          </a:xfrm>
          <a:prstGeom prst="rect">
            <a:avLst/>
          </a:prstGeom>
          <a:noFill/>
        </p:spPr>
        <p:txBody>
          <a:bodyPr wrap="square" rtlCol="0">
            <a:spAutoFit/>
          </a:bodyPr>
          <a:lstStyle/>
          <a:p>
            <a:pPr algn="ctr"/>
            <a:r>
              <a:rPr lang="es-ES_tradnl" sz="2000" dirty="0" smtClean="0">
                <a:latin typeface="Arial"/>
                <a:cs typeface="Arial"/>
              </a:rPr>
              <a:t>Seguimiento Plan de Acción Primer Semestre</a:t>
            </a:r>
          </a:p>
          <a:p>
            <a:pPr algn="ctr"/>
            <a:endParaRPr lang="es-ES_tradnl" sz="2000" dirty="0">
              <a:latin typeface="Arial"/>
              <a:cs typeface="Arial"/>
            </a:endParaRPr>
          </a:p>
          <a:p>
            <a:pPr algn="ctr"/>
            <a:r>
              <a:rPr lang="es-ES_tradnl" sz="2000" dirty="0" smtClean="0">
                <a:latin typeface="Arial"/>
                <a:cs typeface="Arial"/>
              </a:rPr>
              <a:t>Subdirección de Planeación </a:t>
            </a:r>
            <a:endParaRPr lang="es-ES_tradnl" sz="2000" dirty="0">
              <a:latin typeface="Arial"/>
              <a:cs typeface="Arial"/>
            </a:endParaRPr>
          </a:p>
        </p:txBody>
      </p:sp>
    </p:spTree>
    <p:extLst>
      <p:ext uri="{BB962C8B-B14F-4D97-AF65-F5344CB8AC3E}">
        <p14:creationId xmlns:p14="http://schemas.microsoft.com/office/powerpoint/2010/main" val="56979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Semestre</a:t>
            </a: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6186309"/>
          </a:xfrm>
          <a:prstGeom prst="rect">
            <a:avLst/>
          </a:prstGeom>
          <a:noFill/>
        </p:spPr>
        <p:txBody>
          <a:bodyPr wrap="square" rtlCol="0">
            <a:spAutoFit/>
          </a:bodyPr>
          <a:lstStyle/>
          <a:p>
            <a:r>
              <a:rPr lang="es-CO" dirty="0" smtClean="0"/>
              <a:t>Resultados acumulados Por Dirección Nacional:</a:t>
            </a:r>
          </a:p>
          <a:p>
            <a:endParaRPr lang="es-CO" dirty="0" smtClean="0"/>
          </a:p>
          <a:p>
            <a:pPr algn="just"/>
            <a:r>
              <a:rPr lang="es-CO" dirty="0" smtClean="0"/>
              <a:t>Este tipo de grafico muestra el nivel de avance de ejecución  y de indicadores con corte al primer semestre. Como se puede observar, respecto al semestre anterior hay un avance significativo debido al tiempo de avance en actividades los cuales ya muestran un resultado de objetivo,</a:t>
            </a:r>
          </a:p>
          <a:p>
            <a:endParaRPr lang="es-CO" dirty="0"/>
          </a:p>
          <a:p>
            <a:pPr algn="just"/>
            <a:r>
              <a:rPr lang="es-CO" dirty="0" smtClean="0"/>
              <a:t>Sin embargo es evidente que varias direcciones no han logrado obtener resultados debido  que dependen en gran medida de revisiones o ejercicios  ejecutados por terceros para </a:t>
            </a:r>
            <a:r>
              <a:rPr lang="es-CO" dirty="0" err="1" smtClean="0"/>
              <a:t>asi</a:t>
            </a:r>
            <a:r>
              <a:rPr lang="es-CO" dirty="0" smtClean="0"/>
              <a:t> tener productos finales tales como acreditaciones, análisis, informes de seguimiento o documentos de política o lineamientos generales los cuales empezaran a verse a partir de finales del tercer trimestre del año. Hay que recordar que muchos resultados dependen de la ejecución completas de todas las actividades programadas.</a:t>
            </a:r>
          </a:p>
          <a:p>
            <a:pPr algn="just"/>
            <a:endParaRPr lang="es-CO" b="1" dirty="0"/>
          </a:p>
          <a:p>
            <a:pPr algn="just"/>
            <a:r>
              <a:rPr lang="es-CO" b="1" dirty="0" smtClean="0"/>
              <a:t>De manera totalizada, se ha logrado un avance del 37% en el total de las actividades y un 26% en términos de indicadores. (comparando el semestre con el año</a:t>
            </a:r>
            <a:r>
              <a:rPr lang="es-CO" b="1" dirty="0" smtClean="0"/>
              <a:t>), lo cual indica un retraso ya que el esperado es del 50%,</a:t>
            </a:r>
            <a:endParaRPr lang="es-CO" b="1" dirty="0" smtClean="0"/>
          </a:p>
          <a:p>
            <a:endParaRPr lang="es-CO" dirty="0"/>
          </a:p>
          <a:p>
            <a:endParaRPr lang="es-CO" dirty="0" smtClean="0"/>
          </a:p>
          <a:p>
            <a:pPr marL="342900" indent="-342900">
              <a:buAutoNum type="alphaUcPeriod"/>
            </a:pPr>
            <a:endParaRPr lang="es-CO" dirty="0"/>
          </a:p>
          <a:p>
            <a:pPr marL="342900" indent="-342900">
              <a:buAutoNum type="alphaUcPeriod"/>
            </a:pPr>
            <a:endParaRPr lang="es-CO" dirty="0"/>
          </a:p>
        </p:txBody>
      </p:sp>
    </p:spTree>
    <p:extLst>
      <p:ext uri="{BB962C8B-B14F-4D97-AF65-F5344CB8AC3E}">
        <p14:creationId xmlns:p14="http://schemas.microsoft.com/office/powerpoint/2010/main" val="2031474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63930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 (Semestre Vs 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923330"/>
          </a:xfrm>
          <a:prstGeom prst="rect">
            <a:avLst/>
          </a:prstGeom>
          <a:noFill/>
        </p:spPr>
        <p:txBody>
          <a:bodyPr wrap="square" rtlCol="0">
            <a:spAutoFit/>
          </a:bodyPr>
          <a:lstStyle/>
          <a:p>
            <a:r>
              <a:rPr lang="es-CO" dirty="0" smtClean="0"/>
              <a:t>Resultados por Direcciones Nacionales:</a:t>
            </a:r>
          </a:p>
          <a:p>
            <a:pPr marL="342900" indent="-342900">
              <a:buAutoNum type="alphaUcPeriod"/>
            </a:pPr>
            <a:endParaRPr lang="es-CO" dirty="0"/>
          </a:p>
          <a:p>
            <a:pPr marL="342900" indent="-342900">
              <a:buAutoNum type="alphaUcPeriod"/>
            </a:pPr>
            <a:endParaRPr lang="es-CO" dirty="0"/>
          </a:p>
        </p:txBody>
      </p:sp>
      <p:graphicFrame>
        <p:nvGraphicFramePr>
          <p:cNvPr id="11" name="Gráfico 10"/>
          <p:cNvGraphicFramePr>
            <a:graphicFrameLocks/>
          </p:cNvGraphicFramePr>
          <p:nvPr>
            <p:extLst>
              <p:ext uri="{D42A27DB-BD31-4B8C-83A1-F6EECF244321}">
                <p14:modId xmlns:p14="http://schemas.microsoft.com/office/powerpoint/2010/main" val="1996948208"/>
              </p:ext>
            </p:extLst>
          </p:nvPr>
        </p:nvGraphicFramePr>
        <p:xfrm>
          <a:off x="434340" y="1869876"/>
          <a:ext cx="8405813" cy="4473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357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2031325"/>
          </a:xfrm>
          <a:prstGeom prst="rect">
            <a:avLst/>
          </a:prstGeom>
          <a:noFill/>
        </p:spPr>
        <p:txBody>
          <a:bodyPr wrap="square" rtlCol="0">
            <a:spAutoFit/>
          </a:bodyPr>
          <a:lstStyle/>
          <a:p>
            <a:r>
              <a:rPr lang="es-CO" dirty="0" smtClean="0">
                <a:solidFill>
                  <a:schemeClr val="accent2"/>
                </a:solidFill>
              </a:rPr>
              <a:t>Resultados del trimestre </a:t>
            </a:r>
            <a:r>
              <a:rPr lang="es-CO" dirty="0">
                <a:solidFill>
                  <a:schemeClr val="accent2"/>
                </a:solidFill>
              </a:rPr>
              <a:t>p</a:t>
            </a:r>
            <a:r>
              <a:rPr lang="es-CO" dirty="0" smtClean="0">
                <a:solidFill>
                  <a:schemeClr val="accent2"/>
                </a:solidFill>
              </a:rPr>
              <a:t>or Dirección Nacional:</a:t>
            </a:r>
          </a:p>
          <a:p>
            <a:endParaRPr lang="es-CO" dirty="0" smtClean="0">
              <a:solidFill>
                <a:schemeClr val="accent2"/>
              </a:solidFill>
            </a:endParaRPr>
          </a:p>
          <a:p>
            <a:pPr algn="just"/>
            <a:r>
              <a:rPr lang="es-CO" dirty="0" smtClean="0">
                <a:solidFill>
                  <a:schemeClr val="accent2"/>
                </a:solidFill>
              </a:rPr>
              <a:t>El comportamiento general en este periodo muestra un nivel de cumplimiento de las actividades programadas del 48% y de logro en objetivos parciales del  74%. Frente a lo que se había programado o esperado lograr en este primer semestre,</a:t>
            </a:r>
          </a:p>
          <a:p>
            <a:pPr marL="342900" indent="-342900">
              <a:buAutoNum type="alphaUcPeriod"/>
            </a:pPr>
            <a:endParaRPr lang="es-CO" dirty="0"/>
          </a:p>
          <a:p>
            <a:pPr marL="342900" indent="-342900">
              <a:buAutoNum type="alphaUcPeriod"/>
            </a:pPr>
            <a:endParaRPr lang="es-CO" dirty="0"/>
          </a:p>
        </p:txBody>
      </p:sp>
    </p:spTree>
    <p:extLst>
      <p:ext uri="{BB962C8B-B14F-4D97-AF65-F5344CB8AC3E}">
        <p14:creationId xmlns:p14="http://schemas.microsoft.com/office/powerpoint/2010/main" val="2328886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6067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Semestre-Objetivos </a:t>
            </a:r>
            <a:r>
              <a:rPr lang="es-CO" altLang="es-CO" sz="2000" dirty="0" smtClean="0">
                <a:solidFill>
                  <a:srgbClr val="003366"/>
                </a:solidFill>
                <a:latin typeface="Arial" pitchFamily="34" charset="0"/>
              </a:rPr>
              <a:t>estratégicos</a:t>
            </a: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1585049"/>
          </a:xfrm>
          <a:prstGeom prst="rect">
            <a:avLst/>
          </a:prstGeom>
          <a:noFill/>
        </p:spPr>
        <p:txBody>
          <a:bodyPr wrap="square" rtlCol="0">
            <a:spAutoFit/>
          </a:bodyPr>
          <a:lstStyle/>
          <a:p>
            <a:r>
              <a:rPr lang="es-CO" dirty="0" smtClean="0"/>
              <a:t>Para el entendimiento de los resultados, se presenta a continuación la denominación de las distintas Direcciones Nacionales y de los Objetivos estratégicos,</a:t>
            </a:r>
          </a:p>
          <a:p>
            <a:endParaRPr lang="es-CO" sz="500" dirty="0"/>
          </a:p>
          <a:p>
            <a:r>
              <a:rPr lang="es-CO" dirty="0" smtClean="0"/>
              <a:t>B. Objetivos estratégicos.</a:t>
            </a:r>
          </a:p>
          <a:p>
            <a:pPr marL="342900" indent="-342900">
              <a:buAutoNum type="alphaUcPeriod"/>
            </a:pPr>
            <a:endParaRPr lang="es-CO" dirty="0"/>
          </a:p>
          <a:p>
            <a:pPr marL="342900" indent="-342900">
              <a:buAutoNum type="alphaUcPeriod"/>
            </a:pPr>
            <a:endParaRPr lang="es-CO" dirty="0"/>
          </a:p>
        </p:txBody>
      </p:sp>
      <p:graphicFrame>
        <p:nvGraphicFramePr>
          <p:cNvPr id="2" name="Tabla 1"/>
          <p:cNvGraphicFramePr>
            <a:graphicFrameLocks noGrp="1"/>
          </p:cNvGraphicFramePr>
          <p:nvPr>
            <p:extLst>
              <p:ext uri="{D42A27DB-BD31-4B8C-83A1-F6EECF244321}">
                <p14:modId xmlns:p14="http://schemas.microsoft.com/office/powerpoint/2010/main" val="145696858"/>
              </p:ext>
            </p:extLst>
          </p:nvPr>
        </p:nvGraphicFramePr>
        <p:xfrm>
          <a:off x="2801891" y="2057397"/>
          <a:ext cx="4341859" cy="4720592"/>
        </p:xfrm>
        <a:graphic>
          <a:graphicData uri="http://schemas.openxmlformats.org/drawingml/2006/table">
            <a:tbl>
              <a:tblPr>
                <a:tableStyleId>{5C22544A-7EE6-4342-B048-85BDC9FD1C3A}</a:tableStyleId>
              </a:tblPr>
              <a:tblGrid>
                <a:gridCol w="3630366"/>
                <a:gridCol w="711493"/>
              </a:tblGrid>
              <a:tr h="169457">
                <a:tc>
                  <a:txBody>
                    <a:bodyPr/>
                    <a:lstStyle/>
                    <a:p>
                      <a:pPr algn="ctr" fontAlgn="ctr"/>
                      <a:r>
                        <a:rPr lang="es-CO" sz="900" u="none" strike="noStrike" dirty="0">
                          <a:effectLst/>
                        </a:rPr>
                        <a:t>OBJETIVO ESTRATÉGICO</a:t>
                      </a:r>
                      <a:endParaRPr lang="es-CO" sz="9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s-CO" sz="900" u="none" strike="noStrike">
                          <a:effectLst/>
                        </a:rPr>
                        <a:t>SIMBOLO</a:t>
                      </a:r>
                      <a:endParaRPr lang="es-CO" sz="900" b="1" i="0" u="none" strike="noStrike">
                        <a:solidFill>
                          <a:srgbClr val="FFFFFF"/>
                        </a:solidFill>
                        <a:effectLst/>
                        <a:latin typeface="Calibri" panose="020F0502020204030204" pitchFamily="34" charset="0"/>
                      </a:endParaRPr>
                    </a:p>
                  </a:txBody>
                  <a:tcPr marL="0" marR="0" marT="0" marB="0" anchor="ctr"/>
                </a:tc>
              </a:tr>
              <a:tr h="330845">
                <a:tc>
                  <a:txBody>
                    <a:bodyPr/>
                    <a:lstStyle/>
                    <a:p>
                      <a:pPr algn="ctr" fontAlgn="ctr"/>
                      <a:r>
                        <a:rPr lang="es-CO" sz="800" u="none" strike="noStrike">
                          <a:effectLst/>
                        </a:rPr>
                        <a:t>Gestionar de manera eficiente los recursos financieros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F1</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Fortalecer el talento humano y su gestión</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A1</a:t>
                      </a:r>
                      <a:endParaRPr lang="es-CO" sz="1300" b="0" i="0" u="none" strike="noStrike">
                        <a:solidFill>
                          <a:srgbClr val="000000"/>
                        </a:solidFill>
                        <a:effectLst/>
                        <a:latin typeface="Calibri" panose="020F0502020204030204" pitchFamily="34" charset="0"/>
                      </a:endParaRPr>
                    </a:p>
                  </a:txBody>
                  <a:tcPr marL="0" marR="0" marT="0" marB="0"/>
                </a:tc>
              </a:tr>
              <a:tr h="258220">
                <a:tc>
                  <a:txBody>
                    <a:bodyPr/>
                    <a:lstStyle/>
                    <a:p>
                      <a:pPr algn="ctr" fontAlgn="ctr"/>
                      <a:r>
                        <a:rPr lang="es-CO" sz="800" u="none" strike="noStrike">
                          <a:effectLst/>
                        </a:rPr>
                        <a:t>Mejorar la productividad y efectividad en el desempeño de los servidores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dirty="0" smtClean="0">
                          <a:effectLst/>
                        </a:rPr>
                        <a:t>A3</a:t>
                      </a:r>
                      <a:endParaRPr lang="es-CO" sz="1300" b="0" i="0" u="none" strike="noStrike" dirty="0">
                        <a:solidFill>
                          <a:srgbClr val="000000"/>
                        </a:solidFill>
                        <a:effectLst/>
                        <a:latin typeface="Calibri" panose="020F0502020204030204" pitchFamily="34" charset="0"/>
                      </a:endParaRPr>
                    </a:p>
                  </a:txBody>
                  <a:tcPr marL="0" marR="0" marT="0" marB="0"/>
                </a:tc>
              </a:tr>
              <a:tr h="258220">
                <a:tc>
                  <a:txBody>
                    <a:bodyPr/>
                    <a:lstStyle/>
                    <a:p>
                      <a:pPr algn="ctr" fontAlgn="ctr"/>
                      <a:r>
                        <a:rPr lang="es-CO" sz="800" u="none" strike="noStrike">
                          <a:effectLst/>
                        </a:rPr>
                        <a:t>Disponer de una tecnología idónea que soporte eficientemente los  procesos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dirty="0" smtClean="0">
                          <a:effectLst/>
                        </a:rPr>
                        <a:t>A2</a:t>
                      </a:r>
                      <a:endParaRPr lang="es-CO" sz="1300" b="0" i="0" u="none" strike="noStrike" dirty="0">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Mejorar la gestión del conocimiento y de la información</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A4</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Consolidar el Sistema de Gestión Integral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P1</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Modernizar las metodologías, herramientas y técnicas de la investigación penal</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P2</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Fortalecer el sistema penal oral acusatorio</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P3</a:t>
                      </a:r>
                      <a:endParaRPr lang="es-CO" sz="1300" b="0" i="0" u="none" strike="noStrike">
                        <a:solidFill>
                          <a:srgbClr val="000000"/>
                        </a:solidFill>
                        <a:effectLst/>
                        <a:latin typeface="Calibri" panose="020F0502020204030204" pitchFamily="34" charset="0"/>
                      </a:endParaRPr>
                    </a:p>
                  </a:txBody>
                  <a:tcPr marL="0" marR="0" marT="0" marB="0"/>
                </a:tc>
              </a:tr>
              <a:tr h="492233">
                <a:tc>
                  <a:txBody>
                    <a:bodyPr/>
                    <a:lstStyle/>
                    <a:p>
                      <a:pPr algn="ctr" fontAlgn="ctr"/>
                      <a:r>
                        <a:rPr lang="es-CO" sz="800" u="none" strike="noStrike">
                          <a:effectLst/>
                        </a:rPr>
                        <a:t>Articular las policías judiciales</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P4</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Mejorar la atención integral a víctimas y usuarios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P5</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Diseñar e implementar políticas públicas para mejorar el desempeño de la entidad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P6</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Mejorar la articulación interinstitucional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P7</a:t>
                      </a:r>
                      <a:endParaRPr lang="es-CO" sz="1300" b="0" i="0" u="none" strike="noStrike">
                        <a:solidFill>
                          <a:srgbClr val="000000"/>
                        </a:solidFill>
                        <a:effectLst/>
                        <a:latin typeface="Calibri" panose="020F0502020204030204" pitchFamily="34" charset="0"/>
                      </a:endParaRPr>
                    </a:p>
                  </a:txBody>
                  <a:tcPr marL="0" marR="0" marT="0" marB="0"/>
                </a:tc>
              </a:tr>
              <a:tr h="234012">
                <a:tc>
                  <a:txBody>
                    <a:bodyPr/>
                    <a:lstStyle/>
                    <a:p>
                      <a:pPr algn="ctr" fontAlgn="ctr"/>
                      <a:r>
                        <a:rPr lang="es-CO" sz="800" u="none" strike="noStrike">
                          <a:effectLst/>
                        </a:rPr>
                        <a:t>Fortalecer la Justicia Transicional </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a:effectLst/>
                        </a:rPr>
                        <a:t>P8</a:t>
                      </a:r>
                      <a:endParaRPr lang="es-CO" sz="1300" b="0" i="0" u="none" strike="noStrike">
                        <a:solidFill>
                          <a:srgbClr val="000000"/>
                        </a:solidFill>
                        <a:effectLst/>
                        <a:latin typeface="Calibri" panose="020F0502020204030204" pitchFamily="34" charset="0"/>
                      </a:endParaRPr>
                    </a:p>
                  </a:txBody>
                  <a:tcPr marL="0" marR="0" marT="0" marB="0"/>
                </a:tc>
              </a:tr>
              <a:tr h="330845">
                <a:tc>
                  <a:txBody>
                    <a:bodyPr/>
                    <a:lstStyle/>
                    <a:p>
                      <a:pPr algn="ctr" fontAlgn="ctr"/>
                      <a:r>
                        <a:rPr lang="es-CO" sz="800" u="none" strike="noStrike">
                          <a:effectLst/>
                        </a:rPr>
                        <a:t>Mejorar la efectividad de la investigación y del ejercicio de la acción penal</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t"/>
                      <a:r>
                        <a:rPr lang="es-CO" sz="1300" u="none" strike="noStrike" dirty="0">
                          <a:effectLst/>
                        </a:rPr>
                        <a:t>E1</a:t>
                      </a:r>
                      <a:endParaRPr lang="es-CO" sz="1300" b="0" i="0" u="none" strike="noStrike" dirty="0">
                        <a:solidFill>
                          <a:srgbClr val="000000"/>
                        </a:solidFill>
                        <a:effectLst/>
                        <a:latin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3310974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a:t>
            </a:r>
            <a:r>
              <a:rPr lang="es-CO" altLang="es-CO" sz="2000" u="sng" dirty="0" smtClean="0">
                <a:solidFill>
                  <a:srgbClr val="003366"/>
                </a:solidFill>
                <a:latin typeface="Arial" pitchFamily="34" charset="0"/>
              </a:rPr>
              <a:t>emestre</a:t>
            </a:r>
            <a:endParaRPr lang="es-CO" altLang="es-CO" sz="2000" u="sng"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923330"/>
          </a:xfrm>
          <a:prstGeom prst="rect">
            <a:avLst/>
          </a:prstGeom>
          <a:noFill/>
        </p:spPr>
        <p:txBody>
          <a:bodyPr wrap="square" rtlCol="0">
            <a:spAutoFit/>
          </a:bodyPr>
          <a:lstStyle/>
          <a:p>
            <a:r>
              <a:rPr lang="es-CO" dirty="0" smtClean="0"/>
              <a:t>Resultados por Objetivos Estratégicos - Acumulado:</a:t>
            </a:r>
          </a:p>
          <a:p>
            <a:pPr marL="342900" indent="-342900">
              <a:buAutoNum type="alphaUcPeriod"/>
            </a:pPr>
            <a:endParaRPr lang="es-CO" dirty="0"/>
          </a:p>
          <a:p>
            <a:pPr marL="342900" indent="-342900">
              <a:buAutoNum type="alphaUcPeriod"/>
            </a:pPr>
            <a:endParaRPr lang="es-CO" dirty="0"/>
          </a:p>
        </p:txBody>
      </p:sp>
      <p:graphicFrame>
        <p:nvGraphicFramePr>
          <p:cNvPr id="13" name="Gráfico 12"/>
          <p:cNvGraphicFramePr>
            <a:graphicFrameLocks/>
          </p:cNvGraphicFramePr>
          <p:nvPr>
            <p:extLst>
              <p:ext uri="{D42A27DB-BD31-4B8C-83A1-F6EECF244321}">
                <p14:modId xmlns:p14="http://schemas.microsoft.com/office/powerpoint/2010/main" val="1129572179"/>
              </p:ext>
            </p:extLst>
          </p:nvPr>
        </p:nvGraphicFramePr>
        <p:xfrm>
          <a:off x="333194" y="1472326"/>
          <a:ext cx="8574643" cy="5214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8141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113484" y="332423"/>
            <a:ext cx="762000" cy="665162"/>
            <a:chOff x="1110" y="2656"/>
            <a:chExt cx="1549" cy="1351"/>
          </a:xfrm>
        </p:grpSpPr>
        <p:sp>
          <p:nvSpPr>
            <p:cNvPr id="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0"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0099CC">
                    <a:gamma/>
                    <a:shade val="46275"/>
                    <a:invGamma/>
                  </a:srgbClr>
                </a:gs>
                <a:gs pos="100000">
                  <a:srgbClr val="0099CC"/>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1" name="Line 11"/>
          <p:cNvSpPr>
            <a:spLocks noChangeShapeType="1"/>
          </p:cNvSpPr>
          <p:nvPr/>
        </p:nvSpPr>
        <p:spPr bwMode="auto">
          <a:xfrm>
            <a:off x="723084" y="94202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2" name="Text Box 12"/>
          <p:cNvSpPr txBox="1">
            <a:spLocks noChangeArrowheads="1"/>
          </p:cNvSpPr>
          <p:nvPr/>
        </p:nvSpPr>
        <p:spPr bwMode="auto">
          <a:xfrm>
            <a:off x="907383" y="408623"/>
            <a:ext cx="464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s-CO" altLang="es-CO" sz="1200" dirty="0" smtClean="0">
                <a:solidFill>
                  <a:srgbClr val="003366"/>
                </a:solidFill>
                <a:latin typeface="Arial" pitchFamily="34" charset="0"/>
              </a:rPr>
              <a:t>Contexto del Plan De Acción 2015</a:t>
            </a:r>
          </a:p>
          <a:p>
            <a:pPr defTabSz="914400" eaLnBrk="0" fontAlgn="base" hangingPunct="0">
              <a:spcBef>
                <a:spcPct val="0"/>
              </a:spcBef>
              <a:spcAft>
                <a:spcPct val="0"/>
              </a:spcAft>
            </a:pPr>
            <a:r>
              <a:rPr lang="es-CO" altLang="es-CO" sz="1200" b="1" i="1" dirty="0" smtClean="0">
                <a:solidFill>
                  <a:srgbClr val="003366"/>
                </a:solidFill>
                <a:latin typeface="Arial" pitchFamily="34" charset="0"/>
              </a:rPr>
              <a:t>MAPA ESTRATÉGICO-Objetivos Estratégicos</a:t>
            </a:r>
          </a:p>
          <a:p>
            <a:pPr defTabSz="914400" eaLnBrk="0" fontAlgn="base" hangingPunct="0">
              <a:spcBef>
                <a:spcPct val="0"/>
              </a:spcBef>
              <a:spcAft>
                <a:spcPct val="0"/>
              </a:spcAft>
            </a:pPr>
            <a:endParaRPr lang="es-CO" altLang="es-CO" sz="1200" b="1" i="1" dirty="0" smtClean="0">
              <a:solidFill>
                <a:srgbClr val="003366"/>
              </a:solidFill>
              <a:latin typeface="Arial" pitchFamily="34" charset="0"/>
            </a:endParaRPr>
          </a:p>
        </p:txBody>
      </p:sp>
      <p:sp>
        <p:nvSpPr>
          <p:cNvPr id="13" name="Text Box 13"/>
          <p:cNvSpPr txBox="1">
            <a:spLocks noChangeArrowheads="1"/>
          </p:cNvSpPr>
          <p:nvPr/>
        </p:nvSpPr>
        <p:spPr bwMode="gray">
          <a:xfrm>
            <a:off x="310334" y="43084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1</a:t>
            </a:r>
          </a:p>
        </p:txBody>
      </p:sp>
      <p:pic>
        <p:nvPicPr>
          <p:cNvPr id="14" name="Imagen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84" y="1440500"/>
            <a:ext cx="7369356" cy="52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87340" y="1049022"/>
            <a:ext cx="1481046"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Perspectivas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ángulo 14"/>
          <p:cNvSpPr/>
          <p:nvPr/>
        </p:nvSpPr>
        <p:spPr>
          <a:xfrm>
            <a:off x="3606016" y="976937"/>
            <a:ext cx="2481898"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Objetivos estratégicos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4709805" y="6384738"/>
            <a:ext cx="69087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26%</a:t>
            </a:r>
            <a:endParaRPr lang="es-CO" sz="1400" b="1" dirty="0">
              <a:latin typeface="Arial" panose="020B0604020202020204" pitchFamily="34" charset="0"/>
              <a:cs typeface="Arial" panose="020B0604020202020204" pitchFamily="34" charset="0"/>
            </a:endParaRPr>
          </a:p>
        </p:txBody>
      </p:sp>
      <p:sp>
        <p:nvSpPr>
          <p:cNvPr id="16" name="CuadroTexto 15"/>
          <p:cNvSpPr txBox="1"/>
          <p:nvPr/>
        </p:nvSpPr>
        <p:spPr>
          <a:xfrm>
            <a:off x="2244734" y="5382708"/>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35%</a:t>
            </a:r>
            <a:endParaRPr lang="es-CO" sz="1400" b="1" dirty="0">
              <a:latin typeface="Arial" panose="020B0604020202020204" pitchFamily="34" charset="0"/>
              <a:cs typeface="Arial" panose="020B0604020202020204" pitchFamily="34" charset="0"/>
            </a:endParaRPr>
          </a:p>
        </p:txBody>
      </p:sp>
      <p:sp>
        <p:nvSpPr>
          <p:cNvPr id="17" name="CuadroTexto 16"/>
          <p:cNvSpPr txBox="1"/>
          <p:nvPr/>
        </p:nvSpPr>
        <p:spPr>
          <a:xfrm>
            <a:off x="3816561" y="5372116"/>
            <a:ext cx="50292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4%</a:t>
            </a:r>
            <a:endParaRPr lang="es-CO" sz="1400" b="1" dirty="0">
              <a:latin typeface="Arial" panose="020B0604020202020204" pitchFamily="34" charset="0"/>
              <a:cs typeface="Arial" panose="020B0604020202020204" pitchFamily="34" charset="0"/>
            </a:endParaRPr>
          </a:p>
        </p:txBody>
      </p:sp>
      <p:sp>
        <p:nvSpPr>
          <p:cNvPr id="18" name="CuadroTexto 17"/>
          <p:cNvSpPr txBox="1"/>
          <p:nvPr/>
        </p:nvSpPr>
        <p:spPr>
          <a:xfrm>
            <a:off x="5584993" y="5383546"/>
            <a:ext cx="559009"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52%</a:t>
            </a:r>
            <a:endParaRPr lang="es-CO" sz="1400" b="1" dirty="0">
              <a:latin typeface="Arial" panose="020B0604020202020204" pitchFamily="34" charset="0"/>
              <a:cs typeface="Arial" panose="020B0604020202020204" pitchFamily="34" charset="0"/>
            </a:endParaRPr>
          </a:p>
        </p:txBody>
      </p:sp>
      <p:sp>
        <p:nvSpPr>
          <p:cNvPr id="19" name="CuadroTexto 18"/>
          <p:cNvSpPr txBox="1"/>
          <p:nvPr/>
        </p:nvSpPr>
        <p:spPr>
          <a:xfrm>
            <a:off x="7224404" y="5384863"/>
            <a:ext cx="559009"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20%</a:t>
            </a:r>
            <a:endParaRPr lang="es-CO" sz="1400" b="1" dirty="0">
              <a:latin typeface="Arial" panose="020B0604020202020204" pitchFamily="34" charset="0"/>
              <a:cs typeface="Arial" panose="020B0604020202020204" pitchFamily="34" charset="0"/>
            </a:endParaRPr>
          </a:p>
        </p:txBody>
      </p:sp>
      <p:sp>
        <p:nvSpPr>
          <p:cNvPr id="20" name="CuadroTexto 19"/>
          <p:cNvSpPr txBox="1"/>
          <p:nvPr/>
        </p:nvSpPr>
        <p:spPr>
          <a:xfrm>
            <a:off x="2233303" y="4226789"/>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a:t>
            </a:r>
            <a:endParaRPr lang="es-CO" sz="1400" b="1" dirty="0">
              <a:latin typeface="Arial" panose="020B0604020202020204" pitchFamily="34" charset="0"/>
              <a:cs typeface="Arial" panose="020B0604020202020204" pitchFamily="34" charset="0"/>
            </a:endParaRPr>
          </a:p>
        </p:txBody>
      </p:sp>
      <p:sp>
        <p:nvSpPr>
          <p:cNvPr id="21" name="CuadroTexto 20"/>
          <p:cNvSpPr txBox="1"/>
          <p:nvPr/>
        </p:nvSpPr>
        <p:spPr>
          <a:xfrm>
            <a:off x="3805130" y="4216197"/>
            <a:ext cx="67543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32%</a:t>
            </a:r>
            <a:endParaRPr lang="es-CO" sz="1400" b="1" dirty="0">
              <a:latin typeface="Arial" panose="020B0604020202020204" pitchFamily="34" charset="0"/>
              <a:cs typeface="Arial" panose="020B0604020202020204" pitchFamily="34" charset="0"/>
            </a:endParaRPr>
          </a:p>
        </p:txBody>
      </p:sp>
      <p:sp>
        <p:nvSpPr>
          <p:cNvPr id="22" name="CuadroTexto 21"/>
          <p:cNvSpPr txBox="1"/>
          <p:nvPr/>
        </p:nvSpPr>
        <p:spPr>
          <a:xfrm>
            <a:off x="5573562" y="4227627"/>
            <a:ext cx="712937"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80%</a:t>
            </a:r>
            <a:endParaRPr lang="es-CO" sz="1400" b="1" dirty="0">
              <a:latin typeface="Arial" panose="020B0604020202020204" pitchFamily="34" charset="0"/>
              <a:cs typeface="Arial" panose="020B0604020202020204" pitchFamily="34" charset="0"/>
            </a:endParaRPr>
          </a:p>
        </p:txBody>
      </p:sp>
      <p:sp>
        <p:nvSpPr>
          <p:cNvPr id="23" name="CuadroTexto 22"/>
          <p:cNvSpPr txBox="1"/>
          <p:nvPr/>
        </p:nvSpPr>
        <p:spPr>
          <a:xfrm>
            <a:off x="7212974" y="4228944"/>
            <a:ext cx="57044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33%</a:t>
            </a:r>
            <a:endParaRPr lang="es-CO" sz="1400" b="1" dirty="0">
              <a:latin typeface="Arial" panose="020B0604020202020204" pitchFamily="34" charset="0"/>
              <a:cs typeface="Arial" panose="020B0604020202020204" pitchFamily="34" charset="0"/>
            </a:endParaRPr>
          </a:p>
        </p:txBody>
      </p:sp>
      <p:sp>
        <p:nvSpPr>
          <p:cNvPr id="24" name="CuadroTexto 23"/>
          <p:cNvSpPr txBox="1"/>
          <p:nvPr/>
        </p:nvSpPr>
        <p:spPr>
          <a:xfrm>
            <a:off x="2300823" y="2305090"/>
            <a:ext cx="744707"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56%</a:t>
            </a:r>
            <a:endParaRPr lang="es-CO" sz="1400" b="1" dirty="0">
              <a:latin typeface="Arial" panose="020B0604020202020204" pitchFamily="34" charset="0"/>
              <a:cs typeface="Arial" panose="020B0604020202020204" pitchFamily="34" charset="0"/>
            </a:endParaRPr>
          </a:p>
        </p:txBody>
      </p:sp>
      <p:sp>
        <p:nvSpPr>
          <p:cNvPr id="25" name="CuadroTexto 24"/>
          <p:cNvSpPr txBox="1"/>
          <p:nvPr/>
        </p:nvSpPr>
        <p:spPr>
          <a:xfrm>
            <a:off x="3354556" y="2071300"/>
            <a:ext cx="607844"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24%</a:t>
            </a:r>
            <a:endParaRPr lang="es-CO" sz="1400" b="1" dirty="0">
              <a:latin typeface="Arial" panose="020B0604020202020204" pitchFamily="34" charset="0"/>
              <a:cs typeface="Arial" panose="020B0604020202020204" pitchFamily="34" charset="0"/>
            </a:endParaRPr>
          </a:p>
        </p:txBody>
      </p:sp>
      <p:sp>
        <p:nvSpPr>
          <p:cNvPr id="26" name="CuadroTexto 25"/>
          <p:cNvSpPr txBox="1"/>
          <p:nvPr/>
        </p:nvSpPr>
        <p:spPr>
          <a:xfrm>
            <a:off x="5641083" y="2305928"/>
            <a:ext cx="645416"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32%</a:t>
            </a:r>
            <a:endParaRPr lang="es-CO" sz="1400" b="1" dirty="0">
              <a:latin typeface="Arial" panose="020B0604020202020204" pitchFamily="34" charset="0"/>
              <a:cs typeface="Arial" panose="020B0604020202020204" pitchFamily="34" charset="0"/>
            </a:endParaRPr>
          </a:p>
        </p:txBody>
      </p:sp>
      <p:sp>
        <p:nvSpPr>
          <p:cNvPr id="27" name="CuadroTexto 26"/>
          <p:cNvSpPr txBox="1"/>
          <p:nvPr/>
        </p:nvSpPr>
        <p:spPr>
          <a:xfrm>
            <a:off x="7280493" y="2307245"/>
            <a:ext cx="577631"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28%</a:t>
            </a:r>
            <a:endParaRPr lang="es-CO" sz="1400" b="1" dirty="0">
              <a:latin typeface="Arial" panose="020B0604020202020204" pitchFamily="34" charset="0"/>
              <a:cs typeface="Arial" panose="020B0604020202020204" pitchFamily="34" charset="0"/>
            </a:endParaRPr>
          </a:p>
        </p:txBody>
      </p:sp>
      <p:sp>
        <p:nvSpPr>
          <p:cNvPr id="28" name="CuadroTexto 27"/>
          <p:cNvSpPr txBox="1"/>
          <p:nvPr/>
        </p:nvSpPr>
        <p:spPr>
          <a:xfrm>
            <a:off x="5855186" y="1493340"/>
            <a:ext cx="698014"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100%</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364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6109365"/>
          </a:xfrm>
          <a:prstGeom prst="rect">
            <a:avLst/>
          </a:prstGeom>
          <a:noFill/>
        </p:spPr>
        <p:txBody>
          <a:bodyPr wrap="square" rtlCol="0">
            <a:spAutoFit/>
          </a:bodyPr>
          <a:lstStyle/>
          <a:p>
            <a:pPr algn="just"/>
            <a:r>
              <a:rPr lang="es-CO" dirty="0" smtClean="0"/>
              <a:t>A nivel general las se ha logrado un 7% de los resultados programados. Lo cual a primera vista puede ser bajo, pero hay que tener en cuenta que muchos de los logros esperados dependen de la ejecución de actividades finales que suelen ser ejecutadas a partir del segundo semestre del año.</a:t>
            </a:r>
          </a:p>
          <a:p>
            <a:pPr algn="just"/>
            <a:endParaRPr lang="es-CO" dirty="0"/>
          </a:p>
          <a:p>
            <a:pPr algn="just"/>
            <a:r>
              <a:rPr lang="es-CO" dirty="0" smtClean="0"/>
              <a:t>Así mismo </a:t>
            </a:r>
            <a:r>
              <a:rPr lang="es-CO" dirty="0" smtClean="0"/>
              <a:t>los objetivos con bajo avance presentan las siguientes situaciones:</a:t>
            </a:r>
            <a:endParaRPr lang="es-CO" dirty="0" smtClean="0"/>
          </a:p>
          <a:p>
            <a:pPr algn="just"/>
            <a:endParaRPr lang="es-CO" dirty="0" smtClean="0"/>
          </a:p>
          <a:p>
            <a:pPr algn="just"/>
            <a:r>
              <a:rPr lang="es-CO" b="1" dirty="0" smtClean="0"/>
              <a:t>F1:  </a:t>
            </a:r>
          </a:p>
          <a:p>
            <a:pPr algn="just"/>
            <a:endParaRPr lang="es-CO" sz="400" b="1" dirty="0" smtClean="0"/>
          </a:p>
          <a:p>
            <a:pPr marL="285750" indent="-285750" algn="just">
              <a:buFont typeface="Arial" panose="020B0604020202020204" pitchFamily="34" charset="0"/>
              <a:buChar char="•"/>
            </a:pPr>
            <a:r>
              <a:rPr lang="es-CO" dirty="0" smtClean="0"/>
              <a:t>Teniendo en cuenta la elaboración de ajustes estructurales y construcción, el aumento en el consumo de energía ha aumentado, razón por la cual el resultado no ha sido el esperado</a:t>
            </a:r>
            <a:endParaRPr lang="es-CO" dirty="0" smtClean="0"/>
          </a:p>
          <a:p>
            <a:pPr marL="285750" indent="-285750" algn="just">
              <a:buFont typeface="Arial" panose="020B0604020202020204" pitchFamily="34" charset="0"/>
              <a:buChar char="•"/>
            </a:pPr>
            <a:r>
              <a:rPr lang="es-CO" dirty="0" smtClean="0"/>
              <a:t>Gran parte de los contratos han sido adelantados en su etapa precontractual mas no en la contractual.</a:t>
            </a:r>
            <a:endParaRPr lang="es-CO" dirty="0" smtClean="0"/>
          </a:p>
          <a:p>
            <a:pPr marL="285750" indent="-285750" algn="just">
              <a:buFont typeface="Arial" panose="020B0604020202020204" pitchFamily="34" charset="0"/>
              <a:buChar char="•"/>
            </a:pPr>
            <a:r>
              <a:rPr lang="es-CO" dirty="0" smtClean="0"/>
              <a:t>La implementación de lineamentos que mejoren la gestión de recursos en las áreas, esta en proceso </a:t>
            </a:r>
            <a:r>
              <a:rPr lang="es-CO" dirty="0" smtClean="0"/>
              <a:t>de formalización,</a:t>
            </a:r>
            <a:endParaRPr lang="es-CO" dirty="0" smtClean="0"/>
          </a:p>
          <a:p>
            <a:pPr algn="just"/>
            <a:endParaRPr lang="es-CO" sz="900" dirty="0" smtClean="0"/>
          </a:p>
          <a:p>
            <a:pPr algn="just"/>
            <a:r>
              <a:rPr lang="es-CO" dirty="0" smtClean="0"/>
              <a:t>A1:</a:t>
            </a:r>
          </a:p>
          <a:p>
            <a:pPr algn="just"/>
            <a:endParaRPr lang="es-CO" dirty="0" smtClean="0"/>
          </a:p>
          <a:p>
            <a:pPr marL="285750" indent="-285750" algn="just">
              <a:buFont typeface="Arial" panose="020B0604020202020204" pitchFamily="34" charset="0"/>
              <a:buChar char="•"/>
            </a:pPr>
            <a:r>
              <a:rPr lang="es-CO" dirty="0" smtClean="0"/>
              <a:t>Documentos como el código de ética actualizado, y aprobación de un plan de estímulos, están programados para el tercer trimestre del </a:t>
            </a:r>
            <a:r>
              <a:rPr lang="es-CO" dirty="0" smtClean="0"/>
              <a:t>año.</a:t>
            </a:r>
            <a:endParaRPr lang="es-CO" dirty="0" smtClean="0"/>
          </a:p>
          <a:p>
            <a:pPr algn="just"/>
            <a:endParaRPr lang="es-CO" dirty="0"/>
          </a:p>
          <a:p>
            <a:pPr algn="just"/>
            <a:endParaRPr lang="es-CO" dirty="0" smtClean="0"/>
          </a:p>
        </p:txBody>
      </p:sp>
    </p:spTree>
    <p:extLst>
      <p:ext uri="{BB962C8B-B14F-4D97-AF65-F5344CB8AC3E}">
        <p14:creationId xmlns:p14="http://schemas.microsoft.com/office/powerpoint/2010/main" val="2439088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6317114"/>
          </a:xfrm>
          <a:prstGeom prst="rect">
            <a:avLst/>
          </a:prstGeom>
          <a:noFill/>
        </p:spPr>
        <p:txBody>
          <a:bodyPr wrap="square" rtlCol="0">
            <a:spAutoFit/>
          </a:bodyPr>
          <a:lstStyle/>
          <a:p>
            <a:pPr algn="just"/>
            <a:r>
              <a:rPr lang="es-CO" b="1" dirty="0" smtClean="0"/>
              <a:t>A3</a:t>
            </a:r>
            <a:r>
              <a:rPr lang="es-CO" b="1" dirty="0" smtClean="0"/>
              <a:t>: </a:t>
            </a:r>
          </a:p>
          <a:p>
            <a:pPr algn="just"/>
            <a:endParaRPr lang="es-CO" sz="800" dirty="0"/>
          </a:p>
          <a:p>
            <a:pPr marL="285750" indent="-285750" algn="just">
              <a:buFont typeface="Arial" panose="020B0604020202020204" pitchFamily="34" charset="0"/>
              <a:buChar char="•"/>
            </a:pPr>
            <a:r>
              <a:rPr lang="es-CO" dirty="0" smtClean="0"/>
              <a:t>Políticas y lineamientos como los planes de priorización, la política de intervención temprana de entradas están en proceso de diseño y aprobación.</a:t>
            </a:r>
          </a:p>
          <a:p>
            <a:pPr algn="just"/>
            <a:endParaRPr lang="es-CO" sz="1050" dirty="0" smtClean="0"/>
          </a:p>
          <a:p>
            <a:pPr algn="just"/>
            <a:r>
              <a:rPr lang="es-CO" dirty="0" smtClean="0"/>
              <a:t>A4:</a:t>
            </a:r>
          </a:p>
          <a:p>
            <a:pPr algn="just"/>
            <a:endParaRPr lang="es-CO" sz="800" dirty="0" smtClean="0"/>
          </a:p>
          <a:p>
            <a:pPr marL="285750" indent="-285750" algn="just">
              <a:buFont typeface="Arial" panose="020B0604020202020204" pitchFamily="34" charset="0"/>
              <a:buChar char="•"/>
            </a:pPr>
            <a:r>
              <a:rPr lang="es-CO" dirty="0" smtClean="0"/>
              <a:t>Creación </a:t>
            </a:r>
            <a:r>
              <a:rPr lang="es-CO" dirty="0"/>
              <a:t>de metodología para evaluar las capacitaciones, y el </a:t>
            </a:r>
            <a:r>
              <a:rPr lang="es-CO" dirty="0" smtClean="0"/>
              <a:t>desarrollo de </a:t>
            </a:r>
            <a:r>
              <a:rPr lang="es-CO" dirty="0"/>
              <a:t>una propuesta para un modelo de gestión del saber institucional, están en etapa de diagnostico y </a:t>
            </a:r>
            <a:r>
              <a:rPr lang="es-CO" dirty="0" smtClean="0"/>
              <a:t>análisis.</a:t>
            </a:r>
          </a:p>
          <a:p>
            <a:pPr marL="285750" indent="-285750" algn="just">
              <a:buFont typeface="Arial" panose="020B0604020202020204" pitchFamily="34" charset="0"/>
              <a:buChar char="•"/>
            </a:pPr>
            <a:r>
              <a:rPr lang="es-CO" dirty="0" smtClean="0"/>
              <a:t>Fortalecimiento de canales de información y la creación de una metodología para la administración de los proyectos, se encuentran en etapa de revisión y análisis</a:t>
            </a:r>
            <a:r>
              <a:rPr lang="es-CO" dirty="0" smtClean="0"/>
              <a:t>.</a:t>
            </a:r>
          </a:p>
          <a:p>
            <a:pPr algn="just"/>
            <a:endParaRPr lang="es-CO" dirty="0"/>
          </a:p>
          <a:p>
            <a:pPr algn="just"/>
            <a:r>
              <a:rPr lang="es-CO" b="1" dirty="0"/>
              <a:t>P1</a:t>
            </a:r>
            <a:r>
              <a:rPr lang="es-CO" dirty="0"/>
              <a:t>: </a:t>
            </a:r>
          </a:p>
          <a:p>
            <a:pPr algn="just"/>
            <a:endParaRPr lang="es-CO" dirty="0"/>
          </a:p>
          <a:p>
            <a:pPr marL="285750" indent="-285750" algn="just">
              <a:buFont typeface="Arial" panose="020B0604020202020204" pitchFamily="34" charset="0"/>
              <a:buChar char="•"/>
            </a:pPr>
            <a:r>
              <a:rPr lang="es-CO" dirty="0"/>
              <a:t>Preparación de documentos para la acreditación de laboratorios de criminalística, validación de ensayo, preparación de documentos obligatorios y de documentación de procesos, se encuentran en etapa de depuración y aprobación.</a:t>
            </a:r>
          </a:p>
          <a:p>
            <a:pPr marL="285750" indent="-285750" algn="just">
              <a:buFont typeface="Arial" panose="020B0604020202020204" pitchFamily="34" charset="0"/>
              <a:buChar char="•"/>
            </a:pPr>
            <a:r>
              <a:rPr lang="es-CO" dirty="0"/>
              <a:t>Se inició en pequeña escala, la migración de los casos de connotación de defensa judicial (Dirección jurídica) al nuevo sistema nacional de información.</a:t>
            </a:r>
          </a:p>
          <a:p>
            <a:pPr algn="just"/>
            <a:endParaRPr lang="es-CO" dirty="0"/>
          </a:p>
          <a:p>
            <a:pPr algn="just"/>
            <a:endParaRPr lang="es-CO" dirty="0"/>
          </a:p>
          <a:p>
            <a:pPr algn="just"/>
            <a:endParaRPr lang="es-CO" dirty="0"/>
          </a:p>
          <a:p>
            <a:pPr algn="just"/>
            <a:endParaRPr lang="es-CO" dirty="0" smtClean="0"/>
          </a:p>
        </p:txBody>
      </p:sp>
    </p:spTree>
    <p:extLst>
      <p:ext uri="{BB962C8B-B14F-4D97-AF65-F5344CB8AC3E}">
        <p14:creationId xmlns:p14="http://schemas.microsoft.com/office/powerpoint/2010/main" val="698682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4662815"/>
          </a:xfrm>
          <a:prstGeom prst="rect">
            <a:avLst/>
          </a:prstGeom>
          <a:noFill/>
        </p:spPr>
        <p:txBody>
          <a:bodyPr wrap="square" rtlCol="0">
            <a:spAutoFit/>
          </a:bodyPr>
          <a:lstStyle/>
          <a:p>
            <a:pPr marL="285750" indent="-285750" algn="just">
              <a:buFont typeface="Arial" panose="020B0604020202020204" pitchFamily="34" charset="0"/>
              <a:buChar char="•"/>
            </a:pPr>
            <a:endParaRPr lang="es-CO" dirty="0" smtClean="0"/>
          </a:p>
          <a:p>
            <a:pPr algn="just"/>
            <a:r>
              <a:rPr lang="es-CO" dirty="0" smtClean="0"/>
              <a:t>P2: </a:t>
            </a:r>
          </a:p>
          <a:p>
            <a:pPr algn="just"/>
            <a:endParaRPr lang="es-CO" dirty="0"/>
          </a:p>
          <a:p>
            <a:pPr marL="285750" indent="-285750" algn="just">
              <a:buFont typeface="Arial" panose="020B0604020202020204" pitchFamily="34" charset="0"/>
              <a:buChar char="•"/>
            </a:pPr>
            <a:r>
              <a:rPr lang="es-CO" dirty="0" smtClean="0"/>
              <a:t>Se ha avanzado plenamente en la construcción de contexto  de varios casos con connotación, así como también logros es decir, decisiones de fondo en casos ya priorizados en los distintos comités de priorización.. Sin embargo, existen muchas medidas sin avance hasta el momento pero su programación esta establecida para que sean ejecutadas las actividades  a partir del tercer trimestre.</a:t>
            </a:r>
          </a:p>
          <a:p>
            <a:pPr algn="just"/>
            <a:endParaRPr lang="es-CO" dirty="0" smtClean="0"/>
          </a:p>
          <a:p>
            <a:pPr algn="just"/>
            <a:r>
              <a:rPr lang="es-CO" dirty="0" smtClean="0"/>
              <a:t>P3 y P4:</a:t>
            </a:r>
          </a:p>
          <a:p>
            <a:pPr algn="just"/>
            <a:endParaRPr lang="es-CO" sz="900" dirty="0" smtClean="0"/>
          </a:p>
          <a:p>
            <a:pPr marL="285750" indent="-285750" algn="just">
              <a:buFont typeface="Arial" panose="020B0604020202020204" pitchFamily="34" charset="0"/>
              <a:buChar char="•"/>
            </a:pPr>
            <a:r>
              <a:rPr lang="es-CO" dirty="0" smtClean="0"/>
              <a:t>Cada uno de los espacios de articulación planteados, están en desarrollo. Así como también capacitación a nivel nacional en la aplicación de mejores mecanismos para la aplicación del ejercicio penal,</a:t>
            </a:r>
            <a:endParaRPr lang="es-CO" dirty="0"/>
          </a:p>
          <a:p>
            <a:pPr algn="just"/>
            <a:endParaRPr lang="es-CO" dirty="0"/>
          </a:p>
          <a:p>
            <a:pPr algn="just"/>
            <a:endParaRPr lang="es-CO" dirty="0"/>
          </a:p>
          <a:p>
            <a:pPr algn="just"/>
            <a:endParaRPr lang="es-CO" dirty="0" smtClean="0"/>
          </a:p>
        </p:txBody>
      </p:sp>
    </p:spTree>
    <p:extLst>
      <p:ext uri="{BB962C8B-B14F-4D97-AF65-F5344CB8AC3E}">
        <p14:creationId xmlns:p14="http://schemas.microsoft.com/office/powerpoint/2010/main" val="384395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333194" y="807262"/>
            <a:ext cx="8376466" cy="1200329"/>
          </a:xfrm>
          <a:prstGeom prst="rect">
            <a:avLst/>
          </a:prstGeom>
          <a:noFill/>
        </p:spPr>
        <p:txBody>
          <a:bodyPr wrap="square" rtlCol="0">
            <a:spAutoFit/>
          </a:bodyPr>
          <a:lstStyle/>
          <a:p>
            <a:pPr algn="just"/>
            <a:endParaRPr lang="es-CO" dirty="0"/>
          </a:p>
          <a:p>
            <a:pPr algn="just"/>
            <a:r>
              <a:rPr lang="es-CO" dirty="0" smtClean="0"/>
              <a:t>Resultados comparando Semestre vs Semestre</a:t>
            </a:r>
          </a:p>
          <a:p>
            <a:pPr algn="just"/>
            <a:endParaRPr lang="es-CO" dirty="0"/>
          </a:p>
          <a:p>
            <a:pPr algn="just"/>
            <a:endParaRPr lang="es-CO" dirty="0" smtClean="0"/>
          </a:p>
        </p:txBody>
      </p:sp>
      <p:graphicFrame>
        <p:nvGraphicFramePr>
          <p:cNvPr id="11" name="Gráfico 10"/>
          <p:cNvGraphicFramePr>
            <a:graphicFrameLocks/>
          </p:cNvGraphicFramePr>
          <p:nvPr>
            <p:extLst>
              <p:ext uri="{D42A27DB-BD31-4B8C-83A1-F6EECF244321}">
                <p14:modId xmlns:p14="http://schemas.microsoft.com/office/powerpoint/2010/main" val="1744153497"/>
              </p:ext>
            </p:extLst>
          </p:nvPr>
        </p:nvGraphicFramePr>
        <p:xfrm>
          <a:off x="363379" y="1805582"/>
          <a:ext cx="8346281" cy="4389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224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0334" y="572350"/>
            <a:ext cx="7336465" cy="809883"/>
          </a:xfrm>
        </p:spPr>
        <p:txBody>
          <a:bodyPr>
            <a:normAutofit/>
          </a:bodyPr>
          <a:lstStyle/>
          <a:p>
            <a:pPr algn="l"/>
            <a:r>
              <a:rPr lang="es-CO" sz="1800" b="1" dirty="0" smtClean="0">
                <a:solidFill>
                  <a:schemeClr val="tx2"/>
                </a:solidFill>
                <a:latin typeface="Arial"/>
                <a:ea typeface="+mn-ea"/>
                <a:cs typeface="Arial"/>
              </a:rPr>
              <a:t>Estructura del seguimiento</a:t>
            </a:r>
            <a:endParaRPr lang="es-CO" sz="1800" b="1" dirty="0">
              <a:solidFill>
                <a:schemeClr val="tx2"/>
              </a:solidFill>
              <a:latin typeface="Arial"/>
              <a:ea typeface="+mn-ea"/>
              <a:cs typeface="Arial"/>
            </a:endParaRPr>
          </a:p>
        </p:txBody>
      </p:sp>
      <p:sp>
        <p:nvSpPr>
          <p:cNvPr id="4" name="TextBox 5"/>
          <p:cNvSpPr txBox="1"/>
          <p:nvPr/>
        </p:nvSpPr>
        <p:spPr>
          <a:xfrm>
            <a:off x="3237551" y="6059811"/>
            <a:ext cx="3112629" cy="400110"/>
          </a:xfrm>
          <a:prstGeom prst="rect">
            <a:avLst/>
          </a:prstGeom>
          <a:noFill/>
        </p:spPr>
        <p:txBody>
          <a:bodyPr wrap="square" rtlCol="0">
            <a:spAutoFit/>
          </a:bodyPr>
          <a:lstStyle/>
          <a:p>
            <a:r>
              <a:rPr lang="es-ES_tradnl" sz="2000" b="1" baseline="30000" dirty="0" smtClean="0">
                <a:latin typeface="Arial"/>
                <a:cs typeface="Arial"/>
              </a:rPr>
              <a:t>Subdirección de Planeación</a:t>
            </a:r>
            <a:endParaRPr lang="es-ES_tradnl" sz="2000" b="1" dirty="0">
              <a:latin typeface="Arial"/>
              <a:cs typeface="Arial"/>
            </a:endParaRPr>
          </a:p>
        </p:txBody>
      </p:sp>
      <p:grpSp>
        <p:nvGrpSpPr>
          <p:cNvPr id="34" name="Group 3"/>
          <p:cNvGrpSpPr>
            <a:grpSpLocks/>
          </p:cNvGrpSpPr>
          <p:nvPr/>
        </p:nvGrpSpPr>
        <p:grpSpPr bwMode="auto">
          <a:xfrm>
            <a:off x="1382214" y="2024063"/>
            <a:ext cx="762000" cy="665162"/>
            <a:chOff x="1110" y="2656"/>
            <a:chExt cx="1549" cy="1351"/>
          </a:xfrm>
        </p:grpSpPr>
        <p:sp>
          <p:nvSpPr>
            <p:cNvPr id="3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7"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0099CC">
                    <a:gamma/>
                    <a:shade val="46275"/>
                    <a:invGamma/>
                  </a:srgbClr>
                </a:gs>
                <a:gs pos="100000">
                  <a:srgbClr val="0099CC"/>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grpSp>
        <p:nvGrpSpPr>
          <p:cNvPr id="38" name="Group 7"/>
          <p:cNvGrpSpPr>
            <a:grpSpLocks/>
          </p:cNvGrpSpPr>
          <p:nvPr/>
        </p:nvGrpSpPr>
        <p:grpSpPr bwMode="auto">
          <a:xfrm>
            <a:off x="1382214" y="2938463"/>
            <a:ext cx="762000" cy="665162"/>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1"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rgbClr val="229450">
                    <a:gamma/>
                    <a:shade val="46275"/>
                    <a:invGamma/>
                  </a:srgbClr>
                </a:gs>
                <a:gs pos="100000">
                  <a:srgbClr val="229450"/>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2" name="Line 11"/>
          <p:cNvSpPr>
            <a:spLocks noChangeShapeType="1"/>
          </p:cNvSpPr>
          <p:nvPr/>
        </p:nvSpPr>
        <p:spPr bwMode="auto">
          <a:xfrm>
            <a:off x="1991814" y="263366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3" name="Text Box 12"/>
          <p:cNvSpPr txBox="1">
            <a:spLocks noChangeArrowheads="1"/>
          </p:cNvSpPr>
          <p:nvPr/>
        </p:nvSpPr>
        <p:spPr bwMode="auto">
          <a:xfrm>
            <a:off x="2176113" y="2100263"/>
            <a:ext cx="464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Contexto del Plan De Acción 2015</a:t>
            </a:r>
          </a:p>
        </p:txBody>
      </p:sp>
      <p:sp>
        <p:nvSpPr>
          <p:cNvPr id="44" name="Text Box 13"/>
          <p:cNvSpPr txBox="1">
            <a:spLocks noChangeArrowheads="1"/>
          </p:cNvSpPr>
          <p:nvPr/>
        </p:nvSpPr>
        <p:spPr bwMode="gray">
          <a:xfrm>
            <a:off x="1579064" y="21224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1</a:t>
            </a:r>
          </a:p>
        </p:txBody>
      </p:sp>
      <p:sp>
        <p:nvSpPr>
          <p:cNvPr id="45" name="Line 14"/>
          <p:cNvSpPr>
            <a:spLocks noChangeShapeType="1"/>
          </p:cNvSpPr>
          <p:nvPr/>
        </p:nvSpPr>
        <p:spPr bwMode="auto">
          <a:xfrm>
            <a:off x="1991814" y="354806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6" name="Text Box 15"/>
          <p:cNvSpPr txBox="1">
            <a:spLocks noChangeArrowheads="1"/>
          </p:cNvSpPr>
          <p:nvPr/>
        </p:nvSpPr>
        <p:spPr bwMode="auto">
          <a:xfrm>
            <a:off x="2186595" y="3020312"/>
            <a:ext cx="3350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Consideraciones Generales</a:t>
            </a:r>
          </a:p>
        </p:txBody>
      </p:sp>
      <p:sp>
        <p:nvSpPr>
          <p:cNvPr id="47" name="Text Box 16"/>
          <p:cNvSpPr txBox="1">
            <a:spLocks noChangeArrowheads="1"/>
          </p:cNvSpPr>
          <p:nvPr/>
        </p:nvSpPr>
        <p:spPr bwMode="gray">
          <a:xfrm>
            <a:off x="1579064" y="30368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2</a:t>
            </a:r>
          </a:p>
        </p:txBody>
      </p:sp>
      <p:grpSp>
        <p:nvGrpSpPr>
          <p:cNvPr id="48" name="Group 17"/>
          <p:cNvGrpSpPr>
            <a:grpSpLocks/>
          </p:cNvGrpSpPr>
          <p:nvPr/>
        </p:nvGrpSpPr>
        <p:grpSpPr bwMode="auto">
          <a:xfrm>
            <a:off x="1382214" y="3830638"/>
            <a:ext cx="762000" cy="665162"/>
            <a:chOff x="1110" y="2656"/>
            <a:chExt cx="1549" cy="1351"/>
          </a:xfrm>
        </p:grpSpPr>
        <p:sp>
          <p:nvSpPr>
            <p:cNvPr id="4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5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51"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56" name="Line 25"/>
          <p:cNvSpPr>
            <a:spLocks noChangeShapeType="1"/>
          </p:cNvSpPr>
          <p:nvPr/>
        </p:nvSpPr>
        <p:spPr bwMode="auto">
          <a:xfrm>
            <a:off x="1991814" y="4440238"/>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57" name="Text Box 26"/>
          <p:cNvSpPr txBox="1">
            <a:spLocks noChangeArrowheads="1"/>
          </p:cNvSpPr>
          <p:nvPr/>
        </p:nvSpPr>
        <p:spPr bwMode="auto">
          <a:xfrm>
            <a:off x="2229505" y="3906838"/>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Semestre</a:t>
            </a:r>
          </a:p>
        </p:txBody>
      </p:sp>
      <p:sp>
        <p:nvSpPr>
          <p:cNvPr id="58" name="Text Box 27"/>
          <p:cNvSpPr txBox="1">
            <a:spLocks noChangeArrowheads="1"/>
          </p:cNvSpPr>
          <p:nvPr/>
        </p:nvSpPr>
        <p:spPr bwMode="gray">
          <a:xfrm>
            <a:off x="1579064" y="3929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Tree>
    <p:extLst>
      <p:ext uri="{BB962C8B-B14F-4D97-AF65-F5344CB8AC3E}">
        <p14:creationId xmlns:p14="http://schemas.microsoft.com/office/powerpoint/2010/main" val="3882416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113484" y="332423"/>
            <a:ext cx="762000" cy="665162"/>
            <a:chOff x="1110" y="2656"/>
            <a:chExt cx="1549" cy="1351"/>
          </a:xfrm>
        </p:grpSpPr>
        <p:sp>
          <p:nvSpPr>
            <p:cNvPr id="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0"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0099CC">
                    <a:gamma/>
                    <a:shade val="46275"/>
                    <a:invGamma/>
                  </a:srgbClr>
                </a:gs>
                <a:gs pos="100000">
                  <a:srgbClr val="0099CC"/>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1" name="Line 11"/>
          <p:cNvSpPr>
            <a:spLocks noChangeShapeType="1"/>
          </p:cNvSpPr>
          <p:nvPr/>
        </p:nvSpPr>
        <p:spPr bwMode="auto">
          <a:xfrm>
            <a:off x="723084" y="94202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2" name="Text Box 12"/>
          <p:cNvSpPr txBox="1">
            <a:spLocks noChangeArrowheads="1"/>
          </p:cNvSpPr>
          <p:nvPr/>
        </p:nvSpPr>
        <p:spPr bwMode="auto">
          <a:xfrm>
            <a:off x="907383" y="408623"/>
            <a:ext cx="464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s-CO" altLang="es-CO" sz="1200" dirty="0" smtClean="0">
                <a:solidFill>
                  <a:srgbClr val="003366"/>
                </a:solidFill>
                <a:latin typeface="Arial" pitchFamily="34" charset="0"/>
              </a:rPr>
              <a:t>Contexto del Plan De Acción 2015</a:t>
            </a:r>
          </a:p>
          <a:p>
            <a:pPr defTabSz="914400" eaLnBrk="0" fontAlgn="base" hangingPunct="0">
              <a:spcBef>
                <a:spcPct val="0"/>
              </a:spcBef>
              <a:spcAft>
                <a:spcPct val="0"/>
              </a:spcAft>
            </a:pPr>
            <a:r>
              <a:rPr lang="es-CO" altLang="es-CO" sz="1200" b="1" i="1" dirty="0" smtClean="0">
                <a:solidFill>
                  <a:srgbClr val="003366"/>
                </a:solidFill>
                <a:latin typeface="Arial" pitchFamily="34" charset="0"/>
              </a:rPr>
              <a:t>MAPA ESTRATÉGICO-Objetivos Estratégicos</a:t>
            </a:r>
          </a:p>
          <a:p>
            <a:pPr defTabSz="914400" eaLnBrk="0" fontAlgn="base" hangingPunct="0">
              <a:spcBef>
                <a:spcPct val="0"/>
              </a:spcBef>
              <a:spcAft>
                <a:spcPct val="0"/>
              </a:spcAft>
            </a:pPr>
            <a:endParaRPr lang="es-CO" altLang="es-CO" sz="1200" b="1" i="1" dirty="0" smtClean="0">
              <a:solidFill>
                <a:srgbClr val="003366"/>
              </a:solidFill>
              <a:latin typeface="Arial" pitchFamily="34" charset="0"/>
            </a:endParaRPr>
          </a:p>
        </p:txBody>
      </p:sp>
      <p:sp>
        <p:nvSpPr>
          <p:cNvPr id="13" name="Text Box 13"/>
          <p:cNvSpPr txBox="1">
            <a:spLocks noChangeArrowheads="1"/>
          </p:cNvSpPr>
          <p:nvPr/>
        </p:nvSpPr>
        <p:spPr bwMode="gray">
          <a:xfrm>
            <a:off x="310334" y="43084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1</a:t>
            </a:r>
          </a:p>
        </p:txBody>
      </p:sp>
      <p:pic>
        <p:nvPicPr>
          <p:cNvPr id="14" name="Imagen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84" y="1440500"/>
            <a:ext cx="7369356" cy="52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87340" y="1049022"/>
            <a:ext cx="1481046"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Perspectivas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ángulo 14"/>
          <p:cNvSpPr/>
          <p:nvPr/>
        </p:nvSpPr>
        <p:spPr>
          <a:xfrm>
            <a:off x="3606016" y="976937"/>
            <a:ext cx="2481898"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Objetivos estratégicos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4348321" y="6374146"/>
            <a:ext cx="875189"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50%</a:t>
            </a:r>
            <a:endParaRPr lang="es-CO" sz="1400" b="1" dirty="0">
              <a:latin typeface="Arial" panose="020B0604020202020204" pitchFamily="34" charset="0"/>
              <a:cs typeface="Arial" panose="020B0604020202020204" pitchFamily="34" charset="0"/>
            </a:endParaRPr>
          </a:p>
        </p:txBody>
      </p:sp>
      <p:sp>
        <p:nvSpPr>
          <p:cNvPr id="16" name="CuadroTexto 15"/>
          <p:cNvSpPr txBox="1"/>
          <p:nvPr/>
        </p:nvSpPr>
        <p:spPr>
          <a:xfrm>
            <a:off x="1861658" y="5382708"/>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68%</a:t>
            </a:r>
            <a:endParaRPr lang="es-CO" sz="1400" b="1" dirty="0">
              <a:latin typeface="Arial" panose="020B0604020202020204" pitchFamily="34" charset="0"/>
              <a:cs typeface="Arial" panose="020B0604020202020204" pitchFamily="34" charset="0"/>
            </a:endParaRPr>
          </a:p>
        </p:txBody>
      </p:sp>
      <p:sp>
        <p:nvSpPr>
          <p:cNvPr id="17" name="CuadroTexto 16"/>
          <p:cNvSpPr txBox="1"/>
          <p:nvPr/>
        </p:nvSpPr>
        <p:spPr>
          <a:xfrm>
            <a:off x="3571508" y="5384863"/>
            <a:ext cx="663999"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100%</a:t>
            </a:r>
            <a:endParaRPr lang="es-CO" sz="1400" b="1" dirty="0">
              <a:latin typeface="Arial" panose="020B0604020202020204" pitchFamily="34" charset="0"/>
              <a:cs typeface="Arial" panose="020B0604020202020204" pitchFamily="34" charset="0"/>
            </a:endParaRPr>
          </a:p>
        </p:txBody>
      </p:sp>
      <p:sp>
        <p:nvSpPr>
          <p:cNvPr id="18" name="CuadroTexto 17"/>
          <p:cNvSpPr txBox="1"/>
          <p:nvPr/>
        </p:nvSpPr>
        <p:spPr>
          <a:xfrm>
            <a:off x="5333534" y="5383546"/>
            <a:ext cx="50292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7%</a:t>
            </a:r>
            <a:endParaRPr lang="es-CO" sz="1400" b="1" dirty="0">
              <a:latin typeface="Arial" panose="020B0604020202020204" pitchFamily="34" charset="0"/>
              <a:cs typeface="Arial" panose="020B0604020202020204" pitchFamily="34" charset="0"/>
            </a:endParaRPr>
          </a:p>
        </p:txBody>
      </p:sp>
      <p:sp>
        <p:nvSpPr>
          <p:cNvPr id="19" name="CuadroTexto 18"/>
          <p:cNvSpPr txBox="1"/>
          <p:nvPr/>
        </p:nvSpPr>
        <p:spPr>
          <a:xfrm>
            <a:off x="6761446" y="5372114"/>
            <a:ext cx="559009"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38%</a:t>
            </a:r>
            <a:endParaRPr lang="es-CO" sz="1400" b="1" dirty="0">
              <a:latin typeface="Arial" panose="020B0604020202020204" pitchFamily="34" charset="0"/>
              <a:cs typeface="Arial" panose="020B0604020202020204" pitchFamily="34" charset="0"/>
            </a:endParaRPr>
          </a:p>
        </p:txBody>
      </p:sp>
      <p:sp>
        <p:nvSpPr>
          <p:cNvPr id="20" name="CuadroTexto 19"/>
          <p:cNvSpPr txBox="1"/>
          <p:nvPr/>
        </p:nvSpPr>
        <p:spPr>
          <a:xfrm>
            <a:off x="1999886" y="4192348"/>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11%</a:t>
            </a:r>
            <a:endParaRPr lang="es-CO" sz="1400" b="1" dirty="0">
              <a:latin typeface="Arial" panose="020B0604020202020204" pitchFamily="34" charset="0"/>
              <a:cs typeface="Arial" panose="020B0604020202020204" pitchFamily="34" charset="0"/>
            </a:endParaRPr>
          </a:p>
        </p:txBody>
      </p:sp>
      <p:sp>
        <p:nvSpPr>
          <p:cNvPr id="21" name="CuadroTexto 20"/>
          <p:cNvSpPr txBox="1"/>
          <p:nvPr/>
        </p:nvSpPr>
        <p:spPr>
          <a:xfrm>
            <a:off x="3486626" y="4192346"/>
            <a:ext cx="675430"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62%</a:t>
            </a:r>
            <a:endParaRPr lang="es-CO" sz="1400" b="1" dirty="0">
              <a:latin typeface="Arial" panose="020B0604020202020204" pitchFamily="34" charset="0"/>
              <a:cs typeface="Arial" panose="020B0604020202020204" pitchFamily="34" charset="0"/>
            </a:endParaRPr>
          </a:p>
        </p:txBody>
      </p:sp>
      <p:sp>
        <p:nvSpPr>
          <p:cNvPr id="22" name="CuadroTexto 21"/>
          <p:cNvSpPr txBox="1"/>
          <p:nvPr/>
        </p:nvSpPr>
        <p:spPr>
          <a:xfrm>
            <a:off x="5284613" y="4202692"/>
            <a:ext cx="712937"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100%</a:t>
            </a:r>
            <a:endParaRPr lang="es-CO" sz="1400" b="1" dirty="0">
              <a:latin typeface="Arial" panose="020B0604020202020204" pitchFamily="34" charset="0"/>
              <a:cs typeface="Arial" panose="020B0604020202020204" pitchFamily="34" charset="0"/>
            </a:endParaRPr>
          </a:p>
        </p:txBody>
      </p:sp>
      <p:sp>
        <p:nvSpPr>
          <p:cNvPr id="24" name="CuadroTexto 23"/>
          <p:cNvSpPr txBox="1"/>
          <p:nvPr/>
        </p:nvSpPr>
        <p:spPr>
          <a:xfrm>
            <a:off x="1867930" y="2305090"/>
            <a:ext cx="744707"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100%</a:t>
            </a:r>
            <a:endParaRPr lang="es-CO" sz="1400" b="1" dirty="0">
              <a:latin typeface="Arial" panose="020B0604020202020204" pitchFamily="34" charset="0"/>
              <a:cs typeface="Arial" panose="020B0604020202020204" pitchFamily="34" charset="0"/>
            </a:endParaRPr>
          </a:p>
        </p:txBody>
      </p:sp>
      <p:sp>
        <p:nvSpPr>
          <p:cNvPr id="26" name="CuadroTexto 25"/>
          <p:cNvSpPr txBox="1"/>
          <p:nvPr/>
        </p:nvSpPr>
        <p:spPr>
          <a:xfrm>
            <a:off x="5234081" y="3220410"/>
            <a:ext cx="82746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62%</a:t>
            </a:r>
            <a:endParaRPr lang="es-CO" sz="1400" b="1" dirty="0">
              <a:latin typeface="Arial" panose="020B0604020202020204" pitchFamily="34" charset="0"/>
              <a:cs typeface="Arial" panose="020B0604020202020204" pitchFamily="34" charset="0"/>
            </a:endParaRPr>
          </a:p>
        </p:txBody>
      </p:sp>
      <p:sp>
        <p:nvSpPr>
          <p:cNvPr id="27" name="CuadroTexto 26"/>
          <p:cNvSpPr txBox="1"/>
          <p:nvPr/>
        </p:nvSpPr>
        <p:spPr>
          <a:xfrm>
            <a:off x="6796867" y="3220409"/>
            <a:ext cx="683034"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49%</a:t>
            </a:r>
            <a:endParaRPr lang="es-CO" sz="1400" b="1" dirty="0">
              <a:latin typeface="Arial" panose="020B0604020202020204" pitchFamily="34" charset="0"/>
              <a:cs typeface="Arial" panose="020B0604020202020204" pitchFamily="34" charset="0"/>
            </a:endParaRPr>
          </a:p>
        </p:txBody>
      </p:sp>
      <p:sp>
        <p:nvSpPr>
          <p:cNvPr id="4" name="Rectángulo redondeado 3"/>
          <p:cNvSpPr/>
          <p:nvPr/>
        </p:nvSpPr>
        <p:spPr>
          <a:xfrm>
            <a:off x="4945548" y="6427561"/>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28" name="Rectángulo redondeado 27"/>
          <p:cNvSpPr/>
          <p:nvPr/>
        </p:nvSpPr>
        <p:spPr>
          <a:xfrm>
            <a:off x="2508713" y="5443261"/>
            <a:ext cx="513706" cy="165485"/>
          </a:xfrm>
          <a:prstGeom prst="roundRect">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29" name="Rectángulo redondeado 28"/>
          <p:cNvSpPr/>
          <p:nvPr/>
        </p:nvSpPr>
        <p:spPr>
          <a:xfrm>
            <a:off x="4085214" y="5453853"/>
            <a:ext cx="513706" cy="16548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30" name="Rectángulo redondeado 29"/>
          <p:cNvSpPr/>
          <p:nvPr/>
        </p:nvSpPr>
        <p:spPr>
          <a:xfrm>
            <a:off x="5749811" y="5456642"/>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31" name="Rectángulo redondeado 30"/>
          <p:cNvSpPr/>
          <p:nvPr/>
        </p:nvSpPr>
        <p:spPr>
          <a:xfrm>
            <a:off x="7311137" y="5429467"/>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32" name="Rectángulo redondeado 31"/>
          <p:cNvSpPr/>
          <p:nvPr/>
        </p:nvSpPr>
        <p:spPr>
          <a:xfrm>
            <a:off x="2486403" y="4263493"/>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33" name="Rectángulo redondeado 32"/>
          <p:cNvSpPr/>
          <p:nvPr/>
        </p:nvSpPr>
        <p:spPr>
          <a:xfrm>
            <a:off x="5797539" y="4290798"/>
            <a:ext cx="513706" cy="16548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34" name="Rectángulo redondeado 33"/>
          <p:cNvSpPr/>
          <p:nvPr/>
        </p:nvSpPr>
        <p:spPr>
          <a:xfrm>
            <a:off x="4055971" y="4258742"/>
            <a:ext cx="513706" cy="165485"/>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35" name="CuadroTexto 34"/>
          <p:cNvSpPr txBox="1"/>
          <p:nvPr/>
        </p:nvSpPr>
        <p:spPr>
          <a:xfrm>
            <a:off x="7138384" y="4192348"/>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63%.</a:t>
            </a:r>
            <a:endParaRPr lang="es-CO" sz="1400" b="1" dirty="0">
              <a:latin typeface="Arial" panose="020B0604020202020204" pitchFamily="34" charset="0"/>
              <a:cs typeface="Arial" panose="020B0604020202020204" pitchFamily="34" charset="0"/>
            </a:endParaRPr>
          </a:p>
        </p:txBody>
      </p:sp>
      <p:sp>
        <p:nvSpPr>
          <p:cNvPr id="37" name="CuadroTexto 36"/>
          <p:cNvSpPr txBox="1"/>
          <p:nvPr/>
        </p:nvSpPr>
        <p:spPr>
          <a:xfrm>
            <a:off x="3342567" y="2107898"/>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46%.</a:t>
            </a:r>
            <a:endParaRPr lang="es-CO" sz="1400" b="1" dirty="0">
              <a:latin typeface="Arial" panose="020B0604020202020204" pitchFamily="34" charset="0"/>
              <a:cs typeface="Arial" panose="020B0604020202020204" pitchFamily="34" charset="0"/>
            </a:endParaRPr>
          </a:p>
        </p:txBody>
      </p:sp>
      <p:sp>
        <p:nvSpPr>
          <p:cNvPr id="38" name="Rectángulo redondeado 37"/>
          <p:cNvSpPr/>
          <p:nvPr/>
        </p:nvSpPr>
        <p:spPr>
          <a:xfrm>
            <a:off x="5908436" y="3246872"/>
            <a:ext cx="513706" cy="165485"/>
          </a:xfrm>
          <a:prstGeom prst="roundRect">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39" name="Rectángulo redondeado 38"/>
          <p:cNvSpPr/>
          <p:nvPr/>
        </p:nvSpPr>
        <p:spPr>
          <a:xfrm>
            <a:off x="2486046" y="2357132"/>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40" name="Rectángulo redondeado 39"/>
          <p:cNvSpPr/>
          <p:nvPr/>
        </p:nvSpPr>
        <p:spPr>
          <a:xfrm>
            <a:off x="7340920" y="3269498"/>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41" name="CuadroTexto 40"/>
          <p:cNvSpPr txBox="1"/>
          <p:nvPr/>
        </p:nvSpPr>
        <p:spPr>
          <a:xfrm>
            <a:off x="5797539" y="1637584"/>
            <a:ext cx="647055" cy="523220"/>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100%.</a:t>
            </a:r>
            <a:endParaRPr lang="es-CO" sz="1400" b="1" dirty="0">
              <a:latin typeface="Arial" panose="020B0604020202020204" pitchFamily="34" charset="0"/>
              <a:cs typeface="Arial" panose="020B0604020202020204" pitchFamily="34" charset="0"/>
            </a:endParaRPr>
          </a:p>
        </p:txBody>
      </p:sp>
      <p:sp>
        <p:nvSpPr>
          <p:cNvPr id="42" name="Rectángulo redondeado 41"/>
          <p:cNvSpPr/>
          <p:nvPr/>
        </p:nvSpPr>
        <p:spPr>
          <a:xfrm>
            <a:off x="7052172" y="751322"/>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43" name="Rectángulo redondeado 42"/>
          <p:cNvSpPr/>
          <p:nvPr/>
        </p:nvSpPr>
        <p:spPr>
          <a:xfrm>
            <a:off x="7040950" y="355777"/>
            <a:ext cx="513706" cy="16548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44" name="Rectángulo redondeado 43"/>
          <p:cNvSpPr/>
          <p:nvPr/>
        </p:nvSpPr>
        <p:spPr>
          <a:xfrm>
            <a:off x="7057427" y="561292"/>
            <a:ext cx="513706" cy="165485"/>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5" name="CuadroTexto 4"/>
          <p:cNvSpPr txBox="1"/>
          <p:nvPr/>
        </p:nvSpPr>
        <p:spPr>
          <a:xfrm>
            <a:off x="7565878" y="315444"/>
            <a:ext cx="1271907" cy="646331"/>
          </a:xfrm>
          <a:prstGeom prst="rect">
            <a:avLst/>
          </a:prstGeom>
          <a:noFill/>
        </p:spPr>
        <p:txBody>
          <a:bodyPr wrap="square" rtlCol="0">
            <a:spAutoFit/>
          </a:bodyPr>
          <a:lstStyle/>
          <a:p>
            <a:r>
              <a:rPr lang="es-CO" sz="1200" b="1" dirty="0" smtClean="0"/>
              <a:t>Excelente</a:t>
            </a:r>
          </a:p>
          <a:p>
            <a:r>
              <a:rPr lang="es-CO" sz="1200" b="1" dirty="0" smtClean="0"/>
              <a:t>Aceptable</a:t>
            </a:r>
          </a:p>
          <a:p>
            <a:r>
              <a:rPr lang="es-CO" sz="1200" b="1" dirty="0" smtClean="0"/>
              <a:t>Inaceptable</a:t>
            </a:r>
            <a:endParaRPr lang="es-CO" sz="1200" b="1" dirty="0"/>
          </a:p>
        </p:txBody>
      </p:sp>
      <p:sp>
        <p:nvSpPr>
          <p:cNvPr id="6" name="Cerrar llave 5"/>
          <p:cNvSpPr/>
          <p:nvPr/>
        </p:nvSpPr>
        <p:spPr>
          <a:xfrm>
            <a:off x="8064514" y="1265869"/>
            <a:ext cx="219561" cy="5416054"/>
          </a:xfrm>
          <a:prstGeom prst="rightBrace">
            <a:avLst>
              <a:gd name="adj1" fmla="val 8333"/>
              <a:gd name="adj2" fmla="val 4789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45" name="CuadroTexto 44"/>
          <p:cNvSpPr txBox="1"/>
          <p:nvPr/>
        </p:nvSpPr>
        <p:spPr>
          <a:xfrm>
            <a:off x="8327175" y="3746570"/>
            <a:ext cx="647055"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61%</a:t>
            </a:r>
            <a:endParaRPr lang="es-CO" sz="1400" b="1" dirty="0">
              <a:latin typeface="Arial" panose="020B0604020202020204" pitchFamily="34" charset="0"/>
              <a:cs typeface="Arial" panose="020B0604020202020204" pitchFamily="34" charset="0"/>
            </a:endParaRPr>
          </a:p>
        </p:txBody>
      </p:sp>
      <p:sp>
        <p:nvSpPr>
          <p:cNvPr id="46" name="Rectángulo redondeado 45"/>
          <p:cNvSpPr/>
          <p:nvPr/>
        </p:nvSpPr>
        <p:spPr>
          <a:xfrm>
            <a:off x="8322104" y="4066507"/>
            <a:ext cx="513706" cy="165485"/>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47" name="Rectángulo redondeado 46"/>
          <p:cNvSpPr/>
          <p:nvPr/>
        </p:nvSpPr>
        <p:spPr>
          <a:xfrm>
            <a:off x="3880093" y="2149934"/>
            <a:ext cx="513706" cy="1654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48" name="Rectángulo redondeado 47"/>
          <p:cNvSpPr/>
          <p:nvPr/>
        </p:nvSpPr>
        <p:spPr>
          <a:xfrm>
            <a:off x="6376677" y="1644019"/>
            <a:ext cx="513706" cy="16548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2767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a:grpSpLocks/>
          </p:cNvGrpSpPr>
          <p:nvPr/>
        </p:nvGrpSpPr>
        <p:grpSpPr bwMode="auto">
          <a:xfrm>
            <a:off x="136344" y="309122"/>
            <a:ext cx="762000" cy="665162"/>
            <a:chOff x="1110" y="2656"/>
            <a:chExt cx="1549" cy="1351"/>
          </a:xfrm>
        </p:grpSpPr>
        <p:sp>
          <p:nvSpPr>
            <p:cNvPr id="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7"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8"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9"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10"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11" name="CuadroTexto 10"/>
          <p:cNvSpPr txBox="1"/>
          <p:nvPr/>
        </p:nvSpPr>
        <p:spPr>
          <a:xfrm>
            <a:off x="180618" y="1130540"/>
            <a:ext cx="8376466" cy="3139321"/>
          </a:xfrm>
          <a:prstGeom prst="rect">
            <a:avLst/>
          </a:prstGeom>
          <a:noFill/>
        </p:spPr>
        <p:txBody>
          <a:bodyPr wrap="square" rtlCol="0">
            <a:spAutoFit/>
          </a:bodyPr>
          <a:lstStyle/>
          <a:p>
            <a:r>
              <a:rPr lang="es-CO" dirty="0" smtClean="0"/>
              <a:t>Resultados por Objetivos Estratégicos – </a:t>
            </a:r>
            <a:r>
              <a:rPr lang="es-CO" dirty="0" smtClean="0"/>
              <a:t>Semestre </a:t>
            </a:r>
            <a:r>
              <a:rPr lang="es-CO" dirty="0" smtClean="0"/>
              <a:t>Vs </a:t>
            </a:r>
            <a:r>
              <a:rPr lang="es-CO" dirty="0" smtClean="0"/>
              <a:t>Semestre:</a:t>
            </a:r>
            <a:endParaRPr lang="es-CO" dirty="0" smtClean="0"/>
          </a:p>
          <a:p>
            <a:endParaRPr lang="es-CO" dirty="0"/>
          </a:p>
          <a:p>
            <a:pPr algn="just"/>
            <a:endParaRPr lang="es-CO" dirty="0" smtClean="0"/>
          </a:p>
          <a:p>
            <a:pPr algn="just"/>
            <a:r>
              <a:rPr lang="es-CO" dirty="0"/>
              <a:t> </a:t>
            </a:r>
            <a:r>
              <a:rPr lang="es-CO" dirty="0" smtClean="0"/>
              <a:t>Las dos diapositivas anteriores, muestran el resultado en cada objetivo estratégico. Hay que tener en cuenta que los que no tienen resultado se debe a que su programación no contemplaba ejecución durante este </a:t>
            </a:r>
            <a:r>
              <a:rPr lang="es-CO" smtClean="0"/>
              <a:t>primer </a:t>
            </a:r>
            <a:r>
              <a:rPr lang="es-CO" smtClean="0"/>
              <a:t>semestre </a:t>
            </a:r>
            <a:r>
              <a:rPr lang="es-CO" dirty="0" smtClean="0"/>
              <a:t>y por ende no fueron contabilizados al hacer la medición global de resultado del plan de acción. Este resultado identifica un logro del </a:t>
            </a:r>
            <a:r>
              <a:rPr lang="es-CO" dirty="0" smtClean="0"/>
              <a:t>61%. </a:t>
            </a:r>
            <a:r>
              <a:rPr lang="es-CO" dirty="0" smtClean="0"/>
              <a:t>Lo cual lo sitúa en un nivel aceptable dentro de la medición estandarizada para todas las unidades publicas.</a:t>
            </a:r>
          </a:p>
          <a:p>
            <a:pPr marL="342900" indent="-342900">
              <a:buAutoNum type="alphaUcPeriod"/>
            </a:pPr>
            <a:endParaRPr lang="es-CO" dirty="0"/>
          </a:p>
          <a:p>
            <a:pPr marL="342900" indent="-342900">
              <a:buAutoNum type="alphaUcPeriod"/>
            </a:pPr>
            <a:endParaRPr lang="es-CO" dirty="0"/>
          </a:p>
        </p:txBody>
      </p:sp>
    </p:spTree>
    <p:extLst>
      <p:ext uri="{BB962C8B-B14F-4D97-AF65-F5344CB8AC3E}">
        <p14:creationId xmlns:p14="http://schemas.microsoft.com/office/powerpoint/2010/main" val="48173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807" y="5266414"/>
            <a:ext cx="2294416" cy="686793"/>
          </a:xfrm>
          <a:prstGeom prst="rect">
            <a:avLst/>
          </a:prstGeom>
        </p:spPr>
      </p:pic>
      <p:sp>
        <p:nvSpPr>
          <p:cNvPr id="6" name="TextBox 5"/>
          <p:cNvSpPr txBox="1"/>
          <p:nvPr/>
        </p:nvSpPr>
        <p:spPr>
          <a:xfrm>
            <a:off x="3872569" y="5006061"/>
            <a:ext cx="1519879" cy="400110"/>
          </a:xfrm>
          <a:prstGeom prst="rect">
            <a:avLst/>
          </a:prstGeom>
          <a:noFill/>
        </p:spPr>
        <p:txBody>
          <a:bodyPr wrap="square" rtlCol="0">
            <a:spAutoFit/>
          </a:bodyPr>
          <a:lstStyle/>
          <a:p>
            <a:pPr algn="ctr"/>
            <a:r>
              <a:rPr lang="es-ES_tradnl" sz="2000" b="1" baseline="30000" dirty="0" smtClean="0">
                <a:latin typeface="Arial"/>
                <a:cs typeface="Arial"/>
              </a:rPr>
              <a:t>2015</a:t>
            </a:r>
            <a:endParaRPr lang="es-ES_tradnl" sz="2000" b="1" dirty="0">
              <a:latin typeface="Arial"/>
              <a:cs typeface="Arial"/>
            </a:endParaRPr>
          </a:p>
        </p:txBody>
      </p:sp>
    </p:spTree>
    <p:extLst>
      <p:ext uri="{BB962C8B-B14F-4D97-AF65-F5344CB8AC3E}">
        <p14:creationId xmlns:p14="http://schemas.microsoft.com/office/powerpoint/2010/main" val="332560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113484" y="332423"/>
            <a:ext cx="762000" cy="665162"/>
            <a:chOff x="1110" y="2656"/>
            <a:chExt cx="1549" cy="1351"/>
          </a:xfrm>
        </p:grpSpPr>
        <p:sp>
          <p:nvSpPr>
            <p:cNvPr id="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0"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0099CC">
                    <a:gamma/>
                    <a:shade val="46275"/>
                    <a:invGamma/>
                  </a:srgbClr>
                </a:gs>
                <a:gs pos="100000">
                  <a:srgbClr val="0099CC"/>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1" name="Line 11"/>
          <p:cNvSpPr>
            <a:spLocks noChangeShapeType="1"/>
          </p:cNvSpPr>
          <p:nvPr/>
        </p:nvSpPr>
        <p:spPr bwMode="auto">
          <a:xfrm>
            <a:off x="723084" y="94202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2" name="Text Box 12"/>
          <p:cNvSpPr txBox="1">
            <a:spLocks noChangeArrowheads="1"/>
          </p:cNvSpPr>
          <p:nvPr/>
        </p:nvSpPr>
        <p:spPr bwMode="auto">
          <a:xfrm>
            <a:off x="907383" y="408623"/>
            <a:ext cx="464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s-CO" altLang="es-CO" sz="1200" dirty="0" smtClean="0">
                <a:solidFill>
                  <a:srgbClr val="003366"/>
                </a:solidFill>
                <a:latin typeface="Arial" pitchFamily="34" charset="0"/>
              </a:rPr>
              <a:t>Contexto del Plan De Acción 2015</a:t>
            </a:r>
          </a:p>
          <a:p>
            <a:pPr defTabSz="914400" eaLnBrk="0" fontAlgn="base" hangingPunct="0">
              <a:spcBef>
                <a:spcPct val="0"/>
              </a:spcBef>
              <a:spcAft>
                <a:spcPct val="0"/>
              </a:spcAft>
            </a:pPr>
            <a:r>
              <a:rPr lang="es-CO" altLang="es-CO" sz="1200" b="1" i="1" dirty="0" smtClean="0">
                <a:solidFill>
                  <a:srgbClr val="003366"/>
                </a:solidFill>
                <a:latin typeface="Arial" pitchFamily="34" charset="0"/>
              </a:rPr>
              <a:t>ESTRUCTURA ORGANIZACIONAL</a:t>
            </a:r>
          </a:p>
        </p:txBody>
      </p:sp>
      <p:sp>
        <p:nvSpPr>
          <p:cNvPr id="13" name="Text Box 13"/>
          <p:cNvSpPr txBox="1">
            <a:spLocks noChangeArrowheads="1"/>
          </p:cNvSpPr>
          <p:nvPr/>
        </p:nvSpPr>
        <p:spPr bwMode="gray">
          <a:xfrm>
            <a:off x="310334" y="43084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1</a:t>
            </a:r>
          </a:p>
        </p:txBody>
      </p:sp>
      <p:sp>
        <p:nvSpPr>
          <p:cNvPr id="2" name="Marcador de contenido 1"/>
          <p:cNvSpPr>
            <a:spLocks noGrp="1"/>
          </p:cNvSpPr>
          <p:nvPr>
            <p:ph idx="1"/>
          </p:nvPr>
        </p:nvSpPr>
        <p:spPr/>
        <p:txBody>
          <a:bodyPr/>
          <a:lstStyle/>
          <a:p>
            <a:endParaRPr lang="es-CO"/>
          </a:p>
        </p:txBody>
      </p:sp>
      <p:pic>
        <p:nvPicPr>
          <p:cNvPr id="14" name="Imagen 13"/>
          <p:cNvPicPr>
            <a:picLocks noChangeAspect="1"/>
          </p:cNvPicPr>
          <p:nvPr/>
        </p:nvPicPr>
        <p:blipFill rotWithShape="1">
          <a:blip r:embed="rId2"/>
          <a:srcRect t="8033" r="19010" b="8310"/>
          <a:stretch/>
        </p:blipFill>
        <p:spPr>
          <a:xfrm>
            <a:off x="290817" y="1404512"/>
            <a:ext cx="8463321" cy="4917337"/>
          </a:xfrm>
          <a:prstGeom prst="rect">
            <a:avLst/>
          </a:prstGeom>
        </p:spPr>
      </p:pic>
    </p:spTree>
    <p:extLst>
      <p:ext uri="{BB962C8B-B14F-4D97-AF65-F5344CB8AC3E}">
        <p14:creationId xmlns:p14="http://schemas.microsoft.com/office/powerpoint/2010/main" val="4147114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113484" y="332423"/>
            <a:ext cx="762000" cy="665162"/>
            <a:chOff x="1110" y="2656"/>
            <a:chExt cx="1549" cy="1351"/>
          </a:xfrm>
        </p:grpSpPr>
        <p:sp>
          <p:nvSpPr>
            <p:cNvPr id="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0"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0099CC">
                    <a:gamma/>
                    <a:shade val="46275"/>
                    <a:invGamma/>
                  </a:srgbClr>
                </a:gs>
                <a:gs pos="100000">
                  <a:srgbClr val="0099CC"/>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1" name="Line 11"/>
          <p:cNvSpPr>
            <a:spLocks noChangeShapeType="1"/>
          </p:cNvSpPr>
          <p:nvPr/>
        </p:nvSpPr>
        <p:spPr bwMode="auto">
          <a:xfrm>
            <a:off x="723084" y="942023"/>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2" name="Text Box 12"/>
          <p:cNvSpPr txBox="1">
            <a:spLocks noChangeArrowheads="1"/>
          </p:cNvSpPr>
          <p:nvPr/>
        </p:nvSpPr>
        <p:spPr bwMode="auto">
          <a:xfrm>
            <a:off x="907383" y="408623"/>
            <a:ext cx="464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s-CO" altLang="es-CO" sz="1200" dirty="0" smtClean="0">
                <a:solidFill>
                  <a:srgbClr val="003366"/>
                </a:solidFill>
                <a:latin typeface="Arial" pitchFamily="34" charset="0"/>
              </a:rPr>
              <a:t>Contexto del Plan De Acción 2015</a:t>
            </a:r>
          </a:p>
          <a:p>
            <a:pPr defTabSz="914400" eaLnBrk="0" fontAlgn="base" hangingPunct="0">
              <a:spcBef>
                <a:spcPct val="0"/>
              </a:spcBef>
              <a:spcAft>
                <a:spcPct val="0"/>
              </a:spcAft>
            </a:pPr>
            <a:r>
              <a:rPr lang="es-CO" altLang="es-CO" sz="1200" b="1" i="1" dirty="0" smtClean="0">
                <a:solidFill>
                  <a:srgbClr val="003366"/>
                </a:solidFill>
                <a:latin typeface="Arial" pitchFamily="34" charset="0"/>
              </a:rPr>
              <a:t>MAPA ESTRATÉGICO-Objetivos Estratégicos</a:t>
            </a:r>
          </a:p>
          <a:p>
            <a:pPr defTabSz="914400" eaLnBrk="0" fontAlgn="base" hangingPunct="0">
              <a:spcBef>
                <a:spcPct val="0"/>
              </a:spcBef>
              <a:spcAft>
                <a:spcPct val="0"/>
              </a:spcAft>
            </a:pPr>
            <a:endParaRPr lang="es-CO" altLang="es-CO" sz="1200" b="1" i="1" dirty="0" smtClean="0">
              <a:solidFill>
                <a:srgbClr val="003366"/>
              </a:solidFill>
              <a:latin typeface="Arial" pitchFamily="34" charset="0"/>
            </a:endParaRPr>
          </a:p>
        </p:txBody>
      </p:sp>
      <p:sp>
        <p:nvSpPr>
          <p:cNvPr id="13" name="Text Box 13"/>
          <p:cNvSpPr txBox="1">
            <a:spLocks noChangeArrowheads="1"/>
          </p:cNvSpPr>
          <p:nvPr/>
        </p:nvSpPr>
        <p:spPr bwMode="gray">
          <a:xfrm>
            <a:off x="310334" y="43084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1</a:t>
            </a:r>
          </a:p>
        </p:txBody>
      </p:sp>
      <p:pic>
        <p:nvPicPr>
          <p:cNvPr id="14" name="Imagen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84" y="1440500"/>
            <a:ext cx="7369356" cy="52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87340" y="1049022"/>
            <a:ext cx="1481046"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Perspectivas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ángulo 14"/>
          <p:cNvSpPr/>
          <p:nvPr/>
        </p:nvSpPr>
        <p:spPr>
          <a:xfrm>
            <a:off x="3606016" y="976937"/>
            <a:ext cx="2481898" cy="400110"/>
          </a:xfrm>
          <a:prstGeom prst="rect">
            <a:avLst/>
          </a:prstGeom>
          <a:noFill/>
        </p:spPr>
        <p:txBody>
          <a:bodyPr wrap="non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Objetivos estratégicos</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24690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a:grpSpLocks/>
          </p:cNvGrpSpPr>
          <p:nvPr/>
        </p:nvGrpSpPr>
        <p:grpSpPr bwMode="auto">
          <a:xfrm>
            <a:off x="115562" y="304800"/>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4"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rgbClr val="229450">
                    <a:gamma/>
                    <a:shade val="46275"/>
                    <a:invGamma/>
                  </a:srgbClr>
                </a:gs>
                <a:gs pos="100000">
                  <a:srgbClr val="229450"/>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6" name="Line 14"/>
          <p:cNvSpPr>
            <a:spLocks noChangeShapeType="1"/>
          </p:cNvSpPr>
          <p:nvPr/>
        </p:nvSpPr>
        <p:spPr bwMode="auto">
          <a:xfrm>
            <a:off x="725162" y="914400"/>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7" name="Text Box 15"/>
          <p:cNvSpPr txBox="1">
            <a:spLocks noChangeArrowheads="1"/>
          </p:cNvSpPr>
          <p:nvPr/>
        </p:nvSpPr>
        <p:spPr bwMode="auto">
          <a:xfrm>
            <a:off x="919943" y="386649"/>
            <a:ext cx="3350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Consideraciones Generales</a:t>
            </a:r>
          </a:p>
        </p:txBody>
      </p:sp>
      <p:sp>
        <p:nvSpPr>
          <p:cNvPr id="18" name="Text Box 16"/>
          <p:cNvSpPr txBox="1">
            <a:spLocks noChangeArrowheads="1"/>
          </p:cNvSpPr>
          <p:nvPr/>
        </p:nvSpPr>
        <p:spPr bwMode="gray">
          <a:xfrm>
            <a:off x="312412" y="403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2</a:t>
            </a:r>
          </a:p>
        </p:txBody>
      </p:sp>
      <p:sp>
        <p:nvSpPr>
          <p:cNvPr id="2" name="CuadroTexto 1"/>
          <p:cNvSpPr txBox="1"/>
          <p:nvPr/>
        </p:nvSpPr>
        <p:spPr>
          <a:xfrm>
            <a:off x="115562" y="1325880"/>
            <a:ext cx="8248658" cy="923330"/>
          </a:xfrm>
          <a:prstGeom prst="rect">
            <a:avLst/>
          </a:prstGeom>
          <a:noFill/>
        </p:spPr>
        <p:txBody>
          <a:bodyPr wrap="square" rtlCol="0">
            <a:spAutoFit/>
          </a:bodyPr>
          <a:lstStyle/>
          <a:p>
            <a:pPr marL="285750" indent="-285750">
              <a:buFont typeface="Arial" panose="020B0604020202020204" pitchFamily="34" charset="0"/>
              <a:buChar char="•"/>
            </a:pPr>
            <a:r>
              <a:rPr lang="es-CO" dirty="0" smtClean="0"/>
              <a:t>La estructura del Plan de Acción es la siguiente:</a:t>
            </a:r>
          </a:p>
          <a:p>
            <a:endParaRPr lang="es-CO" dirty="0"/>
          </a:p>
          <a:p>
            <a:endParaRPr lang="es-CO" dirty="0"/>
          </a:p>
        </p:txBody>
      </p:sp>
      <p:grpSp>
        <p:nvGrpSpPr>
          <p:cNvPr id="20" name="4 Grupo"/>
          <p:cNvGrpSpPr/>
          <p:nvPr/>
        </p:nvGrpSpPr>
        <p:grpSpPr>
          <a:xfrm>
            <a:off x="651704" y="1962457"/>
            <a:ext cx="7855250" cy="4060380"/>
            <a:chOff x="967563" y="987125"/>
            <a:chExt cx="7542739" cy="5233525"/>
          </a:xfrm>
        </p:grpSpPr>
        <p:sp>
          <p:nvSpPr>
            <p:cNvPr id="21" name="5 Flecha doblada hacia arriba"/>
            <p:cNvSpPr/>
            <p:nvPr/>
          </p:nvSpPr>
          <p:spPr>
            <a:xfrm rot="5400000">
              <a:off x="1427729" y="2497421"/>
              <a:ext cx="1409412" cy="160456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2" name="6 Forma libre"/>
            <p:cNvSpPr/>
            <p:nvPr/>
          </p:nvSpPr>
          <p:spPr>
            <a:xfrm>
              <a:off x="967563" y="1222744"/>
              <a:ext cx="1882810" cy="1266748"/>
            </a:xfrm>
            <a:custGeom>
              <a:avLst/>
              <a:gdLst>
                <a:gd name="connsiteX0" fmla="*/ 0 w 2372621"/>
                <a:gd name="connsiteY0" fmla="*/ 276848 h 1660758"/>
                <a:gd name="connsiteX1" fmla="*/ 276848 w 2372621"/>
                <a:gd name="connsiteY1" fmla="*/ 0 h 1660758"/>
                <a:gd name="connsiteX2" fmla="*/ 2095773 w 2372621"/>
                <a:gd name="connsiteY2" fmla="*/ 0 h 1660758"/>
                <a:gd name="connsiteX3" fmla="*/ 2372621 w 2372621"/>
                <a:gd name="connsiteY3" fmla="*/ 276848 h 1660758"/>
                <a:gd name="connsiteX4" fmla="*/ 2372621 w 2372621"/>
                <a:gd name="connsiteY4" fmla="*/ 1383910 h 1660758"/>
                <a:gd name="connsiteX5" fmla="*/ 2095773 w 2372621"/>
                <a:gd name="connsiteY5" fmla="*/ 1660758 h 1660758"/>
                <a:gd name="connsiteX6" fmla="*/ 276848 w 2372621"/>
                <a:gd name="connsiteY6" fmla="*/ 1660758 h 1660758"/>
                <a:gd name="connsiteX7" fmla="*/ 0 w 2372621"/>
                <a:gd name="connsiteY7" fmla="*/ 1383910 h 1660758"/>
                <a:gd name="connsiteX8" fmla="*/ 0 w 2372621"/>
                <a:gd name="connsiteY8" fmla="*/ 276848 h 166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621" h="1660758">
                  <a:moveTo>
                    <a:pt x="0" y="276848"/>
                  </a:moveTo>
                  <a:cubicBezTo>
                    <a:pt x="0" y="123949"/>
                    <a:pt x="123949" y="0"/>
                    <a:pt x="276848" y="0"/>
                  </a:cubicBezTo>
                  <a:lnTo>
                    <a:pt x="2095773" y="0"/>
                  </a:lnTo>
                  <a:cubicBezTo>
                    <a:pt x="2248672" y="0"/>
                    <a:pt x="2372621" y="123949"/>
                    <a:pt x="2372621" y="276848"/>
                  </a:cubicBezTo>
                  <a:lnTo>
                    <a:pt x="2372621" y="1383910"/>
                  </a:lnTo>
                  <a:cubicBezTo>
                    <a:pt x="2372621" y="1536809"/>
                    <a:pt x="2248672" y="1660758"/>
                    <a:pt x="2095773" y="1660758"/>
                  </a:cubicBezTo>
                  <a:lnTo>
                    <a:pt x="276848" y="1660758"/>
                  </a:lnTo>
                  <a:cubicBezTo>
                    <a:pt x="123949" y="1660758"/>
                    <a:pt x="0" y="1536809"/>
                    <a:pt x="0" y="1383910"/>
                  </a:cubicBezTo>
                  <a:lnTo>
                    <a:pt x="0" y="2768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626" tIns="210626" rIns="210626" bIns="210626" numCol="1" spcCol="1270" anchor="ctr" anchorCtr="0">
              <a:noAutofit/>
            </a:bodyPr>
            <a:lstStyle/>
            <a:p>
              <a:pPr lvl="0" algn="ctr" defTabSz="1511300">
                <a:lnSpc>
                  <a:spcPct val="90000"/>
                </a:lnSpc>
                <a:spcBef>
                  <a:spcPct val="0"/>
                </a:spcBef>
                <a:spcAft>
                  <a:spcPct val="35000"/>
                </a:spcAft>
              </a:pPr>
              <a:r>
                <a:rPr lang="es-CO" kern="1200" dirty="0" smtClean="0"/>
                <a:t>Objetivo Estratégico</a:t>
              </a:r>
              <a:endParaRPr lang="es-CO" kern="1200" dirty="0"/>
            </a:p>
          </p:txBody>
        </p:sp>
        <p:sp>
          <p:nvSpPr>
            <p:cNvPr id="23" name="7 Forma libre"/>
            <p:cNvSpPr/>
            <p:nvPr/>
          </p:nvSpPr>
          <p:spPr>
            <a:xfrm>
              <a:off x="2850373" y="987125"/>
              <a:ext cx="5581245" cy="1756075"/>
            </a:xfrm>
            <a:custGeom>
              <a:avLst/>
              <a:gdLst>
                <a:gd name="connsiteX0" fmla="*/ 0 w 1725618"/>
                <a:gd name="connsiteY0" fmla="*/ 0 h 1342297"/>
                <a:gd name="connsiteX1" fmla="*/ 1725618 w 1725618"/>
                <a:gd name="connsiteY1" fmla="*/ 0 h 1342297"/>
                <a:gd name="connsiteX2" fmla="*/ 1725618 w 1725618"/>
                <a:gd name="connsiteY2" fmla="*/ 1342297 h 1342297"/>
                <a:gd name="connsiteX3" fmla="*/ 0 w 1725618"/>
                <a:gd name="connsiteY3" fmla="*/ 1342297 h 1342297"/>
                <a:gd name="connsiteX4" fmla="*/ 0 w 1725618"/>
                <a:gd name="connsiteY4" fmla="*/ 0 h 134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618" h="1342297">
                  <a:moveTo>
                    <a:pt x="0" y="0"/>
                  </a:moveTo>
                  <a:lnTo>
                    <a:pt x="1725618" y="0"/>
                  </a:lnTo>
                  <a:lnTo>
                    <a:pt x="1725618" y="1342297"/>
                  </a:lnTo>
                  <a:lnTo>
                    <a:pt x="0" y="1342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es-CO" sz="1400" kern="1200" dirty="0" smtClean="0"/>
                <a:t>Fines o metas desarrollados a nivel estratégico que una organización pretende alcanzar a largo plazo. Están basados en la visión </a:t>
              </a:r>
              <a:r>
                <a:rPr lang="es-CO" sz="1400" dirty="0" smtClean="0"/>
                <a:t>y </a:t>
              </a:r>
              <a:r>
                <a:rPr lang="es-CO" sz="1400" kern="1200" dirty="0" smtClean="0"/>
                <a:t>la organización y condicionan las acciones que se llevarán a cabo.</a:t>
              </a:r>
              <a:endParaRPr lang="es-CO" sz="1400" kern="1200" dirty="0"/>
            </a:p>
          </p:txBody>
        </p:sp>
        <p:sp>
          <p:nvSpPr>
            <p:cNvPr id="24" name="8 Flecha doblada hacia arriba"/>
            <p:cNvSpPr/>
            <p:nvPr/>
          </p:nvSpPr>
          <p:spPr>
            <a:xfrm rot="5400000">
              <a:off x="3394885" y="4458694"/>
              <a:ext cx="1409412" cy="160456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3925394"/>
                <a:satOff val="19763"/>
                <a:lumOff val="12722"/>
                <a:alphaOff val="0"/>
              </a:schemeClr>
            </a:fillRef>
            <a:effectRef idx="0">
              <a:schemeClr val="accent4">
                <a:tint val="50000"/>
                <a:hueOff val="-3925394"/>
                <a:satOff val="19763"/>
                <a:lumOff val="12722"/>
                <a:alphaOff val="0"/>
              </a:schemeClr>
            </a:effectRef>
            <a:fontRef idx="minor">
              <a:schemeClr val="lt1">
                <a:hueOff val="0"/>
                <a:satOff val="0"/>
                <a:lumOff val="0"/>
                <a:alphaOff val="0"/>
              </a:schemeClr>
            </a:fontRef>
          </p:style>
        </p:sp>
        <p:sp>
          <p:nvSpPr>
            <p:cNvPr id="25" name="9 Forma libre"/>
            <p:cNvSpPr/>
            <p:nvPr/>
          </p:nvSpPr>
          <p:spPr>
            <a:xfrm>
              <a:off x="2934718" y="3088323"/>
              <a:ext cx="1882810" cy="1266748"/>
            </a:xfrm>
            <a:custGeom>
              <a:avLst/>
              <a:gdLst>
                <a:gd name="connsiteX0" fmla="*/ 0 w 2372621"/>
                <a:gd name="connsiteY0" fmla="*/ 276848 h 1660758"/>
                <a:gd name="connsiteX1" fmla="*/ 276848 w 2372621"/>
                <a:gd name="connsiteY1" fmla="*/ 0 h 1660758"/>
                <a:gd name="connsiteX2" fmla="*/ 2095773 w 2372621"/>
                <a:gd name="connsiteY2" fmla="*/ 0 h 1660758"/>
                <a:gd name="connsiteX3" fmla="*/ 2372621 w 2372621"/>
                <a:gd name="connsiteY3" fmla="*/ 276848 h 1660758"/>
                <a:gd name="connsiteX4" fmla="*/ 2372621 w 2372621"/>
                <a:gd name="connsiteY4" fmla="*/ 1383910 h 1660758"/>
                <a:gd name="connsiteX5" fmla="*/ 2095773 w 2372621"/>
                <a:gd name="connsiteY5" fmla="*/ 1660758 h 1660758"/>
                <a:gd name="connsiteX6" fmla="*/ 276848 w 2372621"/>
                <a:gd name="connsiteY6" fmla="*/ 1660758 h 1660758"/>
                <a:gd name="connsiteX7" fmla="*/ 0 w 2372621"/>
                <a:gd name="connsiteY7" fmla="*/ 1383910 h 1660758"/>
                <a:gd name="connsiteX8" fmla="*/ 0 w 2372621"/>
                <a:gd name="connsiteY8" fmla="*/ 276848 h 166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621" h="1660758">
                  <a:moveTo>
                    <a:pt x="0" y="276848"/>
                  </a:moveTo>
                  <a:cubicBezTo>
                    <a:pt x="0" y="123949"/>
                    <a:pt x="123949" y="0"/>
                    <a:pt x="276848" y="0"/>
                  </a:cubicBezTo>
                  <a:lnTo>
                    <a:pt x="2095773" y="0"/>
                  </a:lnTo>
                  <a:cubicBezTo>
                    <a:pt x="2248672" y="0"/>
                    <a:pt x="2372621" y="123949"/>
                    <a:pt x="2372621" y="276848"/>
                  </a:cubicBezTo>
                  <a:lnTo>
                    <a:pt x="2372621" y="1383910"/>
                  </a:lnTo>
                  <a:cubicBezTo>
                    <a:pt x="2372621" y="1536809"/>
                    <a:pt x="2248672" y="1660758"/>
                    <a:pt x="2095773" y="1660758"/>
                  </a:cubicBezTo>
                  <a:lnTo>
                    <a:pt x="276848" y="1660758"/>
                  </a:lnTo>
                  <a:cubicBezTo>
                    <a:pt x="123949" y="1660758"/>
                    <a:pt x="0" y="1536809"/>
                    <a:pt x="0" y="1383910"/>
                  </a:cubicBezTo>
                  <a:lnTo>
                    <a:pt x="0" y="276848"/>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210626" tIns="210626" rIns="210626" bIns="210626" numCol="1" spcCol="1270" anchor="ctr" anchorCtr="0">
              <a:noAutofit/>
            </a:bodyPr>
            <a:lstStyle/>
            <a:p>
              <a:pPr lvl="0" algn="ctr" defTabSz="1511300">
                <a:lnSpc>
                  <a:spcPct val="90000"/>
                </a:lnSpc>
                <a:spcBef>
                  <a:spcPct val="0"/>
                </a:spcBef>
                <a:spcAft>
                  <a:spcPct val="35000"/>
                </a:spcAft>
              </a:pPr>
              <a:r>
                <a:rPr lang="es-CO" kern="1200" dirty="0" smtClean="0"/>
                <a:t>Iniciativa</a:t>
              </a:r>
              <a:endParaRPr lang="es-CO" kern="1200" dirty="0"/>
            </a:p>
          </p:txBody>
        </p:sp>
        <p:sp>
          <p:nvSpPr>
            <p:cNvPr id="26" name="10 Forma libre"/>
            <p:cNvSpPr/>
            <p:nvPr/>
          </p:nvSpPr>
          <p:spPr>
            <a:xfrm>
              <a:off x="4817529" y="2852704"/>
              <a:ext cx="3614090" cy="1342297"/>
            </a:xfrm>
            <a:custGeom>
              <a:avLst/>
              <a:gdLst>
                <a:gd name="connsiteX0" fmla="*/ 0 w 1725618"/>
                <a:gd name="connsiteY0" fmla="*/ 0 h 1342297"/>
                <a:gd name="connsiteX1" fmla="*/ 1725618 w 1725618"/>
                <a:gd name="connsiteY1" fmla="*/ 0 h 1342297"/>
                <a:gd name="connsiteX2" fmla="*/ 1725618 w 1725618"/>
                <a:gd name="connsiteY2" fmla="*/ 1342297 h 1342297"/>
                <a:gd name="connsiteX3" fmla="*/ 0 w 1725618"/>
                <a:gd name="connsiteY3" fmla="*/ 1342297 h 1342297"/>
                <a:gd name="connsiteX4" fmla="*/ 0 w 1725618"/>
                <a:gd name="connsiteY4" fmla="*/ 0 h 134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618" h="1342297">
                  <a:moveTo>
                    <a:pt x="0" y="0"/>
                  </a:moveTo>
                  <a:lnTo>
                    <a:pt x="1725618" y="0"/>
                  </a:lnTo>
                  <a:lnTo>
                    <a:pt x="1725618" y="1342297"/>
                  </a:lnTo>
                  <a:lnTo>
                    <a:pt x="0" y="1342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es-ES_tradnl" sz="1400" kern="1200" dirty="0" smtClean="0"/>
                <a:t>Alternativas u opciones de política, que entre otras, son idóneas para el cumplimiento del fin respectivo</a:t>
              </a:r>
              <a:endParaRPr lang="es-CO" sz="1400" kern="1200" dirty="0"/>
            </a:p>
          </p:txBody>
        </p:sp>
        <p:sp>
          <p:nvSpPr>
            <p:cNvPr id="27" name="11 Forma libre"/>
            <p:cNvSpPr/>
            <p:nvPr/>
          </p:nvSpPr>
          <p:spPr>
            <a:xfrm>
              <a:off x="4901874" y="4953902"/>
              <a:ext cx="1882810" cy="1266748"/>
            </a:xfrm>
            <a:custGeom>
              <a:avLst/>
              <a:gdLst>
                <a:gd name="connsiteX0" fmla="*/ 0 w 2372621"/>
                <a:gd name="connsiteY0" fmla="*/ 276848 h 1660758"/>
                <a:gd name="connsiteX1" fmla="*/ 276848 w 2372621"/>
                <a:gd name="connsiteY1" fmla="*/ 0 h 1660758"/>
                <a:gd name="connsiteX2" fmla="*/ 2095773 w 2372621"/>
                <a:gd name="connsiteY2" fmla="*/ 0 h 1660758"/>
                <a:gd name="connsiteX3" fmla="*/ 2372621 w 2372621"/>
                <a:gd name="connsiteY3" fmla="*/ 276848 h 1660758"/>
                <a:gd name="connsiteX4" fmla="*/ 2372621 w 2372621"/>
                <a:gd name="connsiteY4" fmla="*/ 1383910 h 1660758"/>
                <a:gd name="connsiteX5" fmla="*/ 2095773 w 2372621"/>
                <a:gd name="connsiteY5" fmla="*/ 1660758 h 1660758"/>
                <a:gd name="connsiteX6" fmla="*/ 276848 w 2372621"/>
                <a:gd name="connsiteY6" fmla="*/ 1660758 h 1660758"/>
                <a:gd name="connsiteX7" fmla="*/ 0 w 2372621"/>
                <a:gd name="connsiteY7" fmla="*/ 1383910 h 1660758"/>
                <a:gd name="connsiteX8" fmla="*/ 0 w 2372621"/>
                <a:gd name="connsiteY8" fmla="*/ 276848 h 166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621" h="1660758">
                  <a:moveTo>
                    <a:pt x="0" y="276848"/>
                  </a:moveTo>
                  <a:cubicBezTo>
                    <a:pt x="0" y="123949"/>
                    <a:pt x="123949" y="0"/>
                    <a:pt x="276848" y="0"/>
                  </a:cubicBezTo>
                  <a:lnTo>
                    <a:pt x="2095773" y="0"/>
                  </a:lnTo>
                  <a:cubicBezTo>
                    <a:pt x="2248672" y="0"/>
                    <a:pt x="2372621" y="123949"/>
                    <a:pt x="2372621" y="276848"/>
                  </a:cubicBezTo>
                  <a:lnTo>
                    <a:pt x="2372621" y="1383910"/>
                  </a:lnTo>
                  <a:cubicBezTo>
                    <a:pt x="2372621" y="1536809"/>
                    <a:pt x="2248672" y="1660758"/>
                    <a:pt x="2095773" y="1660758"/>
                  </a:cubicBezTo>
                  <a:lnTo>
                    <a:pt x="276848" y="1660758"/>
                  </a:lnTo>
                  <a:cubicBezTo>
                    <a:pt x="123949" y="1660758"/>
                    <a:pt x="0" y="1536809"/>
                    <a:pt x="0" y="1383910"/>
                  </a:cubicBezTo>
                  <a:lnTo>
                    <a:pt x="0" y="276848"/>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210626" tIns="210626" rIns="210626" bIns="210626" numCol="1" spcCol="1270" anchor="ctr" anchorCtr="0">
              <a:noAutofit/>
            </a:bodyPr>
            <a:lstStyle/>
            <a:p>
              <a:pPr lvl="0" algn="ctr" defTabSz="1511300">
                <a:lnSpc>
                  <a:spcPct val="90000"/>
                </a:lnSpc>
                <a:spcBef>
                  <a:spcPct val="0"/>
                </a:spcBef>
                <a:spcAft>
                  <a:spcPct val="35000"/>
                </a:spcAft>
              </a:pPr>
              <a:r>
                <a:rPr lang="es-CO" kern="1200" dirty="0" smtClean="0"/>
                <a:t>Objetivo  Específico </a:t>
              </a:r>
              <a:endParaRPr lang="es-CO" kern="1200" dirty="0"/>
            </a:p>
          </p:txBody>
        </p:sp>
        <p:sp>
          <p:nvSpPr>
            <p:cNvPr id="28" name="12 Forma libre"/>
            <p:cNvSpPr/>
            <p:nvPr/>
          </p:nvSpPr>
          <p:spPr>
            <a:xfrm>
              <a:off x="6784684" y="4718283"/>
              <a:ext cx="1725618" cy="1342297"/>
            </a:xfrm>
            <a:custGeom>
              <a:avLst/>
              <a:gdLst>
                <a:gd name="connsiteX0" fmla="*/ 0 w 1725618"/>
                <a:gd name="connsiteY0" fmla="*/ 0 h 1342297"/>
                <a:gd name="connsiteX1" fmla="*/ 1725618 w 1725618"/>
                <a:gd name="connsiteY1" fmla="*/ 0 h 1342297"/>
                <a:gd name="connsiteX2" fmla="*/ 1725618 w 1725618"/>
                <a:gd name="connsiteY2" fmla="*/ 1342297 h 1342297"/>
                <a:gd name="connsiteX3" fmla="*/ 0 w 1725618"/>
                <a:gd name="connsiteY3" fmla="*/ 1342297 h 1342297"/>
                <a:gd name="connsiteX4" fmla="*/ 0 w 1725618"/>
                <a:gd name="connsiteY4" fmla="*/ 0 h 134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618" h="1342297">
                  <a:moveTo>
                    <a:pt x="0" y="0"/>
                  </a:moveTo>
                  <a:lnTo>
                    <a:pt x="1725618" y="0"/>
                  </a:lnTo>
                  <a:lnTo>
                    <a:pt x="1725618" y="1342297"/>
                  </a:lnTo>
                  <a:lnTo>
                    <a:pt x="0" y="1342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es-CO" sz="1400" kern="1200" dirty="0" smtClean="0"/>
                <a:t>Plan de acción: actividades, indicadores, metas, etc.</a:t>
              </a:r>
            </a:p>
          </p:txBody>
        </p:sp>
      </p:grpSp>
    </p:spTree>
    <p:extLst>
      <p:ext uri="{BB962C8B-B14F-4D97-AF65-F5344CB8AC3E}">
        <p14:creationId xmlns:p14="http://schemas.microsoft.com/office/powerpoint/2010/main" val="331766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a:grpSpLocks/>
          </p:cNvGrpSpPr>
          <p:nvPr/>
        </p:nvGrpSpPr>
        <p:grpSpPr bwMode="auto">
          <a:xfrm>
            <a:off x="115562" y="304800"/>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4"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rgbClr val="229450">
                    <a:gamma/>
                    <a:shade val="46275"/>
                    <a:invGamma/>
                  </a:srgbClr>
                </a:gs>
                <a:gs pos="100000">
                  <a:srgbClr val="229450"/>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6" name="Line 14"/>
          <p:cNvSpPr>
            <a:spLocks noChangeShapeType="1"/>
          </p:cNvSpPr>
          <p:nvPr/>
        </p:nvSpPr>
        <p:spPr bwMode="auto">
          <a:xfrm>
            <a:off x="725162" y="914400"/>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7" name="Text Box 15"/>
          <p:cNvSpPr txBox="1">
            <a:spLocks noChangeArrowheads="1"/>
          </p:cNvSpPr>
          <p:nvPr/>
        </p:nvSpPr>
        <p:spPr bwMode="auto">
          <a:xfrm>
            <a:off x="919943" y="386649"/>
            <a:ext cx="3350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Consideraciones Generales</a:t>
            </a:r>
          </a:p>
        </p:txBody>
      </p:sp>
      <p:sp>
        <p:nvSpPr>
          <p:cNvPr id="18" name="Text Box 16"/>
          <p:cNvSpPr txBox="1">
            <a:spLocks noChangeArrowheads="1"/>
          </p:cNvSpPr>
          <p:nvPr/>
        </p:nvSpPr>
        <p:spPr bwMode="gray">
          <a:xfrm>
            <a:off x="312412" y="403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2</a:t>
            </a:r>
          </a:p>
        </p:txBody>
      </p:sp>
      <p:sp>
        <p:nvSpPr>
          <p:cNvPr id="2" name="CuadroTexto 1"/>
          <p:cNvSpPr txBox="1"/>
          <p:nvPr/>
        </p:nvSpPr>
        <p:spPr>
          <a:xfrm>
            <a:off x="115562" y="1325880"/>
            <a:ext cx="8248658" cy="2308324"/>
          </a:xfrm>
          <a:prstGeom prst="rect">
            <a:avLst/>
          </a:prstGeom>
          <a:noFill/>
        </p:spPr>
        <p:txBody>
          <a:bodyPr wrap="square" rtlCol="0">
            <a:spAutoFit/>
          </a:bodyPr>
          <a:lstStyle/>
          <a:p>
            <a:pPr marL="285750" indent="-285750">
              <a:buFont typeface="Arial" panose="020B0604020202020204" pitchFamily="34" charset="0"/>
              <a:buChar char="•"/>
            </a:pPr>
            <a:r>
              <a:rPr lang="es-CO" dirty="0" smtClean="0"/>
              <a:t>De </a:t>
            </a:r>
            <a:r>
              <a:rPr lang="es-CO" dirty="0"/>
              <a:t>a</a:t>
            </a:r>
            <a:r>
              <a:rPr lang="es-CO" dirty="0" smtClean="0"/>
              <a:t>cuerdo con lo anterior cada Dirección Nacional parte del objetivo estratégico y se asocia a una iniciativa para así formular sus objetivos específicos, indicadores y actividades a ejecutar durante el año.</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endParaRPr lang="es-CO" dirty="0" smtClean="0"/>
          </a:p>
          <a:p>
            <a:endParaRPr lang="es-CO" dirty="0"/>
          </a:p>
          <a:p>
            <a:endParaRPr lang="es-CO" dirty="0"/>
          </a:p>
        </p:txBody>
      </p:sp>
      <p:sp>
        <p:nvSpPr>
          <p:cNvPr id="19" name="6 CuadroTexto"/>
          <p:cNvSpPr txBox="1"/>
          <p:nvPr/>
        </p:nvSpPr>
        <p:spPr>
          <a:xfrm>
            <a:off x="312412" y="2946094"/>
            <a:ext cx="1912661" cy="523220"/>
          </a:xfrm>
          <a:prstGeom prst="rect">
            <a:avLst/>
          </a:prstGeom>
          <a:noFill/>
        </p:spPr>
        <p:txBody>
          <a:bodyPr wrap="square" rtlCol="0">
            <a:spAutoFit/>
          </a:bodyPr>
          <a:lstStyle/>
          <a:p>
            <a:pPr algn="ctr"/>
            <a:r>
              <a:rPr lang="es-CO" sz="1400" b="1" dirty="0" smtClean="0"/>
              <a:t>Objetivo </a:t>
            </a:r>
          </a:p>
          <a:p>
            <a:pPr algn="ctr"/>
            <a:r>
              <a:rPr lang="es-CO" sz="1400" b="1" dirty="0" smtClean="0"/>
              <a:t>Estratégico</a:t>
            </a:r>
            <a:endParaRPr lang="es-CO" sz="1400" b="1" dirty="0"/>
          </a:p>
        </p:txBody>
      </p:sp>
      <p:sp>
        <p:nvSpPr>
          <p:cNvPr id="29" name="7 Flecha derecha"/>
          <p:cNvSpPr/>
          <p:nvPr/>
        </p:nvSpPr>
        <p:spPr>
          <a:xfrm>
            <a:off x="1678977" y="3102520"/>
            <a:ext cx="504056"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8 Flecha derecha"/>
          <p:cNvSpPr/>
          <p:nvPr/>
        </p:nvSpPr>
        <p:spPr>
          <a:xfrm>
            <a:off x="1678977" y="3196922"/>
            <a:ext cx="504056" cy="72008"/>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9 Flecha derecha"/>
          <p:cNvSpPr/>
          <p:nvPr/>
        </p:nvSpPr>
        <p:spPr>
          <a:xfrm>
            <a:off x="1705048" y="3292412"/>
            <a:ext cx="504056" cy="7200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10 CuadroTexto"/>
          <p:cNvSpPr txBox="1"/>
          <p:nvPr/>
        </p:nvSpPr>
        <p:spPr>
          <a:xfrm>
            <a:off x="2799551" y="2484477"/>
            <a:ext cx="1440160" cy="369332"/>
          </a:xfrm>
          <a:prstGeom prst="rect">
            <a:avLst/>
          </a:prstGeom>
          <a:noFill/>
        </p:spPr>
        <p:txBody>
          <a:bodyPr wrap="square" rtlCol="0">
            <a:spAutoFit/>
          </a:bodyPr>
          <a:lstStyle/>
          <a:p>
            <a:r>
              <a:rPr lang="es-CO" dirty="0" smtClean="0"/>
              <a:t>Iniciativa 1</a:t>
            </a:r>
            <a:endParaRPr lang="es-CO" dirty="0"/>
          </a:p>
        </p:txBody>
      </p:sp>
      <p:sp>
        <p:nvSpPr>
          <p:cNvPr id="33" name="11 CuadroTexto"/>
          <p:cNvSpPr txBox="1"/>
          <p:nvPr/>
        </p:nvSpPr>
        <p:spPr>
          <a:xfrm>
            <a:off x="2799551" y="3483297"/>
            <a:ext cx="1440160" cy="369332"/>
          </a:xfrm>
          <a:prstGeom prst="rect">
            <a:avLst/>
          </a:prstGeom>
          <a:noFill/>
        </p:spPr>
        <p:txBody>
          <a:bodyPr wrap="square" rtlCol="0">
            <a:spAutoFit/>
          </a:bodyPr>
          <a:lstStyle/>
          <a:p>
            <a:r>
              <a:rPr lang="es-CO" dirty="0" smtClean="0"/>
              <a:t>Iniciativa 2</a:t>
            </a:r>
            <a:endParaRPr lang="es-CO" dirty="0"/>
          </a:p>
        </p:txBody>
      </p:sp>
      <p:sp>
        <p:nvSpPr>
          <p:cNvPr id="34" name="12 CuadroTexto"/>
          <p:cNvSpPr txBox="1"/>
          <p:nvPr/>
        </p:nvSpPr>
        <p:spPr>
          <a:xfrm>
            <a:off x="2583527" y="2484477"/>
            <a:ext cx="288032" cy="369332"/>
          </a:xfrm>
          <a:prstGeom prst="rect">
            <a:avLst/>
          </a:prstGeom>
          <a:noFill/>
        </p:spPr>
        <p:txBody>
          <a:bodyPr wrap="square" rtlCol="0">
            <a:spAutoFit/>
          </a:bodyPr>
          <a:lstStyle/>
          <a:p>
            <a:r>
              <a:rPr lang="es-CO" dirty="0" smtClean="0"/>
              <a:t>%</a:t>
            </a:r>
            <a:endParaRPr lang="es-CO" dirty="0"/>
          </a:p>
        </p:txBody>
      </p:sp>
      <p:sp>
        <p:nvSpPr>
          <p:cNvPr id="35" name="13 CuadroTexto"/>
          <p:cNvSpPr txBox="1"/>
          <p:nvPr/>
        </p:nvSpPr>
        <p:spPr>
          <a:xfrm>
            <a:off x="2583527" y="3474005"/>
            <a:ext cx="288032" cy="369332"/>
          </a:xfrm>
          <a:prstGeom prst="rect">
            <a:avLst/>
          </a:prstGeom>
          <a:noFill/>
        </p:spPr>
        <p:txBody>
          <a:bodyPr wrap="square" rtlCol="0">
            <a:spAutoFit/>
          </a:bodyPr>
          <a:lstStyle/>
          <a:p>
            <a:r>
              <a:rPr lang="es-CO" dirty="0" smtClean="0"/>
              <a:t>%</a:t>
            </a:r>
            <a:endParaRPr lang="es-CO" dirty="0"/>
          </a:p>
        </p:txBody>
      </p:sp>
      <p:sp>
        <p:nvSpPr>
          <p:cNvPr id="36" name="14 Cerrar llave"/>
          <p:cNvSpPr/>
          <p:nvPr/>
        </p:nvSpPr>
        <p:spPr>
          <a:xfrm rot="10800000">
            <a:off x="2439511" y="2340461"/>
            <a:ext cx="288032"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7" name="15 Cerrar llave"/>
          <p:cNvSpPr/>
          <p:nvPr/>
        </p:nvSpPr>
        <p:spPr>
          <a:xfrm rot="10800000">
            <a:off x="4035715" y="2875875"/>
            <a:ext cx="288032"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8" name="16 CuadroTexto"/>
          <p:cNvSpPr txBox="1"/>
          <p:nvPr/>
        </p:nvSpPr>
        <p:spPr>
          <a:xfrm>
            <a:off x="4311719" y="3257401"/>
            <a:ext cx="1176652" cy="523220"/>
          </a:xfrm>
          <a:prstGeom prst="rect">
            <a:avLst/>
          </a:prstGeom>
          <a:noFill/>
        </p:spPr>
        <p:txBody>
          <a:bodyPr wrap="square" rtlCol="0">
            <a:spAutoFit/>
          </a:bodyPr>
          <a:lstStyle/>
          <a:p>
            <a:pPr algn="ctr"/>
            <a:r>
              <a:rPr lang="es-CO" sz="1400" dirty="0" smtClean="0"/>
              <a:t>Objetivo Especifico 1</a:t>
            </a:r>
            <a:endParaRPr lang="es-CO" sz="1400" dirty="0"/>
          </a:p>
        </p:txBody>
      </p:sp>
      <p:sp>
        <p:nvSpPr>
          <p:cNvPr id="39" name="17 CuadroTexto"/>
          <p:cNvSpPr txBox="1"/>
          <p:nvPr/>
        </p:nvSpPr>
        <p:spPr>
          <a:xfrm>
            <a:off x="4215187" y="2938591"/>
            <a:ext cx="288032" cy="369332"/>
          </a:xfrm>
          <a:prstGeom prst="rect">
            <a:avLst/>
          </a:prstGeom>
          <a:noFill/>
        </p:spPr>
        <p:txBody>
          <a:bodyPr wrap="square" rtlCol="0">
            <a:spAutoFit/>
          </a:bodyPr>
          <a:lstStyle/>
          <a:p>
            <a:r>
              <a:rPr lang="es-CO" dirty="0" smtClean="0"/>
              <a:t>%</a:t>
            </a:r>
            <a:endParaRPr lang="es-CO" dirty="0"/>
          </a:p>
        </p:txBody>
      </p:sp>
      <p:sp>
        <p:nvSpPr>
          <p:cNvPr id="40" name="18 CuadroTexto"/>
          <p:cNvSpPr txBox="1"/>
          <p:nvPr/>
        </p:nvSpPr>
        <p:spPr>
          <a:xfrm>
            <a:off x="4336243" y="4193505"/>
            <a:ext cx="1176652" cy="523220"/>
          </a:xfrm>
          <a:prstGeom prst="rect">
            <a:avLst/>
          </a:prstGeom>
          <a:noFill/>
        </p:spPr>
        <p:txBody>
          <a:bodyPr wrap="square" rtlCol="0">
            <a:spAutoFit/>
          </a:bodyPr>
          <a:lstStyle/>
          <a:p>
            <a:pPr algn="ctr"/>
            <a:r>
              <a:rPr lang="es-CO" sz="1400" dirty="0" smtClean="0"/>
              <a:t>Objetivo Especifico 2</a:t>
            </a:r>
            <a:endParaRPr lang="es-CO" sz="1400" dirty="0"/>
          </a:p>
        </p:txBody>
      </p:sp>
      <p:sp>
        <p:nvSpPr>
          <p:cNvPr id="41" name="19 CuadroTexto"/>
          <p:cNvSpPr txBox="1"/>
          <p:nvPr/>
        </p:nvSpPr>
        <p:spPr>
          <a:xfrm>
            <a:off x="4239711" y="3874695"/>
            <a:ext cx="288032" cy="369332"/>
          </a:xfrm>
          <a:prstGeom prst="rect">
            <a:avLst/>
          </a:prstGeom>
          <a:noFill/>
        </p:spPr>
        <p:txBody>
          <a:bodyPr wrap="square" rtlCol="0">
            <a:spAutoFit/>
          </a:bodyPr>
          <a:lstStyle/>
          <a:p>
            <a:r>
              <a:rPr lang="es-CO" dirty="0" smtClean="0"/>
              <a:t>%</a:t>
            </a:r>
            <a:endParaRPr lang="es-CO" dirty="0"/>
          </a:p>
        </p:txBody>
      </p:sp>
      <p:sp>
        <p:nvSpPr>
          <p:cNvPr id="42" name="20 Rectángulo"/>
          <p:cNvSpPr/>
          <p:nvPr/>
        </p:nvSpPr>
        <p:spPr>
          <a:xfrm>
            <a:off x="5366974" y="3360186"/>
            <a:ext cx="888961" cy="307777"/>
          </a:xfrm>
          <a:prstGeom prst="rect">
            <a:avLst/>
          </a:prstGeom>
          <a:noFill/>
        </p:spPr>
        <p:txBody>
          <a:bodyPr wrap="none" lIns="91440" tIns="45720" rIns="91440" bIns="45720">
            <a:spAutoFit/>
          </a:bodyPr>
          <a:lstStyle/>
          <a:p>
            <a:pPr algn="ctr"/>
            <a:r>
              <a:rPr lang="es-ES" sz="14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Indicador</a:t>
            </a:r>
            <a:endParaRPr lang="es-ES" sz="1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3" name="21 Rectángulo"/>
          <p:cNvSpPr/>
          <p:nvPr/>
        </p:nvSpPr>
        <p:spPr>
          <a:xfrm>
            <a:off x="5391839" y="4336940"/>
            <a:ext cx="888961" cy="307777"/>
          </a:xfrm>
          <a:prstGeom prst="rect">
            <a:avLst/>
          </a:prstGeom>
          <a:noFill/>
        </p:spPr>
        <p:txBody>
          <a:bodyPr wrap="none" lIns="91440" tIns="45720" rIns="91440" bIns="45720">
            <a:spAutoFit/>
          </a:bodyPr>
          <a:lstStyle/>
          <a:p>
            <a:pPr algn="ctr"/>
            <a:r>
              <a:rPr lang="es-ES" sz="14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Indicador</a:t>
            </a:r>
            <a:endParaRPr lang="es-ES" sz="1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 name="22 Cerrar llave"/>
          <p:cNvSpPr/>
          <p:nvPr/>
        </p:nvSpPr>
        <p:spPr>
          <a:xfrm rot="10800000">
            <a:off x="6327943" y="3708613"/>
            <a:ext cx="288032"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5" name="23 CuadroTexto"/>
          <p:cNvSpPr txBox="1"/>
          <p:nvPr/>
        </p:nvSpPr>
        <p:spPr>
          <a:xfrm>
            <a:off x="6615975" y="4696980"/>
            <a:ext cx="1176652" cy="307777"/>
          </a:xfrm>
          <a:prstGeom prst="rect">
            <a:avLst/>
          </a:prstGeom>
          <a:noFill/>
        </p:spPr>
        <p:txBody>
          <a:bodyPr wrap="square" rtlCol="0">
            <a:spAutoFit/>
          </a:bodyPr>
          <a:lstStyle/>
          <a:p>
            <a:pPr algn="ctr"/>
            <a:r>
              <a:rPr lang="es-CO" sz="1400" dirty="0" smtClean="0"/>
              <a:t>Actividad 2</a:t>
            </a:r>
            <a:endParaRPr lang="es-CO" sz="1400" dirty="0"/>
          </a:p>
        </p:txBody>
      </p:sp>
      <p:sp>
        <p:nvSpPr>
          <p:cNvPr id="46" name="24 CuadroTexto"/>
          <p:cNvSpPr txBox="1"/>
          <p:nvPr/>
        </p:nvSpPr>
        <p:spPr>
          <a:xfrm>
            <a:off x="6519443" y="4685947"/>
            <a:ext cx="288032" cy="369332"/>
          </a:xfrm>
          <a:prstGeom prst="rect">
            <a:avLst/>
          </a:prstGeom>
          <a:noFill/>
        </p:spPr>
        <p:txBody>
          <a:bodyPr wrap="square" rtlCol="0">
            <a:spAutoFit/>
          </a:bodyPr>
          <a:lstStyle/>
          <a:p>
            <a:r>
              <a:rPr lang="es-CO" dirty="0" smtClean="0"/>
              <a:t>%</a:t>
            </a:r>
            <a:endParaRPr lang="es-CO" dirty="0"/>
          </a:p>
        </p:txBody>
      </p:sp>
      <p:sp>
        <p:nvSpPr>
          <p:cNvPr id="47" name="25 CuadroTexto"/>
          <p:cNvSpPr txBox="1"/>
          <p:nvPr/>
        </p:nvSpPr>
        <p:spPr>
          <a:xfrm>
            <a:off x="6615975" y="3832884"/>
            <a:ext cx="1176652" cy="307777"/>
          </a:xfrm>
          <a:prstGeom prst="rect">
            <a:avLst/>
          </a:prstGeom>
          <a:noFill/>
        </p:spPr>
        <p:txBody>
          <a:bodyPr wrap="square" rtlCol="0">
            <a:spAutoFit/>
          </a:bodyPr>
          <a:lstStyle/>
          <a:p>
            <a:pPr algn="ctr"/>
            <a:r>
              <a:rPr lang="es-CO" sz="1400" dirty="0" smtClean="0"/>
              <a:t>Actividad 1</a:t>
            </a:r>
            <a:endParaRPr lang="es-CO" sz="1400" dirty="0"/>
          </a:p>
        </p:txBody>
      </p:sp>
      <p:sp>
        <p:nvSpPr>
          <p:cNvPr id="48" name="26 CuadroTexto"/>
          <p:cNvSpPr txBox="1"/>
          <p:nvPr/>
        </p:nvSpPr>
        <p:spPr>
          <a:xfrm>
            <a:off x="6519443" y="3831441"/>
            <a:ext cx="288032" cy="369332"/>
          </a:xfrm>
          <a:prstGeom prst="rect">
            <a:avLst/>
          </a:prstGeom>
          <a:noFill/>
        </p:spPr>
        <p:txBody>
          <a:bodyPr wrap="square" rtlCol="0">
            <a:spAutoFit/>
          </a:bodyPr>
          <a:lstStyle/>
          <a:p>
            <a:r>
              <a:rPr lang="es-CO" dirty="0" smtClean="0"/>
              <a:t>%</a:t>
            </a:r>
            <a:endParaRPr lang="es-CO" dirty="0"/>
          </a:p>
        </p:txBody>
      </p:sp>
      <p:sp>
        <p:nvSpPr>
          <p:cNvPr id="49" name="27 CuadroTexto"/>
          <p:cNvSpPr txBox="1"/>
          <p:nvPr/>
        </p:nvSpPr>
        <p:spPr>
          <a:xfrm>
            <a:off x="7583633" y="4716725"/>
            <a:ext cx="1176652" cy="307777"/>
          </a:xfrm>
          <a:prstGeom prst="rect">
            <a:avLst/>
          </a:prstGeom>
          <a:noFill/>
        </p:spPr>
        <p:txBody>
          <a:bodyPr wrap="square" rtlCol="0">
            <a:spAutoFit/>
          </a:bodyPr>
          <a:lstStyle/>
          <a:p>
            <a:pPr algn="ctr"/>
            <a:r>
              <a:rPr lang="es-CO" sz="1400" dirty="0" smtClean="0"/>
              <a:t>Cronograma</a:t>
            </a:r>
            <a:endParaRPr lang="es-CO" sz="1400" dirty="0"/>
          </a:p>
        </p:txBody>
      </p:sp>
      <p:sp>
        <p:nvSpPr>
          <p:cNvPr id="50" name="28 CuadroTexto"/>
          <p:cNvSpPr txBox="1"/>
          <p:nvPr/>
        </p:nvSpPr>
        <p:spPr>
          <a:xfrm>
            <a:off x="7696095" y="3852629"/>
            <a:ext cx="1176652" cy="307777"/>
          </a:xfrm>
          <a:prstGeom prst="rect">
            <a:avLst/>
          </a:prstGeom>
          <a:noFill/>
        </p:spPr>
        <p:txBody>
          <a:bodyPr wrap="square" rtlCol="0">
            <a:spAutoFit/>
          </a:bodyPr>
          <a:lstStyle/>
          <a:p>
            <a:pPr algn="ctr"/>
            <a:r>
              <a:rPr lang="es-CO" sz="1400" dirty="0" smtClean="0"/>
              <a:t>Cronograma</a:t>
            </a:r>
            <a:endParaRPr lang="es-CO" sz="1400" dirty="0"/>
          </a:p>
        </p:txBody>
      </p:sp>
      <p:sp>
        <p:nvSpPr>
          <p:cNvPr id="51" name="29 CuadroTexto"/>
          <p:cNvSpPr txBox="1"/>
          <p:nvPr/>
        </p:nvSpPr>
        <p:spPr>
          <a:xfrm>
            <a:off x="7756625" y="4059361"/>
            <a:ext cx="1176652" cy="307777"/>
          </a:xfrm>
          <a:prstGeom prst="rect">
            <a:avLst/>
          </a:prstGeom>
          <a:noFill/>
        </p:spPr>
        <p:txBody>
          <a:bodyPr wrap="square" rtlCol="0">
            <a:spAutoFit/>
          </a:bodyPr>
          <a:lstStyle/>
          <a:p>
            <a:pPr algn="ctr"/>
            <a:r>
              <a:rPr lang="es-CO" sz="1400" dirty="0" smtClean="0"/>
              <a:t>Responsable</a:t>
            </a:r>
            <a:endParaRPr lang="es-CO" sz="1400" dirty="0"/>
          </a:p>
        </p:txBody>
      </p:sp>
      <p:sp>
        <p:nvSpPr>
          <p:cNvPr id="52" name="30 CuadroTexto"/>
          <p:cNvSpPr txBox="1"/>
          <p:nvPr/>
        </p:nvSpPr>
        <p:spPr>
          <a:xfrm>
            <a:off x="7668887" y="4952494"/>
            <a:ext cx="1176652" cy="307777"/>
          </a:xfrm>
          <a:prstGeom prst="rect">
            <a:avLst/>
          </a:prstGeom>
          <a:noFill/>
        </p:spPr>
        <p:txBody>
          <a:bodyPr wrap="square" rtlCol="0">
            <a:spAutoFit/>
          </a:bodyPr>
          <a:lstStyle/>
          <a:p>
            <a:pPr algn="ctr"/>
            <a:r>
              <a:rPr lang="es-CO" sz="1400" dirty="0" smtClean="0"/>
              <a:t>Responsable</a:t>
            </a:r>
            <a:endParaRPr lang="es-CO" sz="1400" dirty="0"/>
          </a:p>
        </p:txBody>
      </p:sp>
      <p:sp>
        <p:nvSpPr>
          <p:cNvPr id="53" name="31 CuadroTexto"/>
          <p:cNvSpPr txBox="1"/>
          <p:nvPr/>
        </p:nvSpPr>
        <p:spPr>
          <a:xfrm>
            <a:off x="4288495" y="3706841"/>
            <a:ext cx="1176652" cy="307777"/>
          </a:xfrm>
          <a:prstGeom prst="rect">
            <a:avLst/>
          </a:prstGeom>
          <a:noFill/>
        </p:spPr>
        <p:txBody>
          <a:bodyPr wrap="square" rtlCol="0">
            <a:spAutoFit/>
          </a:bodyPr>
          <a:lstStyle/>
          <a:p>
            <a:pPr algn="ctr"/>
            <a:r>
              <a:rPr lang="es-CO" sz="1400" dirty="0" smtClean="0"/>
              <a:t>Responsable</a:t>
            </a:r>
            <a:endParaRPr lang="es-CO" sz="1400" dirty="0"/>
          </a:p>
        </p:txBody>
      </p:sp>
      <p:sp>
        <p:nvSpPr>
          <p:cNvPr id="54" name="32 CuadroTexto"/>
          <p:cNvSpPr txBox="1"/>
          <p:nvPr/>
        </p:nvSpPr>
        <p:spPr>
          <a:xfrm>
            <a:off x="4387105" y="4644717"/>
            <a:ext cx="1176652" cy="307777"/>
          </a:xfrm>
          <a:prstGeom prst="rect">
            <a:avLst/>
          </a:prstGeom>
          <a:noFill/>
        </p:spPr>
        <p:txBody>
          <a:bodyPr wrap="square" rtlCol="0">
            <a:spAutoFit/>
          </a:bodyPr>
          <a:lstStyle/>
          <a:p>
            <a:pPr algn="ctr"/>
            <a:r>
              <a:rPr lang="es-CO" sz="1400" dirty="0" smtClean="0"/>
              <a:t>Responsable</a:t>
            </a:r>
            <a:endParaRPr lang="es-CO" sz="1400" dirty="0"/>
          </a:p>
        </p:txBody>
      </p:sp>
      <p:sp>
        <p:nvSpPr>
          <p:cNvPr id="55" name="33 CuadroTexto"/>
          <p:cNvSpPr txBox="1"/>
          <p:nvPr/>
        </p:nvSpPr>
        <p:spPr>
          <a:xfrm>
            <a:off x="2787289" y="2778484"/>
            <a:ext cx="1176652" cy="307777"/>
          </a:xfrm>
          <a:prstGeom prst="rect">
            <a:avLst/>
          </a:prstGeom>
          <a:noFill/>
        </p:spPr>
        <p:txBody>
          <a:bodyPr wrap="square" rtlCol="0">
            <a:spAutoFit/>
          </a:bodyPr>
          <a:lstStyle/>
          <a:p>
            <a:pPr algn="ctr"/>
            <a:r>
              <a:rPr lang="es-CO" sz="1400" dirty="0" smtClean="0"/>
              <a:t>Responsables</a:t>
            </a:r>
            <a:endParaRPr lang="es-CO" sz="1400" dirty="0"/>
          </a:p>
        </p:txBody>
      </p:sp>
      <p:sp>
        <p:nvSpPr>
          <p:cNvPr id="56" name="34 CuadroTexto"/>
          <p:cNvSpPr txBox="1"/>
          <p:nvPr/>
        </p:nvSpPr>
        <p:spPr>
          <a:xfrm>
            <a:off x="2765605" y="3734855"/>
            <a:ext cx="1176652" cy="307777"/>
          </a:xfrm>
          <a:prstGeom prst="rect">
            <a:avLst/>
          </a:prstGeom>
          <a:noFill/>
        </p:spPr>
        <p:txBody>
          <a:bodyPr wrap="square" rtlCol="0">
            <a:spAutoFit/>
          </a:bodyPr>
          <a:lstStyle/>
          <a:p>
            <a:pPr algn="ctr"/>
            <a:r>
              <a:rPr lang="es-CO" sz="1400" dirty="0" smtClean="0"/>
              <a:t>Responsables</a:t>
            </a:r>
            <a:endParaRPr lang="es-CO" sz="1400" dirty="0"/>
          </a:p>
        </p:txBody>
      </p:sp>
      <p:sp>
        <p:nvSpPr>
          <p:cNvPr id="57" name="1 CuadroTexto"/>
          <p:cNvSpPr txBox="1"/>
          <p:nvPr/>
        </p:nvSpPr>
        <p:spPr>
          <a:xfrm>
            <a:off x="540940" y="3492887"/>
            <a:ext cx="1898570" cy="923330"/>
          </a:xfrm>
          <a:prstGeom prst="rect">
            <a:avLst/>
          </a:prstGeom>
          <a:noFill/>
        </p:spPr>
        <p:txBody>
          <a:bodyPr wrap="square" rtlCol="0">
            <a:spAutoFit/>
          </a:bodyPr>
          <a:lstStyle/>
          <a:p>
            <a:pPr algn="ctr"/>
            <a:r>
              <a:rPr lang="es-CO" dirty="0" smtClean="0">
                <a:solidFill>
                  <a:srgbClr val="92D050"/>
                </a:solidFill>
              </a:rPr>
              <a:t>Escoger un Objetivo Estratégico</a:t>
            </a:r>
            <a:endParaRPr lang="es-CO" dirty="0">
              <a:solidFill>
                <a:srgbClr val="92D050"/>
              </a:solidFill>
            </a:endParaRPr>
          </a:p>
        </p:txBody>
      </p:sp>
      <p:sp>
        <p:nvSpPr>
          <p:cNvPr id="58" name="39 CuadroTexto"/>
          <p:cNvSpPr txBox="1"/>
          <p:nvPr/>
        </p:nvSpPr>
        <p:spPr>
          <a:xfrm>
            <a:off x="2341141" y="4209291"/>
            <a:ext cx="1898570" cy="646331"/>
          </a:xfrm>
          <a:prstGeom prst="rect">
            <a:avLst/>
          </a:prstGeom>
          <a:noFill/>
        </p:spPr>
        <p:txBody>
          <a:bodyPr wrap="square" rtlCol="0">
            <a:spAutoFit/>
          </a:bodyPr>
          <a:lstStyle/>
          <a:p>
            <a:pPr algn="ctr"/>
            <a:r>
              <a:rPr lang="es-CO" dirty="0" smtClean="0">
                <a:solidFill>
                  <a:srgbClr val="92D050"/>
                </a:solidFill>
              </a:rPr>
              <a:t>Establezca Una Iniciativa</a:t>
            </a:r>
            <a:endParaRPr lang="es-CO" dirty="0">
              <a:solidFill>
                <a:srgbClr val="92D050"/>
              </a:solidFill>
            </a:endParaRPr>
          </a:p>
        </p:txBody>
      </p:sp>
      <p:sp>
        <p:nvSpPr>
          <p:cNvPr id="59" name="40 CuadroTexto"/>
          <p:cNvSpPr txBox="1"/>
          <p:nvPr/>
        </p:nvSpPr>
        <p:spPr>
          <a:xfrm>
            <a:off x="3994247" y="5065912"/>
            <a:ext cx="1898570" cy="1323439"/>
          </a:xfrm>
          <a:prstGeom prst="rect">
            <a:avLst/>
          </a:prstGeom>
          <a:noFill/>
        </p:spPr>
        <p:txBody>
          <a:bodyPr wrap="square" rtlCol="0">
            <a:spAutoFit/>
          </a:bodyPr>
          <a:lstStyle/>
          <a:p>
            <a:pPr algn="ctr"/>
            <a:r>
              <a:rPr lang="es-CO" sz="1600" dirty="0" smtClean="0">
                <a:solidFill>
                  <a:srgbClr val="92D050"/>
                </a:solidFill>
              </a:rPr>
              <a:t>Establezca por lo menos dos Objetivos específicos con su indicador</a:t>
            </a:r>
            <a:endParaRPr lang="es-CO" sz="1600" dirty="0">
              <a:solidFill>
                <a:srgbClr val="92D050"/>
              </a:solidFill>
            </a:endParaRPr>
          </a:p>
        </p:txBody>
      </p:sp>
      <p:sp>
        <p:nvSpPr>
          <p:cNvPr id="60" name="41 CuadroTexto"/>
          <p:cNvSpPr txBox="1"/>
          <p:nvPr/>
        </p:nvSpPr>
        <p:spPr>
          <a:xfrm>
            <a:off x="6634348" y="5420331"/>
            <a:ext cx="1898570" cy="1077218"/>
          </a:xfrm>
          <a:prstGeom prst="rect">
            <a:avLst/>
          </a:prstGeom>
          <a:noFill/>
        </p:spPr>
        <p:txBody>
          <a:bodyPr wrap="square" rtlCol="0">
            <a:spAutoFit/>
          </a:bodyPr>
          <a:lstStyle/>
          <a:p>
            <a:pPr algn="ctr"/>
            <a:r>
              <a:rPr lang="es-CO" sz="1600" dirty="0" smtClean="0">
                <a:solidFill>
                  <a:srgbClr val="92D050"/>
                </a:solidFill>
              </a:rPr>
              <a:t>Establezca por lo menos tres actividades por objetivo</a:t>
            </a:r>
            <a:endParaRPr lang="es-CO" sz="1600" dirty="0">
              <a:solidFill>
                <a:srgbClr val="92D050"/>
              </a:solidFill>
            </a:endParaRPr>
          </a:p>
        </p:txBody>
      </p:sp>
    </p:spTree>
    <p:extLst>
      <p:ext uri="{BB962C8B-B14F-4D97-AF65-F5344CB8AC3E}">
        <p14:creationId xmlns:p14="http://schemas.microsoft.com/office/powerpoint/2010/main" val="152689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a:grpSpLocks/>
          </p:cNvGrpSpPr>
          <p:nvPr/>
        </p:nvGrpSpPr>
        <p:grpSpPr bwMode="auto">
          <a:xfrm>
            <a:off x="115562" y="304800"/>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4"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rgbClr val="229450">
                    <a:gamma/>
                    <a:shade val="46275"/>
                    <a:invGamma/>
                  </a:srgbClr>
                </a:gs>
                <a:gs pos="100000">
                  <a:srgbClr val="229450"/>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16" name="Line 14"/>
          <p:cNvSpPr>
            <a:spLocks noChangeShapeType="1"/>
          </p:cNvSpPr>
          <p:nvPr/>
        </p:nvSpPr>
        <p:spPr bwMode="auto">
          <a:xfrm>
            <a:off x="725162" y="914400"/>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17" name="Text Box 15"/>
          <p:cNvSpPr txBox="1">
            <a:spLocks noChangeArrowheads="1"/>
          </p:cNvSpPr>
          <p:nvPr/>
        </p:nvSpPr>
        <p:spPr bwMode="auto">
          <a:xfrm>
            <a:off x="919943" y="386649"/>
            <a:ext cx="3350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Consideraciones Generales</a:t>
            </a:r>
          </a:p>
        </p:txBody>
      </p:sp>
      <p:sp>
        <p:nvSpPr>
          <p:cNvPr id="18" name="Text Box 16"/>
          <p:cNvSpPr txBox="1">
            <a:spLocks noChangeArrowheads="1"/>
          </p:cNvSpPr>
          <p:nvPr/>
        </p:nvSpPr>
        <p:spPr bwMode="gray">
          <a:xfrm>
            <a:off x="312412" y="403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2</a:t>
            </a:r>
          </a:p>
        </p:txBody>
      </p:sp>
      <p:sp>
        <p:nvSpPr>
          <p:cNvPr id="2" name="CuadroTexto 1"/>
          <p:cNvSpPr txBox="1"/>
          <p:nvPr/>
        </p:nvSpPr>
        <p:spPr>
          <a:xfrm>
            <a:off x="115562" y="1325880"/>
            <a:ext cx="8248658" cy="5909310"/>
          </a:xfrm>
          <a:prstGeom prst="rect">
            <a:avLst/>
          </a:prstGeom>
          <a:noFill/>
        </p:spPr>
        <p:txBody>
          <a:bodyPr wrap="square" rtlCol="0">
            <a:spAutoFit/>
          </a:bodyPr>
          <a:lstStyle/>
          <a:p>
            <a:pPr marL="285750" indent="-285750" algn="just">
              <a:buFont typeface="Arial" panose="020B0604020202020204" pitchFamily="34" charset="0"/>
              <a:buChar char="•"/>
            </a:pPr>
            <a:r>
              <a:rPr lang="es-CO" dirty="0" smtClean="0"/>
              <a:t>Los resultados que se mostrarán en las siguientes graficas se dividen en dos criterios, el primero de ellos en el resultado acumulado al primer semestre, es decir muestra el resultado de avance en termino de indicadores y gestión, frente a las actividades establecidas en la totalidad del año. A estos los llamaremos “Acumulados”. La segunda mostrará el nivel de avance respecto a lo que se había programado en el periodo analizado, es decir semestre ejecutado vs semestre programado. No contemplando en el calculo, actividades que no estuvieran programadas para este primer semestre.</a:t>
            </a:r>
          </a:p>
          <a:p>
            <a:pPr marL="285750" indent="-285750" algn="just">
              <a:buFont typeface="Arial" panose="020B0604020202020204" pitchFamily="34" charset="0"/>
              <a:buChar char="•"/>
            </a:pPr>
            <a:endParaRPr lang="es-CO" dirty="0" smtClean="0"/>
          </a:p>
          <a:p>
            <a:pPr marL="285750" indent="-285750" algn="just">
              <a:buFont typeface="Arial" panose="020B0604020202020204" pitchFamily="34" charset="0"/>
              <a:buChar char="•"/>
            </a:pPr>
            <a:r>
              <a:rPr lang="es-CO" dirty="0" smtClean="0"/>
              <a:t>Se entenderá como resultados de “Gestión”, al avance porcentual de las ejecución de cada actividad programada vs el porcentaje programado en el año y en semestre.</a:t>
            </a:r>
          </a:p>
          <a:p>
            <a:pPr marL="285750" indent="-285750" algn="just">
              <a:buFont typeface="Arial" panose="020B0604020202020204" pitchFamily="34" charset="0"/>
              <a:buChar char="•"/>
            </a:pPr>
            <a:endParaRPr lang="es-CO" dirty="0" smtClean="0"/>
          </a:p>
          <a:p>
            <a:pPr marL="285750" indent="-285750" algn="just">
              <a:buFont typeface="Arial" panose="020B0604020202020204" pitchFamily="34" charset="0"/>
              <a:buChar char="•"/>
            </a:pPr>
            <a:r>
              <a:rPr lang="es-CO" dirty="0" smtClean="0"/>
              <a:t>Así mismo en “indicador” se mostrará el resultado de los indicadores (su totalidad) de manera acumulada a primer semestre, así como el resultado porcentual </a:t>
            </a:r>
            <a:r>
              <a:rPr lang="es-CO" dirty="0"/>
              <a:t> </a:t>
            </a:r>
            <a:r>
              <a:rPr lang="es-CO" dirty="0" smtClean="0"/>
              <a:t>de los indicadores que fueron programados para el periodo de análisis.</a:t>
            </a:r>
          </a:p>
          <a:p>
            <a:endParaRPr lang="es-CO" dirty="0"/>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endParaRPr lang="es-CO" dirty="0" smtClean="0"/>
          </a:p>
          <a:p>
            <a:endParaRPr lang="es-CO" dirty="0"/>
          </a:p>
          <a:p>
            <a:endParaRPr lang="es-CO" dirty="0"/>
          </a:p>
        </p:txBody>
      </p:sp>
    </p:spTree>
    <p:extLst>
      <p:ext uri="{BB962C8B-B14F-4D97-AF65-F5344CB8AC3E}">
        <p14:creationId xmlns:p14="http://schemas.microsoft.com/office/powerpoint/2010/main" val="245751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a:t>
            </a:r>
            <a:r>
              <a:rPr lang="es-CO" altLang="es-CO" sz="2000" dirty="0" smtClean="0">
                <a:solidFill>
                  <a:srgbClr val="003366"/>
                </a:solidFill>
                <a:latin typeface="Arial" pitchFamily="34" charset="0"/>
              </a:rPr>
              <a:t>Semestre</a:t>
            </a:r>
            <a:endParaRPr lang="es-CO" altLang="es-CO" sz="2000" dirty="0" smtClean="0">
              <a:solidFill>
                <a:srgbClr val="003366"/>
              </a:solidFill>
              <a:latin typeface="Arial" pitchFamily="34" charset="0"/>
            </a:endParaRP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1585049"/>
          </a:xfrm>
          <a:prstGeom prst="rect">
            <a:avLst/>
          </a:prstGeom>
          <a:noFill/>
        </p:spPr>
        <p:txBody>
          <a:bodyPr wrap="square" rtlCol="0">
            <a:spAutoFit/>
          </a:bodyPr>
          <a:lstStyle/>
          <a:p>
            <a:r>
              <a:rPr lang="es-CO" dirty="0" smtClean="0"/>
              <a:t>Para el entendimiento de los resultados, se presenta a continuación la denominación de las distintas Direcciones Nacionales y de los Objetivos estratégicos,</a:t>
            </a:r>
          </a:p>
          <a:p>
            <a:endParaRPr lang="es-CO" sz="500" dirty="0"/>
          </a:p>
          <a:p>
            <a:pPr marL="342900" indent="-342900">
              <a:buAutoNum type="alphaUcPeriod"/>
            </a:pPr>
            <a:r>
              <a:rPr lang="es-CO" b="1" dirty="0" smtClean="0"/>
              <a:t>Direcciones Nacionales:</a:t>
            </a:r>
          </a:p>
          <a:p>
            <a:pPr marL="342900" indent="-342900">
              <a:buAutoNum type="alphaUcPeriod"/>
            </a:pPr>
            <a:endParaRPr lang="es-CO" dirty="0"/>
          </a:p>
          <a:p>
            <a:pPr marL="342900" indent="-342900">
              <a:buAutoNum type="alphaUcPeriod"/>
            </a:pPr>
            <a:endParaRPr lang="es-CO" dirty="0"/>
          </a:p>
        </p:txBody>
      </p:sp>
      <p:graphicFrame>
        <p:nvGraphicFramePr>
          <p:cNvPr id="2" name="Tabla 1"/>
          <p:cNvGraphicFramePr>
            <a:graphicFrameLocks noGrp="1"/>
          </p:cNvGraphicFramePr>
          <p:nvPr>
            <p:extLst>
              <p:ext uri="{D42A27DB-BD31-4B8C-83A1-F6EECF244321}">
                <p14:modId xmlns:p14="http://schemas.microsoft.com/office/powerpoint/2010/main" val="870790872"/>
              </p:ext>
            </p:extLst>
          </p:nvPr>
        </p:nvGraphicFramePr>
        <p:xfrm>
          <a:off x="3008521" y="1851657"/>
          <a:ext cx="4215239" cy="4861282"/>
        </p:xfrm>
        <a:graphic>
          <a:graphicData uri="http://schemas.openxmlformats.org/drawingml/2006/table">
            <a:tbl>
              <a:tblPr>
                <a:tableStyleId>{5C22544A-7EE6-4342-B048-85BDC9FD1C3A}</a:tableStyleId>
              </a:tblPr>
              <a:tblGrid>
                <a:gridCol w="2565118"/>
                <a:gridCol w="1650121"/>
              </a:tblGrid>
              <a:tr h="143276">
                <a:tc>
                  <a:txBody>
                    <a:bodyPr/>
                    <a:lstStyle/>
                    <a:p>
                      <a:pPr algn="ctr" fontAlgn="ctr"/>
                      <a:r>
                        <a:rPr lang="es-CO" sz="900" b="1" u="none" strike="noStrike" dirty="0">
                          <a:effectLst/>
                        </a:rPr>
                        <a:t>AREA</a:t>
                      </a:r>
                      <a:endParaRPr lang="es-CO" sz="9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ABREVIATURA</a:t>
                      </a:r>
                      <a:endParaRPr lang="es-CO" sz="900" b="1" i="0" u="none" strike="noStrike" dirty="0">
                        <a:solidFill>
                          <a:srgbClr val="FFFFFF"/>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DIRECCIÓN NACIONAL DE SECCIONALES Y SEGURIDAD CIUDADANA</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DNSSC</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SUBDIRECCIÓN NACIONAL DE ATENCIÓN A VICTIMAS Y USUARIOS</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SNAVU</a:t>
                      </a:r>
                      <a:endParaRPr lang="es-CO" sz="900" b="1" i="0" u="none" strike="noStrike" dirty="0">
                        <a:solidFill>
                          <a:srgbClr val="000000"/>
                        </a:solidFill>
                        <a:effectLst/>
                        <a:latin typeface="Calibri" panose="020F0502020204030204" pitchFamily="34" charset="0"/>
                      </a:endParaRPr>
                    </a:p>
                  </a:txBody>
                  <a:tcPr marL="0" marR="0" marT="0" marB="0" anchor="ctr"/>
                </a:tc>
              </a:tr>
              <a:tr h="238794">
                <a:tc>
                  <a:txBody>
                    <a:bodyPr/>
                    <a:lstStyle/>
                    <a:p>
                      <a:pPr algn="ctr" fontAlgn="ctr"/>
                      <a:r>
                        <a:rPr lang="es-CO" sz="900" u="none" strike="noStrike" dirty="0">
                          <a:effectLst/>
                        </a:rPr>
                        <a:t>DIRECCIÓN NACIONAL DE ANALISIS Y CONTEXTO</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DNAC</a:t>
                      </a:r>
                      <a:endParaRPr lang="es-CO" sz="900" b="1" i="0" u="none" strike="noStrike" dirty="0">
                        <a:solidFill>
                          <a:srgbClr val="000000"/>
                        </a:solidFill>
                        <a:effectLst/>
                        <a:latin typeface="Calibri" panose="020F0502020204030204" pitchFamily="34" charset="0"/>
                      </a:endParaRPr>
                    </a:p>
                  </a:txBody>
                  <a:tcPr marL="0" marR="0" marT="0" marB="0" anchor="ctr"/>
                </a:tc>
              </a:tr>
              <a:tr h="238794">
                <a:tc>
                  <a:txBody>
                    <a:bodyPr/>
                    <a:lstStyle/>
                    <a:p>
                      <a:pPr algn="ctr" fontAlgn="ctr"/>
                      <a:r>
                        <a:rPr lang="es-CO" sz="900" u="none" strike="noStrike" dirty="0">
                          <a:effectLst/>
                        </a:rPr>
                        <a:t>DIRECCIÓN DE FISCALÍAS NACIONALES</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DFN</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DIRECCIÓN DE ARTICULACIÓN DE POLICÍAS JUDUICIALES ESPECIALIZADAS</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DAPJE</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DIRECCIÓN NACIONAL DE PROTECCIÓN Y ASISTENCIA</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DNPA</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DIRECCIÓN NACIONAL DEL CUERPO TÉCNICO DE INVESTIGACIÓN</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DNCTI</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dirty="0">
                          <a:effectLst/>
                        </a:rPr>
                        <a:t>DIRECCIÓN DE ARTICULACIÓN DE FISCALIAS NACIONALES  ESPECIALIZADAS</a:t>
                      </a:r>
                      <a:endParaRPr lang="es-CO"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DAFNE</a:t>
                      </a:r>
                      <a:endParaRPr lang="es-CO" sz="900" b="1" i="0" u="none" strike="noStrike" dirty="0">
                        <a:solidFill>
                          <a:srgbClr val="000000"/>
                        </a:solidFill>
                        <a:effectLst/>
                        <a:latin typeface="Calibri" panose="020F0502020204030204" pitchFamily="34" charset="0"/>
                      </a:endParaRPr>
                    </a:p>
                  </a:txBody>
                  <a:tcPr marL="0" marR="0" marT="0" marB="0" anchor="ctr"/>
                </a:tc>
              </a:tr>
              <a:tr h="416184">
                <a:tc>
                  <a:txBody>
                    <a:bodyPr/>
                    <a:lstStyle/>
                    <a:p>
                      <a:pPr algn="ctr" fontAlgn="ctr"/>
                      <a:r>
                        <a:rPr lang="es-CO" sz="900" u="none" strike="noStrike">
                          <a:effectLst/>
                        </a:rPr>
                        <a:t>DIRECCIÓN NACIONAL DEL SISTEMA PENAL ACUSATORIO Y ARTICULACIÓN INTERINSTITUCIONAL</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DNSPA</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a:effectLst/>
                        </a:rPr>
                        <a:t>DIRACCION NACIONAL DE ESTRATEGIA EN ASUNTOS CONSTITUCIONALES</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DNEAC</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a:effectLst/>
                        </a:rPr>
                        <a:t>FISCALIA DELEGADA ANTE LA CORTE SUPREMA DE JUSTICIA</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FACSJ</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a:effectLst/>
                        </a:rPr>
                        <a:t>DIRECCIÓN NACIONAL DE POLÍTICAS PÚBLICAS Y PLANEACIÓN</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DNPP</a:t>
                      </a:r>
                      <a:endParaRPr lang="es-CO" sz="900" b="1" i="0" u="none" strike="noStrike" dirty="0">
                        <a:solidFill>
                          <a:srgbClr val="000000"/>
                        </a:solidFill>
                        <a:effectLst/>
                        <a:latin typeface="Calibri" panose="020F0502020204030204" pitchFamily="34" charset="0"/>
                      </a:endParaRPr>
                    </a:p>
                  </a:txBody>
                  <a:tcPr marL="0" marR="0" marT="0" marB="0" anchor="ctr"/>
                </a:tc>
              </a:tr>
              <a:tr h="197858">
                <a:tc>
                  <a:txBody>
                    <a:bodyPr/>
                    <a:lstStyle/>
                    <a:p>
                      <a:pPr algn="ctr" fontAlgn="ctr"/>
                      <a:r>
                        <a:rPr lang="es-CO" sz="900" u="none" strike="noStrike">
                          <a:effectLst/>
                        </a:rPr>
                        <a:t>DIRECCIÓN DE GESTIÓN INTERNACIONAL</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DNGI</a:t>
                      </a:r>
                      <a:endParaRPr lang="es-CO" sz="900" b="1" i="0" u="none" strike="noStrike" dirty="0">
                        <a:solidFill>
                          <a:srgbClr val="000000"/>
                        </a:solidFill>
                        <a:effectLst/>
                        <a:latin typeface="Calibri" panose="020F0502020204030204" pitchFamily="34" charset="0"/>
                      </a:endParaRPr>
                    </a:p>
                  </a:txBody>
                  <a:tcPr marL="0" marR="0" marT="0" marB="0" anchor="ctr"/>
                </a:tc>
              </a:tr>
              <a:tr h="279730">
                <a:tc>
                  <a:txBody>
                    <a:bodyPr/>
                    <a:lstStyle/>
                    <a:p>
                      <a:pPr algn="ctr" fontAlgn="ctr"/>
                      <a:r>
                        <a:rPr lang="es-CO" sz="900" u="none" strike="noStrike">
                          <a:effectLst/>
                        </a:rPr>
                        <a:t>DIRECCIÓN NACIONAL DE COMUNICACIÓN PRENSA Y PROTOCOLO</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DNCPYP</a:t>
                      </a:r>
                      <a:endParaRPr lang="es-CO" sz="900" b="1" i="0" u="none" strike="noStrike" dirty="0">
                        <a:solidFill>
                          <a:srgbClr val="000000"/>
                        </a:solidFill>
                        <a:effectLst/>
                        <a:latin typeface="Calibri" panose="020F0502020204030204" pitchFamily="34" charset="0"/>
                      </a:endParaRPr>
                    </a:p>
                  </a:txBody>
                  <a:tcPr marL="0" marR="0" marT="0" marB="0" anchor="ctr"/>
                </a:tc>
              </a:tr>
              <a:tr h="136454">
                <a:tc>
                  <a:txBody>
                    <a:bodyPr/>
                    <a:lstStyle/>
                    <a:p>
                      <a:pPr algn="ctr" fontAlgn="ctr"/>
                      <a:r>
                        <a:rPr lang="es-CO" sz="900" u="none" strike="noStrike">
                          <a:effectLst/>
                        </a:rPr>
                        <a:t>DIRECCION NACIONAL DE APOYO A LA GESTIÓN</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DNAG</a:t>
                      </a:r>
                      <a:endParaRPr lang="es-CO" sz="900" b="1" i="0" u="none" strike="noStrike" dirty="0">
                        <a:solidFill>
                          <a:srgbClr val="000000"/>
                        </a:solidFill>
                        <a:effectLst/>
                        <a:latin typeface="Calibri" panose="020F0502020204030204" pitchFamily="34" charset="0"/>
                      </a:endParaRPr>
                    </a:p>
                  </a:txBody>
                  <a:tcPr marL="0" marR="0" marT="0" marB="0" anchor="ctr"/>
                </a:tc>
              </a:tr>
              <a:tr h="272908">
                <a:tc>
                  <a:txBody>
                    <a:bodyPr/>
                    <a:lstStyle/>
                    <a:p>
                      <a:pPr algn="ctr" fontAlgn="ctr"/>
                      <a:r>
                        <a:rPr lang="es-CO" sz="900" u="none" strike="noStrike">
                          <a:effectLst/>
                        </a:rPr>
                        <a:t>SUBDIRECCIONES SECCIONALES DE APOYO A LA GESTIÓN</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SSAG</a:t>
                      </a:r>
                      <a:endParaRPr lang="es-CO" sz="900" b="1" i="0" u="none" strike="noStrike" dirty="0">
                        <a:solidFill>
                          <a:srgbClr val="000000"/>
                        </a:solidFill>
                        <a:effectLst/>
                        <a:latin typeface="Calibri" panose="020F0502020204030204" pitchFamily="34" charset="0"/>
                      </a:endParaRPr>
                    </a:p>
                  </a:txBody>
                  <a:tcPr marL="0" marR="0" marT="0" marB="0" anchor="ctr"/>
                </a:tc>
              </a:tr>
              <a:tr h="136454">
                <a:tc>
                  <a:txBody>
                    <a:bodyPr/>
                    <a:lstStyle/>
                    <a:p>
                      <a:pPr algn="ctr" fontAlgn="ctr"/>
                      <a:r>
                        <a:rPr lang="es-CO" sz="900" u="none" strike="noStrike">
                          <a:effectLst/>
                        </a:rPr>
                        <a:t>DIRECCIÓN JURÍDICA</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DJ</a:t>
                      </a:r>
                      <a:endParaRPr lang="es-CO" sz="900" b="1" i="0" u="none" strike="noStrike" dirty="0">
                        <a:solidFill>
                          <a:srgbClr val="000000"/>
                        </a:solidFill>
                        <a:effectLst/>
                        <a:latin typeface="Calibri" panose="020F0502020204030204" pitchFamily="34" charset="0"/>
                      </a:endParaRPr>
                    </a:p>
                  </a:txBody>
                  <a:tcPr marL="0" marR="0" marT="0" marB="0" anchor="ctr"/>
                </a:tc>
              </a:tr>
              <a:tr h="136454">
                <a:tc>
                  <a:txBody>
                    <a:bodyPr/>
                    <a:lstStyle/>
                    <a:p>
                      <a:pPr algn="ctr" fontAlgn="ctr"/>
                      <a:r>
                        <a:rPr lang="es-CO" sz="900" u="none" strike="noStrike">
                          <a:effectLst/>
                        </a:rPr>
                        <a:t>DIRECCION DE CONTROL INTERNO</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DCI</a:t>
                      </a:r>
                      <a:endParaRPr lang="es-CO" sz="900" b="1" i="0" u="none" strike="noStrike" dirty="0">
                        <a:solidFill>
                          <a:srgbClr val="000000"/>
                        </a:solidFill>
                        <a:effectLst/>
                        <a:latin typeface="Calibri" panose="020F0502020204030204" pitchFamily="34" charset="0"/>
                      </a:endParaRPr>
                    </a:p>
                  </a:txBody>
                  <a:tcPr marL="0" marR="0" marT="0" marB="0" anchor="ctr"/>
                </a:tc>
              </a:tr>
              <a:tr h="143276">
                <a:tc>
                  <a:txBody>
                    <a:bodyPr/>
                    <a:lstStyle/>
                    <a:p>
                      <a:pPr algn="ctr" fontAlgn="ctr"/>
                      <a:r>
                        <a:rPr lang="es-CO" sz="900" u="none" strike="noStrike">
                          <a:effectLst/>
                        </a:rPr>
                        <a:t>DIRECCIÓN DE CONTROL DISCIPLINARIO</a:t>
                      </a:r>
                      <a:endParaRPr lang="es-CO"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900" b="1" u="none" strike="noStrike" dirty="0">
                          <a:effectLst/>
                        </a:rPr>
                        <a:t>DCD</a:t>
                      </a:r>
                      <a:endParaRPr lang="es-CO" sz="900" b="1"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394780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7"/>
          <p:cNvGrpSpPr>
            <a:grpSpLocks/>
          </p:cNvGrpSpPr>
          <p:nvPr/>
        </p:nvGrpSpPr>
        <p:grpSpPr bwMode="auto">
          <a:xfrm>
            <a:off x="136344" y="309122"/>
            <a:ext cx="762000" cy="665162"/>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39" name="AutoShape 20"/>
            <p:cNvSpPr>
              <a:spLocks noChangeArrowheads="1"/>
            </p:cNvSpPr>
            <p:nvPr/>
          </p:nvSpPr>
          <p:spPr bwMode="gray">
            <a:xfrm>
              <a:off x="1200" y="2736"/>
              <a:ext cx="1350" cy="1168"/>
            </a:xfrm>
            <a:prstGeom prst="hexagon">
              <a:avLst>
                <a:gd name="adj" fmla="val 28896"/>
                <a:gd name="vf" fmla="val 115470"/>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grpSp>
      <p:sp>
        <p:nvSpPr>
          <p:cNvPr id="43" name="Line 25"/>
          <p:cNvSpPr>
            <a:spLocks noChangeShapeType="1"/>
          </p:cNvSpPr>
          <p:nvPr/>
        </p:nvSpPr>
        <p:spPr bwMode="auto">
          <a:xfrm>
            <a:off x="745944" y="918722"/>
            <a:ext cx="4800600" cy="0"/>
          </a:xfrm>
          <a:prstGeom prst="line">
            <a:avLst/>
          </a:prstGeom>
          <a:noFill/>
          <a:ln w="25400">
            <a:solidFill>
              <a:srgbClr val="00336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dirty="0" smtClean="0">
              <a:ln>
                <a:noFill/>
              </a:ln>
              <a:solidFill>
                <a:srgbClr val="000000"/>
              </a:solidFill>
              <a:effectLst/>
              <a:uLnTx/>
              <a:uFillTx/>
              <a:latin typeface="Arial" pitchFamily="34" charset="0"/>
            </a:endParaRPr>
          </a:p>
        </p:txBody>
      </p:sp>
      <p:sp>
        <p:nvSpPr>
          <p:cNvPr id="44" name="Text Box 26"/>
          <p:cNvSpPr txBox="1">
            <a:spLocks noChangeArrowheads="1"/>
          </p:cNvSpPr>
          <p:nvPr/>
        </p:nvSpPr>
        <p:spPr bwMode="auto">
          <a:xfrm>
            <a:off x="983635" y="385322"/>
            <a:ext cx="3461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s-CO" altLang="es-CO" sz="2000" dirty="0" smtClean="0">
                <a:solidFill>
                  <a:srgbClr val="003366"/>
                </a:solidFill>
                <a:latin typeface="Arial" pitchFamily="34" charset="0"/>
              </a:rPr>
              <a:t>Resultados Primer Semestre</a:t>
            </a:r>
          </a:p>
        </p:txBody>
      </p:sp>
      <p:sp>
        <p:nvSpPr>
          <p:cNvPr id="45" name="Text Box 27"/>
          <p:cNvSpPr txBox="1">
            <a:spLocks noChangeArrowheads="1"/>
          </p:cNvSpPr>
          <p:nvPr/>
        </p:nvSpPr>
        <p:spPr bwMode="gray">
          <a:xfrm>
            <a:off x="333194" y="407547"/>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fontAlgn="base" hangingPunct="0">
              <a:spcBef>
                <a:spcPct val="0"/>
              </a:spcBef>
              <a:spcAft>
                <a:spcPct val="0"/>
              </a:spcAft>
            </a:pPr>
            <a:r>
              <a:rPr lang="es-CO" altLang="es-CO" sz="2400" b="1" dirty="0" smtClean="0">
                <a:solidFill>
                  <a:srgbClr val="FFFFFF"/>
                </a:solidFill>
                <a:latin typeface="Arial" pitchFamily="34" charset="0"/>
              </a:rPr>
              <a:t>3</a:t>
            </a:r>
          </a:p>
        </p:txBody>
      </p:sp>
      <p:sp>
        <p:nvSpPr>
          <p:cNvPr id="3" name="CuadroTexto 2"/>
          <p:cNvSpPr txBox="1"/>
          <p:nvPr/>
        </p:nvSpPr>
        <p:spPr>
          <a:xfrm>
            <a:off x="180618" y="1130540"/>
            <a:ext cx="8376466" cy="923330"/>
          </a:xfrm>
          <a:prstGeom prst="rect">
            <a:avLst/>
          </a:prstGeom>
          <a:noFill/>
        </p:spPr>
        <p:txBody>
          <a:bodyPr wrap="square" rtlCol="0">
            <a:spAutoFit/>
          </a:bodyPr>
          <a:lstStyle/>
          <a:p>
            <a:r>
              <a:rPr lang="es-CO" dirty="0" smtClean="0"/>
              <a:t>Resultados por Direcciones Nacionales(resultado acumulado):</a:t>
            </a:r>
          </a:p>
          <a:p>
            <a:pPr marL="342900" indent="-342900">
              <a:buAutoNum type="alphaUcPeriod"/>
            </a:pPr>
            <a:endParaRPr lang="es-CO" dirty="0"/>
          </a:p>
          <a:p>
            <a:pPr marL="342900" indent="-342900">
              <a:buAutoNum type="alphaUcPeriod"/>
            </a:pPr>
            <a:endParaRPr lang="es-CO" dirty="0"/>
          </a:p>
        </p:txBody>
      </p:sp>
      <p:graphicFrame>
        <p:nvGraphicFramePr>
          <p:cNvPr id="13" name="Gráfico 12"/>
          <p:cNvGraphicFramePr>
            <a:graphicFrameLocks/>
          </p:cNvGraphicFramePr>
          <p:nvPr>
            <p:extLst>
              <p:ext uri="{D42A27DB-BD31-4B8C-83A1-F6EECF244321}">
                <p14:modId xmlns:p14="http://schemas.microsoft.com/office/powerpoint/2010/main" val="2419395462"/>
              </p:ext>
            </p:extLst>
          </p:nvPr>
        </p:nvGraphicFramePr>
        <p:xfrm>
          <a:off x="333194" y="1737360"/>
          <a:ext cx="8479336" cy="4846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84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13391</TotalTime>
  <Words>1632</Words>
  <Application>Microsoft Office PowerPoint</Application>
  <PresentationFormat>Presentación en pantalla (4:3)</PresentationFormat>
  <Paragraphs>274</Paragraphs>
  <Slides>22</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Office Theme</vt:lpstr>
      <vt:lpstr>Presentación de PowerPoint</vt:lpstr>
      <vt:lpstr>Estructura del seguimiento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Fiscalia General de la Nacion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Luis Cubillos Delgado</dc:creator>
  <cp:lastModifiedBy>Adolfo Alexander Reyes Martinez</cp:lastModifiedBy>
  <cp:revision>186</cp:revision>
  <dcterms:created xsi:type="dcterms:W3CDTF">2013-08-29T17:35:36Z</dcterms:created>
  <dcterms:modified xsi:type="dcterms:W3CDTF">2015-08-24T13:55:07Z</dcterms:modified>
</cp:coreProperties>
</file>