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576" r:id="rId2"/>
    <p:sldId id="676" r:id="rId3"/>
    <p:sldId id="677" r:id="rId4"/>
    <p:sldId id="681" r:id="rId5"/>
    <p:sldId id="682" r:id="rId6"/>
    <p:sldId id="685" r:id="rId7"/>
    <p:sldId id="686" r:id="rId8"/>
    <p:sldId id="687" r:id="rId9"/>
    <p:sldId id="678" r:id="rId10"/>
    <p:sldId id="688" r:id="rId11"/>
    <p:sldId id="689" r:id="rId12"/>
    <p:sldId id="691" r:id="rId13"/>
    <p:sldId id="692" r:id="rId14"/>
    <p:sldId id="693" r:id="rId15"/>
    <p:sldId id="675" r:id="rId16"/>
    <p:sldId id="694" r:id="rId17"/>
    <p:sldId id="697" r:id="rId18"/>
    <p:sldId id="698" r:id="rId19"/>
    <p:sldId id="696" r:id="rId20"/>
    <p:sldId id="699" r:id="rId21"/>
    <p:sldId id="700" r:id="rId22"/>
    <p:sldId id="684" r:id="rId23"/>
  </p:sldIdLst>
  <p:sldSz cx="12192000" cy="6858000"/>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CDEA28-1727-4D4C-8620-E019E340F200}">
          <p14:sldIdLst>
            <p14:sldId id="576"/>
            <p14:sldId id="676"/>
            <p14:sldId id="677"/>
            <p14:sldId id="681"/>
            <p14:sldId id="682"/>
            <p14:sldId id="685"/>
            <p14:sldId id="686"/>
            <p14:sldId id="687"/>
            <p14:sldId id="678"/>
            <p14:sldId id="688"/>
            <p14:sldId id="689"/>
            <p14:sldId id="691"/>
            <p14:sldId id="692"/>
            <p14:sldId id="693"/>
            <p14:sldId id="675"/>
            <p14:sldId id="694"/>
            <p14:sldId id="697"/>
            <p14:sldId id="698"/>
            <p14:sldId id="696"/>
            <p14:sldId id="699"/>
            <p14:sldId id="700"/>
            <p14:sldId id="684"/>
          </p14:sldIdLst>
        </p14:section>
      </p14:sectionLst>
    </p:ext>
    <p:ext uri="{EFAFB233-063F-42B5-8137-9DF3F51BA10A}">
      <p15:sldGuideLst xmlns:p15="http://schemas.microsoft.com/office/powerpoint/2012/main">
        <p15:guide id="1" orient="horz" pos="1265" userDrawn="1">
          <p15:clr>
            <a:srgbClr val="A4A3A4"/>
          </p15:clr>
        </p15:guide>
        <p15:guide id="2" pos="234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a:srgbClr val="DD4247"/>
    <a:srgbClr val="FF9300"/>
    <a:srgbClr val="FF5050"/>
    <a:srgbClr val="EE462F"/>
    <a:srgbClr val="9E341C"/>
    <a:srgbClr val="AC0C32"/>
    <a:srgbClr val="FF2F92"/>
    <a:srgbClr val="E2422D"/>
    <a:srgbClr val="ED48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67" autoAdjust="0"/>
    <p:restoredTop sz="83488" autoAdjust="0"/>
  </p:normalViewPr>
  <p:slideViewPr>
    <p:cSldViewPr snapToGrid="0">
      <p:cViewPr>
        <p:scale>
          <a:sx n="80" d="100"/>
          <a:sy n="80" d="100"/>
        </p:scale>
        <p:origin x="840" y="276"/>
      </p:cViewPr>
      <p:guideLst>
        <p:guide orient="horz" pos="1265"/>
        <p:guide pos="2341"/>
      </p:guideLst>
    </p:cSldViewPr>
  </p:slideViewPr>
  <p:outlineViewPr>
    <p:cViewPr>
      <p:scale>
        <a:sx n="50" d="100"/>
        <a:sy n="50" d="100"/>
      </p:scale>
      <p:origin x="0" y="14661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69" d="100"/>
          <a:sy n="69" d="100"/>
        </p:scale>
        <p:origin x="-323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oleObject" Target="file:///D:\ADOREYES\Downloads\Contrato\usuarios%20y%20claves%20de%20kawak.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Pt>
            <c:idx val="0"/>
            <c:invertIfNegative val="0"/>
            <c:bubble3D val="0"/>
            <c:spPr>
              <a:solidFill>
                <a:schemeClr val="accent6">
                  <a:lumMod val="60000"/>
                  <a:lumOff val="40000"/>
                </a:schemeClr>
              </a:solidFill>
              <a:ln>
                <a:noFill/>
              </a:ln>
              <a:effectLst/>
              <a:sp3d/>
            </c:spPr>
          </c:dPt>
          <c:dPt>
            <c:idx val="1"/>
            <c:invertIfNegative val="0"/>
            <c:bubble3D val="0"/>
            <c:spPr>
              <a:solidFill>
                <a:schemeClr val="accent6">
                  <a:lumMod val="60000"/>
                  <a:lumOff val="40000"/>
                </a:schemeClr>
              </a:solidFill>
              <a:ln>
                <a:noFill/>
              </a:ln>
              <a:effectLst/>
              <a:sp3d/>
            </c:spPr>
          </c:dPt>
          <c:dPt>
            <c:idx val="2"/>
            <c:invertIfNegative val="0"/>
            <c:bubble3D val="0"/>
            <c:spPr>
              <a:solidFill>
                <a:srgbClr val="92D050"/>
              </a:solidFill>
              <a:ln>
                <a:noFill/>
              </a:ln>
              <a:effectLst/>
              <a:sp3d/>
            </c:spPr>
          </c:dPt>
          <c:dPt>
            <c:idx val="3"/>
            <c:invertIfNegative val="0"/>
            <c:bubble3D val="0"/>
            <c:spPr>
              <a:solidFill>
                <a:srgbClr val="92D050"/>
              </a:solidFill>
              <a:ln>
                <a:noFill/>
              </a:ln>
              <a:effectLst/>
              <a:sp3d/>
            </c:spPr>
          </c:dPt>
          <c:dPt>
            <c:idx val="4"/>
            <c:invertIfNegative val="0"/>
            <c:bubble3D val="0"/>
            <c:spPr>
              <a:solidFill>
                <a:schemeClr val="accent6"/>
              </a:solidFill>
              <a:ln>
                <a:noFill/>
              </a:ln>
              <a:effectLst/>
              <a:sp3d/>
            </c:spPr>
          </c:dPt>
          <c:dPt>
            <c:idx val="5"/>
            <c:invertIfNegative val="0"/>
            <c:bubble3D val="0"/>
            <c:spPr>
              <a:solidFill>
                <a:srgbClr val="FF0000"/>
              </a:solidFill>
              <a:ln>
                <a:noFill/>
              </a:ln>
              <a:effectLst/>
              <a:sp3d/>
            </c:spPr>
          </c:dPt>
          <c:dPt>
            <c:idx val="6"/>
            <c:invertIfNegative val="0"/>
            <c:bubble3D val="0"/>
            <c:spPr>
              <a:solidFill>
                <a:srgbClr val="92D050"/>
              </a:solidFill>
              <a:ln>
                <a:noFill/>
              </a:ln>
              <a:effectLst/>
              <a:sp3d/>
            </c:spPr>
          </c:dPt>
          <c:dPt>
            <c:idx val="7"/>
            <c:invertIfNegative val="0"/>
            <c:bubble3D val="0"/>
            <c:spPr>
              <a:solidFill>
                <a:srgbClr val="92D050"/>
              </a:solidFill>
              <a:ln>
                <a:noFill/>
              </a:ln>
              <a:effectLst/>
              <a:sp3d/>
            </c:spPr>
          </c:dPt>
          <c:dPt>
            <c:idx val="8"/>
            <c:invertIfNegative val="0"/>
            <c:bubble3D val="0"/>
            <c:spPr>
              <a:solidFill>
                <a:srgbClr val="FFFF00"/>
              </a:solidFill>
              <a:ln>
                <a:noFill/>
              </a:ln>
              <a:effectLst/>
              <a:sp3d/>
            </c:spPr>
          </c:dPt>
          <c:dPt>
            <c:idx val="9"/>
            <c:invertIfNegative val="0"/>
            <c:bubble3D val="0"/>
            <c:spPr>
              <a:solidFill>
                <a:srgbClr val="92D050"/>
              </a:solidFill>
              <a:ln>
                <a:noFill/>
              </a:ln>
              <a:effectLst/>
              <a:sp3d/>
            </c:spPr>
          </c:dPt>
          <c:dPt>
            <c:idx val="10"/>
            <c:invertIfNegative val="0"/>
            <c:bubble3D val="0"/>
            <c:spPr>
              <a:solidFill>
                <a:srgbClr val="FFFF00"/>
              </a:solidFill>
              <a:ln>
                <a:noFill/>
              </a:ln>
              <a:effectLst/>
              <a:sp3d/>
            </c:spPr>
          </c:dPt>
          <c:dPt>
            <c:idx val="11"/>
            <c:invertIfNegative val="0"/>
            <c:bubble3D val="0"/>
            <c:spPr>
              <a:solidFill>
                <a:srgbClr val="92D050"/>
              </a:solidFill>
              <a:ln>
                <a:noFill/>
              </a:ln>
              <a:effectLst/>
              <a:sp3d/>
            </c:spPr>
          </c:dPt>
          <c:dPt>
            <c:idx val="12"/>
            <c:invertIfNegative val="0"/>
            <c:bubble3D val="0"/>
            <c:spPr>
              <a:solidFill>
                <a:srgbClr val="FF0000"/>
              </a:solidFill>
              <a:ln>
                <a:noFill/>
              </a:ln>
              <a:effectLst/>
              <a:sp3d/>
            </c:spPr>
          </c:dPt>
          <c:dPt>
            <c:idx val="13"/>
            <c:invertIfNegative val="0"/>
            <c:bubble3D val="0"/>
            <c:spPr>
              <a:solidFill>
                <a:srgbClr val="92D050"/>
              </a:solidFill>
              <a:ln>
                <a:noFill/>
              </a:ln>
              <a:effectLst/>
              <a:sp3d/>
            </c:spPr>
          </c:dPt>
          <c:dPt>
            <c:idx val="14"/>
            <c:invertIfNegative val="0"/>
            <c:bubble3D val="0"/>
            <c:spPr>
              <a:solidFill>
                <a:srgbClr val="92D050"/>
              </a:solidFill>
              <a:ln>
                <a:noFill/>
              </a:ln>
              <a:effectLst/>
              <a:sp3d/>
            </c:spPr>
          </c:dPt>
          <c:dPt>
            <c:idx val="15"/>
            <c:invertIfNegative val="0"/>
            <c:bubble3D val="0"/>
            <c:spPr>
              <a:solidFill>
                <a:srgbClr val="92D05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'usuarios y claves de kawak'!$A$40:$A$55</c:f>
              <c:strCache>
                <c:ptCount val="16"/>
                <c:pt idx="0">
                  <c:v>DCD</c:v>
                </c:pt>
                <c:pt idx="1">
                  <c:v>DCI</c:v>
                </c:pt>
                <c:pt idx="2">
                  <c:v>DINAC</c:v>
                </c:pt>
                <c:pt idx="3">
                  <c:v>DNEAC</c:v>
                </c:pt>
                <c:pt idx="4">
                  <c:v>DCPYP</c:v>
                </c:pt>
                <c:pt idx="5">
                  <c:v>DJ</c:v>
                </c:pt>
                <c:pt idx="6">
                  <c:v>DNSSC - SNAVU (NC)</c:v>
                </c:pt>
                <c:pt idx="7">
                  <c:v>FDCSJ</c:v>
                </c:pt>
                <c:pt idx="8">
                  <c:v>DNPA</c:v>
                </c:pt>
                <c:pt idx="9">
                  <c:v>DNSPA</c:v>
                </c:pt>
                <c:pt idx="10">
                  <c:v>DNPP</c:v>
                </c:pt>
                <c:pt idx="11">
                  <c:v>DAFNE-DAPJE</c:v>
                </c:pt>
                <c:pt idx="12">
                  <c:v>DFN</c:v>
                </c:pt>
                <c:pt idx="13">
                  <c:v>DNAG</c:v>
                </c:pt>
                <c:pt idx="14">
                  <c:v>DNCTI</c:v>
                </c:pt>
                <c:pt idx="15">
                  <c:v>DGI</c:v>
                </c:pt>
              </c:strCache>
            </c:strRef>
          </c:cat>
          <c:val>
            <c:numRef>
              <c:f>'usuarios y claves de kawak'!$B$40:$B$55</c:f>
              <c:numCache>
                <c:formatCode>0%</c:formatCode>
                <c:ptCount val="16"/>
                <c:pt idx="0">
                  <c:v>0.82</c:v>
                </c:pt>
                <c:pt idx="1">
                  <c:v>0.88</c:v>
                </c:pt>
                <c:pt idx="2">
                  <c:v>0.99160000000000004</c:v>
                </c:pt>
                <c:pt idx="3">
                  <c:v>1</c:v>
                </c:pt>
                <c:pt idx="4">
                  <c:v>0.75</c:v>
                </c:pt>
                <c:pt idx="5">
                  <c:v>0.4</c:v>
                </c:pt>
                <c:pt idx="6">
                  <c:v>0.98250000000000004</c:v>
                </c:pt>
                <c:pt idx="7">
                  <c:v>1</c:v>
                </c:pt>
                <c:pt idx="8">
                  <c:v>0.71</c:v>
                </c:pt>
                <c:pt idx="9">
                  <c:v>1</c:v>
                </c:pt>
                <c:pt idx="10">
                  <c:v>0.7</c:v>
                </c:pt>
                <c:pt idx="11">
                  <c:v>0.98253999999999997</c:v>
                </c:pt>
                <c:pt idx="12">
                  <c:v>0.51300000000000001</c:v>
                </c:pt>
                <c:pt idx="13">
                  <c:v>0.87329999999999997</c:v>
                </c:pt>
                <c:pt idx="14">
                  <c:v>0.78</c:v>
                </c:pt>
                <c:pt idx="15">
                  <c:v>1</c:v>
                </c:pt>
              </c:numCache>
            </c:numRef>
          </c:val>
        </c:ser>
        <c:dLbls>
          <c:showLegendKey val="0"/>
          <c:showVal val="1"/>
          <c:showCatName val="0"/>
          <c:showSerName val="0"/>
          <c:showPercent val="0"/>
          <c:showBubbleSize val="0"/>
        </c:dLbls>
        <c:gapWidth val="75"/>
        <c:shape val="box"/>
        <c:axId val="-1315667760"/>
        <c:axId val="-1315665584"/>
        <c:axId val="0"/>
      </c:bar3DChart>
      <c:catAx>
        <c:axId val="-1315667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Áreas</a:t>
                </a:r>
                <a:r>
                  <a:rPr lang="es-CO" baseline="0"/>
                  <a:t> Nivel Central</a:t>
                </a:r>
                <a:endParaRPr lang="es-CO"/>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15665584"/>
        <c:crosses val="autoZero"/>
        <c:auto val="1"/>
        <c:lblAlgn val="ctr"/>
        <c:lblOffset val="100"/>
        <c:noMultiLvlLbl val="0"/>
      </c:catAx>
      <c:valAx>
        <c:axId val="-13156655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 de Ejecución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156677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glow rad="139700">
        <a:schemeClr val="accent1">
          <a:satMod val="175000"/>
          <a:alpha val="40000"/>
        </a:schemeClr>
      </a:glow>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'usuarios y claves de kawak'!$B$57</c:f>
              <c:strCache>
                <c:ptCount val="1"/>
                <c:pt idx="0">
                  <c:v>Cumplimiento del Semestre</c:v>
                </c:pt>
              </c:strCache>
            </c:strRef>
          </c:tx>
          <c:spPr>
            <a:solidFill>
              <a:srgbClr val="92D050"/>
            </a:solidFill>
            <a:ln>
              <a:noFill/>
            </a:ln>
            <a:effectLst/>
            <a:sp3d/>
          </c:spPr>
          <c:invertIfNegative val="0"/>
          <c:dPt>
            <c:idx val="1"/>
            <c:invertIfNegative val="0"/>
            <c:bubble3D val="0"/>
            <c:spPr>
              <a:solidFill>
                <a:srgbClr val="FF0000"/>
              </a:solidFill>
              <a:ln>
                <a:noFill/>
              </a:ln>
              <a:effectLst/>
              <a:sp3d/>
            </c:spPr>
          </c:dPt>
          <c:dPt>
            <c:idx val="5"/>
            <c:invertIfNegative val="0"/>
            <c:bubble3D val="0"/>
            <c:spPr>
              <a:solidFill>
                <a:srgbClr val="FFFF00"/>
              </a:solidFill>
              <a:ln>
                <a:noFill/>
              </a:ln>
              <a:effectLst/>
              <a:sp3d/>
            </c:spPr>
          </c:dPt>
          <c:dPt>
            <c:idx val="9"/>
            <c:invertIfNegative val="0"/>
            <c:bubble3D val="0"/>
            <c:spPr>
              <a:solidFill>
                <a:srgbClr val="FF0000"/>
              </a:solidFill>
              <a:ln>
                <a:noFill/>
              </a:ln>
              <a:effectLst/>
              <a:sp3d/>
            </c:spPr>
          </c:dPt>
          <c:dPt>
            <c:idx val="24"/>
            <c:invertIfNegative val="0"/>
            <c:bubble3D val="0"/>
            <c:spPr>
              <a:solidFill>
                <a:srgbClr val="FFFF00"/>
              </a:solidFill>
              <a:ln>
                <a:noFill/>
              </a:ln>
              <a:effectLst/>
              <a:sp3d/>
            </c:spPr>
          </c:dPt>
          <c:dPt>
            <c:idx val="26"/>
            <c:invertIfNegative val="0"/>
            <c:bubble3D val="0"/>
            <c:spPr>
              <a:solidFill>
                <a:srgbClr val="FFFF00"/>
              </a:solidFill>
              <a:ln>
                <a:noFill/>
              </a:ln>
              <a:effectLst/>
              <a:sp3d/>
            </c:spPr>
          </c:dPt>
          <c:dPt>
            <c:idx val="28"/>
            <c:invertIfNegative val="0"/>
            <c:bubble3D val="0"/>
            <c:spPr>
              <a:solidFill>
                <a:srgbClr val="FF0000"/>
              </a:solidFill>
              <a:ln>
                <a:noFill/>
              </a:ln>
              <a:effectLst/>
              <a:sp3d/>
            </c:spPr>
          </c:dPt>
          <c:dPt>
            <c:idx val="29"/>
            <c:invertIfNegative val="0"/>
            <c:bubble3D val="0"/>
            <c:spPr>
              <a:solidFill>
                <a:srgbClr val="FF0000"/>
              </a:solidFill>
              <a:ln>
                <a:noFill/>
              </a:ln>
              <a:effectLst/>
              <a:sp3d/>
            </c:spPr>
          </c:dPt>
          <c:cat>
            <c:strRef>
              <c:f>'usuarios y claves de kawak'!$A$58:$A$87</c:f>
              <c:strCache>
                <c:ptCount val="30"/>
                <c:pt idx="0">
                  <c:v>Antioquía</c:v>
                </c:pt>
                <c:pt idx="1">
                  <c:v>Arauca</c:v>
                </c:pt>
                <c:pt idx="2">
                  <c:v>Atlántico</c:v>
                </c:pt>
                <c:pt idx="3">
                  <c:v>Bogotá</c:v>
                </c:pt>
                <c:pt idx="4">
                  <c:v>Bolívar</c:v>
                </c:pt>
                <c:pt idx="5">
                  <c:v>Boyaca </c:v>
                </c:pt>
                <c:pt idx="6">
                  <c:v>Caldas</c:v>
                </c:pt>
                <c:pt idx="7">
                  <c:v>Cali</c:v>
                </c:pt>
                <c:pt idx="8">
                  <c:v>Caquetá</c:v>
                </c:pt>
                <c:pt idx="9">
                  <c:v>Casanare</c:v>
                </c:pt>
                <c:pt idx="10">
                  <c:v>Cauca</c:v>
                </c:pt>
                <c:pt idx="11">
                  <c:v>Cesar</c:v>
                </c:pt>
                <c:pt idx="12">
                  <c:v>Chocó</c:v>
                </c:pt>
                <c:pt idx="13">
                  <c:v>Córdoba</c:v>
                </c:pt>
                <c:pt idx="14">
                  <c:v>Cundinamarca</c:v>
                </c:pt>
                <c:pt idx="15">
                  <c:v>Huila</c:v>
                </c:pt>
                <c:pt idx="16">
                  <c:v>La Guajira</c:v>
                </c:pt>
                <c:pt idx="17">
                  <c:v>Magdalena</c:v>
                </c:pt>
                <c:pt idx="18">
                  <c:v>Magdalena Medio</c:v>
                </c:pt>
                <c:pt idx="19">
                  <c:v>Medellín</c:v>
                </c:pt>
                <c:pt idx="20">
                  <c:v>Meta </c:v>
                </c:pt>
                <c:pt idx="21">
                  <c:v>Nariño</c:v>
                </c:pt>
                <c:pt idx="22">
                  <c:v>Norte de Santander</c:v>
                </c:pt>
                <c:pt idx="23">
                  <c:v>Putumayo</c:v>
                </c:pt>
                <c:pt idx="24">
                  <c:v>Quindio</c:v>
                </c:pt>
                <c:pt idx="25">
                  <c:v>Risaralda</c:v>
                </c:pt>
                <c:pt idx="26">
                  <c:v>Santander</c:v>
                </c:pt>
                <c:pt idx="27">
                  <c:v>Sucre</c:v>
                </c:pt>
                <c:pt idx="28">
                  <c:v>Tolima</c:v>
                </c:pt>
                <c:pt idx="29">
                  <c:v>Valle del Cauca</c:v>
                </c:pt>
              </c:strCache>
            </c:strRef>
          </c:cat>
          <c:val>
            <c:numRef>
              <c:f>'usuarios y claves de kawak'!$B$58:$B$87</c:f>
              <c:numCache>
                <c:formatCode>0%</c:formatCode>
                <c:ptCount val="30"/>
                <c:pt idx="0">
                  <c:v>0.97599999999999998</c:v>
                </c:pt>
                <c:pt idx="1">
                  <c:v>0.04</c:v>
                </c:pt>
                <c:pt idx="2">
                  <c:v>0.96299999999999997</c:v>
                </c:pt>
                <c:pt idx="3">
                  <c:v>1</c:v>
                </c:pt>
                <c:pt idx="4">
                  <c:v>1</c:v>
                </c:pt>
                <c:pt idx="5">
                  <c:v>0.8</c:v>
                </c:pt>
                <c:pt idx="6">
                  <c:v>1</c:v>
                </c:pt>
                <c:pt idx="7">
                  <c:v>0.98160000000000003</c:v>
                </c:pt>
                <c:pt idx="8">
                  <c:v>0.98160000000000003</c:v>
                </c:pt>
                <c:pt idx="9">
                  <c:v>0.503</c:v>
                </c:pt>
                <c:pt idx="10">
                  <c:v>0.93300000000000005</c:v>
                </c:pt>
                <c:pt idx="11">
                  <c:v>0.96199999999999997</c:v>
                </c:pt>
                <c:pt idx="12">
                  <c:v>1</c:v>
                </c:pt>
                <c:pt idx="13">
                  <c:v>1</c:v>
                </c:pt>
                <c:pt idx="14">
                  <c:v>0.97499999999999998</c:v>
                </c:pt>
                <c:pt idx="15">
                  <c:v>1</c:v>
                </c:pt>
                <c:pt idx="16">
                  <c:v>1</c:v>
                </c:pt>
                <c:pt idx="17">
                  <c:v>1</c:v>
                </c:pt>
                <c:pt idx="18">
                  <c:v>0.91</c:v>
                </c:pt>
                <c:pt idx="19">
                  <c:v>1</c:v>
                </c:pt>
                <c:pt idx="20">
                  <c:v>1</c:v>
                </c:pt>
                <c:pt idx="21">
                  <c:v>0.97299999999999998</c:v>
                </c:pt>
                <c:pt idx="22">
                  <c:v>1</c:v>
                </c:pt>
                <c:pt idx="23">
                  <c:v>1</c:v>
                </c:pt>
                <c:pt idx="24">
                  <c:v>0.76160000000000005</c:v>
                </c:pt>
                <c:pt idx="25">
                  <c:v>0.87829999999999997</c:v>
                </c:pt>
                <c:pt idx="26">
                  <c:v>0.8</c:v>
                </c:pt>
                <c:pt idx="27">
                  <c:v>1</c:v>
                </c:pt>
                <c:pt idx="28">
                  <c:v>0.51829999999999998</c:v>
                </c:pt>
                <c:pt idx="29">
                  <c:v>0.51</c:v>
                </c:pt>
              </c:numCache>
            </c:numRef>
          </c:val>
        </c:ser>
        <c:dLbls>
          <c:showLegendKey val="0"/>
          <c:showVal val="0"/>
          <c:showCatName val="0"/>
          <c:showSerName val="0"/>
          <c:showPercent val="0"/>
          <c:showBubbleSize val="0"/>
        </c:dLbls>
        <c:gapWidth val="150"/>
        <c:shape val="box"/>
        <c:axId val="-1329764464"/>
        <c:axId val="-1521507840"/>
        <c:axId val="0"/>
      </c:bar3DChart>
      <c:catAx>
        <c:axId val="-1329764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21507840"/>
        <c:crosses val="autoZero"/>
        <c:auto val="1"/>
        <c:lblAlgn val="ctr"/>
        <c:lblOffset val="100"/>
        <c:noMultiLvlLbl val="0"/>
      </c:catAx>
      <c:valAx>
        <c:axId val="-1521507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2976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8D7C1-977A-44C3-BB3B-C5D5CD24F126}" type="doc">
      <dgm:prSet loTypeId="urn:microsoft.com/office/officeart/2008/layout/VerticalCurvedList" loCatId="list" qsTypeId="urn:microsoft.com/office/officeart/2005/8/quickstyle/3d2" qsCatId="3D" csTypeId="urn:microsoft.com/office/officeart/2005/8/colors/colorful3" csCatId="colorful" phldr="1"/>
      <dgm:spPr/>
      <dgm:t>
        <a:bodyPr/>
        <a:lstStyle/>
        <a:p>
          <a:endParaRPr lang="es-CO"/>
        </a:p>
      </dgm:t>
    </dgm:pt>
    <dgm:pt modelId="{B3317A91-A626-4577-B4A0-8C5F3F4E1B7A}">
      <dgm:prSet phldrT="[Texto]" custT="1"/>
      <dgm:spPr/>
      <dgm:t>
        <a:bodyPr/>
        <a:lstStyle/>
        <a:p>
          <a:r>
            <a:rPr lang="es-CO" sz="2400" dirty="0" smtClean="0"/>
            <a:t>Contexto del Plan de Acción 2017</a:t>
          </a:r>
          <a:endParaRPr lang="es-CO" sz="2400" dirty="0"/>
        </a:p>
      </dgm:t>
    </dgm:pt>
    <dgm:pt modelId="{3CD12437-455F-4ED1-922B-C196B83CA799}" type="parTrans" cxnId="{3782EB2E-F4CC-4DE0-9E37-8D7064589E3D}">
      <dgm:prSet/>
      <dgm:spPr/>
      <dgm:t>
        <a:bodyPr/>
        <a:lstStyle/>
        <a:p>
          <a:endParaRPr lang="es-CO" sz="1200"/>
        </a:p>
      </dgm:t>
    </dgm:pt>
    <dgm:pt modelId="{FA41A0B9-828A-45F7-8AED-6327F24C7220}" type="sibTrans" cxnId="{3782EB2E-F4CC-4DE0-9E37-8D7064589E3D}">
      <dgm:prSet/>
      <dgm:spPr/>
      <dgm:t>
        <a:bodyPr/>
        <a:lstStyle/>
        <a:p>
          <a:endParaRPr lang="es-CO" sz="1200"/>
        </a:p>
      </dgm:t>
    </dgm:pt>
    <dgm:pt modelId="{C981A7CE-E51E-454E-AAEC-CDDDC58EBFC5}">
      <dgm:prSet phldrT="[Texto]" custT="1"/>
      <dgm:spPr/>
      <dgm:t>
        <a:bodyPr/>
        <a:lstStyle/>
        <a:p>
          <a:r>
            <a:rPr lang="es-CO" sz="2400" dirty="0" smtClean="0"/>
            <a:t>Estructura del Plan</a:t>
          </a:r>
          <a:endParaRPr lang="es-CO" sz="2400" dirty="0"/>
        </a:p>
      </dgm:t>
    </dgm:pt>
    <dgm:pt modelId="{EE6E2DAC-840E-4060-9054-7409F9EDD993}" type="parTrans" cxnId="{E6C48AA8-FFA0-4FBB-843F-C678327B4BDA}">
      <dgm:prSet/>
      <dgm:spPr/>
      <dgm:t>
        <a:bodyPr/>
        <a:lstStyle/>
        <a:p>
          <a:endParaRPr lang="es-CO" sz="1200"/>
        </a:p>
      </dgm:t>
    </dgm:pt>
    <dgm:pt modelId="{EB5F0C5F-76BC-4CCA-A7D2-13B3823B62E3}" type="sibTrans" cxnId="{E6C48AA8-FFA0-4FBB-843F-C678327B4BDA}">
      <dgm:prSet/>
      <dgm:spPr/>
      <dgm:t>
        <a:bodyPr/>
        <a:lstStyle/>
        <a:p>
          <a:endParaRPr lang="es-CO" sz="1200"/>
        </a:p>
      </dgm:t>
    </dgm:pt>
    <dgm:pt modelId="{EE3E15B5-CD23-42BB-A77E-834C98EE708B}">
      <dgm:prSet phldrT="[Texto]" custT="1"/>
      <dgm:spPr/>
      <dgm:t>
        <a:bodyPr/>
        <a:lstStyle/>
        <a:p>
          <a:r>
            <a:rPr lang="es-CO" sz="2400" dirty="0" smtClean="0"/>
            <a:t>Resultados del semestre</a:t>
          </a:r>
          <a:endParaRPr lang="es-CO" sz="2400" dirty="0"/>
        </a:p>
      </dgm:t>
    </dgm:pt>
    <dgm:pt modelId="{32CA94E5-4AAB-4767-A748-11B48AF01F3D}" type="parTrans" cxnId="{B3BD5716-AB65-47C9-9A80-C710845ADA33}">
      <dgm:prSet/>
      <dgm:spPr/>
      <dgm:t>
        <a:bodyPr/>
        <a:lstStyle/>
        <a:p>
          <a:endParaRPr lang="es-CO" sz="1200"/>
        </a:p>
      </dgm:t>
    </dgm:pt>
    <dgm:pt modelId="{A3E94FCB-A129-491C-A6AC-4574063BE6F0}" type="sibTrans" cxnId="{B3BD5716-AB65-47C9-9A80-C710845ADA33}">
      <dgm:prSet/>
      <dgm:spPr/>
      <dgm:t>
        <a:bodyPr/>
        <a:lstStyle/>
        <a:p>
          <a:endParaRPr lang="es-CO" sz="1200"/>
        </a:p>
      </dgm:t>
    </dgm:pt>
    <dgm:pt modelId="{8A8B84C1-6466-4763-842D-15A123E12BCB}" type="pres">
      <dgm:prSet presAssocID="{41F8D7C1-977A-44C3-BB3B-C5D5CD24F126}" presName="Name0" presStyleCnt="0">
        <dgm:presLayoutVars>
          <dgm:chMax val="7"/>
          <dgm:chPref val="7"/>
          <dgm:dir/>
        </dgm:presLayoutVars>
      </dgm:prSet>
      <dgm:spPr/>
      <dgm:t>
        <a:bodyPr/>
        <a:lstStyle/>
        <a:p>
          <a:endParaRPr lang="es-CO"/>
        </a:p>
      </dgm:t>
    </dgm:pt>
    <dgm:pt modelId="{3710C42E-401E-4146-B383-01CD57CDD95A}" type="pres">
      <dgm:prSet presAssocID="{41F8D7C1-977A-44C3-BB3B-C5D5CD24F126}" presName="Name1" presStyleCnt="0"/>
      <dgm:spPr/>
    </dgm:pt>
    <dgm:pt modelId="{7634A81E-487D-4C9C-8C6D-D0BB31E10D0F}" type="pres">
      <dgm:prSet presAssocID="{41F8D7C1-977A-44C3-BB3B-C5D5CD24F126}" presName="cycle" presStyleCnt="0"/>
      <dgm:spPr/>
    </dgm:pt>
    <dgm:pt modelId="{986E76EB-D9C4-4D32-BAC7-2C721658F37E}" type="pres">
      <dgm:prSet presAssocID="{41F8D7C1-977A-44C3-BB3B-C5D5CD24F126}" presName="srcNode" presStyleLbl="node1" presStyleIdx="0" presStyleCnt="3"/>
      <dgm:spPr/>
    </dgm:pt>
    <dgm:pt modelId="{A09F603D-F496-4E71-B20D-06028740C3B0}" type="pres">
      <dgm:prSet presAssocID="{41F8D7C1-977A-44C3-BB3B-C5D5CD24F126}" presName="conn" presStyleLbl="parChTrans1D2" presStyleIdx="0" presStyleCnt="1"/>
      <dgm:spPr/>
      <dgm:t>
        <a:bodyPr/>
        <a:lstStyle/>
        <a:p>
          <a:endParaRPr lang="es-CO"/>
        </a:p>
      </dgm:t>
    </dgm:pt>
    <dgm:pt modelId="{08DC288C-A4E6-4F7D-91D5-BD41E71F002F}" type="pres">
      <dgm:prSet presAssocID="{41F8D7C1-977A-44C3-BB3B-C5D5CD24F126}" presName="extraNode" presStyleLbl="node1" presStyleIdx="0" presStyleCnt="3"/>
      <dgm:spPr/>
    </dgm:pt>
    <dgm:pt modelId="{357FC5C8-C317-4484-A19A-396259EB01B6}" type="pres">
      <dgm:prSet presAssocID="{41F8D7C1-977A-44C3-BB3B-C5D5CD24F126}" presName="dstNode" presStyleLbl="node1" presStyleIdx="0" presStyleCnt="3"/>
      <dgm:spPr/>
    </dgm:pt>
    <dgm:pt modelId="{63E003CC-A727-41F9-ACA3-8047662F5993}" type="pres">
      <dgm:prSet presAssocID="{B3317A91-A626-4577-B4A0-8C5F3F4E1B7A}" presName="text_1" presStyleLbl="node1" presStyleIdx="0" presStyleCnt="3">
        <dgm:presLayoutVars>
          <dgm:bulletEnabled val="1"/>
        </dgm:presLayoutVars>
      </dgm:prSet>
      <dgm:spPr/>
      <dgm:t>
        <a:bodyPr/>
        <a:lstStyle/>
        <a:p>
          <a:endParaRPr lang="es-CO"/>
        </a:p>
      </dgm:t>
    </dgm:pt>
    <dgm:pt modelId="{C686D992-78D2-4E71-8EFE-8114F7D5EF00}" type="pres">
      <dgm:prSet presAssocID="{B3317A91-A626-4577-B4A0-8C5F3F4E1B7A}" presName="accent_1" presStyleCnt="0"/>
      <dgm:spPr/>
    </dgm:pt>
    <dgm:pt modelId="{81C64A58-8AE7-4538-B77C-9E1CCA7C3918}" type="pres">
      <dgm:prSet presAssocID="{B3317A91-A626-4577-B4A0-8C5F3F4E1B7A}" presName="accentRepeatNode" presStyleLbl="solidFgAcc1" presStyleIdx="0" presStyleCnt="3"/>
      <dgm:spPr>
        <a:solidFill>
          <a:srgbClr val="0070C0"/>
        </a:solidFill>
      </dgm:spPr>
    </dgm:pt>
    <dgm:pt modelId="{7B9F1104-8A4A-41BB-AEA2-0A8461F17914}" type="pres">
      <dgm:prSet presAssocID="{C981A7CE-E51E-454E-AAEC-CDDDC58EBFC5}" presName="text_2" presStyleLbl="node1" presStyleIdx="1" presStyleCnt="3">
        <dgm:presLayoutVars>
          <dgm:bulletEnabled val="1"/>
        </dgm:presLayoutVars>
      </dgm:prSet>
      <dgm:spPr/>
      <dgm:t>
        <a:bodyPr/>
        <a:lstStyle/>
        <a:p>
          <a:endParaRPr lang="es-CO"/>
        </a:p>
      </dgm:t>
    </dgm:pt>
    <dgm:pt modelId="{21F6E6C7-B7FF-4109-9902-268C2C289907}" type="pres">
      <dgm:prSet presAssocID="{C981A7CE-E51E-454E-AAEC-CDDDC58EBFC5}" presName="accent_2" presStyleCnt="0"/>
      <dgm:spPr/>
    </dgm:pt>
    <dgm:pt modelId="{45BE11FD-6BEA-4590-8A2F-602CD95143E7}" type="pres">
      <dgm:prSet presAssocID="{C981A7CE-E51E-454E-AAEC-CDDDC58EBFC5}" presName="accentRepeatNode" presStyleLbl="solidFgAcc1" presStyleIdx="1" presStyleCnt="3"/>
      <dgm:spPr>
        <a:solidFill>
          <a:schemeClr val="accent4">
            <a:lumMod val="50000"/>
          </a:schemeClr>
        </a:solidFill>
      </dgm:spPr>
    </dgm:pt>
    <dgm:pt modelId="{7FFE2F72-F311-4391-B58B-6EFA1CC9409E}" type="pres">
      <dgm:prSet presAssocID="{EE3E15B5-CD23-42BB-A77E-834C98EE708B}" presName="text_3" presStyleLbl="node1" presStyleIdx="2" presStyleCnt="3">
        <dgm:presLayoutVars>
          <dgm:bulletEnabled val="1"/>
        </dgm:presLayoutVars>
      </dgm:prSet>
      <dgm:spPr/>
      <dgm:t>
        <a:bodyPr/>
        <a:lstStyle/>
        <a:p>
          <a:endParaRPr lang="es-CO"/>
        </a:p>
      </dgm:t>
    </dgm:pt>
    <dgm:pt modelId="{72BACB62-89A3-407B-895E-8D3887CCE8F1}" type="pres">
      <dgm:prSet presAssocID="{EE3E15B5-CD23-42BB-A77E-834C98EE708B}" presName="accent_3" presStyleCnt="0"/>
      <dgm:spPr/>
    </dgm:pt>
    <dgm:pt modelId="{9D9E5B12-9EF3-47D7-AFEF-EC597F40BE31}" type="pres">
      <dgm:prSet presAssocID="{EE3E15B5-CD23-42BB-A77E-834C98EE708B}" presName="accentRepeatNode" presStyleLbl="solidFgAcc1" presStyleIdx="2" presStyleCnt="3"/>
      <dgm:spPr>
        <a:solidFill>
          <a:schemeClr val="accent4">
            <a:lumMod val="40000"/>
            <a:lumOff val="60000"/>
          </a:schemeClr>
        </a:solidFill>
      </dgm:spPr>
    </dgm:pt>
  </dgm:ptLst>
  <dgm:cxnLst>
    <dgm:cxn modelId="{3782EB2E-F4CC-4DE0-9E37-8D7064589E3D}" srcId="{41F8D7C1-977A-44C3-BB3B-C5D5CD24F126}" destId="{B3317A91-A626-4577-B4A0-8C5F3F4E1B7A}" srcOrd="0" destOrd="0" parTransId="{3CD12437-455F-4ED1-922B-C196B83CA799}" sibTransId="{FA41A0B9-828A-45F7-8AED-6327F24C7220}"/>
    <dgm:cxn modelId="{682A7B3F-75C2-45C6-8FAF-4B396BB43FD1}" type="presOf" srcId="{41F8D7C1-977A-44C3-BB3B-C5D5CD24F126}" destId="{8A8B84C1-6466-4763-842D-15A123E12BCB}" srcOrd="0" destOrd="0" presId="urn:microsoft.com/office/officeart/2008/layout/VerticalCurvedList"/>
    <dgm:cxn modelId="{FAEB3D79-FCFB-4B5B-869B-BB7F1D1D4201}" type="presOf" srcId="{EE3E15B5-CD23-42BB-A77E-834C98EE708B}" destId="{7FFE2F72-F311-4391-B58B-6EFA1CC9409E}" srcOrd="0" destOrd="0" presId="urn:microsoft.com/office/officeart/2008/layout/VerticalCurvedList"/>
    <dgm:cxn modelId="{EABAF9B4-63F5-427D-A861-52C3F6DF4B9C}" type="presOf" srcId="{FA41A0B9-828A-45F7-8AED-6327F24C7220}" destId="{A09F603D-F496-4E71-B20D-06028740C3B0}" srcOrd="0" destOrd="0" presId="urn:microsoft.com/office/officeart/2008/layout/VerticalCurvedList"/>
    <dgm:cxn modelId="{545F50D5-1EB4-4B7D-9472-DE4A21E39269}" type="presOf" srcId="{B3317A91-A626-4577-B4A0-8C5F3F4E1B7A}" destId="{63E003CC-A727-41F9-ACA3-8047662F5993}" srcOrd="0" destOrd="0" presId="urn:microsoft.com/office/officeart/2008/layout/VerticalCurvedList"/>
    <dgm:cxn modelId="{9ADC84A8-4B1D-4E94-AE14-2A4BDDBE8B66}" type="presOf" srcId="{C981A7CE-E51E-454E-AAEC-CDDDC58EBFC5}" destId="{7B9F1104-8A4A-41BB-AEA2-0A8461F17914}" srcOrd="0" destOrd="0" presId="urn:microsoft.com/office/officeart/2008/layout/VerticalCurvedList"/>
    <dgm:cxn modelId="{B3BD5716-AB65-47C9-9A80-C710845ADA33}" srcId="{41F8D7C1-977A-44C3-BB3B-C5D5CD24F126}" destId="{EE3E15B5-CD23-42BB-A77E-834C98EE708B}" srcOrd="2" destOrd="0" parTransId="{32CA94E5-4AAB-4767-A748-11B48AF01F3D}" sibTransId="{A3E94FCB-A129-491C-A6AC-4574063BE6F0}"/>
    <dgm:cxn modelId="{E6C48AA8-FFA0-4FBB-843F-C678327B4BDA}" srcId="{41F8D7C1-977A-44C3-BB3B-C5D5CD24F126}" destId="{C981A7CE-E51E-454E-AAEC-CDDDC58EBFC5}" srcOrd="1" destOrd="0" parTransId="{EE6E2DAC-840E-4060-9054-7409F9EDD993}" sibTransId="{EB5F0C5F-76BC-4CCA-A7D2-13B3823B62E3}"/>
    <dgm:cxn modelId="{64426EB9-EC27-4F8E-906C-696A7D72148C}" type="presParOf" srcId="{8A8B84C1-6466-4763-842D-15A123E12BCB}" destId="{3710C42E-401E-4146-B383-01CD57CDD95A}" srcOrd="0" destOrd="0" presId="urn:microsoft.com/office/officeart/2008/layout/VerticalCurvedList"/>
    <dgm:cxn modelId="{F7C7C6BB-03D8-43C8-BB33-7919EB1F7307}" type="presParOf" srcId="{3710C42E-401E-4146-B383-01CD57CDD95A}" destId="{7634A81E-487D-4C9C-8C6D-D0BB31E10D0F}" srcOrd="0" destOrd="0" presId="urn:microsoft.com/office/officeart/2008/layout/VerticalCurvedList"/>
    <dgm:cxn modelId="{956930C7-3A6C-4101-A590-BB79EEC7125C}" type="presParOf" srcId="{7634A81E-487D-4C9C-8C6D-D0BB31E10D0F}" destId="{986E76EB-D9C4-4D32-BAC7-2C721658F37E}" srcOrd="0" destOrd="0" presId="urn:microsoft.com/office/officeart/2008/layout/VerticalCurvedList"/>
    <dgm:cxn modelId="{BE9A3A89-BC82-436A-BBAE-DEB680239AE6}" type="presParOf" srcId="{7634A81E-487D-4C9C-8C6D-D0BB31E10D0F}" destId="{A09F603D-F496-4E71-B20D-06028740C3B0}" srcOrd="1" destOrd="0" presId="urn:microsoft.com/office/officeart/2008/layout/VerticalCurvedList"/>
    <dgm:cxn modelId="{FE432BF9-80C4-40D0-86C1-294D1E02E488}" type="presParOf" srcId="{7634A81E-487D-4C9C-8C6D-D0BB31E10D0F}" destId="{08DC288C-A4E6-4F7D-91D5-BD41E71F002F}" srcOrd="2" destOrd="0" presId="urn:microsoft.com/office/officeart/2008/layout/VerticalCurvedList"/>
    <dgm:cxn modelId="{85483DA7-27D6-4AB8-BBD2-EE10B11E01C3}" type="presParOf" srcId="{7634A81E-487D-4C9C-8C6D-D0BB31E10D0F}" destId="{357FC5C8-C317-4484-A19A-396259EB01B6}" srcOrd="3" destOrd="0" presId="urn:microsoft.com/office/officeart/2008/layout/VerticalCurvedList"/>
    <dgm:cxn modelId="{FB65DE62-287C-4F05-BEC5-A80E3B2838A5}" type="presParOf" srcId="{3710C42E-401E-4146-B383-01CD57CDD95A}" destId="{63E003CC-A727-41F9-ACA3-8047662F5993}" srcOrd="1" destOrd="0" presId="urn:microsoft.com/office/officeart/2008/layout/VerticalCurvedList"/>
    <dgm:cxn modelId="{491C2B44-A4BC-452F-BBFC-F3DF250871AD}" type="presParOf" srcId="{3710C42E-401E-4146-B383-01CD57CDD95A}" destId="{C686D992-78D2-4E71-8EFE-8114F7D5EF00}" srcOrd="2" destOrd="0" presId="urn:microsoft.com/office/officeart/2008/layout/VerticalCurvedList"/>
    <dgm:cxn modelId="{158AEDB2-836D-4F44-85DC-F36C560F1615}" type="presParOf" srcId="{C686D992-78D2-4E71-8EFE-8114F7D5EF00}" destId="{81C64A58-8AE7-4538-B77C-9E1CCA7C3918}" srcOrd="0" destOrd="0" presId="urn:microsoft.com/office/officeart/2008/layout/VerticalCurvedList"/>
    <dgm:cxn modelId="{C5DF7EBC-ABF0-4967-84FD-BF41E134ED8A}" type="presParOf" srcId="{3710C42E-401E-4146-B383-01CD57CDD95A}" destId="{7B9F1104-8A4A-41BB-AEA2-0A8461F17914}" srcOrd="3" destOrd="0" presId="urn:microsoft.com/office/officeart/2008/layout/VerticalCurvedList"/>
    <dgm:cxn modelId="{670FB2FD-B1CE-42B1-998F-CBA7E441F966}" type="presParOf" srcId="{3710C42E-401E-4146-B383-01CD57CDD95A}" destId="{21F6E6C7-B7FF-4109-9902-268C2C289907}" srcOrd="4" destOrd="0" presId="urn:microsoft.com/office/officeart/2008/layout/VerticalCurvedList"/>
    <dgm:cxn modelId="{19834917-45B7-4828-B27E-6943CA105AEA}" type="presParOf" srcId="{21F6E6C7-B7FF-4109-9902-268C2C289907}" destId="{45BE11FD-6BEA-4590-8A2F-602CD95143E7}" srcOrd="0" destOrd="0" presId="urn:microsoft.com/office/officeart/2008/layout/VerticalCurvedList"/>
    <dgm:cxn modelId="{D48072E3-282F-474E-A042-EF79347CBC05}" type="presParOf" srcId="{3710C42E-401E-4146-B383-01CD57CDD95A}" destId="{7FFE2F72-F311-4391-B58B-6EFA1CC9409E}" srcOrd="5" destOrd="0" presId="urn:microsoft.com/office/officeart/2008/layout/VerticalCurvedList"/>
    <dgm:cxn modelId="{041180DF-74D3-4D85-BC11-DC0A2B4CB3A2}" type="presParOf" srcId="{3710C42E-401E-4146-B383-01CD57CDD95A}" destId="{72BACB62-89A3-407B-895E-8D3887CCE8F1}" srcOrd="6" destOrd="0" presId="urn:microsoft.com/office/officeart/2008/layout/VerticalCurvedList"/>
    <dgm:cxn modelId="{842A339D-BD34-4A2A-A800-FAB29805E5CB}" type="presParOf" srcId="{72BACB62-89A3-407B-895E-8D3887CCE8F1}" destId="{9D9E5B12-9EF3-47D7-AFEF-EC597F40BE3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F603D-F496-4E71-B20D-06028740C3B0}">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E003CC-A727-41F9-ACA3-8047662F5993}">
      <dsp:nvSpPr>
        <dsp:cNvPr id="0" name=""/>
        <dsp:cNvSpPr/>
      </dsp:nvSpPr>
      <dsp:spPr>
        <a:xfrm>
          <a:off x="752110" y="541866"/>
          <a:ext cx="7301111" cy="10837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Contexto del Plan de Acción 2017</a:t>
          </a:r>
          <a:endParaRPr lang="es-CO" sz="2400" kern="1200" dirty="0"/>
        </a:p>
      </dsp:txBody>
      <dsp:txXfrm>
        <a:off x="752110" y="541866"/>
        <a:ext cx="7301111" cy="1083733"/>
      </dsp:txXfrm>
    </dsp:sp>
    <dsp:sp modelId="{81C64A58-8AE7-4538-B77C-9E1CCA7C3918}">
      <dsp:nvSpPr>
        <dsp:cNvPr id="0" name=""/>
        <dsp:cNvSpPr/>
      </dsp:nvSpPr>
      <dsp:spPr>
        <a:xfrm>
          <a:off x="74777" y="406400"/>
          <a:ext cx="1354666" cy="1354666"/>
        </a:xfrm>
        <a:prstGeom prst="ellipse">
          <a:avLst/>
        </a:prstGeom>
        <a:solidFill>
          <a:srgbClr val="0070C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B9F1104-8A4A-41BB-AEA2-0A8461F17914}">
      <dsp:nvSpPr>
        <dsp:cNvPr id="0" name=""/>
        <dsp:cNvSpPr/>
      </dsp:nvSpPr>
      <dsp:spPr>
        <a:xfrm>
          <a:off x="1146048" y="2167466"/>
          <a:ext cx="6907174" cy="1083733"/>
        </a:xfrm>
        <a:prstGeom prst="rect">
          <a:avLst/>
        </a:prstGeom>
        <a:gradFill rotWithShape="0">
          <a:gsLst>
            <a:gs pos="0">
              <a:schemeClr val="accent3">
                <a:hueOff val="-2790486"/>
                <a:satOff val="-15286"/>
                <a:lumOff val="4706"/>
                <a:alphaOff val="0"/>
                <a:shade val="51000"/>
                <a:satMod val="130000"/>
              </a:schemeClr>
            </a:gs>
            <a:gs pos="80000">
              <a:schemeClr val="accent3">
                <a:hueOff val="-2790486"/>
                <a:satOff val="-15286"/>
                <a:lumOff val="4706"/>
                <a:alphaOff val="0"/>
                <a:shade val="93000"/>
                <a:satMod val="130000"/>
              </a:schemeClr>
            </a:gs>
            <a:gs pos="100000">
              <a:schemeClr val="accent3">
                <a:hueOff val="-2790486"/>
                <a:satOff val="-15286"/>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Estructura del Plan</a:t>
          </a:r>
          <a:endParaRPr lang="es-CO" sz="2400" kern="1200" dirty="0"/>
        </a:p>
      </dsp:txBody>
      <dsp:txXfrm>
        <a:off x="1146048" y="2167466"/>
        <a:ext cx="6907174" cy="1083733"/>
      </dsp:txXfrm>
    </dsp:sp>
    <dsp:sp modelId="{45BE11FD-6BEA-4590-8A2F-602CD95143E7}">
      <dsp:nvSpPr>
        <dsp:cNvPr id="0" name=""/>
        <dsp:cNvSpPr/>
      </dsp:nvSpPr>
      <dsp:spPr>
        <a:xfrm>
          <a:off x="468714" y="2032000"/>
          <a:ext cx="1354666" cy="1354666"/>
        </a:xfrm>
        <a:prstGeom prst="ellipse">
          <a:avLst/>
        </a:prstGeom>
        <a:solidFill>
          <a:schemeClr val="accent4">
            <a:lumMod val="50000"/>
          </a:schemeClr>
        </a:solidFill>
        <a:ln w="9525" cap="flat" cmpd="sng" algn="ctr">
          <a:solidFill>
            <a:schemeClr val="accent3">
              <a:hueOff val="-2790486"/>
              <a:satOff val="-15286"/>
              <a:lumOff val="470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FFE2F72-F311-4391-B58B-6EFA1CC9409E}">
      <dsp:nvSpPr>
        <dsp:cNvPr id="0" name=""/>
        <dsp:cNvSpPr/>
      </dsp:nvSpPr>
      <dsp:spPr>
        <a:xfrm>
          <a:off x="752110" y="3793066"/>
          <a:ext cx="7301111" cy="1083733"/>
        </a:xfrm>
        <a:prstGeom prst="rect">
          <a:avLst/>
        </a:prstGeom>
        <a:gradFill rotWithShape="0">
          <a:gsLst>
            <a:gs pos="0">
              <a:schemeClr val="accent3">
                <a:hueOff val="-5580972"/>
                <a:satOff val="-30571"/>
                <a:lumOff val="9412"/>
                <a:alphaOff val="0"/>
                <a:shade val="51000"/>
                <a:satMod val="130000"/>
              </a:schemeClr>
            </a:gs>
            <a:gs pos="80000">
              <a:schemeClr val="accent3">
                <a:hueOff val="-5580972"/>
                <a:satOff val="-30571"/>
                <a:lumOff val="9412"/>
                <a:alphaOff val="0"/>
                <a:shade val="93000"/>
                <a:satMod val="130000"/>
              </a:schemeClr>
            </a:gs>
            <a:gs pos="100000">
              <a:schemeClr val="accent3">
                <a:hueOff val="-5580972"/>
                <a:satOff val="-30571"/>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Resultados del semestre</a:t>
          </a:r>
          <a:endParaRPr lang="es-CO" sz="2400" kern="1200" dirty="0"/>
        </a:p>
      </dsp:txBody>
      <dsp:txXfrm>
        <a:off x="752110" y="3793066"/>
        <a:ext cx="7301111" cy="1083733"/>
      </dsp:txXfrm>
    </dsp:sp>
    <dsp:sp modelId="{9D9E5B12-9EF3-47D7-AFEF-EC597F40BE31}">
      <dsp:nvSpPr>
        <dsp:cNvPr id="0" name=""/>
        <dsp:cNvSpPr/>
      </dsp:nvSpPr>
      <dsp:spPr>
        <a:xfrm>
          <a:off x="74777" y="3657600"/>
          <a:ext cx="1354666" cy="1354666"/>
        </a:xfrm>
        <a:prstGeom prst="ellipse">
          <a:avLst/>
        </a:prstGeom>
        <a:solidFill>
          <a:schemeClr val="accent4">
            <a:lumMod val="40000"/>
            <a:lumOff val="60000"/>
          </a:schemeClr>
        </a:solidFill>
        <a:ln w="9525" cap="flat" cmpd="sng" algn="ctr">
          <a:solidFill>
            <a:schemeClr val="accent3">
              <a:hueOff val="-5580972"/>
              <a:satOff val="-30571"/>
              <a:lumOff val="941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1"/>
          </a:xfrm>
          <a:prstGeom prst="rect">
            <a:avLst/>
          </a:prstGeom>
        </p:spPr>
        <p:txBody>
          <a:bodyPr vert="horz" lIns="91440" tIns="45720" rIns="91440" bIns="45720" rtlCol="0"/>
          <a:lstStyle>
            <a:lvl1pPr algn="r">
              <a:defRPr sz="1200"/>
            </a:lvl1pPr>
          </a:lstStyle>
          <a:p>
            <a:fld id="{E96464AD-05EA-48DF-8D3C-8C95E1A0EB61}" type="datetimeFigureOut">
              <a:rPr lang="en-US" smtClean="0"/>
              <a:t>7/31/2017</a:t>
            </a:fld>
            <a:endParaRPr lang="en-US" dirty="0"/>
          </a:p>
        </p:txBody>
      </p:sp>
      <p:sp>
        <p:nvSpPr>
          <p:cNvPr id="4" name="Footer Placeholder 3"/>
          <p:cNvSpPr>
            <a:spLocks noGrp="1"/>
          </p:cNvSpPr>
          <p:nvPr>
            <p:ph type="ftr" sz="quarter" idx="2"/>
          </p:nvPr>
        </p:nvSpPr>
        <p:spPr>
          <a:xfrm>
            <a:off x="0" y="8829967"/>
            <a:ext cx="3037840" cy="4648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1440" tIns="45720" rIns="91440" bIns="45720" rtlCol="0" anchor="b"/>
          <a:lstStyle>
            <a:lvl1pPr algn="r">
              <a:defRPr sz="1200"/>
            </a:lvl1pPr>
          </a:lstStyle>
          <a:p>
            <a:fld id="{B8E50D77-BE29-4F6E-9E97-D5DE771DDAFF}" type="slidenum">
              <a:rPr lang="en-US" smtClean="0"/>
              <a:t>‹Nº›</a:t>
            </a:fld>
            <a:endParaRPr lang="en-US" dirty="0"/>
          </a:p>
        </p:txBody>
      </p:sp>
    </p:spTree>
    <p:extLst>
      <p:ext uri="{BB962C8B-B14F-4D97-AF65-F5344CB8AC3E}">
        <p14:creationId xmlns:p14="http://schemas.microsoft.com/office/powerpoint/2010/main" val="2096171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1440" tIns="45720" rIns="91440" bIns="45720" rtlCol="0"/>
          <a:lstStyle>
            <a:lvl1pPr algn="r">
              <a:defRPr sz="1200"/>
            </a:lvl1pPr>
          </a:lstStyle>
          <a:p>
            <a:fld id="{25D3F727-A02B-4696-AF70-5E10A4107E37}" type="datetimeFigureOut">
              <a:rPr lang="en-US" smtClean="0"/>
              <a:t>7/31/2017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1440" tIns="45720" rIns="91440" bIns="45720" rtlCol="0" anchor="b"/>
          <a:lstStyle>
            <a:lvl1pPr algn="r">
              <a:defRPr sz="1200"/>
            </a:lvl1pPr>
          </a:lstStyle>
          <a:p>
            <a:fld id="{5937AFB2-63FE-4D27-8529-EF9C55DBAEBB}" type="slidenum">
              <a:rPr lang="en-US" smtClean="0"/>
              <a:t>‹Nº›</a:t>
            </a:fld>
            <a:endParaRPr lang="en-US" dirty="0"/>
          </a:p>
        </p:txBody>
      </p:sp>
    </p:spTree>
    <p:extLst>
      <p:ext uri="{BB962C8B-B14F-4D97-AF65-F5344CB8AC3E}">
        <p14:creationId xmlns:p14="http://schemas.microsoft.com/office/powerpoint/2010/main" val="23589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grpSp>
        <p:nvGrpSpPr>
          <p:cNvPr id="158" name="Group 157"/>
          <p:cNvGrpSpPr/>
          <p:nvPr userDrawn="1"/>
        </p:nvGrpSpPr>
        <p:grpSpPr>
          <a:xfrm>
            <a:off x="-201766" y="-141165"/>
            <a:ext cx="12586564"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3959111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0310" y="1134599"/>
            <a:ext cx="3520837" cy="52646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1" name="Content Placeholder 2"/>
          <p:cNvSpPr>
            <a:spLocks noGrp="1"/>
          </p:cNvSpPr>
          <p:nvPr>
            <p:ph idx="11"/>
          </p:nvPr>
        </p:nvSpPr>
        <p:spPr>
          <a:xfrm>
            <a:off x="4342224" y="1134599"/>
            <a:ext cx="3520837" cy="52646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Content Placeholder 2"/>
          <p:cNvSpPr>
            <a:spLocks noGrp="1"/>
          </p:cNvSpPr>
          <p:nvPr>
            <p:ph idx="12"/>
          </p:nvPr>
        </p:nvSpPr>
        <p:spPr>
          <a:xfrm>
            <a:off x="8058383" y="1134599"/>
            <a:ext cx="3520837" cy="52646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54" name="Group 153"/>
          <p:cNvGrpSpPr/>
          <p:nvPr userDrawn="1"/>
        </p:nvGrpSpPr>
        <p:grpSpPr>
          <a:xfrm>
            <a:off x="-201766" y="-141165"/>
            <a:ext cx="12586564"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15094667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0309" y="1134599"/>
            <a:ext cx="7252752" cy="52646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Content Placeholder 2"/>
          <p:cNvSpPr>
            <a:spLocks noGrp="1"/>
          </p:cNvSpPr>
          <p:nvPr>
            <p:ph idx="12"/>
          </p:nvPr>
        </p:nvSpPr>
        <p:spPr>
          <a:xfrm>
            <a:off x="8058383" y="1134599"/>
            <a:ext cx="3520837" cy="52646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54" name="Group 153"/>
          <p:cNvGrpSpPr/>
          <p:nvPr userDrawn="1"/>
        </p:nvGrpSpPr>
        <p:grpSpPr>
          <a:xfrm>
            <a:off x="-201766" y="-141165"/>
            <a:ext cx="12586564"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32299296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0310" y="3714751"/>
            <a:ext cx="2031223"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9" name="Content Placeholder 2"/>
          <p:cNvSpPr>
            <a:spLocks noGrp="1"/>
          </p:cNvSpPr>
          <p:nvPr>
            <p:ph idx="11"/>
          </p:nvPr>
        </p:nvSpPr>
        <p:spPr>
          <a:xfrm>
            <a:off x="2844734" y="3714751"/>
            <a:ext cx="2031223"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1" name="Content Placeholder 2"/>
          <p:cNvSpPr>
            <a:spLocks noGrp="1"/>
          </p:cNvSpPr>
          <p:nvPr>
            <p:ph idx="12"/>
          </p:nvPr>
        </p:nvSpPr>
        <p:spPr>
          <a:xfrm>
            <a:off x="5096151" y="3714751"/>
            <a:ext cx="2031223"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2" name="Content Placeholder 2"/>
          <p:cNvSpPr>
            <a:spLocks noGrp="1"/>
          </p:cNvSpPr>
          <p:nvPr>
            <p:ph idx="13"/>
          </p:nvPr>
        </p:nvSpPr>
        <p:spPr>
          <a:xfrm>
            <a:off x="7313581" y="3714751"/>
            <a:ext cx="2031223"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3" name="Content Placeholder 2"/>
          <p:cNvSpPr>
            <a:spLocks noGrp="1"/>
          </p:cNvSpPr>
          <p:nvPr>
            <p:ph idx="14"/>
          </p:nvPr>
        </p:nvSpPr>
        <p:spPr>
          <a:xfrm>
            <a:off x="9548003" y="3714751"/>
            <a:ext cx="2031223"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55" name="Group 154"/>
          <p:cNvGrpSpPr/>
          <p:nvPr userDrawn="1"/>
        </p:nvGrpSpPr>
        <p:grpSpPr>
          <a:xfrm>
            <a:off x="-201766" y="-141165"/>
            <a:ext cx="12586564"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userDrawn="1"/>
        </p:nvCxnSpPr>
        <p:spPr>
          <a:xfrm>
            <a:off x="612774" y="2609850"/>
            <a:ext cx="202875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2847198" y="2609850"/>
            <a:ext cx="202875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5098615" y="2609850"/>
            <a:ext cx="202875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316045" y="2609850"/>
            <a:ext cx="202875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9550467" y="2609850"/>
            <a:ext cx="20287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844800" y="2762474"/>
            <a:ext cx="2032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smtClean="0"/>
              <a:t>Click to edit Master text styles</a:t>
            </a:r>
          </a:p>
          <a:p>
            <a:pPr lvl="1"/>
            <a:r>
              <a:rPr lang="en-US" dirty="0" smtClean="0"/>
              <a:t>Second level</a:t>
            </a:r>
            <a:endParaRPr lang="en-US" dirty="0"/>
          </a:p>
        </p:txBody>
      </p:sp>
      <p:sp>
        <p:nvSpPr>
          <p:cNvPr id="312" name="Text Placeholder 8"/>
          <p:cNvSpPr>
            <a:spLocks noGrp="1"/>
          </p:cNvSpPr>
          <p:nvPr>
            <p:ph type="body" sz="quarter" idx="18"/>
          </p:nvPr>
        </p:nvSpPr>
        <p:spPr>
          <a:xfrm>
            <a:off x="612773" y="2762474"/>
            <a:ext cx="2032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smtClean="0"/>
              <a:t>Click to edit Master text styles</a:t>
            </a:r>
          </a:p>
          <a:p>
            <a:pPr lvl="1"/>
            <a:r>
              <a:rPr lang="en-US" dirty="0" smtClean="0"/>
              <a:t>Second level</a:t>
            </a:r>
            <a:endParaRPr lang="en-US" dirty="0"/>
          </a:p>
        </p:txBody>
      </p:sp>
      <p:sp>
        <p:nvSpPr>
          <p:cNvPr id="313" name="Text Placeholder 8"/>
          <p:cNvSpPr>
            <a:spLocks noGrp="1"/>
          </p:cNvSpPr>
          <p:nvPr>
            <p:ph type="body" sz="quarter" idx="19"/>
          </p:nvPr>
        </p:nvSpPr>
        <p:spPr>
          <a:xfrm>
            <a:off x="5095373" y="2762474"/>
            <a:ext cx="2032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smtClean="0"/>
              <a:t>Click to edit Master text styles</a:t>
            </a:r>
          </a:p>
          <a:p>
            <a:pPr lvl="1"/>
            <a:r>
              <a:rPr lang="en-US" dirty="0" smtClean="0"/>
              <a:t>Second level</a:t>
            </a:r>
            <a:endParaRPr lang="en-US" dirty="0"/>
          </a:p>
        </p:txBody>
      </p:sp>
      <p:sp>
        <p:nvSpPr>
          <p:cNvPr id="314" name="Text Placeholder 8"/>
          <p:cNvSpPr>
            <a:spLocks noGrp="1"/>
          </p:cNvSpPr>
          <p:nvPr>
            <p:ph type="body" sz="quarter" idx="20"/>
          </p:nvPr>
        </p:nvSpPr>
        <p:spPr>
          <a:xfrm>
            <a:off x="7312803" y="2762474"/>
            <a:ext cx="2032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smtClean="0"/>
              <a:t>Click to edit Master text styles</a:t>
            </a:r>
          </a:p>
          <a:p>
            <a:pPr lvl="1"/>
            <a:r>
              <a:rPr lang="en-US" dirty="0" smtClean="0"/>
              <a:t>Second level</a:t>
            </a:r>
            <a:endParaRPr lang="en-US" dirty="0"/>
          </a:p>
        </p:txBody>
      </p:sp>
      <p:sp>
        <p:nvSpPr>
          <p:cNvPr id="315" name="Text Placeholder 8"/>
          <p:cNvSpPr>
            <a:spLocks noGrp="1"/>
          </p:cNvSpPr>
          <p:nvPr>
            <p:ph type="body" sz="quarter" idx="21"/>
          </p:nvPr>
        </p:nvSpPr>
        <p:spPr>
          <a:xfrm>
            <a:off x="9547225" y="2762474"/>
            <a:ext cx="2032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smtClean="0"/>
              <a:t>Click to edit Master text styles</a:t>
            </a:r>
          </a:p>
          <a:p>
            <a:pPr lvl="1"/>
            <a:r>
              <a:rPr lang="en-US" dirty="0" smtClean="0"/>
              <a:t>Second level</a:t>
            </a:r>
            <a:endParaRPr lang="en-US" dirty="0"/>
          </a:p>
        </p:txBody>
      </p:sp>
      <p:sp>
        <p:nvSpPr>
          <p:cNvPr id="317" name="Text Placeholder 2"/>
          <p:cNvSpPr>
            <a:spLocks noGrp="1"/>
          </p:cNvSpPr>
          <p:nvPr>
            <p:ph type="body" idx="22" hasCustomPrompt="1"/>
          </p:nvPr>
        </p:nvSpPr>
        <p:spPr>
          <a:xfrm>
            <a:off x="2847197" y="1815189"/>
            <a:ext cx="2029603"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t>
            </a:r>
          </a:p>
        </p:txBody>
      </p:sp>
      <p:sp>
        <p:nvSpPr>
          <p:cNvPr id="318" name="Text Placeholder 2"/>
          <p:cNvSpPr>
            <a:spLocks noGrp="1"/>
          </p:cNvSpPr>
          <p:nvPr>
            <p:ph type="body" idx="23" hasCustomPrompt="1"/>
          </p:nvPr>
        </p:nvSpPr>
        <p:spPr>
          <a:xfrm>
            <a:off x="5080000" y="1815189"/>
            <a:ext cx="2029603"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t>
            </a:r>
          </a:p>
        </p:txBody>
      </p:sp>
      <p:sp>
        <p:nvSpPr>
          <p:cNvPr id="319" name="Text Placeholder 2"/>
          <p:cNvSpPr>
            <a:spLocks noGrp="1"/>
          </p:cNvSpPr>
          <p:nvPr>
            <p:ph type="body" idx="24" hasCustomPrompt="1"/>
          </p:nvPr>
        </p:nvSpPr>
        <p:spPr>
          <a:xfrm>
            <a:off x="7315200" y="1815189"/>
            <a:ext cx="2029603"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t>
            </a:r>
          </a:p>
        </p:txBody>
      </p:sp>
      <p:sp>
        <p:nvSpPr>
          <p:cNvPr id="320" name="Text Placeholder 2"/>
          <p:cNvSpPr>
            <a:spLocks noGrp="1"/>
          </p:cNvSpPr>
          <p:nvPr>
            <p:ph type="body" idx="25" hasCustomPrompt="1"/>
          </p:nvPr>
        </p:nvSpPr>
        <p:spPr>
          <a:xfrm>
            <a:off x="9558216" y="1815189"/>
            <a:ext cx="2029603"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t>
            </a:r>
          </a:p>
        </p:txBody>
      </p:sp>
      <p:sp>
        <p:nvSpPr>
          <p:cNvPr id="321" name="Text Placeholder 2"/>
          <p:cNvSpPr>
            <a:spLocks noGrp="1"/>
          </p:cNvSpPr>
          <p:nvPr>
            <p:ph type="body" idx="26"/>
          </p:nvPr>
        </p:nvSpPr>
        <p:spPr>
          <a:xfrm>
            <a:off x="610308" y="1815189"/>
            <a:ext cx="2029603"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Tree>
    <p:extLst>
      <p:ext uri="{BB962C8B-B14F-4D97-AF65-F5344CB8AC3E}">
        <p14:creationId xmlns:p14="http://schemas.microsoft.com/office/powerpoint/2010/main" val="2091417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p:cNvGrpSpPr/>
          <p:nvPr userDrawn="1"/>
        </p:nvGrpSpPr>
        <p:grpSpPr>
          <a:xfrm>
            <a:off x="-201766" y="-141165"/>
            <a:ext cx="12586564"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Freeform 7"/>
          <p:cNvSpPr>
            <a:spLocks noChangeAspect="1" noEditPoints="1"/>
          </p:cNvSpPr>
          <p:nvPr userDrawn="1"/>
        </p:nvSpPr>
        <p:spPr bwMode="white">
          <a:xfrm>
            <a:off x="0" y="2"/>
            <a:ext cx="12192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6" name="Content Placeholder 2"/>
          <p:cNvSpPr>
            <a:spLocks noGrp="1"/>
          </p:cNvSpPr>
          <p:nvPr>
            <p:ph idx="12"/>
          </p:nvPr>
        </p:nvSpPr>
        <p:spPr>
          <a:xfrm>
            <a:off x="8058383" y="457201"/>
            <a:ext cx="3520837"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smtClean="0"/>
              <a:t>Click to edit Master text styles</a:t>
            </a:r>
          </a:p>
          <a:p>
            <a:pPr lvl="1"/>
            <a:r>
              <a:rPr lang="en-US" dirty="0" smtClean="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smtClean="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smtClean="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smtClean="0"/>
              <a:t>Fifth level</a:t>
            </a:r>
            <a:endParaRPr lang="en-US" dirty="0"/>
          </a:p>
        </p:txBody>
      </p:sp>
      <p:sp>
        <p:nvSpPr>
          <p:cNvPr id="157" name="TextBox 156"/>
          <p:cNvSpPr txBox="1"/>
          <p:nvPr userDrawn="1"/>
        </p:nvSpPr>
        <p:spPr>
          <a:xfrm>
            <a:off x="10851412" y="6567051"/>
            <a:ext cx="727816"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tx1">
                    <a:lumMod val="50000"/>
                    <a:lumOff val="50000"/>
                  </a:schemeClr>
                </a:solidFill>
                <a:latin typeface="+mj-lt"/>
              </a:rPr>
              <a:pPr algn="r"/>
              <a:t>‹Nº›</a:t>
            </a:fld>
            <a:endParaRPr lang="en-US" sz="800" spc="0" baseline="0" dirty="0">
              <a:solidFill>
                <a:schemeClr val="tx1">
                  <a:lumMod val="50000"/>
                  <a:lumOff val="50000"/>
                </a:schemeClr>
              </a:solidFill>
              <a:latin typeface="+mj-lt"/>
            </a:endParaRPr>
          </a:p>
        </p:txBody>
      </p:sp>
      <p:sp>
        <p:nvSpPr>
          <p:cNvPr id="303" name="Rectangle 302"/>
          <p:cNvSpPr/>
          <p:nvPr userDrawn="1"/>
        </p:nvSpPr>
        <p:spPr>
          <a:xfrm>
            <a:off x="9384771" y="6567050"/>
            <a:ext cx="1466640" cy="123111"/>
          </a:xfrm>
          <a:prstGeom prst="rect">
            <a:avLst/>
          </a:prstGeom>
          <a:noFill/>
        </p:spPr>
        <p:txBody>
          <a:bodyPr wrap="square" lIns="0" tIns="0" rIns="0" bIns="0" rtlCol="0">
            <a:spAutoFit/>
          </a:bodyPr>
          <a:lstStyle/>
          <a:p>
            <a:pPr marL="0" lvl="0" indent="0" algn="r"/>
            <a:r>
              <a:rPr lang="en-US" sz="800" spc="0" baseline="0" dirty="0" smtClean="0">
                <a:solidFill>
                  <a:schemeClr val="tx1">
                    <a:lumMod val="50000"/>
                    <a:lumOff val="50000"/>
                  </a:schemeClr>
                </a:solidFill>
                <a:latin typeface="+mj-lt"/>
              </a:rPr>
              <a:t>© Duarte, Inc. 2014</a:t>
            </a:r>
            <a:endParaRPr lang="en-US" sz="800" spc="0" baseline="0" dirty="0">
              <a:solidFill>
                <a:schemeClr val="tx1">
                  <a:lumMod val="50000"/>
                  <a:lumOff val="50000"/>
                </a:schemeClr>
              </a:solidFill>
              <a:latin typeface="+mj-lt"/>
            </a:endParaRPr>
          </a:p>
        </p:txBody>
      </p:sp>
      <p:sp>
        <p:nvSpPr>
          <p:cNvPr id="310" name="Content Placeholder 2"/>
          <p:cNvSpPr>
            <a:spLocks noGrp="1"/>
          </p:cNvSpPr>
          <p:nvPr>
            <p:ph idx="15"/>
          </p:nvPr>
        </p:nvSpPr>
        <p:spPr>
          <a:xfrm>
            <a:off x="610310" y="457201"/>
            <a:ext cx="3520837"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smtClean="0"/>
              <a:t>Click to edit Master text styles</a:t>
            </a:r>
          </a:p>
          <a:p>
            <a:pPr lvl="1"/>
            <a:r>
              <a:rPr lang="en-US" dirty="0" smtClean="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smtClean="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smtClean="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smtClean="0"/>
              <a:t>Fifth level</a:t>
            </a:r>
            <a:endParaRPr lang="en-US" dirty="0"/>
          </a:p>
        </p:txBody>
      </p:sp>
      <p:sp>
        <p:nvSpPr>
          <p:cNvPr id="311" name="Content Placeholder 2"/>
          <p:cNvSpPr>
            <a:spLocks noGrp="1"/>
          </p:cNvSpPr>
          <p:nvPr>
            <p:ph idx="14"/>
          </p:nvPr>
        </p:nvSpPr>
        <p:spPr>
          <a:xfrm>
            <a:off x="4342224" y="457201"/>
            <a:ext cx="3520837"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dirty="0" smtClean="0"/>
              <a:t>Click to edit Master text styles</a:t>
            </a:r>
          </a:p>
          <a:p>
            <a:pPr lvl="1"/>
            <a:r>
              <a:rPr lang="en-US" dirty="0" smtClean="0"/>
              <a:t>Second level</a:t>
            </a:r>
          </a:p>
          <a:p>
            <a:pPr marL="174625" lvl="2" indent="-174625" algn="l" defTabSz="914400" rtl="0" eaLnBrk="1" latinLnBrk="0" hangingPunct="1">
              <a:spcBef>
                <a:spcPts val="600"/>
              </a:spcBef>
              <a:spcAft>
                <a:spcPts val="600"/>
              </a:spcAft>
              <a:buFont typeface="Calibri" panose="020F0502020204030204" pitchFamily="34" charset="0"/>
              <a:buChar char="​"/>
            </a:pPr>
            <a:r>
              <a:rPr lang="en-US" dirty="0" smtClean="0"/>
              <a:t>Third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smtClean="0"/>
              <a:t>Fourth level</a:t>
            </a:r>
          </a:p>
          <a:p>
            <a:pPr marL="174625" lvl="2" indent="-174625" algn="l" defTabSz="914400" rtl="0" eaLnBrk="1" latinLnBrk="0" hangingPunct="1">
              <a:lnSpc>
                <a:spcPct val="120000"/>
              </a:lnSpc>
              <a:spcBef>
                <a:spcPts val="600"/>
              </a:spcBef>
              <a:spcAft>
                <a:spcPts val="600"/>
              </a:spcAft>
              <a:buFont typeface="Calibri" panose="020F0502020204030204" pitchFamily="34" charset="0"/>
              <a:buChar char="​"/>
            </a:pPr>
            <a:r>
              <a:rPr lang="en-US" dirty="0" smtClean="0"/>
              <a:t>Fifth level</a:t>
            </a:r>
            <a:endParaRPr lang="en-US" dirty="0"/>
          </a:p>
        </p:txBody>
      </p:sp>
      <p:sp>
        <p:nvSpPr>
          <p:cNvPr id="155" name="Text Placeholder 6"/>
          <p:cNvSpPr>
            <a:spLocks noGrp="1"/>
          </p:cNvSpPr>
          <p:nvPr>
            <p:ph type="body" sz="quarter" idx="16"/>
          </p:nvPr>
        </p:nvSpPr>
        <p:spPr>
          <a:xfrm>
            <a:off x="611717" y="6399212"/>
            <a:ext cx="7251344"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29708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309" y="454007"/>
            <a:ext cx="1096891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dirty="0" smtClean="0"/>
              <a:t>Click to edit Master title style</a:t>
            </a:r>
            <a:endParaRPr lang="en-US" dirty="0"/>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2"/>
            <a:ext cx="12192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0" name="TextBox 149"/>
          <p:cNvSpPr txBox="1"/>
          <p:nvPr userDrawn="1"/>
        </p:nvSpPr>
        <p:spPr>
          <a:xfrm>
            <a:off x="10851412" y="6567051"/>
            <a:ext cx="727816"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‹Nº›</a:t>
            </a:fld>
            <a:endParaRPr lang="en-US" sz="800" spc="0" baseline="0" dirty="0">
              <a:solidFill>
                <a:schemeClr val="bg1"/>
              </a:solidFill>
              <a:latin typeface="+mj-lt"/>
            </a:endParaRPr>
          </a:p>
        </p:txBody>
      </p:sp>
      <p:sp>
        <p:nvSpPr>
          <p:cNvPr id="154" name="Rectangle 153"/>
          <p:cNvSpPr/>
          <p:nvPr userDrawn="1"/>
        </p:nvSpPr>
        <p:spPr>
          <a:xfrm>
            <a:off x="9384771" y="6567050"/>
            <a:ext cx="1466640" cy="123111"/>
          </a:xfrm>
          <a:prstGeom prst="rect">
            <a:avLst/>
          </a:prstGeom>
          <a:noFill/>
        </p:spPr>
        <p:txBody>
          <a:bodyPr wrap="square" lIns="0" tIns="0" rIns="0" bIns="0" rtlCol="0">
            <a:spAutoFit/>
          </a:bodyPr>
          <a:lstStyle/>
          <a:p>
            <a:pPr marL="0" lvl="0" indent="0" algn="r"/>
            <a:r>
              <a:rPr lang="en-US" sz="800" spc="0" baseline="0" dirty="0" smtClean="0">
                <a:solidFill>
                  <a:schemeClr val="bg1"/>
                </a:solidFill>
                <a:latin typeface="+mj-lt"/>
              </a:rPr>
              <a:t>© Duarte, Inc. 2014</a:t>
            </a:r>
            <a:endParaRPr lang="en-US" sz="800" spc="0" baseline="0" dirty="0">
              <a:solidFill>
                <a:schemeClr val="bg1"/>
              </a:solidFill>
              <a:latin typeface="+mj-lt"/>
            </a:endParaRPr>
          </a:p>
        </p:txBody>
      </p:sp>
      <p:cxnSp>
        <p:nvCxnSpPr>
          <p:cNvPr id="153" name="Straight Connector 152"/>
          <p:cNvCxnSpPr/>
          <p:nvPr userDrawn="1"/>
        </p:nvCxnSpPr>
        <p:spPr>
          <a:xfrm flipH="1">
            <a:off x="610310" y="4030998"/>
            <a:ext cx="109689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611717" y="4320518"/>
            <a:ext cx="7251344"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5" hasCustomPrompt="1"/>
          </p:nvPr>
        </p:nvSpPr>
        <p:spPr>
          <a:xfrm>
            <a:off x="8058383" y="4183401"/>
            <a:ext cx="3520845"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a:t>
            </a:r>
            <a:endParaRPr lang="en-US" dirty="0"/>
          </a:p>
        </p:txBody>
      </p:sp>
    </p:spTree>
    <p:extLst>
      <p:ext uri="{BB962C8B-B14F-4D97-AF65-F5344CB8AC3E}">
        <p14:creationId xmlns:p14="http://schemas.microsoft.com/office/powerpoint/2010/main" val="35201395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309" y="454007"/>
            <a:ext cx="10968919" cy="3255751"/>
          </a:xfrm>
        </p:spPr>
        <p:txBody>
          <a:bodyPr>
            <a:noAutofit/>
          </a:bodyPr>
          <a:lstStyle>
            <a:lvl1pPr marL="685800" indent="-685800">
              <a:lnSpc>
                <a:spcPct val="90000"/>
              </a:lnSpc>
              <a:spcAft>
                <a:spcPts val="600"/>
              </a:spcAft>
              <a:buFont typeface="Georgia" panose="02040502050405020303" pitchFamily="18" charset="0"/>
              <a:buChar char="+"/>
              <a:defRPr sz="5000" i="1" cap="none" spc="-150" baseline="0">
                <a:solidFill>
                  <a:schemeClr val="bg1"/>
                </a:solidFill>
                <a:latin typeface="+mn-lt"/>
              </a:defRPr>
            </a:lvl1pPr>
          </a:lstStyle>
          <a:p>
            <a:r>
              <a:rPr lang="en-US" dirty="0" smtClean="0"/>
              <a:t>Click to edit Master title style</a:t>
            </a:r>
            <a:endParaRPr lang="en-US" dirty="0"/>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2"/>
            <a:ext cx="12192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0" name="TextBox 149"/>
          <p:cNvSpPr txBox="1"/>
          <p:nvPr userDrawn="1"/>
        </p:nvSpPr>
        <p:spPr>
          <a:xfrm>
            <a:off x="10851412" y="6567051"/>
            <a:ext cx="727816"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‹Nº›</a:t>
            </a:fld>
            <a:endParaRPr lang="en-US" sz="800" spc="0" baseline="0" dirty="0">
              <a:solidFill>
                <a:schemeClr val="bg1"/>
              </a:solidFill>
              <a:latin typeface="+mj-lt"/>
            </a:endParaRPr>
          </a:p>
        </p:txBody>
      </p:sp>
      <p:sp>
        <p:nvSpPr>
          <p:cNvPr id="154" name="Rectangle 153"/>
          <p:cNvSpPr/>
          <p:nvPr userDrawn="1"/>
        </p:nvSpPr>
        <p:spPr>
          <a:xfrm>
            <a:off x="9384771" y="6567050"/>
            <a:ext cx="1466640" cy="123111"/>
          </a:xfrm>
          <a:prstGeom prst="rect">
            <a:avLst/>
          </a:prstGeom>
          <a:noFill/>
        </p:spPr>
        <p:txBody>
          <a:bodyPr wrap="square" lIns="0" tIns="0" rIns="0" bIns="0" rtlCol="0">
            <a:spAutoFit/>
          </a:bodyPr>
          <a:lstStyle/>
          <a:p>
            <a:pPr marL="0" lvl="0" indent="0" algn="r"/>
            <a:r>
              <a:rPr lang="en-US" sz="800" spc="0" baseline="0" dirty="0" smtClean="0">
                <a:solidFill>
                  <a:schemeClr val="bg1"/>
                </a:solidFill>
                <a:latin typeface="+mj-lt"/>
              </a:rPr>
              <a:t>© Duarte, Inc. 2014</a:t>
            </a:r>
            <a:endParaRPr lang="en-US" sz="800" spc="0" baseline="0" dirty="0">
              <a:solidFill>
                <a:schemeClr val="bg1"/>
              </a:solidFill>
              <a:latin typeface="+mj-lt"/>
            </a:endParaRPr>
          </a:p>
        </p:txBody>
      </p:sp>
      <p:cxnSp>
        <p:nvCxnSpPr>
          <p:cNvPr id="153" name="Straight Connector 152"/>
          <p:cNvCxnSpPr/>
          <p:nvPr userDrawn="1"/>
        </p:nvCxnSpPr>
        <p:spPr>
          <a:xfrm flipH="1">
            <a:off x="610310" y="4030998"/>
            <a:ext cx="109689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611717" y="4320136"/>
            <a:ext cx="7251344" cy="2079076"/>
          </a:xfrm>
        </p:spPr>
        <p:txBody>
          <a:bodyPr>
            <a:noAutofit/>
          </a:bodyPr>
          <a:lstStyle>
            <a:lvl1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1pPr>
            <a:lvl2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5" hasCustomPrompt="1"/>
          </p:nvPr>
        </p:nvSpPr>
        <p:spPr>
          <a:xfrm>
            <a:off x="8058383" y="4183401"/>
            <a:ext cx="3520845"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a:t>
            </a:r>
            <a:endParaRPr lang="en-US" dirty="0"/>
          </a:p>
        </p:txBody>
      </p:sp>
    </p:spTree>
    <p:extLst>
      <p:ext uri="{BB962C8B-B14F-4D97-AF65-F5344CB8AC3E}">
        <p14:creationId xmlns:p14="http://schemas.microsoft.com/office/powerpoint/2010/main" val="794138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310" y="1144955"/>
            <a:ext cx="9106893" cy="3512086"/>
          </a:xfrm>
        </p:spPr>
        <p:txBody>
          <a:bodyPr>
            <a:noAutofit/>
          </a:bodyPr>
          <a:lstStyle>
            <a:lvl1pPr>
              <a:lnSpc>
                <a:spcPct val="90000"/>
              </a:lnSpc>
              <a:spcAft>
                <a:spcPts val="600"/>
              </a:spcAft>
              <a:defRPr sz="6600" cap="none" spc="-150" baseline="0">
                <a:solidFill>
                  <a:schemeClr val="accent3"/>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0309" y="5130683"/>
            <a:ext cx="10972091" cy="1268528"/>
          </a:xfrm>
        </p:spPr>
        <p:txBody>
          <a:bodyPr>
            <a:noAutofit/>
          </a:bodyPr>
          <a:lstStyle>
            <a:lvl1pPr>
              <a:lnSpc>
                <a:spcPct val="110000"/>
              </a:lnSpc>
              <a:spcAft>
                <a:spcPts val="600"/>
              </a:spcAft>
              <a:buNone/>
              <a:defRPr sz="1100" b="0" i="0">
                <a:solidFill>
                  <a:schemeClr val="tx1">
                    <a:lumMod val="75000"/>
                    <a:lumOff val="25000"/>
                  </a:schemeClr>
                </a:solidFill>
                <a:latin typeface="+mj-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dirty="0" smtClean="0"/>
              <a:t>Click to edit Master text styles</a:t>
            </a:r>
            <a:endParaRPr lang="en-US" dirty="0"/>
          </a:p>
        </p:txBody>
      </p:sp>
      <p:sp>
        <p:nvSpPr>
          <p:cNvPr id="152" name="Text Placeholder 2"/>
          <p:cNvSpPr>
            <a:spLocks noGrp="1"/>
          </p:cNvSpPr>
          <p:nvPr>
            <p:ph type="body" idx="10"/>
          </p:nvPr>
        </p:nvSpPr>
        <p:spPr>
          <a:xfrm>
            <a:off x="612773" y="457201"/>
            <a:ext cx="10969627" cy="536519"/>
          </a:xfrm>
        </p:spPr>
        <p:txBody>
          <a:bodyPr anchor="t">
            <a:noAutofit/>
          </a:bodyPr>
          <a:lstStyle>
            <a:lvl1pPr marL="0" indent="0">
              <a:buNone/>
              <a:defRPr sz="1500" b="0" i="0" cap="all" baseline="0">
                <a:solidFill>
                  <a:schemeClr val="tx1">
                    <a:lumMod val="50000"/>
                    <a:lumOff val="50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2"/>
            <a:ext cx="12192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0" name="TextBox 149"/>
          <p:cNvSpPr txBox="1"/>
          <p:nvPr userDrawn="1"/>
        </p:nvSpPr>
        <p:spPr>
          <a:xfrm>
            <a:off x="10851412" y="6567051"/>
            <a:ext cx="727816" cy="123111"/>
          </a:xfrm>
          <a:prstGeom prst="rect">
            <a:avLst/>
          </a:prstGeom>
          <a:noFill/>
        </p:spPr>
        <p:txBody>
          <a:bodyPr wrap="square" lIns="0" tIns="0" rIns="0" bIns="0" rtlCol="0">
            <a:spAutoFit/>
          </a:bodyPr>
          <a:lstStyle/>
          <a:p>
            <a:pPr algn="r"/>
            <a:fld id="{567A4CEE-210B-4A43-8E57-98E37E0AC15F}" type="slidenum">
              <a:rPr lang="en-US" sz="800" u="none" spc="0" baseline="0" smtClean="0">
                <a:solidFill>
                  <a:schemeClr val="tx1">
                    <a:lumMod val="50000"/>
                    <a:lumOff val="50000"/>
                  </a:schemeClr>
                </a:solidFill>
                <a:latin typeface="+mj-lt"/>
              </a:rPr>
              <a:pPr algn="r"/>
              <a:t>‹Nº›</a:t>
            </a:fld>
            <a:endParaRPr lang="en-US" sz="800" u="none" spc="0" baseline="0" dirty="0">
              <a:solidFill>
                <a:schemeClr val="tx1">
                  <a:lumMod val="50000"/>
                  <a:lumOff val="50000"/>
                </a:schemeClr>
              </a:solidFill>
              <a:latin typeface="+mj-lt"/>
            </a:endParaRPr>
          </a:p>
        </p:txBody>
      </p:sp>
      <p:sp>
        <p:nvSpPr>
          <p:cNvPr id="154" name="Rectangle 153"/>
          <p:cNvSpPr/>
          <p:nvPr userDrawn="1"/>
        </p:nvSpPr>
        <p:spPr>
          <a:xfrm>
            <a:off x="9384771" y="6567050"/>
            <a:ext cx="1466640" cy="123111"/>
          </a:xfrm>
          <a:prstGeom prst="rect">
            <a:avLst/>
          </a:prstGeom>
          <a:noFill/>
        </p:spPr>
        <p:txBody>
          <a:bodyPr wrap="square" lIns="0" tIns="0" rIns="0" bIns="0" rtlCol="0">
            <a:spAutoFit/>
          </a:bodyPr>
          <a:lstStyle/>
          <a:p>
            <a:pPr marL="0" lvl="0" indent="0" algn="r"/>
            <a:r>
              <a:rPr lang="en-US" sz="800" u="none" spc="0" baseline="0" dirty="0" smtClean="0">
                <a:solidFill>
                  <a:schemeClr val="tx1">
                    <a:lumMod val="50000"/>
                    <a:lumOff val="50000"/>
                  </a:schemeClr>
                </a:solidFill>
                <a:latin typeface="+mj-lt"/>
              </a:rPr>
              <a:t>© Duarte, Inc. 2014</a:t>
            </a:r>
            <a:endParaRPr lang="en-US" sz="800" u="none" spc="0" baseline="0" dirty="0">
              <a:solidFill>
                <a:schemeClr val="tx1">
                  <a:lumMod val="50000"/>
                  <a:lumOff val="50000"/>
                </a:schemeClr>
              </a:solidFill>
              <a:latin typeface="+mj-lt"/>
            </a:endParaRPr>
          </a:p>
        </p:txBody>
      </p:sp>
      <p:cxnSp>
        <p:nvCxnSpPr>
          <p:cNvPr id="167" name="Straight Connector 166"/>
          <p:cNvCxnSpPr/>
          <p:nvPr userDrawn="1"/>
        </p:nvCxnSpPr>
        <p:spPr>
          <a:xfrm>
            <a:off x="614460" y="4978282"/>
            <a:ext cx="10963080"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488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52" name="Text Placeholder 2"/>
          <p:cNvSpPr>
            <a:spLocks noGrp="1"/>
          </p:cNvSpPr>
          <p:nvPr>
            <p:ph type="body" idx="10"/>
          </p:nvPr>
        </p:nvSpPr>
        <p:spPr>
          <a:xfrm>
            <a:off x="612774" y="1134599"/>
            <a:ext cx="5380391"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2"/>
            <a:ext cx="12192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0" name="TextBox 149"/>
          <p:cNvSpPr txBox="1"/>
          <p:nvPr userDrawn="1"/>
        </p:nvSpPr>
        <p:spPr>
          <a:xfrm>
            <a:off x="10851412" y="6567051"/>
            <a:ext cx="727816"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tx1">
                    <a:lumMod val="50000"/>
                    <a:lumOff val="50000"/>
                  </a:schemeClr>
                </a:solidFill>
                <a:latin typeface="+mj-lt"/>
              </a:rPr>
              <a:pPr algn="r"/>
              <a:t>‹Nº›</a:t>
            </a:fld>
            <a:endParaRPr lang="en-US" sz="800" spc="0" baseline="0" dirty="0">
              <a:solidFill>
                <a:schemeClr val="tx1">
                  <a:lumMod val="50000"/>
                  <a:lumOff val="50000"/>
                </a:schemeClr>
              </a:solidFill>
              <a:latin typeface="+mj-lt"/>
            </a:endParaRPr>
          </a:p>
        </p:txBody>
      </p:sp>
      <p:sp>
        <p:nvSpPr>
          <p:cNvPr id="154" name="Rectangle 153"/>
          <p:cNvSpPr/>
          <p:nvPr userDrawn="1"/>
        </p:nvSpPr>
        <p:spPr>
          <a:xfrm>
            <a:off x="9384771" y="6567050"/>
            <a:ext cx="1466640" cy="123111"/>
          </a:xfrm>
          <a:prstGeom prst="rect">
            <a:avLst/>
          </a:prstGeom>
          <a:noFill/>
        </p:spPr>
        <p:txBody>
          <a:bodyPr wrap="square" lIns="0" tIns="0" rIns="0" bIns="0" rtlCol="0">
            <a:spAutoFit/>
          </a:bodyPr>
          <a:lstStyle/>
          <a:p>
            <a:pPr marL="0" lvl="0" indent="0" algn="r"/>
            <a:r>
              <a:rPr lang="en-US" sz="800" spc="0" baseline="0" dirty="0" smtClean="0">
                <a:solidFill>
                  <a:schemeClr val="tx1">
                    <a:lumMod val="50000"/>
                    <a:lumOff val="50000"/>
                  </a:schemeClr>
                </a:solidFill>
                <a:latin typeface="+mj-lt"/>
              </a:rPr>
              <a:t>© Duarte, Inc. 2014</a:t>
            </a:r>
            <a:endParaRPr lang="en-US" sz="800" spc="0" baseline="0" dirty="0">
              <a:solidFill>
                <a:schemeClr val="tx1">
                  <a:lumMod val="50000"/>
                  <a:lumOff val="50000"/>
                </a:schemeClr>
              </a:solidFill>
              <a:latin typeface="+mj-lt"/>
            </a:endParaRPr>
          </a:p>
        </p:txBody>
      </p:sp>
      <p:sp>
        <p:nvSpPr>
          <p:cNvPr id="162" name="Content Placeholder 2"/>
          <p:cNvSpPr>
            <a:spLocks noGrp="1"/>
          </p:cNvSpPr>
          <p:nvPr>
            <p:ph idx="18"/>
          </p:nvPr>
        </p:nvSpPr>
        <p:spPr>
          <a:xfrm>
            <a:off x="610309" y="1816101"/>
            <a:ext cx="11053372"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1" name="Text Placeholder 6"/>
          <p:cNvSpPr>
            <a:spLocks noGrp="1"/>
          </p:cNvSpPr>
          <p:nvPr>
            <p:ph type="body" sz="quarter" idx="16"/>
          </p:nvPr>
        </p:nvSpPr>
        <p:spPr>
          <a:xfrm>
            <a:off x="611717" y="6399212"/>
            <a:ext cx="7251344"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38932479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52" name="Text Placeholder 2"/>
          <p:cNvSpPr>
            <a:spLocks noGrp="1"/>
          </p:cNvSpPr>
          <p:nvPr>
            <p:ph type="body" idx="10"/>
          </p:nvPr>
        </p:nvSpPr>
        <p:spPr>
          <a:xfrm>
            <a:off x="612774" y="1134599"/>
            <a:ext cx="5380391"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2"/>
            <a:ext cx="12192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150" name="TextBox 149"/>
          <p:cNvSpPr txBox="1"/>
          <p:nvPr userDrawn="1"/>
        </p:nvSpPr>
        <p:spPr>
          <a:xfrm>
            <a:off x="10851412" y="6567051"/>
            <a:ext cx="727816"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‹Nº›</a:t>
            </a:fld>
            <a:endParaRPr lang="en-US" sz="800" spc="0" baseline="0" dirty="0">
              <a:solidFill>
                <a:schemeClr val="tx1">
                  <a:lumMod val="50000"/>
                  <a:lumOff val="50000"/>
                </a:schemeClr>
              </a:solidFill>
              <a:latin typeface="+mj-lt"/>
            </a:endParaRPr>
          </a:p>
        </p:txBody>
      </p:sp>
      <p:sp>
        <p:nvSpPr>
          <p:cNvPr id="154" name="Rectangle 153"/>
          <p:cNvSpPr/>
          <p:nvPr userDrawn="1"/>
        </p:nvSpPr>
        <p:spPr>
          <a:xfrm>
            <a:off x="9384771" y="6567050"/>
            <a:ext cx="1466640" cy="123111"/>
          </a:xfrm>
          <a:prstGeom prst="rect">
            <a:avLst/>
          </a:prstGeom>
          <a:noFill/>
        </p:spPr>
        <p:txBody>
          <a:bodyPr wrap="square" lIns="0" tIns="0" rIns="0" bIns="0" rtlCol="0">
            <a:noAutofit/>
          </a:bodyPr>
          <a:lstStyle/>
          <a:p>
            <a:pPr marL="0" lvl="0" indent="0" algn="r"/>
            <a:r>
              <a:rPr lang="en-US" sz="800" spc="0" baseline="0" dirty="0" smtClean="0">
                <a:solidFill>
                  <a:schemeClr val="tx1">
                    <a:lumMod val="50000"/>
                    <a:lumOff val="50000"/>
                  </a:schemeClr>
                </a:solidFill>
                <a:latin typeface="+mj-lt"/>
              </a:rPr>
              <a:t>© Duarte, Inc. 2014</a:t>
            </a:r>
            <a:endParaRPr lang="en-US" sz="800" spc="0" baseline="0" dirty="0">
              <a:solidFill>
                <a:schemeClr val="tx1">
                  <a:lumMod val="50000"/>
                  <a:lumOff val="50000"/>
                </a:schemeClr>
              </a:solidFill>
              <a:latin typeface="+mj-lt"/>
            </a:endParaRPr>
          </a:p>
        </p:txBody>
      </p:sp>
      <p:sp>
        <p:nvSpPr>
          <p:cNvPr id="157" name="Text Placeholder 2"/>
          <p:cNvSpPr>
            <a:spLocks noGrp="1"/>
          </p:cNvSpPr>
          <p:nvPr>
            <p:ph type="body" idx="16"/>
          </p:nvPr>
        </p:nvSpPr>
        <p:spPr>
          <a:xfrm>
            <a:off x="6196369" y="1134599"/>
            <a:ext cx="5382860"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2" name="Content Placeholder 2"/>
          <p:cNvSpPr>
            <a:spLocks noGrp="1"/>
          </p:cNvSpPr>
          <p:nvPr>
            <p:ph idx="18"/>
          </p:nvPr>
        </p:nvSpPr>
        <p:spPr>
          <a:xfrm>
            <a:off x="610309" y="1816101"/>
            <a:ext cx="5382855"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Content Placeholder 2"/>
          <p:cNvSpPr>
            <a:spLocks noGrp="1"/>
          </p:cNvSpPr>
          <p:nvPr>
            <p:ph idx="19"/>
          </p:nvPr>
        </p:nvSpPr>
        <p:spPr>
          <a:xfrm>
            <a:off x="6192678" y="1816101"/>
            <a:ext cx="5382855"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1" name="Text Placeholder 6"/>
          <p:cNvSpPr>
            <a:spLocks noGrp="1"/>
          </p:cNvSpPr>
          <p:nvPr>
            <p:ph type="body" sz="quarter" idx="20"/>
          </p:nvPr>
        </p:nvSpPr>
        <p:spPr>
          <a:xfrm>
            <a:off x="611717" y="6399212"/>
            <a:ext cx="7251344"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13349813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52" name="Text Placeholder 2"/>
          <p:cNvSpPr>
            <a:spLocks noGrp="1"/>
          </p:cNvSpPr>
          <p:nvPr>
            <p:ph type="body" idx="10"/>
          </p:nvPr>
        </p:nvSpPr>
        <p:spPr>
          <a:xfrm>
            <a:off x="612774" y="1134599"/>
            <a:ext cx="5380391"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2"/>
            <a:ext cx="12192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150" name="TextBox 149"/>
          <p:cNvSpPr txBox="1"/>
          <p:nvPr userDrawn="1"/>
        </p:nvSpPr>
        <p:spPr>
          <a:xfrm>
            <a:off x="10851412" y="6567051"/>
            <a:ext cx="727816"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‹Nº›</a:t>
            </a:fld>
            <a:endParaRPr lang="en-US" sz="800" spc="0" baseline="0" dirty="0">
              <a:solidFill>
                <a:schemeClr val="tx1">
                  <a:lumMod val="50000"/>
                  <a:lumOff val="50000"/>
                </a:schemeClr>
              </a:solidFill>
              <a:latin typeface="+mj-lt"/>
            </a:endParaRPr>
          </a:p>
        </p:txBody>
      </p:sp>
      <p:sp>
        <p:nvSpPr>
          <p:cNvPr id="154" name="Rectangle 153"/>
          <p:cNvSpPr/>
          <p:nvPr userDrawn="1"/>
        </p:nvSpPr>
        <p:spPr>
          <a:xfrm>
            <a:off x="9384771" y="6567050"/>
            <a:ext cx="1466640" cy="123111"/>
          </a:xfrm>
          <a:prstGeom prst="rect">
            <a:avLst/>
          </a:prstGeom>
          <a:noFill/>
        </p:spPr>
        <p:txBody>
          <a:bodyPr wrap="square" lIns="0" tIns="0" rIns="0" bIns="0" rtlCol="0">
            <a:noAutofit/>
          </a:bodyPr>
          <a:lstStyle/>
          <a:p>
            <a:pPr marL="0" lvl="0" indent="0" algn="r"/>
            <a:r>
              <a:rPr lang="en-US" sz="800" spc="0" baseline="0" dirty="0" smtClean="0">
                <a:solidFill>
                  <a:schemeClr val="tx1">
                    <a:lumMod val="50000"/>
                    <a:lumOff val="50000"/>
                  </a:schemeClr>
                </a:solidFill>
                <a:latin typeface="+mj-lt"/>
              </a:rPr>
              <a:t>© Duarte, Inc. 2014</a:t>
            </a:r>
            <a:endParaRPr lang="en-US" sz="800" spc="0" baseline="0" dirty="0">
              <a:solidFill>
                <a:schemeClr val="tx1">
                  <a:lumMod val="50000"/>
                  <a:lumOff val="50000"/>
                </a:schemeClr>
              </a:solidFill>
              <a:latin typeface="+mj-lt"/>
            </a:endParaRPr>
          </a:p>
        </p:txBody>
      </p:sp>
      <p:sp>
        <p:nvSpPr>
          <p:cNvPr id="157" name="Text Placeholder 2"/>
          <p:cNvSpPr>
            <a:spLocks noGrp="1"/>
          </p:cNvSpPr>
          <p:nvPr>
            <p:ph type="body" idx="16"/>
          </p:nvPr>
        </p:nvSpPr>
        <p:spPr>
          <a:xfrm>
            <a:off x="6196369" y="1134599"/>
            <a:ext cx="5382852"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0" name="Content Placeholder 2"/>
          <p:cNvSpPr>
            <a:spLocks noGrp="1"/>
          </p:cNvSpPr>
          <p:nvPr>
            <p:ph idx="12"/>
          </p:nvPr>
        </p:nvSpPr>
        <p:spPr>
          <a:xfrm>
            <a:off x="8058383" y="1816101"/>
            <a:ext cx="3520837"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1" name="Content Placeholder 2"/>
          <p:cNvSpPr>
            <a:spLocks noGrp="1"/>
          </p:cNvSpPr>
          <p:nvPr>
            <p:ph idx="17"/>
          </p:nvPr>
        </p:nvSpPr>
        <p:spPr>
          <a:xfrm>
            <a:off x="4342224" y="1816101"/>
            <a:ext cx="3520837"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2" name="Content Placeholder 2"/>
          <p:cNvSpPr>
            <a:spLocks noGrp="1"/>
          </p:cNvSpPr>
          <p:nvPr>
            <p:ph idx="18"/>
          </p:nvPr>
        </p:nvSpPr>
        <p:spPr>
          <a:xfrm>
            <a:off x="610310" y="1816101"/>
            <a:ext cx="3520837"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Text Placeholder 6"/>
          <p:cNvSpPr>
            <a:spLocks noGrp="1"/>
          </p:cNvSpPr>
          <p:nvPr>
            <p:ph type="body" sz="quarter" idx="19"/>
          </p:nvPr>
        </p:nvSpPr>
        <p:spPr>
          <a:xfrm>
            <a:off x="611717" y="6399212"/>
            <a:ext cx="7251344"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851478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3" name="Content Placeholder 2"/>
          <p:cNvSpPr>
            <a:spLocks noGrp="1"/>
          </p:cNvSpPr>
          <p:nvPr>
            <p:ph idx="1"/>
          </p:nvPr>
        </p:nvSpPr>
        <p:spPr>
          <a:xfrm>
            <a:off x="610310" y="1816101"/>
            <a:ext cx="5382857"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4" name="Content Placeholder 2"/>
          <p:cNvSpPr>
            <a:spLocks noGrp="1"/>
          </p:cNvSpPr>
          <p:nvPr>
            <p:ph idx="12"/>
          </p:nvPr>
        </p:nvSpPr>
        <p:spPr>
          <a:xfrm>
            <a:off x="6196369" y="1816101"/>
            <a:ext cx="5382857"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03" name="Group 302"/>
          <p:cNvGrpSpPr/>
          <p:nvPr userDrawn="1"/>
        </p:nvGrpSpPr>
        <p:grpSpPr>
          <a:xfrm>
            <a:off x="-201766" y="-141165"/>
            <a:ext cx="12586564" cy="7136527"/>
            <a:chOff x="-151325" y="-141165"/>
            <a:chExt cx="9439923" cy="7136527"/>
          </a:xfrm>
        </p:grpSpPr>
        <p:grpSp>
          <p:nvGrpSpPr>
            <p:cNvPr id="304" name="Group 303"/>
            <p:cNvGrpSpPr/>
            <p:nvPr userDrawn="1"/>
          </p:nvGrpSpPr>
          <p:grpSpPr>
            <a:xfrm>
              <a:off x="457731" y="6873247"/>
              <a:ext cx="8226688" cy="122115"/>
              <a:chOff x="457731" y="6582508"/>
              <a:chExt cx="8226688" cy="486507"/>
            </a:xfrm>
          </p:grpSpPr>
          <p:cxnSp>
            <p:nvCxnSpPr>
              <p:cNvPr id="413" name="Straight Connector 4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userDrawn="1"/>
            </p:nvGrpSpPr>
            <p:grpSpPr>
              <a:xfrm>
                <a:off x="7986158" y="6582508"/>
                <a:ext cx="152400" cy="486507"/>
                <a:chOff x="7983415" y="6582508"/>
                <a:chExt cx="152400" cy="486507"/>
              </a:xfrm>
            </p:grpSpPr>
            <p:cxnSp>
              <p:nvCxnSpPr>
                <p:cNvPr id="446" name="Straight Connector 4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userDrawn="1"/>
            </p:nvGrpSpPr>
            <p:grpSpPr>
              <a:xfrm>
                <a:off x="7287901" y="6582508"/>
                <a:ext cx="152400" cy="486507"/>
                <a:chOff x="7983415" y="6582508"/>
                <a:chExt cx="152400" cy="486507"/>
              </a:xfrm>
            </p:grpSpPr>
            <p:cxnSp>
              <p:nvCxnSpPr>
                <p:cNvPr id="444" name="Straight Connector 4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userDrawn="1"/>
            </p:nvGrpSpPr>
            <p:grpSpPr>
              <a:xfrm>
                <a:off x="6589644" y="6582508"/>
                <a:ext cx="152400" cy="486507"/>
                <a:chOff x="7983415" y="6582508"/>
                <a:chExt cx="152400" cy="486507"/>
              </a:xfrm>
            </p:grpSpPr>
            <p:cxnSp>
              <p:nvCxnSpPr>
                <p:cNvPr id="442" name="Straight Connector 4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userDrawn="1"/>
            </p:nvGrpSpPr>
            <p:grpSpPr>
              <a:xfrm>
                <a:off x="5891387" y="6582508"/>
                <a:ext cx="152400" cy="486507"/>
                <a:chOff x="7983415" y="6582508"/>
                <a:chExt cx="152400" cy="486507"/>
              </a:xfrm>
            </p:grpSpPr>
            <p:cxnSp>
              <p:nvCxnSpPr>
                <p:cNvPr id="440" name="Straight Connector 4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userDrawn="1"/>
            </p:nvGrpSpPr>
            <p:grpSpPr>
              <a:xfrm>
                <a:off x="5193130" y="6582508"/>
                <a:ext cx="152400" cy="486507"/>
                <a:chOff x="7983415" y="6582508"/>
                <a:chExt cx="152400" cy="486507"/>
              </a:xfrm>
            </p:grpSpPr>
            <p:cxnSp>
              <p:nvCxnSpPr>
                <p:cNvPr id="438" name="Straight Connector 4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userDrawn="1"/>
            </p:nvGrpSpPr>
            <p:grpSpPr>
              <a:xfrm>
                <a:off x="4494873" y="6582508"/>
                <a:ext cx="152400" cy="486507"/>
                <a:chOff x="7983415" y="6582508"/>
                <a:chExt cx="152400" cy="486507"/>
              </a:xfrm>
            </p:grpSpPr>
            <p:cxnSp>
              <p:nvCxnSpPr>
                <p:cNvPr id="436" name="Straight Connector 4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userDrawn="1"/>
            </p:nvGrpSpPr>
            <p:grpSpPr>
              <a:xfrm>
                <a:off x="3796616" y="6582508"/>
                <a:ext cx="152400" cy="486507"/>
                <a:chOff x="7983415" y="6582508"/>
                <a:chExt cx="152400" cy="486507"/>
              </a:xfrm>
            </p:grpSpPr>
            <p:cxnSp>
              <p:nvCxnSpPr>
                <p:cNvPr id="434" name="Straight Connector 4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userDrawn="1"/>
            </p:nvGrpSpPr>
            <p:grpSpPr>
              <a:xfrm>
                <a:off x="3098359" y="6582508"/>
                <a:ext cx="152400" cy="486507"/>
                <a:chOff x="7983415" y="6582508"/>
                <a:chExt cx="152400" cy="486507"/>
              </a:xfrm>
            </p:grpSpPr>
            <p:cxnSp>
              <p:nvCxnSpPr>
                <p:cNvPr id="432" name="Straight Connector 4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userDrawn="1"/>
            </p:nvGrpSpPr>
            <p:grpSpPr>
              <a:xfrm>
                <a:off x="2400102" y="6582508"/>
                <a:ext cx="152400" cy="486507"/>
                <a:chOff x="7983415" y="6582508"/>
                <a:chExt cx="152400" cy="486507"/>
              </a:xfrm>
            </p:grpSpPr>
            <p:cxnSp>
              <p:nvCxnSpPr>
                <p:cNvPr id="430" name="Straight Connector 4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userDrawn="1"/>
            </p:nvGrpSpPr>
            <p:grpSpPr>
              <a:xfrm>
                <a:off x="1701845" y="6582508"/>
                <a:ext cx="152400" cy="486507"/>
                <a:chOff x="7983415" y="6582508"/>
                <a:chExt cx="152400" cy="486507"/>
              </a:xfrm>
            </p:grpSpPr>
            <p:cxnSp>
              <p:nvCxnSpPr>
                <p:cNvPr id="428" name="Straight Connector 4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userDrawn="1"/>
            </p:nvGrpSpPr>
            <p:grpSpPr>
              <a:xfrm>
                <a:off x="1003588" y="6582508"/>
                <a:ext cx="152400" cy="486507"/>
                <a:chOff x="7983415" y="6582508"/>
                <a:chExt cx="152400" cy="486507"/>
              </a:xfrm>
            </p:grpSpPr>
            <p:cxnSp>
              <p:nvCxnSpPr>
                <p:cNvPr id="426" name="Straight Connector 4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userDrawn="1"/>
          </p:nvGrpSpPr>
          <p:grpSpPr>
            <a:xfrm>
              <a:off x="-151325" y="454007"/>
              <a:ext cx="122115" cy="5945205"/>
              <a:chOff x="-238875" y="454007"/>
              <a:chExt cx="122115" cy="5945205"/>
            </a:xfrm>
          </p:grpSpPr>
          <p:cxnSp>
            <p:nvCxnSpPr>
              <p:cNvPr id="378" name="Straight Connector 37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userDrawn="1"/>
            </p:nvGrpSpPr>
            <p:grpSpPr>
              <a:xfrm rot="5400000">
                <a:off x="-254017" y="5940709"/>
                <a:ext cx="152400" cy="122115"/>
                <a:chOff x="7983415" y="6582508"/>
                <a:chExt cx="152400" cy="486507"/>
              </a:xfrm>
            </p:grpSpPr>
            <p:cxnSp>
              <p:nvCxnSpPr>
                <p:cNvPr id="411" name="Straight Connector 4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userDrawn="1"/>
            </p:nvGrpSpPr>
            <p:grpSpPr>
              <a:xfrm rot="5400000">
                <a:off x="-254017" y="5467067"/>
                <a:ext cx="152400" cy="122115"/>
                <a:chOff x="7983415" y="6582508"/>
                <a:chExt cx="152400" cy="486507"/>
              </a:xfrm>
            </p:grpSpPr>
            <p:cxnSp>
              <p:nvCxnSpPr>
                <p:cNvPr id="409" name="Straight Connector 4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userDrawn="1"/>
            </p:nvGrpSpPr>
            <p:grpSpPr>
              <a:xfrm rot="5400000">
                <a:off x="-254017" y="4993425"/>
                <a:ext cx="152400" cy="122115"/>
                <a:chOff x="7983415" y="6582508"/>
                <a:chExt cx="152400" cy="486507"/>
              </a:xfrm>
            </p:grpSpPr>
            <p:cxnSp>
              <p:nvCxnSpPr>
                <p:cNvPr id="407" name="Straight Connector 4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userDrawn="1"/>
            </p:nvGrpSpPr>
            <p:grpSpPr>
              <a:xfrm rot="5400000">
                <a:off x="-254017" y="4519783"/>
                <a:ext cx="152400" cy="122115"/>
                <a:chOff x="7983415" y="6582508"/>
                <a:chExt cx="152400" cy="486507"/>
              </a:xfrm>
            </p:grpSpPr>
            <p:cxnSp>
              <p:nvCxnSpPr>
                <p:cNvPr id="405" name="Straight Connector 4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userDrawn="1"/>
            </p:nvGrpSpPr>
            <p:grpSpPr>
              <a:xfrm rot="5400000">
                <a:off x="-254017" y="4046141"/>
                <a:ext cx="152400" cy="122115"/>
                <a:chOff x="7983415" y="6582508"/>
                <a:chExt cx="152400" cy="486507"/>
              </a:xfrm>
            </p:grpSpPr>
            <p:cxnSp>
              <p:nvCxnSpPr>
                <p:cNvPr id="403" name="Straight Connector 4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userDrawn="1"/>
            </p:nvGrpSpPr>
            <p:grpSpPr>
              <a:xfrm rot="5400000">
                <a:off x="-254017" y="3572499"/>
                <a:ext cx="152400" cy="122115"/>
                <a:chOff x="7983415" y="6582508"/>
                <a:chExt cx="152400" cy="486507"/>
              </a:xfrm>
            </p:grpSpPr>
            <p:cxnSp>
              <p:nvCxnSpPr>
                <p:cNvPr id="401" name="Straight Connector 4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userDrawn="1"/>
            </p:nvGrpSpPr>
            <p:grpSpPr>
              <a:xfrm rot="5400000">
                <a:off x="-254017" y="3098857"/>
                <a:ext cx="152400" cy="122115"/>
                <a:chOff x="7983415" y="6582508"/>
                <a:chExt cx="152400" cy="486507"/>
              </a:xfrm>
            </p:grpSpPr>
            <p:cxnSp>
              <p:nvCxnSpPr>
                <p:cNvPr id="399" name="Straight Connector 3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userDrawn="1"/>
            </p:nvGrpSpPr>
            <p:grpSpPr>
              <a:xfrm rot="5400000">
                <a:off x="-254017" y="2625215"/>
                <a:ext cx="152400" cy="122115"/>
                <a:chOff x="7983415" y="6582508"/>
                <a:chExt cx="152400" cy="486507"/>
              </a:xfrm>
            </p:grpSpPr>
            <p:cxnSp>
              <p:nvCxnSpPr>
                <p:cNvPr id="397" name="Straight Connector 3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userDrawn="1"/>
            </p:nvGrpSpPr>
            <p:grpSpPr>
              <a:xfrm rot="5400000">
                <a:off x="-254017" y="2151573"/>
                <a:ext cx="152400" cy="122115"/>
                <a:chOff x="7983415" y="6582508"/>
                <a:chExt cx="152400" cy="486507"/>
              </a:xfrm>
            </p:grpSpPr>
            <p:cxnSp>
              <p:nvCxnSpPr>
                <p:cNvPr id="395" name="Straight Connector 3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userDrawn="1"/>
            </p:nvGrpSpPr>
            <p:grpSpPr>
              <a:xfrm rot="5400000">
                <a:off x="-254017" y="1677931"/>
                <a:ext cx="152400" cy="122115"/>
                <a:chOff x="7983415" y="6582508"/>
                <a:chExt cx="152400" cy="486507"/>
              </a:xfrm>
            </p:grpSpPr>
            <p:cxnSp>
              <p:nvCxnSpPr>
                <p:cNvPr id="393" name="Straight Connector 3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userDrawn="1"/>
            </p:nvGrpSpPr>
            <p:grpSpPr>
              <a:xfrm rot="5400000">
                <a:off x="-254017" y="997340"/>
                <a:ext cx="152400" cy="122115"/>
                <a:chOff x="7983415" y="6582508"/>
                <a:chExt cx="152400" cy="486507"/>
              </a:xfrm>
            </p:grpSpPr>
            <p:cxnSp>
              <p:nvCxnSpPr>
                <p:cNvPr id="391" name="Straight Connector 3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9166483" y="454007"/>
              <a:ext cx="122115" cy="5945205"/>
              <a:chOff x="-238875" y="454007"/>
              <a:chExt cx="122115" cy="5945205"/>
            </a:xfrm>
          </p:grpSpPr>
          <p:cxnSp>
            <p:nvCxnSpPr>
              <p:cNvPr id="343" name="Straight Connector 34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userDrawn="1"/>
            </p:nvGrpSpPr>
            <p:grpSpPr>
              <a:xfrm rot="5400000">
                <a:off x="-254017" y="5940709"/>
                <a:ext cx="152400" cy="122115"/>
                <a:chOff x="7983415" y="6582508"/>
                <a:chExt cx="152400" cy="486507"/>
              </a:xfrm>
            </p:grpSpPr>
            <p:cxnSp>
              <p:nvCxnSpPr>
                <p:cNvPr id="376" name="Straight Connector 3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userDrawn="1"/>
            </p:nvGrpSpPr>
            <p:grpSpPr>
              <a:xfrm rot="5400000">
                <a:off x="-254017" y="5467067"/>
                <a:ext cx="152400" cy="122115"/>
                <a:chOff x="7983415" y="6582508"/>
                <a:chExt cx="152400" cy="486507"/>
              </a:xfrm>
            </p:grpSpPr>
            <p:cxnSp>
              <p:nvCxnSpPr>
                <p:cNvPr id="374" name="Straight Connector 3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userDrawn="1"/>
            </p:nvGrpSpPr>
            <p:grpSpPr>
              <a:xfrm rot="5400000">
                <a:off x="-254017" y="4993425"/>
                <a:ext cx="152400" cy="122115"/>
                <a:chOff x="7983415" y="6582508"/>
                <a:chExt cx="152400" cy="486507"/>
              </a:xfrm>
            </p:grpSpPr>
            <p:cxnSp>
              <p:nvCxnSpPr>
                <p:cNvPr id="372" name="Straight Connector 3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userDrawn="1"/>
            </p:nvGrpSpPr>
            <p:grpSpPr>
              <a:xfrm rot="5400000">
                <a:off x="-254017" y="4519783"/>
                <a:ext cx="152400" cy="122115"/>
                <a:chOff x="7983415" y="6582508"/>
                <a:chExt cx="152400" cy="486507"/>
              </a:xfrm>
            </p:grpSpPr>
            <p:cxnSp>
              <p:nvCxnSpPr>
                <p:cNvPr id="370" name="Straight Connector 3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userDrawn="1"/>
            </p:nvGrpSpPr>
            <p:grpSpPr>
              <a:xfrm rot="5400000">
                <a:off x="-254017" y="4046141"/>
                <a:ext cx="152400" cy="122115"/>
                <a:chOff x="7983415" y="6582508"/>
                <a:chExt cx="152400" cy="486507"/>
              </a:xfrm>
            </p:grpSpPr>
            <p:cxnSp>
              <p:nvCxnSpPr>
                <p:cNvPr id="368" name="Straight Connector 3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userDrawn="1"/>
            </p:nvGrpSpPr>
            <p:grpSpPr>
              <a:xfrm rot="5400000">
                <a:off x="-254017" y="3572499"/>
                <a:ext cx="152400" cy="122115"/>
                <a:chOff x="7983415" y="6582508"/>
                <a:chExt cx="152400" cy="486507"/>
              </a:xfrm>
            </p:grpSpPr>
            <p:cxnSp>
              <p:nvCxnSpPr>
                <p:cNvPr id="366" name="Straight Connector 3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userDrawn="1"/>
            </p:nvGrpSpPr>
            <p:grpSpPr>
              <a:xfrm rot="5400000">
                <a:off x="-254017" y="3098857"/>
                <a:ext cx="152400" cy="122115"/>
                <a:chOff x="7983415" y="6582508"/>
                <a:chExt cx="152400" cy="486507"/>
              </a:xfrm>
            </p:grpSpPr>
            <p:cxnSp>
              <p:nvCxnSpPr>
                <p:cNvPr id="364" name="Straight Connector 3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userDrawn="1"/>
            </p:nvGrpSpPr>
            <p:grpSpPr>
              <a:xfrm rot="5400000">
                <a:off x="-254017" y="2625215"/>
                <a:ext cx="152400" cy="122115"/>
                <a:chOff x="7983415" y="6582508"/>
                <a:chExt cx="152400" cy="486507"/>
              </a:xfrm>
            </p:grpSpPr>
            <p:cxnSp>
              <p:nvCxnSpPr>
                <p:cNvPr id="362" name="Straight Connector 3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userDrawn="1"/>
            </p:nvGrpSpPr>
            <p:grpSpPr>
              <a:xfrm rot="5400000">
                <a:off x="-254017" y="2151573"/>
                <a:ext cx="152400" cy="122115"/>
                <a:chOff x="7983415" y="6582508"/>
                <a:chExt cx="152400" cy="486507"/>
              </a:xfrm>
            </p:grpSpPr>
            <p:cxnSp>
              <p:nvCxnSpPr>
                <p:cNvPr id="360" name="Straight Connector 3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userDrawn="1"/>
            </p:nvGrpSpPr>
            <p:grpSpPr>
              <a:xfrm rot="5400000">
                <a:off x="-254017" y="1677931"/>
                <a:ext cx="152400" cy="122115"/>
                <a:chOff x="7983415" y="6582508"/>
                <a:chExt cx="152400" cy="486507"/>
              </a:xfrm>
            </p:grpSpPr>
            <p:cxnSp>
              <p:nvCxnSpPr>
                <p:cNvPr id="358" name="Straight Connector 3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userDrawn="1"/>
            </p:nvGrpSpPr>
            <p:grpSpPr>
              <a:xfrm rot="5400000">
                <a:off x="-254017" y="997340"/>
                <a:ext cx="152400" cy="122115"/>
                <a:chOff x="7983415" y="6582508"/>
                <a:chExt cx="152400" cy="486507"/>
              </a:xfrm>
            </p:grpSpPr>
            <p:cxnSp>
              <p:nvCxnSpPr>
                <p:cNvPr id="356" name="Straight Connector 3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userDrawn="1"/>
          </p:nvGrpSpPr>
          <p:grpSpPr>
            <a:xfrm>
              <a:off x="457731" y="-141165"/>
              <a:ext cx="8226688" cy="122115"/>
              <a:chOff x="457731" y="6582508"/>
              <a:chExt cx="8226688" cy="486507"/>
            </a:xfrm>
          </p:grpSpPr>
          <p:cxnSp>
            <p:nvCxnSpPr>
              <p:cNvPr id="308" name="Straight Connector 30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userDrawn="1"/>
            </p:nvGrpSpPr>
            <p:grpSpPr>
              <a:xfrm>
                <a:off x="7986158" y="6582508"/>
                <a:ext cx="152400" cy="486507"/>
                <a:chOff x="7983415" y="6582508"/>
                <a:chExt cx="152400" cy="486507"/>
              </a:xfrm>
            </p:grpSpPr>
            <p:cxnSp>
              <p:nvCxnSpPr>
                <p:cNvPr id="341" name="Straight Connector 3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userDrawn="1"/>
            </p:nvGrpSpPr>
            <p:grpSpPr>
              <a:xfrm>
                <a:off x="7287901" y="6582508"/>
                <a:ext cx="152400" cy="486507"/>
                <a:chOff x="7983415" y="6582508"/>
                <a:chExt cx="152400" cy="486507"/>
              </a:xfrm>
            </p:grpSpPr>
            <p:cxnSp>
              <p:nvCxnSpPr>
                <p:cNvPr id="339" name="Straight Connector 3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userDrawn="1"/>
            </p:nvGrpSpPr>
            <p:grpSpPr>
              <a:xfrm>
                <a:off x="6589644" y="6582508"/>
                <a:ext cx="152400" cy="486507"/>
                <a:chOff x="7983415" y="6582508"/>
                <a:chExt cx="152400" cy="486507"/>
              </a:xfrm>
            </p:grpSpPr>
            <p:cxnSp>
              <p:nvCxnSpPr>
                <p:cNvPr id="337" name="Straight Connector 3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userDrawn="1"/>
            </p:nvGrpSpPr>
            <p:grpSpPr>
              <a:xfrm>
                <a:off x="5891387" y="6582508"/>
                <a:ext cx="152400" cy="486507"/>
                <a:chOff x="7983415" y="6582508"/>
                <a:chExt cx="152400" cy="486507"/>
              </a:xfrm>
            </p:grpSpPr>
            <p:cxnSp>
              <p:nvCxnSpPr>
                <p:cNvPr id="335" name="Straight Connector 3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5193130" y="6582508"/>
                <a:ext cx="152400" cy="486507"/>
                <a:chOff x="7983415" y="6582508"/>
                <a:chExt cx="152400" cy="486507"/>
              </a:xfrm>
            </p:grpSpPr>
            <p:cxnSp>
              <p:nvCxnSpPr>
                <p:cNvPr id="333" name="Straight Connector 3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userDrawn="1"/>
            </p:nvGrpSpPr>
            <p:grpSpPr>
              <a:xfrm>
                <a:off x="4494873" y="6582508"/>
                <a:ext cx="152400" cy="486507"/>
                <a:chOff x="7983415" y="6582508"/>
                <a:chExt cx="152400" cy="486507"/>
              </a:xfrm>
            </p:grpSpPr>
            <p:cxnSp>
              <p:nvCxnSpPr>
                <p:cNvPr id="331" name="Straight Connector 3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userDrawn="1"/>
            </p:nvGrpSpPr>
            <p:grpSpPr>
              <a:xfrm>
                <a:off x="3796616" y="6582508"/>
                <a:ext cx="152400" cy="486507"/>
                <a:chOff x="7983415" y="6582508"/>
                <a:chExt cx="152400" cy="486507"/>
              </a:xfrm>
            </p:grpSpPr>
            <p:cxnSp>
              <p:nvCxnSpPr>
                <p:cNvPr id="329" name="Straight Connector 3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userDrawn="1"/>
            </p:nvGrpSpPr>
            <p:grpSpPr>
              <a:xfrm>
                <a:off x="3098359" y="6582508"/>
                <a:ext cx="152400" cy="486507"/>
                <a:chOff x="7983415" y="6582508"/>
                <a:chExt cx="152400" cy="486507"/>
              </a:xfrm>
            </p:grpSpPr>
            <p:cxnSp>
              <p:nvCxnSpPr>
                <p:cNvPr id="327" name="Straight Connector 3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2400102" y="6582508"/>
                <a:ext cx="152400" cy="486507"/>
                <a:chOff x="7983415" y="6582508"/>
                <a:chExt cx="152400" cy="486507"/>
              </a:xfrm>
            </p:grpSpPr>
            <p:cxnSp>
              <p:nvCxnSpPr>
                <p:cNvPr id="325" name="Straight Connector 3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userDrawn="1"/>
            </p:nvGrpSpPr>
            <p:grpSpPr>
              <a:xfrm>
                <a:off x="1701845" y="6582508"/>
                <a:ext cx="152400" cy="486507"/>
                <a:chOff x="7983415" y="6582508"/>
                <a:chExt cx="152400" cy="486507"/>
              </a:xfrm>
            </p:grpSpPr>
            <p:cxnSp>
              <p:nvCxnSpPr>
                <p:cNvPr id="323" name="Straight Connector 3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userDrawn="1"/>
            </p:nvGrpSpPr>
            <p:grpSpPr>
              <a:xfrm>
                <a:off x="1003588" y="6582508"/>
                <a:ext cx="152400" cy="486507"/>
                <a:chOff x="7983415" y="6582508"/>
                <a:chExt cx="152400" cy="486507"/>
              </a:xfrm>
            </p:grpSpPr>
            <p:cxnSp>
              <p:nvCxnSpPr>
                <p:cNvPr id="321" name="Straight Connector 3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29841167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309" y="454007"/>
            <a:ext cx="10968919" cy="3255751"/>
          </a:xfrm>
        </p:spPr>
        <p:txBody>
          <a:bodyPr anchor="b">
            <a:noAutofit/>
          </a:bodyPr>
          <a:lstStyle>
            <a:lvl1pPr>
              <a:lnSpc>
                <a:spcPct val="90000"/>
              </a:lnSpc>
              <a:spcAft>
                <a:spcPts val="600"/>
              </a:spcAft>
              <a:defRPr sz="6600" cap="none" baseline="0">
                <a:solidFill>
                  <a:schemeClr val="accent3"/>
                </a:solidFill>
                <a:latin typeface="+mj-lt"/>
              </a:defRPr>
            </a:lvl1pPr>
          </a:lstStyle>
          <a:p>
            <a:r>
              <a:rPr lang="en-US" dirty="0" smtClean="0"/>
              <a:t>Click to edit Master title style</a:t>
            </a:r>
            <a:endParaRPr lang="en-US" dirty="0"/>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2"/>
            <a:ext cx="12192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150" name="TextBox 149"/>
          <p:cNvSpPr txBox="1"/>
          <p:nvPr userDrawn="1"/>
        </p:nvSpPr>
        <p:spPr>
          <a:xfrm>
            <a:off x="10851412" y="6567051"/>
            <a:ext cx="727816"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‹Nº›</a:t>
            </a:fld>
            <a:endParaRPr lang="en-US" sz="800" spc="0" baseline="0" dirty="0">
              <a:solidFill>
                <a:schemeClr val="tx1">
                  <a:lumMod val="50000"/>
                  <a:lumOff val="50000"/>
                </a:schemeClr>
              </a:solidFill>
              <a:latin typeface="+mj-lt"/>
            </a:endParaRPr>
          </a:p>
        </p:txBody>
      </p:sp>
      <p:sp>
        <p:nvSpPr>
          <p:cNvPr id="154" name="Rectangle 153"/>
          <p:cNvSpPr/>
          <p:nvPr userDrawn="1"/>
        </p:nvSpPr>
        <p:spPr>
          <a:xfrm>
            <a:off x="9384771" y="6567050"/>
            <a:ext cx="1466640" cy="123111"/>
          </a:xfrm>
          <a:prstGeom prst="rect">
            <a:avLst/>
          </a:prstGeom>
          <a:noFill/>
        </p:spPr>
        <p:txBody>
          <a:bodyPr wrap="square" lIns="0" tIns="0" rIns="0" bIns="0" rtlCol="0">
            <a:noAutofit/>
          </a:bodyPr>
          <a:lstStyle/>
          <a:p>
            <a:pPr marL="0" lvl="0" indent="0" algn="r"/>
            <a:r>
              <a:rPr lang="en-US" sz="800" spc="0" baseline="0" dirty="0" smtClean="0">
                <a:solidFill>
                  <a:schemeClr val="tx1">
                    <a:lumMod val="50000"/>
                    <a:lumOff val="50000"/>
                  </a:schemeClr>
                </a:solidFill>
                <a:latin typeface="+mj-lt"/>
              </a:rPr>
              <a:t>© Duarte, Inc. 2014</a:t>
            </a:r>
            <a:endParaRPr lang="en-US" sz="800" spc="0" baseline="0" dirty="0">
              <a:solidFill>
                <a:schemeClr val="tx1">
                  <a:lumMod val="50000"/>
                  <a:lumOff val="50000"/>
                </a:schemeClr>
              </a:solidFill>
              <a:latin typeface="+mj-lt"/>
            </a:endParaRPr>
          </a:p>
        </p:txBody>
      </p:sp>
      <p:cxnSp>
        <p:nvCxnSpPr>
          <p:cNvPr id="153" name="Straight Connector 152"/>
          <p:cNvCxnSpPr/>
          <p:nvPr userDrawn="1"/>
        </p:nvCxnSpPr>
        <p:spPr>
          <a:xfrm flipH="1">
            <a:off x="610310" y="4030998"/>
            <a:ext cx="109689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9745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2"/>
            <a:ext cx="2743200" cy="365125"/>
          </a:xfrm>
          <a:prstGeom prst="rect">
            <a:avLst/>
          </a:prstGeom>
        </p:spPr>
        <p:txBody>
          <a:bodyPr/>
          <a:lstStyle/>
          <a:p>
            <a:fld id="{C82CCCC8-2F4D-4A33-A08B-B4CFCD35FE3B}" type="datetimeFigureOut">
              <a:rPr lang="es-CO" smtClean="0"/>
              <a:t>31/07/2017</a:t>
            </a:fld>
            <a:endParaRPr lang="es-CO"/>
          </a:p>
        </p:txBody>
      </p:sp>
      <p:sp>
        <p:nvSpPr>
          <p:cNvPr id="3" name="Marcador de pie de página 2"/>
          <p:cNvSpPr>
            <a:spLocks noGrp="1"/>
          </p:cNvSpPr>
          <p:nvPr>
            <p:ph type="ftr" sz="quarter" idx="11"/>
          </p:nvPr>
        </p:nvSpPr>
        <p:spPr>
          <a:xfrm>
            <a:off x="4038600" y="6356352"/>
            <a:ext cx="41148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8610600" y="6356352"/>
            <a:ext cx="2743200" cy="365125"/>
          </a:xfrm>
          <a:prstGeom prst="rect">
            <a:avLst/>
          </a:prstGeom>
        </p:spPr>
        <p:txBody>
          <a:bodyPr/>
          <a:lstStyle/>
          <a:p>
            <a:fld id="{9DC7F7EC-9C4D-4703-8B28-1ED42DA20082}" type="slidenum">
              <a:rPr lang="es-CO" smtClean="0"/>
              <a:t>‹Nº›</a:t>
            </a:fld>
            <a:endParaRPr lang="es-CO"/>
          </a:p>
        </p:txBody>
      </p:sp>
    </p:spTree>
    <p:extLst>
      <p:ext uri="{BB962C8B-B14F-4D97-AF65-F5344CB8AC3E}">
        <p14:creationId xmlns:p14="http://schemas.microsoft.com/office/powerpoint/2010/main" val="1167279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838200" y="6356352"/>
            <a:ext cx="2743200" cy="365125"/>
          </a:xfrm>
          <a:prstGeom prst="rect">
            <a:avLst/>
          </a:prstGeom>
        </p:spPr>
        <p:txBody>
          <a:bodyPr/>
          <a:lstStyle/>
          <a:p>
            <a:fld id="{DE78310D-5786-4C17-AEC5-CF97FFDCF550}" type="datetimeFigureOut">
              <a:rPr lang="es-CO" smtClean="0"/>
              <a:t>31/07/2017</a:t>
            </a:fld>
            <a:endParaRPr lang="es-CO"/>
          </a:p>
        </p:txBody>
      </p:sp>
      <p:sp>
        <p:nvSpPr>
          <p:cNvPr id="5" name="Marcador de pie de página 4"/>
          <p:cNvSpPr>
            <a:spLocks noGrp="1"/>
          </p:cNvSpPr>
          <p:nvPr>
            <p:ph type="ftr" sz="quarter" idx="11"/>
          </p:nvPr>
        </p:nvSpPr>
        <p:spPr>
          <a:xfrm>
            <a:off x="4038600" y="6356352"/>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2"/>
            <a:ext cx="2743200" cy="365125"/>
          </a:xfrm>
          <a:prstGeom prst="rect">
            <a:avLst/>
          </a:prstGeom>
        </p:spPr>
        <p:txBody>
          <a:bodyPr/>
          <a:lstStyle/>
          <a:p>
            <a:fld id="{D50A648B-3B22-4568-ACD6-64F4A2E4FC09}" type="slidenum">
              <a:rPr lang="es-CO" smtClean="0"/>
              <a:t>‹Nº›</a:t>
            </a:fld>
            <a:endParaRPr lang="es-CO"/>
          </a:p>
        </p:txBody>
      </p:sp>
    </p:spTree>
    <p:extLst>
      <p:ext uri="{BB962C8B-B14F-4D97-AF65-F5344CB8AC3E}">
        <p14:creationId xmlns:p14="http://schemas.microsoft.com/office/powerpoint/2010/main" val="13488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610310" y="1816101"/>
            <a:ext cx="3520837"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1" name="Content Placeholder 2"/>
          <p:cNvSpPr>
            <a:spLocks noGrp="1"/>
          </p:cNvSpPr>
          <p:nvPr>
            <p:ph idx="11"/>
          </p:nvPr>
        </p:nvSpPr>
        <p:spPr>
          <a:xfrm>
            <a:off x="4342224" y="1816101"/>
            <a:ext cx="7240176"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66" name="Group 165"/>
          <p:cNvGrpSpPr/>
          <p:nvPr userDrawn="1"/>
        </p:nvGrpSpPr>
        <p:grpSpPr>
          <a:xfrm>
            <a:off x="-201766" y="-141165"/>
            <a:ext cx="12586564" cy="7136527"/>
            <a:chOff x="-151325" y="-141165"/>
            <a:chExt cx="9439923" cy="7136527"/>
          </a:xfrm>
        </p:grpSpPr>
        <p:grpSp>
          <p:nvGrpSpPr>
            <p:cNvPr id="167"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30706123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610309" y="1816101"/>
            <a:ext cx="7252752"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3" name="Content Placeholder 2"/>
          <p:cNvSpPr>
            <a:spLocks noGrp="1"/>
          </p:cNvSpPr>
          <p:nvPr>
            <p:ph idx="12"/>
          </p:nvPr>
        </p:nvSpPr>
        <p:spPr>
          <a:xfrm>
            <a:off x="8058383" y="1816101"/>
            <a:ext cx="3520837"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66" name="Group 165"/>
          <p:cNvGrpSpPr/>
          <p:nvPr userDrawn="1"/>
        </p:nvGrpSpPr>
        <p:grpSpPr>
          <a:xfrm>
            <a:off x="-201766" y="-141165"/>
            <a:ext cx="12586564" cy="7136527"/>
            <a:chOff x="-151325" y="-141165"/>
            <a:chExt cx="9439923" cy="7136527"/>
          </a:xfrm>
        </p:grpSpPr>
        <p:grpSp>
          <p:nvGrpSpPr>
            <p:cNvPr id="167" name="Group 166"/>
            <p:cNvGrpSpPr/>
            <p:nvPr userDrawn="1"/>
          </p:nvGrpSpPr>
          <p:grpSpPr>
            <a:xfrm>
              <a:off x="457731" y="6873247"/>
              <a:ext cx="8226688" cy="122115"/>
              <a:chOff x="457731" y="6582508"/>
              <a:chExt cx="8226688" cy="486507"/>
            </a:xfrm>
          </p:grpSpPr>
          <p:cxnSp>
            <p:nvCxnSpPr>
              <p:cNvPr id="276" name="Straight Connector 275"/>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582508"/>
                <a:ext cx="152400" cy="486507"/>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582508"/>
                <a:ext cx="152400" cy="486507"/>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582508"/>
                <a:ext cx="152400" cy="486507"/>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582508"/>
                <a:ext cx="152400" cy="486507"/>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userDrawn="1"/>
          </p:nvGrpSpPr>
          <p:grpSpPr>
            <a:xfrm>
              <a:off x="-151325" y="454007"/>
              <a:ext cx="122115" cy="5945205"/>
              <a:chOff x="-238875" y="454007"/>
              <a:chExt cx="122115" cy="5945205"/>
            </a:xfrm>
          </p:grpSpPr>
          <p:cxnSp>
            <p:nvCxnSpPr>
              <p:cNvPr id="241" name="Straight Connector 240"/>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25401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9166483" y="454007"/>
              <a:ext cx="122115" cy="5945205"/>
              <a:chOff x="-238875" y="454007"/>
              <a:chExt cx="122115" cy="5945205"/>
            </a:xfrm>
          </p:grpSpPr>
          <p:cxnSp>
            <p:nvCxnSpPr>
              <p:cNvPr id="206" name="Straight Connector 205"/>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254017"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57731" y="-141165"/>
              <a:ext cx="8226688" cy="122115"/>
              <a:chOff x="457731" y="6582508"/>
              <a:chExt cx="8226688" cy="486507"/>
            </a:xfrm>
          </p:grpSpPr>
          <p:cxnSp>
            <p:nvCxnSpPr>
              <p:cNvPr id="171" name="Straight Connector 170"/>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6582508"/>
                <a:ext cx="152400" cy="486507"/>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6582508"/>
                <a:ext cx="152400" cy="486507"/>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6582508"/>
                <a:ext cx="152400" cy="486507"/>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6582508"/>
                <a:ext cx="152400" cy="486507"/>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35626766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0310" y="1816101"/>
            <a:ext cx="3520837"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1" name="Content Placeholder 2"/>
          <p:cNvSpPr>
            <a:spLocks noGrp="1"/>
          </p:cNvSpPr>
          <p:nvPr>
            <p:ph idx="11"/>
          </p:nvPr>
        </p:nvSpPr>
        <p:spPr>
          <a:xfrm>
            <a:off x="4342224" y="1816101"/>
            <a:ext cx="3520837"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Content Placeholder 2"/>
          <p:cNvSpPr>
            <a:spLocks noGrp="1"/>
          </p:cNvSpPr>
          <p:nvPr>
            <p:ph idx="12"/>
          </p:nvPr>
        </p:nvSpPr>
        <p:spPr>
          <a:xfrm>
            <a:off x="8058383" y="1816101"/>
            <a:ext cx="3520837"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3645388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610310" y="1816101"/>
            <a:ext cx="2589828"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6" name="Content Placeholder 2"/>
          <p:cNvSpPr>
            <a:spLocks noGrp="1"/>
          </p:cNvSpPr>
          <p:nvPr>
            <p:ph idx="11"/>
          </p:nvPr>
        </p:nvSpPr>
        <p:spPr>
          <a:xfrm>
            <a:off x="3403339" y="1816101"/>
            <a:ext cx="2589828"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7" name="Content Placeholder 2"/>
          <p:cNvSpPr>
            <a:spLocks noGrp="1"/>
          </p:cNvSpPr>
          <p:nvPr>
            <p:ph idx="12"/>
          </p:nvPr>
        </p:nvSpPr>
        <p:spPr>
          <a:xfrm>
            <a:off x="6196369" y="1816101"/>
            <a:ext cx="2589828"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8" name="Content Placeholder 2"/>
          <p:cNvSpPr>
            <a:spLocks noGrp="1"/>
          </p:cNvSpPr>
          <p:nvPr>
            <p:ph idx="13"/>
          </p:nvPr>
        </p:nvSpPr>
        <p:spPr>
          <a:xfrm>
            <a:off x="8992573" y="1816101"/>
            <a:ext cx="2589828"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69" name="Group 168"/>
          <p:cNvGrpSpPr/>
          <p:nvPr userDrawn="1"/>
        </p:nvGrpSpPr>
        <p:grpSpPr>
          <a:xfrm>
            <a:off x="-201766" y="-141165"/>
            <a:ext cx="12586564"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18554295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610310" y="1816101"/>
            <a:ext cx="2031223"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9" name="Content Placeholder 2"/>
          <p:cNvSpPr>
            <a:spLocks noGrp="1"/>
          </p:cNvSpPr>
          <p:nvPr>
            <p:ph idx="11"/>
          </p:nvPr>
        </p:nvSpPr>
        <p:spPr>
          <a:xfrm>
            <a:off x="2844734" y="1816101"/>
            <a:ext cx="2031223"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1" name="Content Placeholder 2"/>
          <p:cNvSpPr>
            <a:spLocks noGrp="1"/>
          </p:cNvSpPr>
          <p:nvPr>
            <p:ph idx="12"/>
          </p:nvPr>
        </p:nvSpPr>
        <p:spPr>
          <a:xfrm>
            <a:off x="5096151" y="1816101"/>
            <a:ext cx="2031223"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2" name="Content Placeholder 2"/>
          <p:cNvSpPr>
            <a:spLocks noGrp="1"/>
          </p:cNvSpPr>
          <p:nvPr>
            <p:ph idx="13"/>
          </p:nvPr>
        </p:nvSpPr>
        <p:spPr>
          <a:xfrm>
            <a:off x="7313581" y="1816101"/>
            <a:ext cx="2031223"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3" name="Content Placeholder 2"/>
          <p:cNvSpPr>
            <a:spLocks noGrp="1"/>
          </p:cNvSpPr>
          <p:nvPr>
            <p:ph idx="14"/>
          </p:nvPr>
        </p:nvSpPr>
        <p:spPr>
          <a:xfrm>
            <a:off x="9548003" y="1816101"/>
            <a:ext cx="2031223" cy="45831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79" name="Group 178"/>
          <p:cNvGrpSpPr/>
          <p:nvPr userDrawn="1"/>
        </p:nvGrpSpPr>
        <p:grpSpPr>
          <a:xfrm>
            <a:off x="-201766" y="-141165"/>
            <a:ext cx="12586564" cy="7136527"/>
            <a:chOff x="-151325" y="-141165"/>
            <a:chExt cx="9439923" cy="7136527"/>
          </a:xfrm>
        </p:grpSpPr>
        <p:grpSp>
          <p:nvGrpSpPr>
            <p:cNvPr id="180" name="Group 179"/>
            <p:cNvGrpSpPr/>
            <p:nvPr userDrawn="1"/>
          </p:nvGrpSpPr>
          <p:grpSpPr>
            <a:xfrm>
              <a:off x="457731" y="6873247"/>
              <a:ext cx="8226688" cy="122115"/>
              <a:chOff x="457731" y="6582508"/>
              <a:chExt cx="8226688" cy="486507"/>
            </a:xfrm>
          </p:grpSpPr>
          <p:cxnSp>
            <p:nvCxnSpPr>
              <p:cNvPr id="289" name="Straight Connector 28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userDrawn="1"/>
            </p:nvGrpSpPr>
            <p:grpSpPr>
              <a:xfrm>
                <a:off x="7986158" y="6582508"/>
                <a:ext cx="152400" cy="486507"/>
                <a:chOff x="7983415" y="6582508"/>
                <a:chExt cx="152400" cy="486507"/>
              </a:xfrm>
            </p:grpSpPr>
            <p:cxnSp>
              <p:nvCxnSpPr>
                <p:cNvPr id="322" name="Straight Connector 3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userDrawn="1"/>
            </p:nvGrpSpPr>
            <p:grpSpPr>
              <a:xfrm>
                <a:off x="7287901" y="6582508"/>
                <a:ext cx="152400" cy="486507"/>
                <a:chOff x="7983415" y="6582508"/>
                <a:chExt cx="152400" cy="486507"/>
              </a:xfrm>
            </p:grpSpPr>
            <p:cxnSp>
              <p:nvCxnSpPr>
                <p:cNvPr id="320" name="Straight Connector 3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userDrawn="1"/>
            </p:nvGrpSpPr>
            <p:grpSpPr>
              <a:xfrm>
                <a:off x="6589644" y="6582508"/>
                <a:ext cx="152400" cy="486507"/>
                <a:chOff x="7983415" y="6582508"/>
                <a:chExt cx="152400" cy="486507"/>
              </a:xfrm>
            </p:grpSpPr>
            <p:cxnSp>
              <p:nvCxnSpPr>
                <p:cNvPr id="318" name="Straight Connector 3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userDrawn="1"/>
            </p:nvGrpSpPr>
            <p:grpSpPr>
              <a:xfrm>
                <a:off x="5891387" y="6582508"/>
                <a:ext cx="152400" cy="486507"/>
                <a:chOff x="7983415" y="6582508"/>
                <a:chExt cx="152400" cy="486507"/>
              </a:xfrm>
            </p:grpSpPr>
            <p:cxnSp>
              <p:nvCxnSpPr>
                <p:cNvPr id="316" name="Straight Connector 3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userDrawn="1"/>
            </p:nvGrpSpPr>
            <p:grpSpPr>
              <a:xfrm>
                <a:off x="5193130" y="6582508"/>
                <a:ext cx="152400" cy="486507"/>
                <a:chOff x="7983415" y="6582508"/>
                <a:chExt cx="152400" cy="486507"/>
              </a:xfrm>
            </p:grpSpPr>
            <p:cxnSp>
              <p:nvCxnSpPr>
                <p:cNvPr id="314" name="Straight Connector 3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userDrawn="1"/>
            </p:nvGrpSpPr>
            <p:grpSpPr>
              <a:xfrm>
                <a:off x="4494873"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userDrawn="1"/>
            </p:nvGrpSpPr>
            <p:grpSpPr>
              <a:xfrm>
                <a:off x="3796616"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3098359"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userDrawn="1"/>
            </p:nvGrpSpPr>
            <p:grpSpPr>
              <a:xfrm>
                <a:off x="2400102"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userDrawn="1"/>
            </p:nvGrpSpPr>
            <p:grpSpPr>
              <a:xfrm>
                <a:off x="1701845"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userDrawn="1"/>
            </p:nvGrpSpPr>
            <p:grpSpPr>
              <a:xfrm>
                <a:off x="100358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userDrawn="1"/>
          </p:nvGrpSpPr>
          <p:grpSpPr>
            <a:xfrm>
              <a:off x="-151325" y="454007"/>
              <a:ext cx="122115" cy="5945205"/>
              <a:chOff x="-238875" y="454007"/>
              <a:chExt cx="122115" cy="5945205"/>
            </a:xfrm>
          </p:grpSpPr>
          <p:cxnSp>
            <p:nvCxnSpPr>
              <p:cNvPr id="254" name="Straight Connector 25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userDrawn="1"/>
            </p:nvGrpSpPr>
            <p:grpSpPr>
              <a:xfrm rot="5400000">
                <a:off x="-254017" y="5940709"/>
                <a:ext cx="152400" cy="122115"/>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userDrawn="1"/>
            </p:nvGrpSpPr>
            <p:grpSpPr>
              <a:xfrm rot="5400000">
                <a:off x="-254017" y="5467067"/>
                <a:ext cx="152400" cy="122115"/>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userDrawn="1"/>
            </p:nvGrpSpPr>
            <p:grpSpPr>
              <a:xfrm rot="5400000">
                <a:off x="-254017" y="4993425"/>
                <a:ext cx="152400" cy="122115"/>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userDrawn="1"/>
            </p:nvGrpSpPr>
            <p:grpSpPr>
              <a:xfrm rot="5400000">
                <a:off x="-254017" y="4519783"/>
                <a:ext cx="152400" cy="122115"/>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userDrawn="1"/>
            </p:nvGrpSpPr>
            <p:grpSpPr>
              <a:xfrm rot="5400000">
                <a:off x="-254017" y="4046141"/>
                <a:ext cx="152400" cy="122115"/>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userDrawn="1"/>
            </p:nvGrpSpPr>
            <p:grpSpPr>
              <a:xfrm rot="5400000">
                <a:off x="-254017" y="357249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userDrawn="1"/>
            </p:nvGrpSpPr>
            <p:grpSpPr>
              <a:xfrm rot="5400000">
                <a:off x="-254017" y="309885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userDrawn="1"/>
            </p:nvGrpSpPr>
            <p:grpSpPr>
              <a:xfrm rot="5400000">
                <a:off x="-254017" y="262521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userDrawn="1"/>
            </p:nvGrpSpPr>
            <p:grpSpPr>
              <a:xfrm rot="5400000">
                <a:off x="-254017" y="215157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userDrawn="1"/>
            </p:nvGrpSpPr>
            <p:grpSpPr>
              <a:xfrm rot="5400000">
                <a:off x="-254017" y="167793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userDrawn="1"/>
            </p:nvGrpSpPr>
            <p:grpSpPr>
              <a:xfrm rot="5400000">
                <a:off x="-254017" y="997340"/>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9166483" y="454007"/>
              <a:ext cx="122115" cy="5945205"/>
              <a:chOff x="-238875" y="454007"/>
              <a:chExt cx="122115" cy="5945205"/>
            </a:xfrm>
          </p:grpSpPr>
          <p:cxnSp>
            <p:nvCxnSpPr>
              <p:cNvPr id="219" name="Straight Connector 21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userDrawn="1"/>
            </p:nvGrpSpPr>
            <p:grpSpPr>
              <a:xfrm rot="5400000">
                <a:off x="-254017" y="594070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userDrawn="1"/>
            </p:nvGrpSpPr>
            <p:grpSpPr>
              <a:xfrm rot="5400000">
                <a:off x="-254017" y="546706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userDrawn="1"/>
            </p:nvGrpSpPr>
            <p:grpSpPr>
              <a:xfrm rot="5400000">
                <a:off x="-254017" y="499342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userDrawn="1"/>
            </p:nvGrpSpPr>
            <p:grpSpPr>
              <a:xfrm rot="5400000">
                <a:off x="-254017" y="451978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userDrawn="1"/>
            </p:nvGrpSpPr>
            <p:grpSpPr>
              <a:xfrm rot="5400000">
                <a:off x="-254017" y="404614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userDrawn="1"/>
            </p:nvGrpSpPr>
            <p:grpSpPr>
              <a:xfrm rot="5400000">
                <a:off x="-254017" y="357249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userDrawn="1"/>
            </p:nvGrpSpPr>
            <p:grpSpPr>
              <a:xfrm rot="5400000">
                <a:off x="-254017" y="309885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userDrawn="1"/>
            </p:nvGrpSpPr>
            <p:grpSpPr>
              <a:xfrm rot="5400000">
                <a:off x="-254017" y="262521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userDrawn="1"/>
            </p:nvGrpSpPr>
            <p:grpSpPr>
              <a:xfrm rot="5400000">
                <a:off x="-254017" y="215157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userDrawn="1"/>
            </p:nvGrpSpPr>
            <p:grpSpPr>
              <a:xfrm rot="5400000">
                <a:off x="-254017" y="167793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userDrawn="1"/>
            </p:nvGrpSpPr>
            <p:grpSpPr>
              <a:xfrm rot="5400000">
                <a:off x="-254017" y="997340"/>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457731" y="-141165"/>
              <a:ext cx="8226688" cy="122115"/>
              <a:chOff x="457731" y="6582508"/>
              <a:chExt cx="8226688" cy="486507"/>
            </a:xfrm>
          </p:grpSpPr>
          <p:cxnSp>
            <p:nvCxnSpPr>
              <p:cNvPr id="184" name="Straight Connector 18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userDrawn="1"/>
            </p:nvGrpSpPr>
            <p:grpSpPr>
              <a:xfrm>
                <a:off x="7986158" y="6582508"/>
                <a:ext cx="152400" cy="486507"/>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userDrawn="1"/>
            </p:nvGrpSpPr>
            <p:grpSpPr>
              <a:xfrm>
                <a:off x="7287901" y="6582508"/>
                <a:ext cx="152400" cy="486507"/>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userDrawn="1"/>
            </p:nvGrpSpPr>
            <p:grpSpPr>
              <a:xfrm>
                <a:off x="6589644" y="6582508"/>
                <a:ext cx="152400" cy="486507"/>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userDrawn="1"/>
            </p:nvGrpSpPr>
            <p:grpSpPr>
              <a:xfrm>
                <a:off x="5891387" y="6582508"/>
                <a:ext cx="152400" cy="486507"/>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userDrawn="1"/>
            </p:nvGrpSpPr>
            <p:grpSpPr>
              <a:xfrm>
                <a:off x="5193130" y="6582508"/>
                <a:ext cx="152400" cy="486507"/>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userDrawn="1"/>
            </p:nvGrpSpPr>
            <p:grpSpPr>
              <a:xfrm>
                <a:off x="4494873"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userDrawn="1"/>
            </p:nvGrpSpPr>
            <p:grpSpPr>
              <a:xfrm>
                <a:off x="3796616"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userDrawn="1"/>
            </p:nvGrpSpPr>
            <p:grpSpPr>
              <a:xfrm>
                <a:off x="3098359"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userDrawn="1"/>
            </p:nvGrpSpPr>
            <p:grpSpPr>
              <a:xfrm>
                <a:off x="2400102"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userDrawn="1"/>
            </p:nvGrpSpPr>
            <p:grpSpPr>
              <a:xfrm>
                <a:off x="1701845"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a:off x="100358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5"/>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18554295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Spli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610310" y="2762474"/>
            <a:ext cx="2589828" cy="172047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6" name="Content Placeholder 2"/>
          <p:cNvSpPr>
            <a:spLocks noGrp="1"/>
          </p:cNvSpPr>
          <p:nvPr>
            <p:ph idx="11"/>
          </p:nvPr>
        </p:nvSpPr>
        <p:spPr>
          <a:xfrm>
            <a:off x="3403339" y="2762474"/>
            <a:ext cx="2589828" cy="172047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7" name="Content Placeholder 2"/>
          <p:cNvSpPr>
            <a:spLocks noGrp="1"/>
          </p:cNvSpPr>
          <p:nvPr>
            <p:ph idx="12"/>
          </p:nvPr>
        </p:nvSpPr>
        <p:spPr>
          <a:xfrm>
            <a:off x="6196369" y="2762474"/>
            <a:ext cx="2589828" cy="172047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8" name="Content Placeholder 2"/>
          <p:cNvSpPr>
            <a:spLocks noGrp="1"/>
          </p:cNvSpPr>
          <p:nvPr>
            <p:ph idx="13"/>
          </p:nvPr>
        </p:nvSpPr>
        <p:spPr>
          <a:xfrm>
            <a:off x="8992573" y="2762474"/>
            <a:ext cx="2589828" cy="172047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69" name="Group 168"/>
          <p:cNvGrpSpPr/>
          <p:nvPr userDrawn="1"/>
        </p:nvGrpSpPr>
        <p:grpSpPr>
          <a:xfrm>
            <a:off x="-201766" y="-141165"/>
            <a:ext cx="12586564"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610310" y="5129000"/>
            <a:ext cx="2589828" cy="172047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6" name="Content Placeholder 2"/>
          <p:cNvSpPr>
            <a:spLocks noGrp="1"/>
          </p:cNvSpPr>
          <p:nvPr>
            <p:ph idx="15"/>
          </p:nvPr>
        </p:nvSpPr>
        <p:spPr>
          <a:xfrm>
            <a:off x="3403339" y="5129000"/>
            <a:ext cx="2589828" cy="172047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7" name="Content Placeholder 2"/>
          <p:cNvSpPr>
            <a:spLocks noGrp="1"/>
          </p:cNvSpPr>
          <p:nvPr>
            <p:ph idx="16"/>
          </p:nvPr>
        </p:nvSpPr>
        <p:spPr>
          <a:xfrm>
            <a:off x="6196369" y="5129000"/>
            <a:ext cx="2589828" cy="172047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8" name="Content Placeholder 2"/>
          <p:cNvSpPr>
            <a:spLocks noGrp="1"/>
          </p:cNvSpPr>
          <p:nvPr>
            <p:ph idx="17"/>
          </p:nvPr>
        </p:nvSpPr>
        <p:spPr>
          <a:xfrm>
            <a:off x="8992573" y="5129000"/>
            <a:ext cx="2589828" cy="172047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9" name="Text Placeholder 6"/>
          <p:cNvSpPr>
            <a:spLocks noGrp="1"/>
          </p:cNvSpPr>
          <p:nvPr>
            <p:ph type="body" sz="quarter" idx="18"/>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14134465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3" name="Content Placeholder 2"/>
          <p:cNvSpPr>
            <a:spLocks noGrp="1"/>
          </p:cNvSpPr>
          <p:nvPr>
            <p:ph idx="1"/>
          </p:nvPr>
        </p:nvSpPr>
        <p:spPr>
          <a:xfrm>
            <a:off x="610310" y="1134599"/>
            <a:ext cx="5382857" cy="52646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4" name="Content Placeholder 2"/>
          <p:cNvSpPr>
            <a:spLocks noGrp="1"/>
          </p:cNvSpPr>
          <p:nvPr>
            <p:ph idx="12"/>
          </p:nvPr>
        </p:nvSpPr>
        <p:spPr>
          <a:xfrm>
            <a:off x="6196369" y="1134599"/>
            <a:ext cx="5382857" cy="52646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51" name="Group 150"/>
          <p:cNvGrpSpPr/>
          <p:nvPr userDrawn="1"/>
        </p:nvGrpSpPr>
        <p:grpSpPr>
          <a:xfrm>
            <a:off x="-201766" y="-141165"/>
            <a:ext cx="12586564" cy="7136527"/>
            <a:chOff x="-151325" y="-141165"/>
            <a:chExt cx="9439923" cy="7136527"/>
          </a:xfrm>
        </p:grpSpPr>
        <p:grpSp>
          <p:nvGrpSpPr>
            <p:cNvPr id="155" name="Group 154"/>
            <p:cNvGrpSpPr/>
            <p:nvPr userDrawn="1"/>
          </p:nvGrpSpPr>
          <p:grpSpPr>
            <a:xfrm>
              <a:off x="457731" y="6873247"/>
              <a:ext cx="8226688" cy="122115"/>
              <a:chOff x="457731" y="6582508"/>
              <a:chExt cx="8226688" cy="486507"/>
            </a:xfrm>
          </p:grpSpPr>
          <p:cxnSp>
            <p:nvCxnSpPr>
              <p:cNvPr id="264" name="Straight Connector 26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userDrawn="1"/>
            </p:nvGrpSpPr>
            <p:grpSpPr>
              <a:xfrm>
                <a:off x="7986158"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userDrawn="1"/>
            </p:nvGrpSpPr>
            <p:grpSpPr>
              <a:xfrm>
                <a:off x="7287901"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userDrawn="1"/>
            </p:nvGrpSpPr>
            <p:grpSpPr>
              <a:xfrm>
                <a:off x="6589644"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userDrawn="1"/>
            </p:nvGrpSpPr>
            <p:grpSpPr>
              <a:xfrm>
                <a:off x="5891387"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userDrawn="1"/>
            </p:nvGrpSpPr>
            <p:grpSpPr>
              <a:xfrm>
                <a:off x="5193130"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4494873"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3796616"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3098359"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2400102"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1701845" y="6582508"/>
                <a:ext cx="152400" cy="486507"/>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1003588" y="6582508"/>
                <a:ext cx="152400" cy="486507"/>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userDrawn="1"/>
          </p:nvGrpSpPr>
          <p:grpSpPr>
            <a:xfrm>
              <a:off x="-151325" y="454007"/>
              <a:ext cx="122115" cy="5945205"/>
              <a:chOff x="-238875" y="454007"/>
              <a:chExt cx="122115" cy="5945205"/>
            </a:xfrm>
          </p:grpSpPr>
          <p:cxnSp>
            <p:nvCxnSpPr>
              <p:cNvPr id="229" name="Straight Connector 22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userDrawn="1"/>
            </p:nvGrpSpPr>
            <p:grpSpPr>
              <a:xfrm rot="5400000">
                <a:off x="-254017" y="5940709"/>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userDrawn="1"/>
            </p:nvGrpSpPr>
            <p:grpSpPr>
              <a:xfrm rot="5400000">
                <a:off x="-254017" y="5467067"/>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userDrawn="1"/>
            </p:nvGrpSpPr>
            <p:grpSpPr>
              <a:xfrm rot="5400000">
                <a:off x="-254017" y="4993425"/>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userDrawn="1"/>
            </p:nvGrpSpPr>
            <p:grpSpPr>
              <a:xfrm rot="5400000">
                <a:off x="-254017" y="4519783"/>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rot="5400000">
                <a:off x="-254017" y="4046141"/>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357249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309885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262521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215157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167793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997340"/>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userDrawn="1"/>
          </p:nvGrpSpPr>
          <p:grpSpPr>
            <a:xfrm>
              <a:off x="9166483" y="454007"/>
              <a:ext cx="122115" cy="5945205"/>
              <a:chOff x="-238875" y="454007"/>
              <a:chExt cx="122115" cy="5945205"/>
            </a:xfrm>
          </p:grpSpPr>
          <p:cxnSp>
            <p:nvCxnSpPr>
              <p:cNvPr id="194" name="Straight Connector 19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userDrawn="1"/>
            </p:nvGrpSpPr>
            <p:grpSpPr>
              <a:xfrm rot="5400000">
                <a:off x="-254017" y="5940709"/>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rot="5400000">
                <a:off x="-254017" y="5467067"/>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userDrawn="1"/>
            </p:nvGrpSpPr>
            <p:grpSpPr>
              <a:xfrm rot="5400000">
                <a:off x="-254017" y="4993425"/>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userDrawn="1"/>
            </p:nvGrpSpPr>
            <p:grpSpPr>
              <a:xfrm rot="5400000">
                <a:off x="-254017" y="4519783"/>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userDrawn="1"/>
            </p:nvGrpSpPr>
            <p:grpSpPr>
              <a:xfrm rot="5400000">
                <a:off x="-254017" y="4046141"/>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3572499"/>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3098857"/>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2625215"/>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2151573"/>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1677931"/>
                <a:ext cx="152400" cy="122115"/>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997340"/>
                <a:ext cx="152400" cy="122115"/>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457731" y="-141165"/>
              <a:ext cx="8226688" cy="122115"/>
              <a:chOff x="457731" y="6582508"/>
              <a:chExt cx="8226688" cy="486507"/>
            </a:xfrm>
          </p:grpSpPr>
          <p:cxnSp>
            <p:nvCxnSpPr>
              <p:cNvPr id="159" name="Straight Connector 15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userDrawn="1"/>
            </p:nvGrpSpPr>
            <p:grpSpPr>
              <a:xfrm>
                <a:off x="7986158"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7287901"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6589644"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5891387"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193130"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4494873"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3796616"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098359"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2400102"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1701845" y="6582508"/>
                <a:ext cx="152400" cy="486507"/>
                <a:chOff x="7983415" y="6582508"/>
                <a:chExt cx="152400" cy="486507"/>
              </a:xfrm>
            </p:grpSpPr>
            <p:cxnSp>
              <p:nvCxnSpPr>
                <p:cNvPr id="174" name="Straight Connector 1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1003588" y="6582508"/>
                <a:ext cx="152400" cy="486507"/>
                <a:chOff x="7983415" y="6582508"/>
                <a:chExt cx="152400" cy="486507"/>
              </a:xfrm>
            </p:grpSpPr>
            <p:cxnSp>
              <p:nvCxnSpPr>
                <p:cNvPr id="172" name="Straight Connector 1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99"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smtClean="0"/>
              <a:t>Click to edit Master text styles</a:t>
            </a:r>
          </a:p>
        </p:txBody>
      </p:sp>
    </p:spTree>
    <p:extLst>
      <p:ext uri="{BB962C8B-B14F-4D97-AF65-F5344CB8AC3E}">
        <p14:creationId xmlns:p14="http://schemas.microsoft.com/office/powerpoint/2010/main" val="12210025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309" y="457200"/>
            <a:ext cx="10968919" cy="52499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0309" y="1816101"/>
            <a:ext cx="10968919" cy="458311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1" name="TextBox 230"/>
          <p:cNvSpPr txBox="1"/>
          <p:nvPr/>
        </p:nvSpPr>
        <p:spPr>
          <a:xfrm>
            <a:off x="10851412" y="6567051"/>
            <a:ext cx="727816"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bg2"/>
                </a:solidFill>
                <a:latin typeface="+mj-lt"/>
              </a:rPr>
              <a:pPr algn="r"/>
              <a:t>‹Nº›</a:t>
            </a:fld>
            <a:endParaRPr lang="en-US" sz="800" spc="0" baseline="0" dirty="0">
              <a:solidFill>
                <a:schemeClr val="bg2"/>
              </a:solidFill>
              <a:latin typeface="+mj-lt"/>
            </a:endParaRPr>
          </a:p>
        </p:txBody>
      </p:sp>
      <p:sp>
        <p:nvSpPr>
          <p:cNvPr id="10" name="Rectangle 9"/>
          <p:cNvSpPr/>
          <p:nvPr userDrawn="1"/>
        </p:nvSpPr>
        <p:spPr>
          <a:xfrm>
            <a:off x="9384771" y="6567050"/>
            <a:ext cx="1466640" cy="123111"/>
          </a:xfrm>
          <a:prstGeom prst="rect">
            <a:avLst/>
          </a:prstGeom>
          <a:noFill/>
        </p:spPr>
        <p:txBody>
          <a:bodyPr wrap="square" lIns="0" tIns="0" rIns="0" bIns="0" rtlCol="0">
            <a:noAutofit/>
          </a:bodyPr>
          <a:lstStyle/>
          <a:p>
            <a:pPr marL="0" lvl="0" indent="0" algn="r"/>
            <a:r>
              <a:rPr lang="en-US" sz="800" spc="0" baseline="0" dirty="0" smtClean="0">
                <a:solidFill>
                  <a:schemeClr val="bg2"/>
                </a:solidFill>
                <a:latin typeface="+mj-lt"/>
              </a:rPr>
              <a:t>© Duarte, Inc. 2014</a:t>
            </a:r>
            <a:endParaRPr lang="en-US" sz="800" spc="0" baseline="0" dirty="0">
              <a:solidFill>
                <a:schemeClr val="bg2"/>
              </a:solidFill>
              <a:latin typeface="+mj-lt"/>
            </a:endParaRPr>
          </a:p>
        </p:txBody>
      </p:sp>
    </p:spTree>
    <p:extLst>
      <p:ext uri="{BB962C8B-B14F-4D97-AF65-F5344CB8AC3E}">
        <p14:creationId xmlns:p14="http://schemas.microsoft.com/office/powerpoint/2010/main" val="4246620440"/>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68" r:id="rId3"/>
    <p:sldLayoutId id="2147483669" r:id="rId4"/>
    <p:sldLayoutId id="2147483660" r:id="rId5"/>
    <p:sldLayoutId id="2147483661" r:id="rId6"/>
    <p:sldLayoutId id="2147483662" r:id="rId7"/>
    <p:sldLayoutId id="2147483670" r:id="rId8"/>
    <p:sldLayoutId id="2147483666" r:id="rId9"/>
    <p:sldLayoutId id="2147483665" r:id="rId10"/>
    <p:sldLayoutId id="2147483680" r:id="rId11"/>
    <p:sldLayoutId id="2147483667" r:id="rId12"/>
    <p:sldLayoutId id="2147483671" r:id="rId13"/>
    <p:sldLayoutId id="2147483674" r:id="rId14"/>
    <p:sldLayoutId id="2147483675" r:id="rId15"/>
    <p:sldLayoutId id="2147483673" r:id="rId16"/>
    <p:sldLayoutId id="2147483677" r:id="rId17"/>
    <p:sldLayoutId id="2147483676" r:id="rId18"/>
    <p:sldLayoutId id="2147483672" r:id="rId19"/>
    <p:sldLayoutId id="2147483678" r:id="rId20"/>
    <p:sldLayoutId id="2147483682" r:id="rId21"/>
    <p:sldLayoutId id="2147483685"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p:titleStyle>
    <p:body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410619" y="2453101"/>
            <a:ext cx="7463185" cy="1938992"/>
          </a:xfrm>
          <a:prstGeom prst="rect">
            <a:avLst/>
          </a:prstGeom>
          <a:noFill/>
        </p:spPr>
        <p:txBody>
          <a:bodyPr wrap="square" rtlCol="0">
            <a:spAutoFit/>
          </a:bodyPr>
          <a:lstStyle/>
          <a:p>
            <a:r>
              <a:rPr lang="es-CO" sz="6000" dirty="0" smtClean="0">
                <a:solidFill>
                  <a:srgbClr val="FFFFFF"/>
                </a:solidFill>
                <a:cs typeface="Arial" panose="020B0604020202020204" pitchFamily="34" charset="0"/>
              </a:rPr>
              <a:t>Fiscalía General </a:t>
            </a:r>
          </a:p>
          <a:p>
            <a:r>
              <a:rPr lang="es-CO" sz="6000" dirty="0" smtClean="0">
                <a:solidFill>
                  <a:srgbClr val="FFFFFF"/>
                </a:solidFill>
                <a:cs typeface="Arial" panose="020B0604020202020204" pitchFamily="34" charset="0"/>
              </a:rPr>
              <a:t>de </a:t>
            </a:r>
            <a:r>
              <a:rPr lang="es-CO" sz="6000" dirty="0">
                <a:solidFill>
                  <a:srgbClr val="FFFFFF"/>
                </a:solidFill>
                <a:cs typeface="Arial" panose="020B0604020202020204" pitchFamily="34" charset="0"/>
              </a:rPr>
              <a:t>la Nación </a:t>
            </a:r>
          </a:p>
        </p:txBody>
      </p:sp>
      <p:sp>
        <p:nvSpPr>
          <p:cNvPr id="5" name="CuadroTexto 4"/>
          <p:cNvSpPr txBox="1"/>
          <p:nvPr/>
        </p:nvSpPr>
        <p:spPr>
          <a:xfrm>
            <a:off x="248280" y="5225496"/>
            <a:ext cx="8101063" cy="830997"/>
          </a:xfrm>
          <a:prstGeom prst="rect">
            <a:avLst/>
          </a:prstGeom>
          <a:noFill/>
        </p:spPr>
        <p:txBody>
          <a:bodyPr wrap="square" rtlCol="0">
            <a:spAutoFit/>
          </a:bodyPr>
          <a:lstStyle/>
          <a:p>
            <a:r>
              <a:rPr lang="es-CO" sz="2400" dirty="0" smtClean="0">
                <a:cs typeface="Arial" panose="020B0604020202020204" pitchFamily="34" charset="0"/>
              </a:rPr>
              <a:t>RESULTADOS DE LA GESTIÓN SEGÚN PLANES DE ACCION PRIMER SEMESTRE 2017</a:t>
            </a:r>
            <a:endParaRPr lang="es-CO" sz="2400" dirty="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575" y="5811146"/>
            <a:ext cx="3540397" cy="952868"/>
          </a:xfrm>
          <a:prstGeom prst="rect">
            <a:avLst/>
          </a:prstGeom>
        </p:spPr>
      </p:pic>
    </p:spTree>
    <p:extLst>
      <p:ext uri="{BB962C8B-B14F-4D97-AF65-F5344CB8AC3E}">
        <p14:creationId xmlns:p14="http://schemas.microsoft.com/office/powerpoint/2010/main" val="231216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14" name="Rectángulo 13"/>
          <p:cNvSpPr/>
          <p:nvPr/>
        </p:nvSpPr>
        <p:spPr>
          <a:xfrm>
            <a:off x="923775" y="1750743"/>
            <a:ext cx="2319866"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Estratégico</a:t>
            </a:r>
            <a:endParaRPr lang="es-ES" sz="1600" b="1" cap="none" spc="0" dirty="0">
              <a:ln/>
              <a:solidFill>
                <a:schemeClr val="accent6"/>
              </a:solidFill>
              <a:effectLst/>
            </a:endParaRPr>
          </a:p>
        </p:txBody>
      </p:sp>
      <p:sp>
        <p:nvSpPr>
          <p:cNvPr id="15" name="Rectángulo 14"/>
          <p:cNvSpPr/>
          <p:nvPr/>
        </p:nvSpPr>
        <p:spPr>
          <a:xfrm>
            <a:off x="4453337" y="1750743"/>
            <a:ext cx="71526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Meta</a:t>
            </a:r>
            <a:endParaRPr lang="es-ES" sz="1600" b="1" cap="none" spc="0" dirty="0">
              <a:ln/>
              <a:solidFill>
                <a:schemeClr val="accent6"/>
              </a:solidFill>
              <a:effectLst/>
            </a:endParaRPr>
          </a:p>
        </p:txBody>
      </p:sp>
      <p:sp>
        <p:nvSpPr>
          <p:cNvPr id="16" name="Rectángulo 15"/>
          <p:cNvSpPr/>
          <p:nvPr/>
        </p:nvSpPr>
        <p:spPr>
          <a:xfrm>
            <a:off x="7752267" y="1744634"/>
            <a:ext cx="220445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Específico</a:t>
            </a:r>
            <a:endParaRPr lang="es-ES" sz="1600" b="1" cap="none" spc="0" dirty="0">
              <a:ln/>
              <a:solidFill>
                <a:schemeClr val="accent6"/>
              </a:solidFill>
              <a:effectLst/>
            </a:endParaRPr>
          </a:p>
        </p:txBody>
      </p:sp>
      <p:sp>
        <p:nvSpPr>
          <p:cNvPr id="17" name="CuadroTexto 16"/>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a:solidFill>
                  <a:schemeClr val="bg1"/>
                </a:solidFill>
              </a:rPr>
              <a:t> </a:t>
            </a:r>
            <a:r>
              <a:rPr lang="es-CO" sz="2800" dirty="0" smtClean="0">
                <a:solidFill>
                  <a:schemeClr val="bg1"/>
                </a:solidFill>
              </a:rPr>
              <a:t>Estructura del Direccionamiento</a:t>
            </a:r>
            <a:endParaRPr lang="es-CO" sz="4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278798452"/>
              </p:ext>
            </p:extLst>
          </p:nvPr>
        </p:nvGraphicFramePr>
        <p:xfrm>
          <a:off x="677626" y="2279040"/>
          <a:ext cx="10398973" cy="3814824"/>
        </p:xfrm>
        <a:graphic>
          <a:graphicData uri="http://schemas.openxmlformats.org/drawingml/2006/table">
            <a:tbl>
              <a:tblPr>
                <a:tableStyleId>{69CF1AB2-1976-4502-BF36-3FF5EA218861}</a:tableStyleId>
              </a:tblPr>
              <a:tblGrid>
                <a:gridCol w="2674341"/>
                <a:gridCol w="3425588"/>
                <a:gridCol w="4299044"/>
              </a:tblGrid>
              <a:tr h="256309">
                <a:tc rowSpan="8">
                  <a:txBody>
                    <a:bodyPr/>
                    <a:lstStyle/>
                    <a:p>
                      <a:pPr algn="ctr" fontAlgn="ctr"/>
                      <a:r>
                        <a:rPr lang="es-CO" sz="1000" b="1" u="none" strike="noStrike" dirty="0">
                          <a:effectLst/>
                        </a:rPr>
                        <a:t>Contribuir a la terminación del conflicto armado sin impunidad</a:t>
                      </a:r>
                      <a:endParaRPr lang="es-CO" sz="1000" b="1" i="0" u="none" strike="noStrike" dirty="0">
                        <a:solidFill>
                          <a:srgbClr val="000000"/>
                        </a:solidFill>
                        <a:effectLst/>
                        <a:latin typeface="+mn-lt"/>
                      </a:endParaRPr>
                    </a:p>
                  </a:txBody>
                  <a:tcPr marL="4824" marR="4824" marT="4824" marB="0" anchor="ctr"/>
                </a:tc>
                <a:tc rowSpan="8">
                  <a:txBody>
                    <a:bodyPr/>
                    <a:lstStyle/>
                    <a:p>
                      <a:pPr algn="just" fontAlgn="ctr"/>
                      <a:endParaRPr lang="es-CO" sz="1000" u="none" strike="noStrike" dirty="0" smtClean="0">
                        <a:effectLst/>
                      </a:endParaRPr>
                    </a:p>
                    <a:p>
                      <a:pPr algn="just" fontAlgn="ctr"/>
                      <a:r>
                        <a:rPr lang="es-CO" sz="1000" u="none" strike="noStrike" dirty="0" smtClean="0">
                          <a:effectLst/>
                        </a:rPr>
                        <a:t>Presentar </a:t>
                      </a:r>
                      <a:r>
                        <a:rPr lang="es-CO" sz="1000" u="none" strike="noStrike" dirty="0">
                          <a:effectLst/>
                        </a:rPr>
                        <a:t>al menos 25 informes sobre hechos representativos del conflicto armado a la Jurisdicción Especial para la Paz</a:t>
                      </a:r>
                      <a:r>
                        <a:rPr lang="es-CO" sz="1000" u="none" strike="noStrike" dirty="0" smtClean="0">
                          <a:effectLst/>
                        </a:rPr>
                        <a:t>.</a:t>
                      </a:r>
                    </a:p>
                    <a:p>
                      <a:pPr algn="just" fontAlgn="ctr"/>
                      <a:endParaRPr lang="es-CO" sz="1000" u="none" strike="noStrike" dirty="0" smtClean="0">
                        <a:effectLst/>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000" u="none" strike="noStrike" dirty="0" smtClean="0">
                        <a:effectLst/>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Presentar </a:t>
                      </a:r>
                      <a:r>
                        <a:rPr lang="es-CO" sz="1000" u="none" strike="noStrike" dirty="0" smtClean="0">
                          <a:effectLst/>
                        </a:rPr>
                        <a:t>el inventario total electrónico y físico de procesos relacionados con el conflicto armado.</a:t>
                      </a:r>
                    </a:p>
                    <a:p>
                      <a:pPr algn="just" fontAlgn="ctr"/>
                      <a:endParaRPr lang="es-CO" sz="1000" u="none" strike="noStrike" dirty="0" smtClean="0">
                        <a:effectLst/>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000" u="none" strike="noStrike" dirty="0" smtClean="0">
                        <a:effectLst/>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000" u="none" strike="noStrike" dirty="0" smtClean="0">
                        <a:effectLst/>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Radicar </a:t>
                      </a:r>
                      <a:r>
                        <a:rPr lang="es-CO" sz="1000" u="none" strike="noStrike" dirty="0" smtClean="0">
                          <a:effectLst/>
                        </a:rPr>
                        <a:t>las imputaciones de la totalidad de los hechos registrados a diciembre 31 de 2016 contra todos los postulados paramilitares en la Ley 975 de 2005.</a:t>
                      </a:r>
                    </a:p>
                    <a:p>
                      <a:pPr algn="just" fontAlgn="ctr"/>
                      <a:endParaRPr lang="es-CO" sz="1000" u="none" strike="noStrike" dirty="0" smtClean="0">
                        <a:effectLst/>
                      </a:endParaRPr>
                    </a:p>
                    <a:p>
                      <a:pPr algn="just" fontAlgn="ctr"/>
                      <a:endParaRPr lang="es-CO" sz="1000" u="none" strike="noStrike" dirty="0" smtClean="0">
                        <a:effectLst/>
                      </a:endParaRPr>
                    </a:p>
                    <a:p>
                      <a:pPr algn="just" fontAlgn="ctr"/>
                      <a:endParaRPr lang="es-CO" sz="1000" u="none" strike="noStrike" dirty="0" smtClean="0">
                        <a:effectLst/>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Definir </a:t>
                      </a:r>
                      <a:r>
                        <a:rPr lang="es-CO" sz="1000" u="none" strike="noStrike" dirty="0" smtClean="0">
                          <a:effectLst/>
                        </a:rPr>
                        <a:t>la situación jurídica de la totalidad de los bienes denunciados, ofrecidos y entregados por los postulados en la Ley 975 de 2005.</a:t>
                      </a:r>
                    </a:p>
                    <a:p>
                      <a:pPr algn="just" fontAlgn="ctr"/>
                      <a:endParaRPr lang="es-CO" sz="1000" u="none" strike="noStrike" dirty="0">
                        <a:effectLst/>
                      </a:endParaRPr>
                    </a:p>
                    <a:p>
                      <a:pPr algn="just" fontAlgn="ctr"/>
                      <a:r>
                        <a:rPr lang="es-CO" sz="1000" u="none" strike="noStrike" dirty="0">
                          <a:effectLst/>
                        </a:rPr>
                        <a:t> </a:t>
                      </a:r>
                    </a:p>
                    <a:p>
                      <a:pPr algn="just" fontAlgn="ctr"/>
                      <a:r>
                        <a:rPr lang="es-CO" sz="1000" u="none" strike="noStrike" dirty="0">
                          <a:effectLst/>
                        </a:rPr>
                        <a:t> </a:t>
                      </a:r>
                    </a:p>
                    <a:p>
                      <a:pPr algn="just" fontAlgn="ctr"/>
                      <a:r>
                        <a:rPr lang="es-CO" sz="1000" u="none" strike="noStrike" dirty="0">
                          <a:effectLst/>
                        </a:rPr>
                        <a:t> </a:t>
                      </a:r>
                    </a:p>
                    <a:p>
                      <a:pPr algn="just" fontAlgn="ctr"/>
                      <a:r>
                        <a:rPr lang="es-CO" sz="1000" u="none" strike="noStrike" dirty="0">
                          <a:effectLst/>
                        </a:rPr>
                        <a:t> </a:t>
                      </a:r>
                      <a:endParaRPr lang="es-CO" sz="1000" b="0" i="0" u="none" strike="noStrike" dirty="0">
                        <a:solidFill>
                          <a:srgbClr val="000000"/>
                        </a:solidFill>
                        <a:effectLst/>
                        <a:latin typeface="+mn-lt"/>
                      </a:endParaRPr>
                    </a:p>
                  </a:txBody>
                  <a:tcPr marL="4824" marR="4824" marT="4824" marB="0" anchor="ctr"/>
                </a:tc>
                <a:tc>
                  <a:txBody>
                    <a:bodyPr/>
                    <a:lstStyle/>
                    <a:p>
                      <a:pPr algn="just" fontAlgn="ctr"/>
                      <a:endParaRPr lang="es-CO" sz="600" u="none" strike="noStrike" dirty="0" smtClean="0">
                        <a:effectLst/>
                      </a:endParaRPr>
                    </a:p>
                    <a:p>
                      <a:pPr algn="just" fontAlgn="ctr"/>
                      <a:r>
                        <a:rPr lang="es-CO" sz="1000" u="none" strike="noStrike" dirty="0" smtClean="0">
                          <a:effectLst/>
                        </a:rPr>
                        <a:t>Terminar</a:t>
                      </a:r>
                      <a:r>
                        <a:rPr lang="es-CO" sz="1000" u="none" strike="noStrike" baseline="0" dirty="0" smtClean="0">
                          <a:effectLst/>
                        </a:rPr>
                        <a:t> el </a:t>
                      </a:r>
                      <a:r>
                        <a:rPr lang="es-CO" sz="1000" u="none" strike="noStrike" dirty="0" smtClean="0">
                          <a:effectLst/>
                        </a:rPr>
                        <a:t>proceso </a:t>
                      </a:r>
                      <a:r>
                        <a:rPr lang="es-CO" sz="1000" u="none" strike="noStrike" dirty="0">
                          <a:effectLst/>
                        </a:rPr>
                        <a:t>de Justicia y Paz y </a:t>
                      </a:r>
                      <a:r>
                        <a:rPr lang="es-CO" sz="1000" u="none" strike="noStrike" dirty="0" smtClean="0">
                          <a:effectLst/>
                        </a:rPr>
                        <a:t>la</a:t>
                      </a:r>
                      <a:r>
                        <a:rPr lang="es-CO" sz="1000" u="none" strike="noStrike" baseline="0" dirty="0" smtClean="0">
                          <a:effectLst/>
                        </a:rPr>
                        <a:t> a</a:t>
                      </a:r>
                      <a:r>
                        <a:rPr lang="es-CO" sz="1000" u="none" strike="noStrike" dirty="0" smtClean="0">
                          <a:effectLst/>
                        </a:rPr>
                        <a:t>plicación </a:t>
                      </a:r>
                      <a:r>
                        <a:rPr lang="es-CO" sz="1000" u="none" strike="noStrike" dirty="0">
                          <a:effectLst/>
                        </a:rPr>
                        <a:t>de Ley 1424 de 2010. </a:t>
                      </a:r>
                      <a:endParaRPr lang="es-CO" sz="1000" b="0" i="0" u="none" strike="noStrike" dirty="0">
                        <a:solidFill>
                          <a:srgbClr val="000000"/>
                        </a:solidFill>
                        <a:effectLst/>
                        <a:latin typeface="+mn-lt"/>
                      </a:endParaRPr>
                    </a:p>
                  </a:txBody>
                  <a:tcPr marL="4824" marR="4824" marT="4824" marB="0" anchor="ctr"/>
                </a:tc>
              </a:tr>
              <a:tr h="234950">
                <a:tc vMerge="1">
                  <a:txBody>
                    <a:bodyPr/>
                    <a:lstStyle/>
                    <a:p>
                      <a:endParaRPr lang="es-CO"/>
                    </a:p>
                  </a:txBody>
                  <a:tcPr/>
                </a:tc>
                <a:tc vMerge="1">
                  <a:txBody>
                    <a:bodyPr/>
                    <a:lstStyle/>
                    <a:p>
                      <a:pPr algn="ctr" fontAlgn="ctr"/>
                      <a:endParaRPr lang="es-CO" sz="400" b="0" i="0" u="none" strike="noStrike" dirty="0">
                        <a:solidFill>
                          <a:srgbClr val="000000"/>
                        </a:solidFill>
                        <a:effectLst/>
                        <a:latin typeface="Times New Roman" panose="02020603050405020304" pitchFamily="18" charset="0"/>
                      </a:endParaRPr>
                    </a:p>
                  </a:txBody>
                  <a:tcPr marL="4824" marR="4824" marT="4824" marB="0" anchor="ctr"/>
                </a:tc>
                <a:tc>
                  <a:txBody>
                    <a:bodyPr/>
                    <a:lstStyle/>
                    <a:p>
                      <a:pPr algn="just" fontAlgn="ctr"/>
                      <a:endParaRPr lang="es-CO" sz="1000" u="none" strike="noStrike" dirty="0" smtClean="0">
                        <a:effectLst/>
                      </a:endParaRPr>
                    </a:p>
                    <a:p>
                      <a:pPr algn="just" fontAlgn="ctr"/>
                      <a:r>
                        <a:rPr lang="es-CO" sz="1000" u="none" strike="noStrike" dirty="0" smtClean="0">
                          <a:effectLst/>
                        </a:rPr>
                        <a:t> Priorizar las </a:t>
                      </a:r>
                      <a:r>
                        <a:rPr lang="es-CO" sz="1000" u="none" strike="noStrike" dirty="0">
                          <a:effectLst/>
                        </a:rPr>
                        <a:t>investigaciones de terceros del conflicto armado. </a:t>
                      </a:r>
                      <a:endParaRPr lang="es-CO" sz="1000" b="0" i="0" u="none" strike="noStrike" dirty="0">
                        <a:solidFill>
                          <a:srgbClr val="000000"/>
                        </a:solidFill>
                        <a:effectLst/>
                        <a:latin typeface="+mn-lt"/>
                      </a:endParaRPr>
                    </a:p>
                  </a:txBody>
                  <a:tcPr marL="4824" marR="4824" marT="4824" marB="0" anchor="ctr"/>
                </a:tc>
              </a:tr>
              <a:tr h="127000">
                <a:tc vMerge="1">
                  <a:txBody>
                    <a:bodyPr/>
                    <a:lstStyle/>
                    <a:p>
                      <a:endParaRPr lang="es-CO"/>
                    </a:p>
                  </a:txBody>
                  <a:tcPr/>
                </a:tc>
                <a:tc vMerge="1">
                  <a:txBody>
                    <a:bodyPr/>
                    <a:lstStyle/>
                    <a:p>
                      <a:pPr algn="ctr" fontAlgn="ctr"/>
                      <a:endParaRPr lang="es-CO" sz="400" b="0" i="0" u="none" strike="noStrike" dirty="0">
                        <a:solidFill>
                          <a:srgbClr val="000000"/>
                        </a:solidFill>
                        <a:effectLst/>
                        <a:latin typeface="Times New Roman" panose="02020603050405020304" pitchFamily="18" charset="0"/>
                      </a:endParaRPr>
                    </a:p>
                  </a:txBody>
                  <a:tcPr marL="4824" marR="4824" marT="4824" marB="0" anchor="ctr"/>
                </a:tc>
                <a:tc>
                  <a:txBody>
                    <a:bodyPr/>
                    <a:lstStyle/>
                    <a:p>
                      <a:pPr algn="just" fontAlgn="ctr"/>
                      <a:endParaRPr lang="es-CO" sz="1000" u="none" strike="noStrike" dirty="0" smtClean="0">
                        <a:effectLst/>
                      </a:endParaRPr>
                    </a:p>
                    <a:p>
                      <a:pPr algn="just" fontAlgn="ctr"/>
                      <a:r>
                        <a:rPr lang="es-CO" sz="1000" u="none" strike="noStrike" dirty="0" smtClean="0">
                          <a:effectLst/>
                        </a:rPr>
                        <a:t>Priorizar los hechos </a:t>
                      </a:r>
                      <a:r>
                        <a:rPr lang="es-CO" sz="1000" u="none" strike="noStrike" dirty="0">
                          <a:effectLst/>
                        </a:rPr>
                        <a:t>representativos del conflicto armado</a:t>
                      </a:r>
                      <a:r>
                        <a:rPr lang="es-CO" sz="1000" u="none" strike="noStrike" dirty="0" smtClean="0">
                          <a:effectLst/>
                        </a:rPr>
                        <a:t>.. </a:t>
                      </a:r>
                      <a:endParaRPr lang="es-CO" sz="1000" b="0" i="0" u="none" strike="noStrike" dirty="0">
                        <a:solidFill>
                          <a:srgbClr val="000000"/>
                        </a:solidFill>
                        <a:effectLst/>
                        <a:latin typeface="+mn-lt"/>
                      </a:endParaRPr>
                    </a:p>
                  </a:txBody>
                  <a:tcPr marL="4824" marR="4824" marT="4824" marB="0" anchor="ctr"/>
                </a:tc>
              </a:tr>
              <a:tr h="241300">
                <a:tc vMerge="1">
                  <a:txBody>
                    <a:bodyPr/>
                    <a:lstStyle/>
                    <a:p>
                      <a:endParaRPr lang="es-CO"/>
                    </a:p>
                  </a:txBody>
                  <a:tcPr/>
                </a:tc>
                <a:tc vMerge="1">
                  <a:txBody>
                    <a:bodyPr/>
                    <a:lstStyle/>
                    <a:p>
                      <a:pPr algn="ctr" fontAlgn="ctr"/>
                      <a:endParaRPr lang="es-CO" sz="400" b="0" i="0" u="none" strike="noStrike" dirty="0">
                        <a:solidFill>
                          <a:srgbClr val="000000"/>
                        </a:solidFill>
                        <a:effectLst/>
                        <a:latin typeface="Times New Roman" panose="02020603050405020304" pitchFamily="18" charset="0"/>
                      </a:endParaRPr>
                    </a:p>
                  </a:txBody>
                  <a:tcPr marL="4824" marR="4824" marT="4824" marB="0" anchor="ctr"/>
                </a:tc>
                <a:tc>
                  <a:txBody>
                    <a:bodyPr/>
                    <a:lstStyle/>
                    <a:p>
                      <a:pPr algn="just" fontAlgn="ctr"/>
                      <a:endParaRPr lang="es-CO" sz="1000" u="none" strike="noStrike" dirty="0" smtClean="0">
                        <a:effectLst/>
                      </a:endParaRPr>
                    </a:p>
                    <a:p>
                      <a:pPr algn="just" fontAlgn="ctr"/>
                      <a:r>
                        <a:rPr lang="es-CO" sz="1000" u="none" strike="noStrike" dirty="0" smtClean="0">
                          <a:effectLst/>
                        </a:rPr>
                        <a:t>Investigar </a:t>
                      </a:r>
                      <a:r>
                        <a:rPr lang="es-CO" sz="1000" u="none" strike="noStrike" dirty="0">
                          <a:effectLst/>
                        </a:rPr>
                        <a:t>en contexto </a:t>
                      </a:r>
                      <a:r>
                        <a:rPr lang="es-CO" sz="1000" u="none" strike="noStrike" dirty="0" smtClean="0">
                          <a:effectLst/>
                        </a:rPr>
                        <a:t>los </a:t>
                      </a:r>
                      <a:r>
                        <a:rPr lang="es-CO" sz="1000" u="none" strike="noStrike" dirty="0">
                          <a:effectLst/>
                        </a:rPr>
                        <a:t>casos de desplazamientos y desapariciones forzadas ocurridas con ocasión del conflicto armado. </a:t>
                      </a:r>
                      <a:endParaRPr lang="es-CO" sz="1000" u="none" strike="noStrike" dirty="0" smtClean="0">
                        <a:effectLst/>
                      </a:endParaRPr>
                    </a:p>
                    <a:p>
                      <a:pPr algn="just" fontAlgn="ctr"/>
                      <a:endParaRPr lang="es-CO" sz="1000" b="0" i="0" u="none" strike="noStrike" dirty="0">
                        <a:solidFill>
                          <a:srgbClr val="000000"/>
                        </a:solidFill>
                        <a:effectLst/>
                        <a:latin typeface="+mn-lt"/>
                      </a:endParaRPr>
                    </a:p>
                  </a:txBody>
                  <a:tcPr marL="4824" marR="4824" marT="4824" marB="0" anchor="ctr"/>
                </a:tc>
              </a:tr>
              <a:tr h="273050">
                <a:tc vMerge="1">
                  <a:txBody>
                    <a:bodyPr/>
                    <a:lstStyle/>
                    <a:p>
                      <a:endParaRPr lang="es-CO"/>
                    </a:p>
                  </a:txBody>
                  <a:tcPr/>
                </a:tc>
                <a:tc vMerge="1">
                  <a:txBody>
                    <a:bodyPr/>
                    <a:lstStyle/>
                    <a:p>
                      <a:pPr algn="ctr" fontAlgn="ctr"/>
                      <a:endParaRPr lang="es-CO" sz="400" b="0" i="0" u="none" strike="noStrike" dirty="0">
                        <a:solidFill>
                          <a:srgbClr val="000000"/>
                        </a:solidFill>
                        <a:effectLst/>
                        <a:latin typeface="Times New Roman" panose="02020603050405020304" pitchFamily="18" charset="0"/>
                      </a:endParaRPr>
                    </a:p>
                  </a:txBody>
                  <a:tcPr marL="4824" marR="4824" marT="4824" marB="0" anchor="ctr"/>
                </a:tc>
                <a:tc>
                  <a:txBody>
                    <a:bodyPr/>
                    <a:lstStyle/>
                    <a:p>
                      <a:pPr algn="just" fontAlgn="ctr"/>
                      <a:endParaRPr lang="es-CO" sz="1000" u="none" strike="noStrike" dirty="0" smtClean="0">
                        <a:effectLst/>
                      </a:endParaRPr>
                    </a:p>
                    <a:p>
                      <a:pPr algn="just" fontAlgn="ctr"/>
                      <a:r>
                        <a:rPr lang="es-CO" sz="1000" u="none" strike="noStrike" dirty="0" smtClean="0">
                          <a:effectLst/>
                        </a:rPr>
                        <a:t>Consolidar </a:t>
                      </a:r>
                      <a:r>
                        <a:rPr lang="es-CO" sz="1000" u="none" strike="noStrike" dirty="0">
                          <a:effectLst/>
                        </a:rPr>
                        <a:t>y </a:t>
                      </a:r>
                      <a:r>
                        <a:rPr lang="es-CO" sz="1000" u="none" strike="noStrike" dirty="0" smtClean="0">
                          <a:effectLst/>
                        </a:rPr>
                        <a:t>depurar el </a:t>
                      </a:r>
                      <a:r>
                        <a:rPr lang="es-CO" sz="1000" u="none" strike="noStrike" dirty="0">
                          <a:effectLst/>
                        </a:rPr>
                        <a:t>universo de personas dadas por desaparecidas de las que tiene conocimiento la </a:t>
                      </a:r>
                      <a:r>
                        <a:rPr lang="es-CO" sz="1000" u="none" strike="noStrike" dirty="0" smtClean="0">
                          <a:effectLst/>
                        </a:rPr>
                        <a:t>FGN</a:t>
                      </a:r>
                    </a:p>
                    <a:p>
                      <a:pPr algn="just" fontAlgn="ctr"/>
                      <a:endParaRPr lang="es-CO" sz="1000" b="0" i="0" u="none" strike="noStrike" dirty="0">
                        <a:solidFill>
                          <a:srgbClr val="000000"/>
                        </a:solidFill>
                        <a:effectLst/>
                        <a:latin typeface="+mn-lt"/>
                      </a:endParaRPr>
                    </a:p>
                  </a:txBody>
                  <a:tcPr marL="4824" marR="4824" marT="4824" marB="0" anchor="ctr"/>
                </a:tc>
              </a:tr>
              <a:tr h="203200">
                <a:tc vMerge="1">
                  <a:txBody>
                    <a:bodyPr/>
                    <a:lstStyle/>
                    <a:p>
                      <a:endParaRPr lang="es-CO"/>
                    </a:p>
                  </a:txBody>
                  <a:tcPr/>
                </a:tc>
                <a:tc vMerge="1">
                  <a:txBody>
                    <a:bodyPr/>
                    <a:lstStyle/>
                    <a:p>
                      <a:pPr algn="ctr" fontAlgn="ctr"/>
                      <a:endParaRPr lang="es-CO" sz="400" b="0" i="0" u="none" strike="noStrike" dirty="0">
                        <a:solidFill>
                          <a:srgbClr val="000000"/>
                        </a:solidFill>
                        <a:effectLst/>
                        <a:latin typeface="Times New Roman" panose="02020603050405020304" pitchFamily="18" charset="0"/>
                      </a:endParaRPr>
                    </a:p>
                  </a:txBody>
                  <a:tcPr marL="4824" marR="4824" marT="4824" marB="0" anchor="ctr"/>
                </a:tc>
                <a:tc>
                  <a:txBody>
                    <a:bodyPr/>
                    <a:lstStyle/>
                    <a:p>
                      <a:pPr algn="just" fontAlgn="ctr"/>
                      <a:endParaRPr lang="es-CO" sz="1000" u="none" strike="noStrike" dirty="0" smtClean="0">
                        <a:effectLst/>
                      </a:endParaRPr>
                    </a:p>
                    <a:p>
                      <a:pPr algn="just" fontAlgn="ctr"/>
                      <a:r>
                        <a:rPr lang="es-CO" sz="1000" u="none" strike="noStrike" dirty="0" smtClean="0">
                          <a:effectLst/>
                        </a:rPr>
                        <a:t>Priorizar</a:t>
                      </a:r>
                      <a:r>
                        <a:rPr lang="es-CO" sz="1000" u="none" strike="noStrike" baseline="0" dirty="0" smtClean="0">
                          <a:effectLst/>
                        </a:rPr>
                        <a:t> </a:t>
                      </a:r>
                      <a:r>
                        <a:rPr lang="es-CO" sz="1000" u="none" strike="noStrike" dirty="0" smtClean="0">
                          <a:effectLst/>
                        </a:rPr>
                        <a:t>la </a:t>
                      </a:r>
                      <a:r>
                        <a:rPr lang="es-CO" sz="1000" u="none" strike="noStrike" dirty="0">
                          <a:effectLst/>
                        </a:rPr>
                        <a:t>extinción de dominio de los bienes relacionados con el </a:t>
                      </a:r>
                      <a:r>
                        <a:rPr lang="es-CO" sz="1000" u="none" strike="noStrike" dirty="0" smtClean="0">
                          <a:effectLst/>
                        </a:rPr>
                        <a:t>paramilitarismo</a:t>
                      </a:r>
                    </a:p>
                    <a:p>
                      <a:pPr algn="just" fontAlgn="ctr"/>
                      <a:endParaRPr lang="es-CO" sz="1000" b="0" i="0" u="none" strike="noStrike" dirty="0">
                        <a:solidFill>
                          <a:srgbClr val="000000"/>
                        </a:solidFill>
                        <a:effectLst/>
                        <a:latin typeface="+mn-lt"/>
                      </a:endParaRPr>
                    </a:p>
                  </a:txBody>
                  <a:tcPr marL="4824" marR="4824" marT="4824" marB="0" anchor="ctr"/>
                </a:tc>
              </a:tr>
              <a:tr h="208397">
                <a:tc vMerge="1">
                  <a:txBody>
                    <a:bodyPr/>
                    <a:lstStyle/>
                    <a:p>
                      <a:endParaRPr lang="es-CO"/>
                    </a:p>
                  </a:txBody>
                  <a:tcPr/>
                </a:tc>
                <a:tc vMerge="1">
                  <a:txBody>
                    <a:bodyPr/>
                    <a:lstStyle/>
                    <a:p>
                      <a:pPr algn="ctr" fontAlgn="ctr"/>
                      <a:endParaRPr lang="es-CO" sz="400" b="0" i="0" u="none" strike="noStrike" dirty="0">
                        <a:solidFill>
                          <a:srgbClr val="000000"/>
                        </a:solidFill>
                        <a:effectLst/>
                        <a:latin typeface="Times New Roman" panose="02020603050405020304" pitchFamily="18" charset="0"/>
                      </a:endParaRPr>
                    </a:p>
                  </a:txBody>
                  <a:tcPr marL="4824" marR="4824" marT="4824" marB="0" anchor="ctr"/>
                </a:tc>
                <a:tc>
                  <a:txBody>
                    <a:bodyPr/>
                    <a:lstStyle/>
                    <a:p>
                      <a:pPr algn="just" fontAlgn="ctr"/>
                      <a:r>
                        <a:rPr lang="es-CO" sz="1000" u="none" strike="noStrike" dirty="0" smtClean="0">
                          <a:effectLst/>
                        </a:rPr>
                        <a:t> Elaborar el Inventario </a:t>
                      </a:r>
                      <a:r>
                        <a:rPr lang="es-CO" sz="1000" u="none" strike="noStrike" dirty="0">
                          <a:effectLst/>
                        </a:rPr>
                        <a:t>de procesos relacionados con el conflicto armado. </a:t>
                      </a:r>
                      <a:endParaRPr lang="es-CO" sz="1000" b="0" i="0" u="none" strike="noStrike" dirty="0">
                        <a:solidFill>
                          <a:srgbClr val="000000"/>
                        </a:solidFill>
                        <a:effectLst/>
                        <a:latin typeface="+mn-lt"/>
                      </a:endParaRPr>
                    </a:p>
                  </a:txBody>
                  <a:tcPr marL="4824" marR="4824" marT="4824" marB="0" anchor="ctr"/>
                </a:tc>
              </a:tr>
              <a:tr h="788781">
                <a:tc vMerge="1">
                  <a:txBody>
                    <a:bodyPr/>
                    <a:lstStyle/>
                    <a:p>
                      <a:endParaRPr lang="es-CO"/>
                    </a:p>
                  </a:txBody>
                  <a:tcPr/>
                </a:tc>
                <a:tc vMerge="1">
                  <a:txBody>
                    <a:bodyPr/>
                    <a:lstStyle/>
                    <a:p>
                      <a:pPr algn="ctr" fontAlgn="ctr"/>
                      <a:endParaRPr lang="es-CO" sz="400" b="0" i="0" u="none" strike="noStrike" dirty="0">
                        <a:solidFill>
                          <a:srgbClr val="000000"/>
                        </a:solidFill>
                        <a:effectLst/>
                        <a:latin typeface="Times New Roman" panose="02020603050405020304" pitchFamily="18" charset="0"/>
                      </a:endParaRPr>
                    </a:p>
                  </a:txBody>
                  <a:tcPr marL="4824" marR="4824" marT="4824" marB="0" anchor="ctr"/>
                </a:tc>
                <a:tc>
                  <a:txBody>
                    <a:bodyPr/>
                    <a:lstStyle/>
                    <a:p>
                      <a:pPr algn="just" fontAlgn="ctr"/>
                      <a:r>
                        <a:rPr lang="es-CO" sz="1000" u="none" strike="noStrike" dirty="0" smtClean="0">
                          <a:effectLst/>
                        </a:rPr>
                        <a:t>Elaborar informes </a:t>
                      </a:r>
                      <a:r>
                        <a:rPr lang="es-CO" sz="1000" u="none" strike="noStrike" dirty="0">
                          <a:effectLst/>
                        </a:rPr>
                        <a:t>de graves violaciones a los derechos humanos, al DIH y otros hechos representativos del conflicto armado. </a:t>
                      </a:r>
                      <a:endParaRPr lang="es-CO" sz="1000" b="0" i="1" u="none" strike="noStrike" dirty="0">
                        <a:solidFill>
                          <a:srgbClr val="000000"/>
                        </a:solidFill>
                        <a:effectLst/>
                        <a:latin typeface="+mn-lt"/>
                      </a:endParaRPr>
                    </a:p>
                  </a:txBody>
                  <a:tcPr marL="4824" marR="4824" marT="4824" marB="0" anchor="ctr"/>
                </a:tc>
              </a:tr>
            </a:tbl>
          </a:graphicData>
        </a:graphic>
      </p:graphicFrame>
    </p:spTree>
    <p:extLst>
      <p:ext uri="{BB962C8B-B14F-4D97-AF65-F5344CB8AC3E}">
        <p14:creationId xmlns:p14="http://schemas.microsoft.com/office/powerpoint/2010/main" val="653171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14" name="Rectángulo 13"/>
          <p:cNvSpPr/>
          <p:nvPr/>
        </p:nvSpPr>
        <p:spPr>
          <a:xfrm>
            <a:off x="1044091" y="1910214"/>
            <a:ext cx="2319866"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Estratégico</a:t>
            </a:r>
            <a:endParaRPr lang="es-ES" sz="1600" b="1" cap="none" spc="0" dirty="0">
              <a:ln/>
              <a:solidFill>
                <a:schemeClr val="accent6"/>
              </a:solidFill>
              <a:effectLst/>
            </a:endParaRPr>
          </a:p>
        </p:txBody>
      </p:sp>
      <p:sp>
        <p:nvSpPr>
          <p:cNvPr id="15" name="Rectángulo 14"/>
          <p:cNvSpPr/>
          <p:nvPr/>
        </p:nvSpPr>
        <p:spPr>
          <a:xfrm>
            <a:off x="4794725" y="1896458"/>
            <a:ext cx="71526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Meta</a:t>
            </a:r>
            <a:endParaRPr lang="es-ES" sz="1600" b="1" cap="none" spc="0" dirty="0">
              <a:ln/>
              <a:solidFill>
                <a:schemeClr val="accent6"/>
              </a:solidFill>
              <a:effectLst/>
            </a:endParaRPr>
          </a:p>
        </p:txBody>
      </p:sp>
      <p:sp>
        <p:nvSpPr>
          <p:cNvPr id="16" name="Rectángulo 15"/>
          <p:cNvSpPr/>
          <p:nvPr/>
        </p:nvSpPr>
        <p:spPr>
          <a:xfrm>
            <a:off x="7879192" y="1896458"/>
            <a:ext cx="220445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Específico</a:t>
            </a:r>
            <a:endParaRPr lang="es-ES" sz="1600" b="1" cap="none" spc="0" dirty="0">
              <a:ln/>
              <a:solidFill>
                <a:schemeClr val="accent6"/>
              </a:solidFill>
              <a:effectLst/>
            </a:endParaRPr>
          </a:p>
        </p:txBody>
      </p:sp>
      <p:sp>
        <p:nvSpPr>
          <p:cNvPr id="17" name="CuadroTexto 16"/>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a:solidFill>
                  <a:schemeClr val="bg1"/>
                </a:solidFill>
              </a:rPr>
              <a:t> </a:t>
            </a:r>
            <a:r>
              <a:rPr lang="es-CO" sz="2800" dirty="0" smtClean="0">
                <a:solidFill>
                  <a:schemeClr val="bg1"/>
                </a:solidFill>
              </a:rPr>
              <a:t>Estructura del Direccionamiento</a:t>
            </a:r>
            <a:endParaRPr lang="es-CO" sz="40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604860105"/>
              </p:ext>
            </p:extLst>
          </p:nvPr>
        </p:nvGraphicFramePr>
        <p:xfrm>
          <a:off x="947412" y="2338732"/>
          <a:ext cx="10301657" cy="3348665"/>
        </p:xfrm>
        <a:graphic>
          <a:graphicData uri="http://schemas.openxmlformats.org/drawingml/2006/table">
            <a:tbl>
              <a:tblPr>
                <a:tableStyleId>{69CF1AB2-1976-4502-BF36-3FF5EA218861}</a:tableStyleId>
              </a:tblPr>
              <a:tblGrid>
                <a:gridCol w="2643431"/>
                <a:gridCol w="3184198"/>
                <a:gridCol w="4474028"/>
              </a:tblGrid>
              <a:tr h="443527">
                <a:tc rowSpan="10">
                  <a:txBody>
                    <a:bodyPr/>
                    <a:lstStyle/>
                    <a:p>
                      <a:pPr algn="ctr" fontAlgn="ctr"/>
                      <a:r>
                        <a:rPr lang="es-CO" sz="1000" b="1" u="none" strike="noStrike" dirty="0">
                          <a:effectLst/>
                        </a:rPr>
                        <a:t>Mejorar el acceso a la justicia</a:t>
                      </a:r>
                      <a:endParaRPr lang="es-CO" sz="1000" b="1"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Diseñar </a:t>
                      </a:r>
                      <a:r>
                        <a:rPr lang="es-CO" sz="1000" u="none" strike="noStrike" dirty="0">
                          <a:effectLst/>
                        </a:rPr>
                        <a:t>e implementar un aplicativo para presentar denuncias en línea.</a:t>
                      </a: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Diseñar</a:t>
                      </a:r>
                      <a:r>
                        <a:rPr lang="es-CO" sz="1000" u="none" strike="noStrike" baseline="0" dirty="0" smtClean="0">
                          <a:effectLst/>
                        </a:rPr>
                        <a:t> e implementar los </a:t>
                      </a:r>
                      <a:r>
                        <a:rPr lang="es-CO" sz="1000" u="none" strike="noStrike" dirty="0" smtClean="0">
                          <a:effectLst/>
                        </a:rPr>
                        <a:t>lineamientos </a:t>
                      </a:r>
                      <a:r>
                        <a:rPr lang="es-CO" sz="1000" u="none" strike="noStrike" dirty="0">
                          <a:effectLst/>
                        </a:rPr>
                        <a:t>para la atención de víctimas y usuarios</a:t>
                      </a:r>
                      <a:r>
                        <a:rPr lang="es-CO" sz="1000" u="none" strike="noStrike" dirty="0" smtClean="0">
                          <a:effectLst/>
                        </a:rPr>
                        <a:t>.</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r h="214610">
                <a:tc vMerge="1">
                  <a:txBody>
                    <a:bodyPr/>
                    <a:lstStyle/>
                    <a:p>
                      <a:endParaRPr lang="es-CO"/>
                    </a:p>
                  </a:txBody>
                  <a:tcPr/>
                </a:tc>
                <a:tc>
                  <a:txBody>
                    <a:bodyPr/>
                    <a:lstStyle/>
                    <a:p>
                      <a:pPr algn="ctr" fontAlgn="ctr"/>
                      <a:r>
                        <a:rPr lang="es-CO" sz="1000" u="none" strike="noStrike" dirty="0" smtClean="0">
                          <a:effectLst/>
                        </a:rPr>
                        <a:t>Asignar </a:t>
                      </a:r>
                      <a:r>
                        <a:rPr lang="es-CO" sz="1000" u="none" strike="noStrike" dirty="0">
                          <a:effectLst/>
                        </a:rPr>
                        <a:t>a fiscales, en menos de 5 días hábiles, el 100% de los casos radicados en la FGN.</a:t>
                      </a: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Fortalecer el personal </a:t>
                      </a:r>
                      <a:r>
                        <a:rPr lang="es-CO" sz="1000" u="none" strike="noStrike" dirty="0">
                          <a:effectLst/>
                        </a:rPr>
                        <a:t>encargado de la primera atención a las víctimas. </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r h="361087">
                <a:tc vMerge="1">
                  <a:txBody>
                    <a:bodyPr/>
                    <a:lstStyle/>
                    <a:p>
                      <a:endParaRPr lang="es-CO"/>
                    </a:p>
                  </a:txBody>
                  <a:tcPr/>
                </a:tc>
                <a:tc rowSpan="8">
                  <a:txBody>
                    <a:bodyPr/>
                    <a:lstStyle/>
                    <a:p>
                      <a:pPr algn="ctr" fontAlgn="ctr"/>
                      <a:r>
                        <a:rPr lang="es-CO" sz="1000" u="none" strike="noStrike" dirty="0" smtClean="0">
                          <a:effectLst/>
                        </a:rPr>
                        <a:t>Ubicar </a:t>
                      </a:r>
                      <a:r>
                        <a:rPr lang="es-CO" sz="1000" u="none" strike="noStrike" dirty="0">
                          <a:effectLst/>
                        </a:rPr>
                        <a:t>y/o asignar 85.000 casos que no han sido asignados en los últimos 4 años</a:t>
                      </a:r>
                      <a:r>
                        <a:rPr lang="es-CO" sz="1000" u="none" strike="noStrike" dirty="0" smtClean="0">
                          <a:effectLst/>
                        </a:rPr>
                        <a:t>.</a:t>
                      </a:r>
                    </a:p>
                    <a:p>
                      <a:pPr algn="ctr" fontAlgn="ctr"/>
                      <a:endParaRPr lang="es-CO" sz="10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Intervenir la totalidad de las noticias criminales de forma temprana.</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CO" sz="10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Aumentar en un 100% las actuaciones relevantes (que incluyen archivos, imputaciones, extinciones de la acción penal y sentencias) y lograr que todos los fiscales aumenten su productividad.</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CO" sz="10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Lograr que la Fiscalía evacúe al menos el mismo número de noticias criminales que recibe cada año.</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CO" sz="10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Finalizar la totalidad de los casos de Ley 600 sujetos a descongestión.  </a:t>
                      </a:r>
                      <a:endParaRPr lang="es-CO" sz="1000" u="none" strike="noStrike" dirty="0">
                        <a:effectLst/>
                      </a:endParaRPr>
                    </a:p>
                    <a:p>
                      <a:pPr algn="ctr" fontAlgn="ctr"/>
                      <a:r>
                        <a:rPr lang="es-CO" sz="1000" u="none" strike="noStrike" dirty="0">
                          <a:effectLst/>
                        </a:rPr>
                        <a:t> </a:t>
                      </a: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Consolidar </a:t>
                      </a:r>
                      <a:r>
                        <a:rPr lang="es-CO" sz="1000" u="none" strike="noStrike" baseline="0" dirty="0" smtClean="0">
                          <a:effectLst/>
                        </a:rPr>
                        <a:t> </a:t>
                      </a:r>
                      <a:r>
                        <a:rPr lang="es-CO" sz="1000" u="none" strike="noStrike" dirty="0" smtClean="0">
                          <a:effectLst/>
                        </a:rPr>
                        <a:t>la </a:t>
                      </a:r>
                      <a:r>
                        <a:rPr lang="es-CO" sz="1000" u="none" strike="noStrike" dirty="0">
                          <a:effectLst/>
                        </a:rPr>
                        <a:t>política de intervención temprana de entradas. </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r h="292117">
                <a:tc vMerge="1">
                  <a:txBody>
                    <a:bodyPr/>
                    <a:lstStyle/>
                    <a:p>
                      <a:endParaRPr lang="es-CO"/>
                    </a:p>
                  </a:txBody>
                  <a:tcPr/>
                </a:tc>
                <a:tc vMerge="1">
                  <a:txBody>
                    <a:bodyPr/>
                    <a:lstStyle/>
                    <a:p>
                      <a:pPr algn="ctr" fontAlgn="b"/>
                      <a:endParaRPr lang="es-CO" sz="1000" b="0" i="0" u="none" strike="noStrike" dirty="0">
                        <a:solidFill>
                          <a:srgbClr val="000000"/>
                        </a:solidFill>
                        <a:effectLst/>
                        <a:latin typeface="Times New Roman" panose="02020603050405020304" pitchFamily="18" charset="0"/>
                      </a:endParaRPr>
                    </a:p>
                  </a:txBody>
                  <a:tcPr marL="4769" marR="4769" marT="4769" marB="0" anchor="b"/>
                </a:tc>
                <a:tc>
                  <a:txBody>
                    <a:bodyPr/>
                    <a:lstStyle/>
                    <a:p>
                      <a:pPr algn="ctr" fontAlgn="ctr"/>
                      <a:r>
                        <a:rPr lang="es-CO" sz="1000" u="none" strike="noStrike" dirty="0" smtClean="0">
                          <a:effectLst/>
                        </a:rPr>
                        <a:t>Ampliar los </a:t>
                      </a:r>
                      <a:r>
                        <a:rPr lang="es-CO" sz="1000" u="none" strike="noStrike" dirty="0">
                          <a:effectLst/>
                        </a:rPr>
                        <a:t>mecanismos para interponer </a:t>
                      </a:r>
                      <a:r>
                        <a:rPr lang="es-CO" sz="1000" u="none" strike="noStrike" dirty="0" smtClean="0">
                          <a:effectLst/>
                        </a:rPr>
                        <a:t>denuncias</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r h="170458">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a:effectLst/>
                        </a:rPr>
                        <a:t>Articulación con Policía Nacional para la recepción de denuncia. </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r h="275136">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Articulación </a:t>
                      </a:r>
                      <a:r>
                        <a:rPr lang="es-CO" sz="1000" u="none" strike="noStrike" dirty="0">
                          <a:effectLst/>
                        </a:rPr>
                        <a:t>con autoridades locales y comisarías de familia. </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r h="279663">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Diagnosticar</a:t>
                      </a:r>
                      <a:r>
                        <a:rPr lang="es-CO" sz="1000" u="none" strike="noStrike" baseline="0" dirty="0" smtClean="0">
                          <a:effectLst/>
                        </a:rPr>
                        <a:t> y ajustar </a:t>
                      </a:r>
                      <a:r>
                        <a:rPr lang="es-CO" sz="1000" u="none" strike="noStrike" dirty="0" smtClean="0">
                          <a:effectLst/>
                        </a:rPr>
                        <a:t>el </a:t>
                      </a:r>
                      <a:r>
                        <a:rPr lang="es-CO" sz="1000" u="none" strike="noStrike" dirty="0">
                          <a:effectLst/>
                        </a:rPr>
                        <a:t>procedimiento de asignación de </a:t>
                      </a:r>
                      <a:r>
                        <a:rPr lang="es-CO" sz="1000" u="none" strike="noStrike" dirty="0" smtClean="0">
                          <a:effectLst/>
                        </a:rPr>
                        <a:t>casos</a:t>
                      </a:r>
                      <a:endParaRPr lang="es-CO" sz="1000" b="0" i="1" u="none" strike="noStrike" dirty="0">
                        <a:solidFill>
                          <a:srgbClr val="000000"/>
                        </a:solidFill>
                        <a:effectLst/>
                        <a:latin typeface="Times New Roman" panose="02020603050405020304" pitchFamily="18" charset="0"/>
                      </a:endParaRPr>
                    </a:p>
                  </a:txBody>
                  <a:tcPr marL="4769" marR="4769" marT="4769" marB="0" anchor="ctr"/>
                </a:tc>
              </a:tr>
              <a:tr h="292633">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Descongestionar </a:t>
                      </a:r>
                      <a:r>
                        <a:rPr lang="es-CO" sz="1000" u="none" strike="noStrike" dirty="0">
                          <a:effectLst/>
                        </a:rPr>
                        <a:t>Ley 600. </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r h="214990">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Descongestionar </a:t>
                      </a:r>
                      <a:r>
                        <a:rPr lang="es-CO" sz="1000" u="none" strike="noStrike" dirty="0">
                          <a:effectLst/>
                        </a:rPr>
                        <a:t>Ley </a:t>
                      </a:r>
                      <a:r>
                        <a:rPr lang="es-CO" sz="1000" u="none" strike="noStrike" dirty="0" smtClean="0">
                          <a:effectLst/>
                        </a:rPr>
                        <a:t>906</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r h="601200">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769" marR="4769" marT="4769" marB="0" anchor="ctr"/>
                </a:tc>
                <a:tc>
                  <a:txBody>
                    <a:bodyPr/>
                    <a:lstStyle/>
                    <a:p>
                      <a:pPr algn="ctr" fontAlgn="ctr"/>
                      <a:r>
                        <a:rPr lang="es-CO" sz="1000" u="none" strike="noStrike" dirty="0" smtClean="0">
                          <a:effectLst/>
                        </a:rPr>
                        <a:t>Aumentar </a:t>
                      </a:r>
                      <a:r>
                        <a:rPr lang="es-CO" sz="1000" u="none" strike="noStrike" dirty="0">
                          <a:effectLst/>
                        </a:rPr>
                        <a:t>la productividad e implementación del sistema de evaluación de funcionarios. </a:t>
                      </a:r>
                      <a:endParaRPr lang="es-CO" sz="1000" b="0" i="0" u="none" strike="noStrike" dirty="0">
                        <a:solidFill>
                          <a:srgbClr val="000000"/>
                        </a:solidFill>
                        <a:effectLst/>
                        <a:latin typeface="Times New Roman" panose="02020603050405020304" pitchFamily="18" charset="0"/>
                      </a:endParaRPr>
                    </a:p>
                  </a:txBody>
                  <a:tcPr marL="4769" marR="4769" marT="4769" marB="0" anchor="ctr"/>
                </a:tc>
              </a:tr>
            </a:tbl>
          </a:graphicData>
        </a:graphic>
      </p:graphicFrame>
    </p:spTree>
    <p:extLst>
      <p:ext uri="{BB962C8B-B14F-4D97-AF65-F5344CB8AC3E}">
        <p14:creationId xmlns:p14="http://schemas.microsoft.com/office/powerpoint/2010/main" val="29619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14" name="Rectángulo 13"/>
          <p:cNvSpPr/>
          <p:nvPr/>
        </p:nvSpPr>
        <p:spPr>
          <a:xfrm>
            <a:off x="1007996" y="2280574"/>
            <a:ext cx="2319866"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Estratégico</a:t>
            </a:r>
            <a:endParaRPr lang="es-ES" sz="1600" b="1" cap="none" spc="0" dirty="0">
              <a:ln/>
              <a:solidFill>
                <a:schemeClr val="accent6"/>
              </a:solidFill>
              <a:effectLst/>
            </a:endParaRPr>
          </a:p>
        </p:txBody>
      </p:sp>
      <p:sp>
        <p:nvSpPr>
          <p:cNvPr id="15" name="Rectángulo 14"/>
          <p:cNvSpPr/>
          <p:nvPr/>
        </p:nvSpPr>
        <p:spPr>
          <a:xfrm>
            <a:off x="4814285" y="2266818"/>
            <a:ext cx="71526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Meta</a:t>
            </a:r>
            <a:endParaRPr lang="es-ES" sz="1600" b="1" cap="none" spc="0" dirty="0">
              <a:ln/>
              <a:solidFill>
                <a:schemeClr val="accent6"/>
              </a:solidFill>
              <a:effectLst/>
            </a:endParaRPr>
          </a:p>
        </p:txBody>
      </p:sp>
      <p:sp>
        <p:nvSpPr>
          <p:cNvPr id="16" name="Rectángulo 15"/>
          <p:cNvSpPr/>
          <p:nvPr/>
        </p:nvSpPr>
        <p:spPr>
          <a:xfrm>
            <a:off x="7656014" y="2256373"/>
            <a:ext cx="220445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Específico</a:t>
            </a:r>
            <a:endParaRPr lang="es-ES" sz="1600" b="1" cap="none" spc="0" dirty="0">
              <a:ln/>
              <a:solidFill>
                <a:schemeClr val="accent6"/>
              </a:solidFill>
              <a:effectLst/>
            </a:endParaRPr>
          </a:p>
        </p:txBody>
      </p:sp>
      <p:sp>
        <p:nvSpPr>
          <p:cNvPr id="17" name="CuadroTexto 16"/>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a:solidFill>
                  <a:schemeClr val="bg1"/>
                </a:solidFill>
              </a:rPr>
              <a:t> </a:t>
            </a:r>
            <a:r>
              <a:rPr lang="es-CO" sz="2800" dirty="0" smtClean="0">
                <a:solidFill>
                  <a:schemeClr val="bg1"/>
                </a:solidFill>
              </a:rPr>
              <a:t>Estructura del Direccionamiento</a:t>
            </a:r>
            <a:endParaRPr lang="es-CO" sz="4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471411587"/>
              </p:ext>
            </p:extLst>
          </p:nvPr>
        </p:nvGraphicFramePr>
        <p:xfrm>
          <a:off x="806094" y="2789462"/>
          <a:ext cx="9734425" cy="2793191"/>
        </p:xfrm>
        <a:graphic>
          <a:graphicData uri="http://schemas.openxmlformats.org/drawingml/2006/table">
            <a:tbl>
              <a:tblPr>
                <a:tableStyleId>{69CF1AB2-1976-4502-BF36-3FF5EA218861}</a:tableStyleId>
              </a:tblPr>
              <a:tblGrid>
                <a:gridCol w="2639111"/>
                <a:gridCol w="3547657"/>
                <a:gridCol w="3547657"/>
              </a:tblGrid>
              <a:tr h="735791">
                <a:tc rowSpan="6">
                  <a:txBody>
                    <a:bodyPr/>
                    <a:lstStyle/>
                    <a:p>
                      <a:pPr algn="ctr" fontAlgn="ctr"/>
                      <a:r>
                        <a:rPr lang="es-CO" sz="1000" u="none" strike="noStrike" dirty="0">
                          <a:effectLst/>
                        </a:rPr>
                        <a:t>Fortalecer la acción penal en el territorio</a:t>
                      </a:r>
                      <a:endParaRPr lang="es-CO" sz="1000" b="1" i="0" u="none" strike="noStrike" dirty="0">
                        <a:solidFill>
                          <a:srgbClr val="000000"/>
                        </a:solidFill>
                        <a:effectLst/>
                        <a:latin typeface="Times New Roman" panose="02020603050405020304" pitchFamily="18" charset="0"/>
                      </a:endParaRPr>
                    </a:p>
                  </a:txBody>
                  <a:tcPr marL="8041" marR="8041" marT="8041" marB="0" anchor="ctr"/>
                </a:tc>
                <a:tc>
                  <a:txBody>
                    <a:bodyPr/>
                    <a:lstStyle/>
                    <a:p>
                      <a:pPr algn="ctr" fontAlgn="ctr"/>
                      <a:r>
                        <a:rPr lang="es-CO" sz="1000" u="none" strike="noStrike" dirty="0" smtClean="0">
                          <a:effectLst/>
                        </a:rPr>
                        <a:t>Fortalecer </a:t>
                      </a:r>
                      <a:r>
                        <a:rPr lang="es-CO" sz="1000" u="none" strike="noStrike" dirty="0">
                          <a:effectLst/>
                        </a:rPr>
                        <a:t>la presencia y actuación de la FGN en 500 municipios, incluidos los 160 municipios con mayor riesgo en el </a:t>
                      </a:r>
                      <a:r>
                        <a:rPr lang="es-CO" sz="1000" u="none" strike="noStrike" dirty="0" smtClean="0">
                          <a:effectLst/>
                        </a:rPr>
                        <a:t>pos acuerdo </a:t>
                      </a:r>
                      <a:r>
                        <a:rPr lang="es-CO" sz="1000" u="none" strike="noStrike" dirty="0">
                          <a:effectLst/>
                        </a:rPr>
                        <a:t>de paz.</a:t>
                      </a:r>
                      <a:endParaRPr lang="es-CO" sz="1000" b="0" i="0" u="none" strike="noStrike" dirty="0">
                        <a:solidFill>
                          <a:srgbClr val="000000"/>
                        </a:solidFill>
                        <a:effectLst/>
                        <a:latin typeface="Times New Roman" panose="02020603050405020304" pitchFamily="18" charset="0"/>
                      </a:endParaRPr>
                    </a:p>
                  </a:txBody>
                  <a:tcPr marL="8041" marR="8041" marT="8041" marB="0" anchor="ctr"/>
                </a:tc>
                <a:tc>
                  <a:txBody>
                    <a:bodyPr/>
                    <a:lstStyle/>
                    <a:p>
                      <a:pPr algn="ctr" fontAlgn="ctr"/>
                      <a:r>
                        <a:rPr lang="es-CO" sz="1000" u="none" strike="noStrike" dirty="0" smtClean="0">
                          <a:effectLst/>
                        </a:rPr>
                        <a:t>Diseñar y ejecutar el plan </a:t>
                      </a:r>
                      <a:r>
                        <a:rPr lang="es-CO" sz="1000" u="none" strike="noStrike" dirty="0">
                          <a:effectLst/>
                        </a:rPr>
                        <a:t>de intervención en 500 municipios. </a:t>
                      </a:r>
                      <a:endParaRPr lang="es-CO" sz="1000" b="0" i="0" u="none" strike="noStrike" dirty="0">
                        <a:solidFill>
                          <a:srgbClr val="000000"/>
                        </a:solidFill>
                        <a:effectLst/>
                        <a:latin typeface="Times New Roman" panose="02020603050405020304" pitchFamily="18" charset="0"/>
                      </a:endParaRPr>
                    </a:p>
                  </a:txBody>
                  <a:tcPr marL="8041" marR="8041" marT="8041" marB="0" anchor="ctr"/>
                </a:tc>
              </a:tr>
              <a:tr h="324144">
                <a:tc vMerge="1">
                  <a:txBody>
                    <a:bodyPr/>
                    <a:lstStyle/>
                    <a:p>
                      <a:endParaRPr lang="es-CO"/>
                    </a:p>
                  </a:txBody>
                  <a:tcPr/>
                </a:tc>
                <a:tc>
                  <a:txBody>
                    <a:bodyPr/>
                    <a:lstStyle/>
                    <a:p>
                      <a:pPr algn="ctr" fontAlgn="ctr"/>
                      <a:r>
                        <a:rPr lang="es-CO" sz="1000" u="none" strike="noStrike" dirty="0" smtClean="0">
                          <a:effectLst/>
                        </a:rPr>
                        <a:t>Priorizar </a:t>
                      </a:r>
                      <a:r>
                        <a:rPr lang="es-CO" sz="1000" u="none" strike="noStrike" dirty="0">
                          <a:effectLst/>
                        </a:rPr>
                        <a:t>10 regiones del país.</a:t>
                      </a:r>
                      <a:endParaRPr lang="es-CO" sz="1000" b="0" i="0" u="none" strike="noStrike" dirty="0">
                        <a:solidFill>
                          <a:srgbClr val="000000"/>
                        </a:solidFill>
                        <a:effectLst/>
                        <a:latin typeface="Times New Roman" panose="02020603050405020304" pitchFamily="18" charset="0"/>
                      </a:endParaRPr>
                    </a:p>
                  </a:txBody>
                  <a:tcPr marL="8041" marR="8041" marT="8041" marB="0" anchor="ctr"/>
                </a:tc>
                <a:tc>
                  <a:txBody>
                    <a:bodyPr/>
                    <a:lstStyle/>
                    <a:p>
                      <a:pPr algn="ctr" fontAlgn="ctr"/>
                      <a:r>
                        <a:rPr lang="es-CO" sz="1000" u="none" strike="noStrike" dirty="0" smtClean="0">
                          <a:effectLst/>
                        </a:rPr>
                        <a:t>Fortalecer la </a:t>
                      </a:r>
                      <a:r>
                        <a:rPr lang="es-CO" sz="1000" u="none" strike="noStrike" dirty="0">
                          <a:effectLst/>
                        </a:rPr>
                        <a:t>presencia institucional en municipios con mayor riesgo en el </a:t>
                      </a:r>
                      <a:r>
                        <a:rPr lang="es-CO" sz="1000" u="none" strike="noStrike" dirty="0" smtClean="0">
                          <a:effectLst/>
                        </a:rPr>
                        <a:t>pos acuerdo. </a:t>
                      </a:r>
                      <a:endParaRPr lang="es-CO" sz="1000" b="0" i="0" u="none" strike="noStrike" dirty="0">
                        <a:solidFill>
                          <a:srgbClr val="000000"/>
                        </a:solidFill>
                        <a:effectLst/>
                        <a:latin typeface="Times New Roman" panose="02020603050405020304" pitchFamily="18" charset="0"/>
                      </a:endParaRPr>
                    </a:p>
                  </a:txBody>
                  <a:tcPr marL="8041" marR="8041" marT="8041" marB="0" anchor="ctr"/>
                </a:tc>
              </a:tr>
              <a:tr h="507380">
                <a:tc vMerge="1">
                  <a:txBody>
                    <a:bodyPr/>
                    <a:lstStyle/>
                    <a:p>
                      <a:endParaRPr lang="es-CO"/>
                    </a:p>
                  </a:txBody>
                  <a:tcPr/>
                </a:tc>
                <a:tc rowSpan="4">
                  <a:txBody>
                    <a:bodyPr/>
                    <a:lstStyle/>
                    <a:p>
                      <a:pPr algn="ctr" fontAlgn="ctr"/>
                      <a:r>
                        <a:rPr lang="es-CO" sz="1000" u="none" strike="noStrike" dirty="0" smtClean="0">
                          <a:effectLst/>
                        </a:rPr>
                        <a:t>Aumentar </a:t>
                      </a:r>
                      <a:r>
                        <a:rPr lang="es-CO" sz="1000" u="none" strike="noStrike" dirty="0">
                          <a:effectLst/>
                        </a:rPr>
                        <a:t>en 1.800 funcionarios las direcciones seccionales, a partir de la redistribución y vinculación de personal.</a:t>
                      </a:r>
                    </a:p>
                    <a:p>
                      <a:pPr algn="ctr" fontAlgn="ctr"/>
                      <a:r>
                        <a:rPr lang="es-CO" sz="1000" u="none" strike="noStrike" dirty="0">
                          <a:effectLst/>
                        </a:rPr>
                        <a:t> </a:t>
                      </a:r>
                    </a:p>
                    <a:p>
                      <a:pPr algn="ctr" fontAlgn="ctr"/>
                      <a:r>
                        <a:rPr lang="es-CO" sz="1000" u="none" strike="noStrike" dirty="0">
                          <a:effectLst/>
                        </a:rPr>
                        <a:t> </a:t>
                      </a:r>
                    </a:p>
                    <a:p>
                      <a:pPr algn="ctr" fontAlgn="ctr"/>
                      <a:r>
                        <a:rPr lang="es-CO" sz="1000" u="none" strike="noStrike" dirty="0">
                          <a:effectLst/>
                        </a:rPr>
                        <a:t> </a:t>
                      </a:r>
                      <a:endParaRPr lang="es-CO" sz="1000" b="0" i="0" u="none" strike="noStrike" dirty="0">
                        <a:solidFill>
                          <a:srgbClr val="000000"/>
                        </a:solidFill>
                        <a:effectLst/>
                        <a:latin typeface="Times New Roman" panose="02020603050405020304" pitchFamily="18" charset="0"/>
                      </a:endParaRPr>
                    </a:p>
                  </a:txBody>
                  <a:tcPr marL="8041" marR="8041" marT="8041" marB="0" anchor="ctr"/>
                </a:tc>
                <a:tc>
                  <a:txBody>
                    <a:bodyPr/>
                    <a:lstStyle/>
                    <a:p>
                      <a:pPr algn="ctr" fontAlgn="ctr"/>
                      <a:r>
                        <a:rPr lang="es-CO" sz="1000" u="none" strike="noStrike" dirty="0" smtClean="0">
                          <a:effectLst/>
                        </a:rPr>
                        <a:t>Elaborar los Planes </a:t>
                      </a:r>
                      <a:r>
                        <a:rPr lang="es-CO" sz="1000" u="none" strike="noStrike" dirty="0">
                          <a:effectLst/>
                        </a:rPr>
                        <a:t>de priorización locales y </a:t>
                      </a:r>
                      <a:r>
                        <a:rPr lang="es-CO" sz="1000" u="none" strike="noStrike" dirty="0" smtClean="0">
                          <a:effectLst/>
                        </a:rPr>
                        <a:t>regionales</a:t>
                      </a:r>
                      <a:endParaRPr lang="es-CO" sz="1000" b="0" i="0" u="none" strike="noStrike" dirty="0">
                        <a:solidFill>
                          <a:srgbClr val="000000"/>
                        </a:solidFill>
                        <a:effectLst/>
                        <a:latin typeface="Times New Roman" panose="02020603050405020304" pitchFamily="18" charset="0"/>
                      </a:endParaRPr>
                    </a:p>
                  </a:txBody>
                  <a:tcPr marL="8041" marR="8041" marT="8041" marB="0" anchor="ctr"/>
                </a:tc>
              </a:tr>
              <a:tr h="431791">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8041" marR="8041" marT="8041" marB="0" anchor="ctr"/>
                </a:tc>
                <a:tc>
                  <a:txBody>
                    <a:bodyPr/>
                    <a:lstStyle/>
                    <a:p>
                      <a:pPr algn="ctr" fontAlgn="ctr"/>
                      <a:r>
                        <a:rPr lang="es-CO" sz="1000" u="none" strike="noStrike" dirty="0" smtClean="0">
                          <a:effectLst/>
                        </a:rPr>
                        <a:t>Elaborar planes </a:t>
                      </a:r>
                      <a:r>
                        <a:rPr lang="es-CO" sz="1000" u="none" strike="noStrike" dirty="0">
                          <a:effectLst/>
                        </a:rPr>
                        <a:t>de priorización regional interdependencias. </a:t>
                      </a:r>
                      <a:endParaRPr lang="es-CO" sz="1000" b="0" i="0" u="none" strike="noStrike" dirty="0">
                        <a:solidFill>
                          <a:srgbClr val="000000"/>
                        </a:solidFill>
                        <a:effectLst/>
                        <a:latin typeface="Times New Roman" panose="02020603050405020304" pitchFamily="18" charset="0"/>
                      </a:endParaRPr>
                    </a:p>
                  </a:txBody>
                  <a:tcPr marL="8041" marR="8041" marT="8041" marB="0" anchor="ctr"/>
                </a:tc>
              </a:tr>
              <a:tr h="300790">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8041" marR="8041" marT="8041" marB="0" anchor="ctr"/>
                </a:tc>
                <a:tc>
                  <a:txBody>
                    <a:bodyPr/>
                    <a:lstStyle/>
                    <a:p>
                      <a:pPr algn="ctr" fontAlgn="ctr"/>
                      <a:r>
                        <a:rPr lang="es-CO" sz="1000" u="none" strike="noStrike" dirty="0" smtClean="0">
                          <a:effectLst/>
                        </a:rPr>
                        <a:t>Fortalecer el </a:t>
                      </a:r>
                      <a:r>
                        <a:rPr lang="es-CO" sz="1000" u="none" strike="noStrike" dirty="0">
                          <a:effectLst/>
                        </a:rPr>
                        <a:t>análisis criminal con enfoque territorial. </a:t>
                      </a:r>
                      <a:endParaRPr lang="es-CO" sz="1000" b="0" i="0" u="none" strike="noStrike" dirty="0">
                        <a:solidFill>
                          <a:srgbClr val="000000"/>
                        </a:solidFill>
                        <a:effectLst/>
                        <a:latin typeface="Times New Roman" panose="02020603050405020304" pitchFamily="18" charset="0"/>
                      </a:endParaRPr>
                    </a:p>
                  </a:txBody>
                  <a:tcPr marL="8041" marR="8041" marT="8041" marB="0" anchor="ctr"/>
                </a:tc>
              </a:tr>
              <a:tr h="493295">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8041" marR="8041" marT="8041" marB="0" anchor="ctr"/>
                </a:tc>
                <a:tc>
                  <a:txBody>
                    <a:bodyPr/>
                    <a:lstStyle/>
                    <a:p>
                      <a:pPr algn="ctr" fontAlgn="ctr"/>
                      <a:r>
                        <a:rPr lang="es-CO" sz="1000" u="none" strike="noStrike" dirty="0">
                          <a:effectLst/>
                        </a:rPr>
                        <a:t>Aumentar el talento humano de las direcciones seccionales. </a:t>
                      </a:r>
                      <a:endParaRPr lang="es-CO" sz="1000" b="0" i="1" u="none" strike="noStrike" dirty="0">
                        <a:solidFill>
                          <a:srgbClr val="000000"/>
                        </a:solidFill>
                        <a:effectLst/>
                        <a:latin typeface="Times New Roman" panose="02020603050405020304" pitchFamily="18" charset="0"/>
                      </a:endParaRPr>
                    </a:p>
                  </a:txBody>
                  <a:tcPr marL="8041" marR="8041" marT="8041" marB="0" anchor="ctr"/>
                </a:tc>
              </a:tr>
            </a:tbl>
          </a:graphicData>
        </a:graphic>
      </p:graphicFrame>
    </p:spTree>
    <p:extLst>
      <p:ext uri="{BB962C8B-B14F-4D97-AF65-F5344CB8AC3E}">
        <p14:creationId xmlns:p14="http://schemas.microsoft.com/office/powerpoint/2010/main" val="311433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14" name="Rectángulo 13"/>
          <p:cNvSpPr/>
          <p:nvPr/>
        </p:nvSpPr>
        <p:spPr>
          <a:xfrm>
            <a:off x="779396" y="2250892"/>
            <a:ext cx="2319866"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Estratégico</a:t>
            </a:r>
            <a:endParaRPr lang="es-ES" sz="1600" b="1" cap="none" spc="0" dirty="0">
              <a:ln/>
              <a:solidFill>
                <a:schemeClr val="accent6"/>
              </a:solidFill>
              <a:effectLst/>
            </a:endParaRPr>
          </a:p>
        </p:txBody>
      </p:sp>
      <p:sp>
        <p:nvSpPr>
          <p:cNvPr id="15" name="Rectángulo 14"/>
          <p:cNvSpPr/>
          <p:nvPr/>
        </p:nvSpPr>
        <p:spPr>
          <a:xfrm>
            <a:off x="4814285" y="2266818"/>
            <a:ext cx="71526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Meta</a:t>
            </a:r>
            <a:endParaRPr lang="es-ES" sz="1600" b="1" cap="none" spc="0" dirty="0">
              <a:ln/>
              <a:solidFill>
                <a:schemeClr val="accent6"/>
              </a:solidFill>
              <a:effectLst/>
            </a:endParaRPr>
          </a:p>
        </p:txBody>
      </p:sp>
      <p:sp>
        <p:nvSpPr>
          <p:cNvPr id="16" name="Rectángulo 15"/>
          <p:cNvSpPr/>
          <p:nvPr/>
        </p:nvSpPr>
        <p:spPr>
          <a:xfrm>
            <a:off x="8149308" y="2253031"/>
            <a:ext cx="220445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Específico</a:t>
            </a:r>
            <a:endParaRPr lang="es-ES" sz="1600" b="1" cap="none" spc="0" dirty="0">
              <a:ln/>
              <a:solidFill>
                <a:schemeClr val="accent6"/>
              </a:solidFill>
              <a:effectLst/>
            </a:endParaRPr>
          </a:p>
        </p:txBody>
      </p:sp>
      <p:sp>
        <p:nvSpPr>
          <p:cNvPr id="17" name="CuadroTexto 16"/>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a:solidFill>
                  <a:schemeClr val="bg1"/>
                </a:solidFill>
              </a:rPr>
              <a:t> </a:t>
            </a:r>
            <a:r>
              <a:rPr lang="es-CO" sz="2800" dirty="0" smtClean="0">
                <a:solidFill>
                  <a:schemeClr val="bg1"/>
                </a:solidFill>
              </a:rPr>
              <a:t>Estructura del Direccionamiento</a:t>
            </a:r>
            <a:endParaRPr lang="es-CO" sz="40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923527710"/>
              </p:ext>
            </p:extLst>
          </p:nvPr>
        </p:nvGraphicFramePr>
        <p:xfrm>
          <a:off x="383191" y="2768726"/>
          <a:ext cx="10969625" cy="1469702"/>
        </p:xfrm>
        <a:graphic>
          <a:graphicData uri="http://schemas.openxmlformats.org/drawingml/2006/table">
            <a:tbl>
              <a:tblPr>
                <a:tableStyleId>{69CF1AB2-1976-4502-BF36-3FF5EA218861}</a:tableStyleId>
              </a:tblPr>
              <a:tblGrid>
                <a:gridCol w="2973987"/>
                <a:gridCol w="3997819"/>
                <a:gridCol w="3997819"/>
              </a:tblGrid>
              <a:tr h="380194">
                <a:tc rowSpan="3">
                  <a:txBody>
                    <a:bodyPr/>
                    <a:lstStyle/>
                    <a:p>
                      <a:pPr algn="ctr" fontAlgn="ctr"/>
                      <a:r>
                        <a:rPr lang="es-CO" sz="1000" u="none" strike="noStrike" dirty="0">
                          <a:effectLst/>
                        </a:rPr>
                        <a:t>Consolidar las políticas de manejo estratégico de la carga de trabajo</a:t>
                      </a:r>
                      <a:endParaRPr lang="es-CO" sz="1000" b="1" i="0" u="none" strike="noStrike" dirty="0">
                        <a:solidFill>
                          <a:srgbClr val="000000"/>
                        </a:solidFill>
                        <a:effectLst/>
                        <a:latin typeface="Times New Roman" panose="02020603050405020304" pitchFamily="18" charset="0"/>
                      </a:endParaRPr>
                    </a:p>
                  </a:txBody>
                  <a:tcPr marL="9061" marR="9061" marT="9061" marB="0" anchor="ctr"/>
                </a:tc>
                <a:tc>
                  <a:txBody>
                    <a:bodyPr/>
                    <a:lstStyle/>
                    <a:p>
                      <a:pPr algn="ctr" fontAlgn="ctr"/>
                      <a:r>
                        <a:rPr lang="es-CO" sz="1000" u="none" strike="noStrike" dirty="0" smtClean="0">
                          <a:effectLst/>
                        </a:rPr>
                        <a:t>Ajustar </a:t>
                      </a:r>
                      <a:r>
                        <a:rPr lang="es-CO" sz="1000" u="none" strike="noStrike" dirty="0">
                          <a:effectLst/>
                        </a:rPr>
                        <a:t>y mejorar la política de priorización.</a:t>
                      </a:r>
                      <a:endParaRPr lang="es-CO" sz="1000" b="0" i="0" u="none" strike="noStrike" dirty="0">
                        <a:solidFill>
                          <a:srgbClr val="000000"/>
                        </a:solidFill>
                        <a:effectLst/>
                        <a:latin typeface="Times New Roman" panose="02020603050405020304" pitchFamily="18" charset="0"/>
                      </a:endParaRPr>
                    </a:p>
                  </a:txBody>
                  <a:tcPr marL="9061" marR="9061" marT="9061" marB="0" anchor="ctr"/>
                </a:tc>
                <a:tc>
                  <a:txBody>
                    <a:bodyPr/>
                    <a:lstStyle/>
                    <a:p>
                      <a:pPr algn="ctr" fontAlgn="ctr"/>
                      <a:r>
                        <a:rPr lang="es-CO" sz="1000" u="none" strike="noStrike" dirty="0">
                          <a:effectLst/>
                        </a:rPr>
                        <a:t>Ajustar la política de priorización. </a:t>
                      </a:r>
                      <a:endParaRPr lang="es-CO" sz="1000" b="0" i="0" u="none" strike="noStrike" dirty="0">
                        <a:solidFill>
                          <a:srgbClr val="000000"/>
                        </a:solidFill>
                        <a:effectLst/>
                        <a:latin typeface="Times New Roman" panose="02020603050405020304" pitchFamily="18" charset="0"/>
                      </a:endParaRPr>
                    </a:p>
                  </a:txBody>
                  <a:tcPr marL="9061" marR="9061" marT="9061" marB="0" anchor="ctr"/>
                </a:tc>
              </a:tr>
              <a:tr h="388962">
                <a:tc vMerge="1">
                  <a:txBody>
                    <a:bodyPr/>
                    <a:lstStyle/>
                    <a:p>
                      <a:endParaRPr lang="es-CO"/>
                    </a:p>
                  </a:txBody>
                  <a:tcPr/>
                </a:tc>
                <a:tc>
                  <a:txBody>
                    <a:bodyPr/>
                    <a:lstStyle/>
                    <a:p>
                      <a:pPr algn="ctr" fontAlgn="ctr"/>
                      <a:r>
                        <a:rPr lang="es-CO" sz="1000" u="none" strike="noStrike" dirty="0" smtClean="0">
                          <a:effectLst/>
                        </a:rPr>
                        <a:t>Diseñar</a:t>
                      </a:r>
                      <a:r>
                        <a:rPr lang="es-CO" sz="1000" u="none" strike="noStrike" dirty="0">
                          <a:effectLst/>
                        </a:rPr>
                        <a:t>, implementar y ajustar anualmente Planes de Priorización para el 100% de las direcciones nacionales y seccionales de fiscalías que les permitan tener una aproximación estratégica a su carga de trabajo.</a:t>
                      </a:r>
                      <a:endParaRPr lang="es-CO" sz="1000" b="0" i="0" u="none" strike="noStrike" dirty="0">
                        <a:solidFill>
                          <a:srgbClr val="000000"/>
                        </a:solidFill>
                        <a:effectLst/>
                        <a:latin typeface="Times New Roman" panose="02020603050405020304" pitchFamily="18" charset="0"/>
                      </a:endParaRPr>
                    </a:p>
                  </a:txBody>
                  <a:tcPr marL="9061" marR="9061" marT="9061" marB="0" anchor="ctr"/>
                </a:tc>
                <a:tc rowSpan="2">
                  <a:txBody>
                    <a:bodyPr/>
                    <a:lstStyle/>
                    <a:p>
                      <a:pPr algn="ctr" fontAlgn="ctr"/>
                      <a:r>
                        <a:rPr lang="es-CO" sz="1000" u="none" strike="noStrike" dirty="0" smtClean="0">
                          <a:effectLst/>
                        </a:rPr>
                        <a:t>Contribuir en el </a:t>
                      </a:r>
                      <a:r>
                        <a:rPr lang="es-CO" sz="1000" u="none" strike="noStrike" dirty="0">
                          <a:effectLst/>
                        </a:rPr>
                        <a:t>diseño de la política criminal. </a:t>
                      </a:r>
                    </a:p>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9061" marR="9061" marT="9061" marB="0" anchor="ctr"/>
                </a:tc>
              </a:tr>
              <a:tr h="470847">
                <a:tc vMerge="1">
                  <a:txBody>
                    <a:bodyPr/>
                    <a:lstStyle/>
                    <a:p>
                      <a:endParaRPr lang="es-CO"/>
                    </a:p>
                  </a:txBody>
                  <a:tcPr/>
                </a:tc>
                <a:tc>
                  <a:txBody>
                    <a:bodyPr/>
                    <a:lstStyle/>
                    <a:p>
                      <a:pPr algn="ctr" fontAlgn="ctr"/>
                      <a:r>
                        <a:rPr lang="es-CO" sz="1000" u="none" strike="noStrike" dirty="0" smtClean="0">
                          <a:effectLst/>
                        </a:rPr>
                        <a:t>Diseñar </a:t>
                      </a:r>
                      <a:r>
                        <a:rPr lang="es-CO" sz="1000" u="none" strike="noStrike" dirty="0">
                          <a:effectLst/>
                        </a:rPr>
                        <a:t>e implementar Planes de Priorización para el 100% de las unidades locales de las direcciones seccionales.</a:t>
                      </a:r>
                      <a:endParaRPr lang="es-CO" sz="1000" b="0" i="0" u="none" strike="noStrike" dirty="0">
                        <a:solidFill>
                          <a:srgbClr val="000000"/>
                        </a:solidFill>
                        <a:effectLst/>
                        <a:latin typeface="Times New Roman" panose="02020603050405020304" pitchFamily="18" charset="0"/>
                      </a:endParaRPr>
                    </a:p>
                  </a:txBody>
                  <a:tcPr marL="9061" marR="9061" marT="9061" marB="0" anchor="ctr"/>
                </a:tc>
                <a:tc vMerge="1">
                  <a:txBody>
                    <a:bodyPr/>
                    <a:lstStyle/>
                    <a:p>
                      <a:pPr algn="l" fontAlgn="b"/>
                      <a:endParaRPr lang="es-CO" sz="1000" b="0" i="0" u="none" strike="noStrike" dirty="0">
                        <a:solidFill>
                          <a:srgbClr val="000000"/>
                        </a:solidFill>
                        <a:effectLst/>
                        <a:latin typeface="Calibri" panose="020F0502020204030204" pitchFamily="34" charset="0"/>
                      </a:endParaRPr>
                    </a:p>
                  </a:txBody>
                  <a:tcPr marL="9061" marR="9061" marT="9061" marB="0" anchor="b"/>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227997196"/>
              </p:ext>
            </p:extLst>
          </p:nvPr>
        </p:nvGraphicFramePr>
        <p:xfrm>
          <a:off x="383190" y="4389730"/>
          <a:ext cx="10969625" cy="2237676"/>
        </p:xfrm>
        <a:graphic>
          <a:graphicData uri="http://schemas.openxmlformats.org/drawingml/2006/table">
            <a:tbl>
              <a:tblPr>
                <a:tableStyleId>{69CF1AB2-1976-4502-BF36-3FF5EA218861}</a:tableStyleId>
              </a:tblPr>
              <a:tblGrid>
                <a:gridCol w="2973987"/>
                <a:gridCol w="3997819"/>
                <a:gridCol w="3997819"/>
              </a:tblGrid>
              <a:tr h="555249">
                <a:tc rowSpan="6">
                  <a:txBody>
                    <a:bodyPr/>
                    <a:lstStyle/>
                    <a:p>
                      <a:pPr algn="ctr" fontAlgn="ctr"/>
                      <a:r>
                        <a:rPr lang="es-CO" sz="1000" u="none" strike="noStrike" dirty="0">
                          <a:effectLst/>
                        </a:rPr>
                        <a:t>Gestionar y optimizar los recursos financieros</a:t>
                      </a:r>
                      <a:endParaRPr lang="es-CO" sz="1000" b="1" i="0" u="none" strike="noStrike" dirty="0">
                        <a:solidFill>
                          <a:srgbClr val="000000"/>
                        </a:solidFill>
                        <a:effectLst/>
                        <a:latin typeface="Times New Roman" panose="02020603050405020304" pitchFamily="18" charset="0"/>
                      </a:endParaRPr>
                    </a:p>
                  </a:txBody>
                  <a:tcPr marL="7563" marR="7563" marT="7563" marB="0" anchor="ctr"/>
                </a:tc>
                <a:tc>
                  <a:txBody>
                    <a:bodyPr/>
                    <a:lstStyle/>
                    <a:p>
                      <a:pPr algn="ctr" fontAlgn="ctr"/>
                      <a:r>
                        <a:rPr lang="es-CO" sz="1000" u="none" strike="noStrike" dirty="0" smtClean="0">
                          <a:effectLst/>
                        </a:rPr>
                        <a:t>Construir </a:t>
                      </a:r>
                      <a:r>
                        <a:rPr lang="es-CO" sz="1000" u="none" strike="noStrike" dirty="0">
                          <a:effectLst/>
                        </a:rPr>
                        <a:t>el edificio del Complejo Judicial de Paloquemao en Bogotá.</a:t>
                      </a:r>
                      <a:endParaRPr lang="es-CO" sz="1000" b="0" i="0" u="none" strike="noStrike" dirty="0">
                        <a:solidFill>
                          <a:srgbClr val="000000"/>
                        </a:solidFill>
                        <a:effectLst/>
                        <a:latin typeface="Times New Roman" panose="02020603050405020304" pitchFamily="18" charset="0"/>
                      </a:endParaRPr>
                    </a:p>
                  </a:txBody>
                  <a:tcPr marL="7563" marR="7563" marT="7563" marB="0" anchor="ctr"/>
                </a:tc>
                <a:tc>
                  <a:txBody>
                    <a:bodyPr/>
                    <a:lstStyle/>
                    <a:p>
                      <a:pPr algn="ctr" fontAlgn="ctr"/>
                      <a:r>
                        <a:rPr lang="es-CO" sz="1000" u="none" strike="noStrike" dirty="0">
                          <a:effectLst/>
                        </a:rPr>
                        <a:t>Crear y administrar el Banco de Proyectos. </a:t>
                      </a:r>
                      <a:endParaRPr lang="es-CO" sz="1000" b="0" i="0" u="none" strike="noStrike" dirty="0">
                        <a:solidFill>
                          <a:srgbClr val="000000"/>
                        </a:solidFill>
                        <a:effectLst/>
                        <a:latin typeface="Times New Roman" panose="02020603050405020304" pitchFamily="18" charset="0"/>
                      </a:endParaRPr>
                    </a:p>
                  </a:txBody>
                  <a:tcPr marL="7563" marR="7563" marT="7563" marB="0" anchor="ctr"/>
                </a:tc>
              </a:tr>
              <a:tr h="429904">
                <a:tc vMerge="1">
                  <a:txBody>
                    <a:bodyPr/>
                    <a:lstStyle/>
                    <a:p>
                      <a:endParaRPr lang="es-CO"/>
                    </a:p>
                  </a:txBody>
                  <a:tcPr/>
                </a:tc>
                <a:tc>
                  <a:txBody>
                    <a:bodyPr/>
                    <a:lstStyle/>
                    <a:p>
                      <a:pPr algn="ctr" fontAlgn="ctr"/>
                      <a:r>
                        <a:rPr lang="es-CO" sz="1000" u="none" strike="noStrike" dirty="0" smtClean="0">
                          <a:effectLst/>
                        </a:rPr>
                        <a:t>Fortalecer </a:t>
                      </a:r>
                      <a:r>
                        <a:rPr lang="es-CO" sz="1000" u="none" strike="noStrike" dirty="0">
                          <a:effectLst/>
                        </a:rPr>
                        <a:t>gerencial y financieramente el Fondo Especial de Administración de Bienes de la Fiscalía General.</a:t>
                      </a:r>
                      <a:endParaRPr lang="es-CO" sz="1000" b="0" i="0" u="none" strike="noStrike" dirty="0">
                        <a:solidFill>
                          <a:srgbClr val="000000"/>
                        </a:solidFill>
                        <a:effectLst/>
                        <a:latin typeface="Times New Roman" panose="02020603050405020304" pitchFamily="18" charset="0"/>
                      </a:endParaRPr>
                    </a:p>
                  </a:txBody>
                  <a:tcPr marL="7563" marR="7563" marT="7563" marB="0" anchor="ctr"/>
                </a:tc>
                <a:tc>
                  <a:txBody>
                    <a:bodyPr/>
                    <a:lstStyle/>
                    <a:p>
                      <a:pPr algn="ctr" fontAlgn="ctr"/>
                      <a:r>
                        <a:rPr lang="es-CO" sz="1000" u="none" strike="noStrike" dirty="0">
                          <a:effectLst/>
                        </a:rPr>
                        <a:t>Gestionar la obtención de recursos para el desarrollo de los planes maestros. </a:t>
                      </a:r>
                      <a:endParaRPr lang="es-CO" sz="1000" b="0" i="0" u="none" strike="noStrike" dirty="0">
                        <a:solidFill>
                          <a:srgbClr val="000000"/>
                        </a:solidFill>
                        <a:effectLst/>
                        <a:latin typeface="Times New Roman" panose="02020603050405020304" pitchFamily="18" charset="0"/>
                      </a:endParaRPr>
                    </a:p>
                  </a:txBody>
                  <a:tcPr marL="7563" marR="7563" marT="7563" marB="0" anchor="ctr"/>
                </a:tc>
              </a:tr>
              <a:tr h="327546">
                <a:tc vMerge="1">
                  <a:txBody>
                    <a:bodyPr/>
                    <a:lstStyle/>
                    <a:p>
                      <a:endParaRPr lang="es-CO"/>
                    </a:p>
                  </a:txBody>
                  <a:tcPr/>
                </a:tc>
                <a:tc rowSpan="4">
                  <a:txBody>
                    <a:bodyPr/>
                    <a:lstStyle/>
                    <a:p>
                      <a:pPr algn="ctr" fontAlgn="ctr"/>
                      <a:endParaRPr lang="es-CO" sz="1000" u="none" strike="noStrike" dirty="0" smtClean="0">
                        <a:effectLst/>
                      </a:endParaRPr>
                    </a:p>
                    <a:p>
                      <a:pPr algn="ctr" fontAlgn="ctr"/>
                      <a:r>
                        <a:rPr lang="es-CO" sz="1000" u="none" strike="noStrike" dirty="0" smtClean="0">
                          <a:effectLst/>
                        </a:rPr>
                        <a:t>Ejecutar </a:t>
                      </a:r>
                      <a:r>
                        <a:rPr lang="es-CO" sz="1000" u="none" strike="noStrike" dirty="0">
                          <a:effectLst/>
                        </a:rPr>
                        <a:t>el 100% del presupuesto anual de inversión.</a:t>
                      </a:r>
                    </a:p>
                    <a:p>
                      <a:pPr algn="ctr" fontAlgn="ctr"/>
                      <a:r>
                        <a:rPr lang="es-CO" sz="1000" u="none" strike="noStrike" dirty="0">
                          <a:effectLst/>
                        </a:rPr>
                        <a:t> </a:t>
                      </a:r>
                    </a:p>
                    <a:p>
                      <a:pPr algn="ctr" fontAlgn="ctr"/>
                      <a:r>
                        <a:rPr lang="es-CO" sz="1000" u="none" strike="noStrike" dirty="0">
                          <a:effectLst/>
                        </a:rPr>
                        <a:t> </a:t>
                      </a:r>
                    </a:p>
                    <a:p>
                      <a:pPr algn="ctr" fontAlgn="ctr"/>
                      <a:r>
                        <a:rPr lang="es-CO" sz="1000" u="none" strike="noStrike" dirty="0">
                          <a:effectLst/>
                        </a:rPr>
                        <a:t> </a:t>
                      </a:r>
                      <a:endParaRPr lang="es-CO" sz="1000" b="0" i="0" u="none" strike="noStrike" dirty="0">
                        <a:solidFill>
                          <a:srgbClr val="000000"/>
                        </a:solidFill>
                        <a:effectLst/>
                        <a:latin typeface="Times New Roman" panose="02020603050405020304" pitchFamily="18" charset="0"/>
                      </a:endParaRPr>
                    </a:p>
                  </a:txBody>
                  <a:tcPr marL="7563" marR="7563" marT="7563" marB="0" anchor="ctr"/>
                </a:tc>
                <a:tc>
                  <a:txBody>
                    <a:bodyPr/>
                    <a:lstStyle/>
                    <a:p>
                      <a:pPr algn="ctr" fontAlgn="ctr"/>
                      <a:r>
                        <a:rPr lang="es-CO" sz="1000" u="none" strike="noStrike" dirty="0" smtClean="0">
                          <a:effectLst/>
                        </a:rPr>
                        <a:t>Descongestionar</a:t>
                      </a:r>
                      <a:r>
                        <a:rPr lang="es-CO" sz="1000" u="none" strike="noStrike" baseline="0" dirty="0" smtClean="0">
                          <a:effectLst/>
                        </a:rPr>
                        <a:t> </a:t>
                      </a:r>
                      <a:r>
                        <a:rPr lang="es-CO" sz="1000" u="none" strike="noStrike" dirty="0" smtClean="0">
                          <a:effectLst/>
                        </a:rPr>
                        <a:t> </a:t>
                      </a:r>
                      <a:r>
                        <a:rPr lang="es-CO" sz="1000" u="none" strike="noStrike" dirty="0">
                          <a:effectLst/>
                        </a:rPr>
                        <a:t>bienes, elementos incautados y evidencias físicas. </a:t>
                      </a:r>
                      <a:endParaRPr lang="es-CO" sz="1000" b="0" i="0" u="none" strike="noStrike" dirty="0">
                        <a:solidFill>
                          <a:srgbClr val="000000"/>
                        </a:solidFill>
                        <a:effectLst/>
                        <a:latin typeface="Times New Roman" panose="02020603050405020304" pitchFamily="18" charset="0"/>
                      </a:endParaRPr>
                    </a:p>
                  </a:txBody>
                  <a:tcPr marL="7563" marR="7563" marT="7563" marB="0" anchor="ctr"/>
                </a:tc>
              </a:tr>
              <a:tr h="245660">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7563" marR="7563" marT="7563" marB="0" anchor="ctr"/>
                </a:tc>
                <a:tc>
                  <a:txBody>
                    <a:bodyPr/>
                    <a:lstStyle/>
                    <a:p>
                      <a:pPr algn="ctr" fontAlgn="ctr"/>
                      <a:r>
                        <a:rPr lang="es-CO" sz="1000" u="none" strike="noStrike" dirty="0" smtClean="0">
                          <a:effectLst/>
                        </a:rPr>
                        <a:t>Depurar</a:t>
                      </a:r>
                      <a:r>
                        <a:rPr lang="es-CO" sz="1000" u="none" strike="noStrike" baseline="0" dirty="0" smtClean="0">
                          <a:effectLst/>
                        </a:rPr>
                        <a:t> la </a:t>
                      </a:r>
                      <a:r>
                        <a:rPr lang="es-CO" sz="1000" u="none" strike="noStrike" dirty="0" smtClean="0">
                          <a:effectLst/>
                        </a:rPr>
                        <a:t> </a:t>
                      </a:r>
                      <a:r>
                        <a:rPr lang="es-CO" sz="1000" u="none" strike="noStrike" dirty="0">
                          <a:effectLst/>
                        </a:rPr>
                        <a:t>cuenta vehículos en comiso e incautados del Fondo Especial de Bienes. </a:t>
                      </a:r>
                      <a:endParaRPr lang="es-CO" sz="1000" b="0" i="0" u="none" strike="noStrike" dirty="0">
                        <a:solidFill>
                          <a:srgbClr val="000000"/>
                        </a:solidFill>
                        <a:effectLst/>
                        <a:latin typeface="Times New Roman" panose="02020603050405020304" pitchFamily="18" charset="0"/>
                      </a:endParaRPr>
                    </a:p>
                  </a:txBody>
                  <a:tcPr marL="7563" marR="7563" marT="7563" marB="0" anchor="ctr"/>
                </a:tc>
              </a:tr>
              <a:tr h="300251">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7563" marR="7563" marT="7563" marB="0" anchor="ctr"/>
                </a:tc>
                <a:tc>
                  <a:txBody>
                    <a:bodyPr/>
                    <a:lstStyle/>
                    <a:p>
                      <a:pPr algn="ctr" fontAlgn="ctr"/>
                      <a:r>
                        <a:rPr lang="es-CO" sz="1000" u="none" strike="noStrike" dirty="0" smtClean="0">
                          <a:effectLst/>
                        </a:rPr>
                        <a:t>Fortalecer</a:t>
                      </a:r>
                      <a:r>
                        <a:rPr lang="es-CO" sz="1000" u="none" strike="noStrike" baseline="0" dirty="0" smtClean="0">
                          <a:effectLst/>
                        </a:rPr>
                        <a:t> lo</a:t>
                      </a:r>
                      <a:r>
                        <a:rPr lang="es-CO" sz="1000" u="none" strike="noStrike" dirty="0" smtClean="0">
                          <a:effectLst/>
                        </a:rPr>
                        <a:t> </a:t>
                      </a:r>
                      <a:r>
                        <a:rPr lang="es-CO" sz="1000" u="none" strike="noStrike" dirty="0">
                          <a:effectLst/>
                        </a:rPr>
                        <a:t>administrativo y financiero del Fondo Especial de Bienes. </a:t>
                      </a:r>
                      <a:endParaRPr lang="es-CO" sz="1000" b="0" i="0" u="none" strike="noStrike" dirty="0">
                        <a:solidFill>
                          <a:srgbClr val="000000"/>
                        </a:solidFill>
                        <a:effectLst/>
                        <a:latin typeface="Times New Roman" panose="02020603050405020304" pitchFamily="18" charset="0"/>
                      </a:endParaRPr>
                    </a:p>
                  </a:txBody>
                  <a:tcPr marL="7563" marR="7563" marT="7563" marB="0" anchor="ctr"/>
                </a:tc>
              </a:tr>
              <a:tr h="279779">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7563" marR="7563" marT="7563" marB="0" anchor="ctr"/>
                </a:tc>
                <a:tc>
                  <a:txBody>
                    <a:bodyPr/>
                    <a:lstStyle/>
                    <a:p>
                      <a:pPr algn="ctr" fontAlgn="ctr"/>
                      <a:r>
                        <a:rPr lang="es-CO" sz="1000" u="none" strike="noStrike" dirty="0">
                          <a:effectLst/>
                        </a:rPr>
                        <a:t>Transparencia y sistematización en el manejo de los recursos financieros. </a:t>
                      </a:r>
                      <a:endParaRPr lang="es-CO" sz="1000" b="0" i="1" u="none" strike="noStrike" dirty="0">
                        <a:solidFill>
                          <a:srgbClr val="000000"/>
                        </a:solidFill>
                        <a:effectLst/>
                        <a:latin typeface="Times New Roman" panose="02020603050405020304" pitchFamily="18" charset="0"/>
                      </a:endParaRPr>
                    </a:p>
                  </a:txBody>
                  <a:tcPr marL="7563" marR="7563" marT="7563" marB="0" anchor="ctr"/>
                </a:tc>
              </a:tr>
            </a:tbl>
          </a:graphicData>
        </a:graphic>
      </p:graphicFrame>
    </p:spTree>
    <p:extLst>
      <p:ext uri="{BB962C8B-B14F-4D97-AF65-F5344CB8AC3E}">
        <p14:creationId xmlns:p14="http://schemas.microsoft.com/office/powerpoint/2010/main" val="2210959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14" name="Rectángulo 13"/>
          <p:cNvSpPr/>
          <p:nvPr/>
        </p:nvSpPr>
        <p:spPr>
          <a:xfrm>
            <a:off x="779396" y="1781661"/>
            <a:ext cx="2319866"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Estratégico</a:t>
            </a:r>
            <a:endParaRPr lang="es-ES" sz="1600" b="1" cap="none" spc="0" dirty="0">
              <a:ln/>
              <a:solidFill>
                <a:schemeClr val="accent6"/>
              </a:solidFill>
              <a:effectLst/>
            </a:endParaRPr>
          </a:p>
        </p:txBody>
      </p:sp>
      <p:sp>
        <p:nvSpPr>
          <p:cNvPr id="15" name="Rectángulo 14"/>
          <p:cNvSpPr/>
          <p:nvPr/>
        </p:nvSpPr>
        <p:spPr>
          <a:xfrm>
            <a:off x="4814285" y="1797587"/>
            <a:ext cx="71526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Meta</a:t>
            </a:r>
            <a:endParaRPr lang="es-ES" sz="1600" b="1" cap="none" spc="0" dirty="0">
              <a:ln/>
              <a:solidFill>
                <a:schemeClr val="accent6"/>
              </a:solidFill>
              <a:effectLst/>
            </a:endParaRPr>
          </a:p>
        </p:txBody>
      </p:sp>
      <p:sp>
        <p:nvSpPr>
          <p:cNvPr id="16" name="Rectángulo 15"/>
          <p:cNvSpPr/>
          <p:nvPr/>
        </p:nvSpPr>
        <p:spPr>
          <a:xfrm>
            <a:off x="8149308" y="1783800"/>
            <a:ext cx="220445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Específico</a:t>
            </a:r>
            <a:endParaRPr lang="es-ES" sz="1600" b="1" cap="none" spc="0" dirty="0">
              <a:ln/>
              <a:solidFill>
                <a:schemeClr val="accent6"/>
              </a:solidFill>
              <a:effectLst/>
            </a:endParaRPr>
          </a:p>
        </p:txBody>
      </p:sp>
      <p:sp>
        <p:nvSpPr>
          <p:cNvPr id="17" name="CuadroTexto 16"/>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a:solidFill>
                  <a:schemeClr val="bg1"/>
                </a:solidFill>
              </a:rPr>
              <a:t> </a:t>
            </a:r>
            <a:r>
              <a:rPr lang="es-CO" sz="2800" dirty="0" smtClean="0">
                <a:solidFill>
                  <a:schemeClr val="bg1"/>
                </a:solidFill>
              </a:rPr>
              <a:t>Estructura del Direccionamiento</a:t>
            </a:r>
            <a:endParaRPr lang="es-CO" sz="4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529031590"/>
              </p:ext>
            </p:extLst>
          </p:nvPr>
        </p:nvGraphicFramePr>
        <p:xfrm>
          <a:off x="589547" y="2282938"/>
          <a:ext cx="10539665" cy="4180337"/>
        </p:xfrm>
        <a:graphic>
          <a:graphicData uri="http://schemas.openxmlformats.org/drawingml/2006/table">
            <a:tbl>
              <a:tblPr>
                <a:tableStyleId>{5C22544A-7EE6-4342-B048-85BDC9FD1C3A}</a:tableStyleId>
              </a:tblPr>
              <a:tblGrid>
                <a:gridCol w="2490537"/>
                <a:gridCol w="3826042"/>
                <a:gridCol w="4223086"/>
              </a:tblGrid>
              <a:tr h="379086">
                <a:tc rowSpan="3">
                  <a:txBody>
                    <a:bodyPr/>
                    <a:lstStyle/>
                    <a:p>
                      <a:pPr algn="ctr" fontAlgn="ctr"/>
                      <a:r>
                        <a:rPr lang="es-CO" sz="1000" b="1" u="none" strike="noStrike" dirty="0">
                          <a:effectLst/>
                        </a:rPr>
                        <a:t>Fortalecer la infraestructura tecnológica</a:t>
                      </a:r>
                      <a:endParaRPr lang="es-CO" sz="1000" b="1" i="0" u="none" strike="noStrike" dirty="0">
                        <a:solidFill>
                          <a:srgbClr val="000000"/>
                        </a:solidFill>
                        <a:effectLst/>
                        <a:latin typeface="Times New Roman" panose="02020603050405020304" pitchFamily="18" charset="0"/>
                      </a:endParaRPr>
                    </a:p>
                  </a:txBody>
                  <a:tcPr marL="4259" marR="4259" marT="4259" marB="0" anchor="ctr"/>
                </a:tc>
                <a:tc rowSpan="3">
                  <a:txBody>
                    <a:bodyPr/>
                    <a:lstStyle/>
                    <a:p>
                      <a:pPr algn="ctr" fontAlgn="ctr"/>
                      <a:endParaRPr lang="es-CO" sz="1000" u="none" strike="noStrike" dirty="0" smtClean="0">
                        <a:effectLst/>
                      </a:endParaRPr>
                    </a:p>
                    <a:p>
                      <a:pPr algn="ctr" fontAlgn="ctr"/>
                      <a:r>
                        <a:rPr lang="es-CO" sz="1000" u="none" strike="noStrike" dirty="0" smtClean="0">
                          <a:effectLst/>
                        </a:rPr>
                        <a:t>Contar </a:t>
                      </a:r>
                      <a:r>
                        <a:rPr lang="es-CO" sz="1000" u="none" strike="noStrike" dirty="0">
                          <a:effectLst/>
                        </a:rPr>
                        <a:t>con un nuevo sistema de información para optimizar el manejo de los procesos misionales de la entidad.</a:t>
                      </a:r>
                      <a:endParaRPr lang="es-CO" sz="1000" b="0" i="0" u="none" strike="noStrike" dirty="0">
                        <a:solidFill>
                          <a:srgbClr val="000000"/>
                        </a:solidFill>
                        <a:effectLst/>
                        <a:latin typeface="Times New Roman" panose="02020603050405020304" pitchFamily="18" charset="0"/>
                      </a:endParaRPr>
                    </a:p>
                    <a:p>
                      <a:pPr algn="ctr" fontAlgn="ctr"/>
                      <a:r>
                        <a:rPr lang="es-CO" sz="1000" u="none" strike="noStrike" dirty="0">
                          <a:effectLst/>
                        </a:rPr>
                        <a:t> </a:t>
                      </a:r>
                      <a:endParaRPr lang="es-CO" sz="1000" b="0" i="0" u="none" strike="noStrike" dirty="0">
                        <a:solidFill>
                          <a:srgbClr val="000000"/>
                        </a:solidFill>
                        <a:effectLst/>
                        <a:latin typeface="Times New Roman" panose="02020603050405020304" pitchFamily="18" charset="0"/>
                      </a:endParaRPr>
                    </a:p>
                  </a:txBody>
                  <a:tcPr marL="4259" marR="4259" marT="4259" marB="0" anchor="ctr"/>
                </a:tc>
                <a:tc>
                  <a:txBody>
                    <a:bodyPr/>
                    <a:lstStyle/>
                    <a:p>
                      <a:pPr algn="ctr" fontAlgn="ctr"/>
                      <a:r>
                        <a:rPr lang="es-CO" sz="1000" u="none" strike="noStrike" dirty="0">
                          <a:effectLst/>
                        </a:rPr>
                        <a:t>Definir y diseñar la arquitectura institucional. </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238526">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259" marR="4259" marT="4259" marB="0" anchor="ctr"/>
                </a:tc>
                <a:tc>
                  <a:txBody>
                    <a:bodyPr/>
                    <a:lstStyle/>
                    <a:p>
                      <a:pPr algn="ctr" fontAlgn="ctr"/>
                      <a:r>
                        <a:rPr lang="es-CO" sz="1000" u="none" strike="noStrike" dirty="0">
                          <a:effectLst/>
                        </a:rPr>
                        <a:t>Ampliar el acceso a base de datos para uso de los </a:t>
                      </a:r>
                      <a:r>
                        <a:rPr lang="es-CO" sz="1000" u="none" strike="noStrike" dirty="0" smtClean="0">
                          <a:effectLst/>
                        </a:rPr>
                        <a:t>investigadores</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255564">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259" marR="4259" marT="4259" marB="0" anchor="ctr"/>
                </a:tc>
                <a:tc>
                  <a:txBody>
                    <a:bodyPr/>
                    <a:lstStyle/>
                    <a:p>
                      <a:pPr algn="ctr" fontAlgn="ctr"/>
                      <a:r>
                        <a:rPr lang="es-CO" sz="1000" u="none" strike="noStrike" dirty="0" smtClean="0">
                          <a:effectLst/>
                        </a:rPr>
                        <a:t>Implementar </a:t>
                      </a:r>
                      <a:r>
                        <a:rPr lang="es-CO" sz="1000" u="none" strike="noStrike" dirty="0">
                          <a:effectLst/>
                        </a:rPr>
                        <a:t>la Arquitectura Institucional. </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451496">
                <a:tc rowSpan="2">
                  <a:txBody>
                    <a:bodyPr/>
                    <a:lstStyle/>
                    <a:p>
                      <a:pPr algn="ctr" fontAlgn="ctr"/>
                      <a:r>
                        <a:rPr lang="es-CO" sz="1000" b="1" u="none" strike="noStrike">
                          <a:effectLst/>
                        </a:rPr>
                        <a:t>Optimizar los procesos de la FGN y fortalecer el Sistema de Gestión Integral (SGI)</a:t>
                      </a:r>
                      <a:endParaRPr lang="es-CO" sz="1000" b="1" i="0" u="none" strike="noStrike">
                        <a:solidFill>
                          <a:srgbClr val="000000"/>
                        </a:solidFill>
                        <a:effectLst/>
                        <a:latin typeface="Times New Roman" panose="02020603050405020304" pitchFamily="18" charset="0"/>
                      </a:endParaRPr>
                    </a:p>
                  </a:txBody>
                  <a:tcPr marL="4259" marR="4259" marT="4259" marB="0" anchor="ctr"/>
                </a:tc>
                <a:tc>
                  <a:txBody>
                    <a:bodyPr/>
                    <a:lstStyle/>
                    <a:p>
                      <a:pPr algn="ctr" fontAlgn="ctr"/>
                      <a:r>
                        <a:rPr lang="es-CO" sz="1000" u="none" strike="noStrike" dirty="0" smtClean="0">
                          <a:effectLst/>
                        </a:rPr>
                        <a:t>Contar </a:t>
                      </a:r>
                      <a:r>
                        <a:rPr lang="es-CO" sz="1000" u="none" strike="noStrike" dirty="0">
                          <a:effectLst/>
                        </a:rPr>
                        <a:t>con procesos estandarizados e implementados en el Sistema de Gestión Integral (SGI).</a:t>
                      </a:r>
                      <a:endParaRPr lang="es-CO" sz="1000" b="0" i="0" u="none" strike="noStrike" dirty="0">
                        <a:solidFill>
                          <a:srgbClr val="000000"/>
                        </a:solidFill>
                        <a:effectLst/>
                        <a:latin typeface="Times New Roman" panose="02020603050405020304" pitchFamily="18" charset="0"/>
                      </a:endParaRPr>
                    </a:p>
                  </a:txBody>
                  <a:tcPr marL="4259" marR="4259" marT="4259" marB="0" anchor="ctr"/>
                </a:tc>
                <a:tc rowSpan="2">
                  <a:txBody>
                    <a:bodyPr/>
                    <a:lstStyle/>
                    <a:p>
                      <a:pPr algn="ctr" fontAlgn="ctr"/>
                      <a:r>
                        <a:rPr lang="es-CO" sz="1000" u="none" strike="noStrike" dirty="0">
                          <a:effectLst/>
                        </a:rPr>
                        <a:t>Estandarizar las actividades de los procesos de la FGN. </a:t>
                      </a:r>
                      <a:endParaRPr lang="es-CO" sz="1000" b="0" i="1" u="none" strike="noStrike" dirty="0">
                        <a:solidFill>
                          <a:srgbClr val="000000"/>
                        </a:solidFill>
                        <a:effectLst/>
                        <a:latin typeface="Times New Roman" panose="02020603050405020304" pitchFamily="18" charset="0"/>
                      </a:endParaRPr>
                    </a:p>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4259" marR="4259" marT="4259" marB="0" anchor="ctr"/>
                </a:tc>
              </a:tr>
              <a:tr h="413006">
                <a:tc vMerge="1">
                  <a:txBody>
                    <a:bodyPr/>
                    <a:lstStyle/>
                    <a:p>
                      <a:endParaRPr lang="es-CO"/>
                    </a:p>
                  </a:txBody>
                  <a:tcPr/>
                </a:tc>
                <a:tc>
                  <a:txBody>
                    <a:bodyPr/>
                    <a:lstStyle/>
                    <a:p>
                      <a:pPr algn="ctr" fontAlgn="ctr"/>
                      <a:r>
                        <a:rPr lang="es-CO" sz="1000" u="none" strike="noStrike" dirty="0" smtClean="0">
                          <a:effectLst/>
                        </a:rPr>
                        <a:t>Certificar </a:t>
                      </a:r>
                      <a:r>
                        <a:rPr lang="es-CO" sz="1000" u="none" strike="noStrike" dirty="0">
                          <a:effectLst/>
                        </a:rPr>
                        <a:t>el sistema de gestión de calidad en la NTC ISO 9001.</a:t>
                      </a:r>
                      <a:endParaRPr lang="es-CO" sz="1000" b="0" i="0" u="none" strike="noStrike" dirty="0">
                        <a:solidFill>
                          <a:srgbClr val="000000"/>
                        </a:solidFill>
                        <a:effectLst/>
                        <a:latin typeface="Times New Roman" panose="02020603050405020304" pitchFamily="18" charset="0"/>
                      </a:endParaRPr>
                    </a:p>
                  </a:txBody>
                  <a:tcPr marL="4259" marR="4259" marT="4259" marB="0" anchor="ctr"/>
                </a:tc>
                <a:tc vMerge="1">
                  <a:txBody>
                    <a:bodyPr/>
                    <a:lstStyle/>
                    <a:p>
                      <a:pPr algn="l" fontAlgn="b"/>
                      <a:endParaRPr lang="es-CO" sz="1000" b="0" i="0" u="none" strike="noStrike" dirty="0">
                        <a:solidFill>
                          <a:srgbClr val="000000"/>
                        </a:solidFill>
                        <a:effectLst/>
                        <a:latin typeface="Calibri" panose="020F0502020204030204" pitchFamily="34" charset="0"/>
                      </a:endParaRPr>
                    </a:p>
                  </a:txBody>
                  <a:tcPr marL="4259" marR="4259" marT="4259" marB="0" anchor="b"/>
                </a:tc>
              </a:tr>
              <a:tr h="260357">
                <a:tc rowSpan="7">
                  <a:txBody>
                    <a:bodyPr/>
                    <a:lstStyle/>
                    <a:p>
                      <a:pPr algn="ctr" fontAlgn="ctr"/>
                      <a:r>
                        <a:rPr lang="es-CO" sz="1000" b="1" u="none" strike="noStrike" dirty="0">
                          <a:effectLst/>
                        </a:rPr>
                        <a:t>Desarrollar el talento humano</a:t>
                      </a:r>
                      <a:endParaRPr lang="es-CO" sz="1000" b="1" i="0" u="none" strike="noStrike" dirty="0">
                        <a:solidFill>
                          <a:srgbClr val="000000"/>
                        </a:solidFill>
                        <a:effectLst/>
                        <a:latin typeface="Times New Roman" panose="02020603050405020304" pitchFamily="18" charset="0"/>
                      </a:endParaRPr>
                    </a:p>
                  </a:txBody>
                  <a:tcPr marL="4259" marR="4259" marT="4259" marB="0" anchor="ctr"/>
                </a:tc>
                <a:tc rowSpan="7">
                  <a:txBody>
                    <a:bodyPr/>
                    <a:lstStyle/>
                    <a:p>
                      <a:pPr marL="0" indent="0" algn="ctr" fontAlgn="ctr">
                        <a:buNone/>
                      </a:pPr>
                      <a:endParaRPr lang="es-CO" sz="1000" u="none" strike="noStrike" dirty="0" smtClean="0">
                        <a:effectLst/>
                      </a:endParaRPr>
                    </a:p>
                    <a:p>
                      <a:pPr marL="0" indent="0" algn="ctr" fontAlgn="ctr">
                        <a:buNone/>
                      </a:pPr>
                      <a:endParaRPr lang="es-CO" sz="1000" u="none" strike="noStrike" dirty="0" smtClean="0">
                        <a:effectLst/>
                      </a:endParaRPr>
                    </a:p>
                    <a:p>
                      <a:pPr marL="0" indent="0" algn="ctr" fontAlgn="ctr">
                        <a:buNone/>
                      </a:pPr>
                      <a:endParaRPr lang="es-CO" sz="1000" u="none" strike="noStrike" dirty="0" smtClean="0">
                        <a:effectLst/>
                      </a:endParaRPr>
                    </a:p>
                    <a:p>
                      <a:pPr marL="0" indent="0" algn="ctr" fontAlgn="ctr">
                        <a:buNone/>
                      </a:pPr>
                      <a:endParaRPr lang="es-CO" sz="1000" u="none" strike="noStrike" dirty="0" smtClean="0">
                        <a:effectLst/>
                      </a:endParaRPr>
                    </a:p>
                    <a:p>
                      <a:pPr marL="0" indent="0" algn="ctr" fontAlgn="ctr">
                        <a:buNone/>
                      </a:pPr>
                      <a:r>
                        <a:rPr lang="es-CO" sz="1000" u="none" strike="noStrike" dirty="0" smtClean="0">
                          <a:effectLst/>
                        </a:rPr>
                        <a:t>Lograr </a:t>
                      </a:r>
                      <a:r>
                        <a:rPr lang="es-CO" sz="1000" u="none" strike="noStrike" dirty="0">
                          <a:effectLst/>
                        </a:rPr>
                        <a:t>que el </a:t>
                      </a:r>
                      <a:r>
                        <a:rPr lang="es-CO" sz="1000" u="none" strike="noStrike" dirty="0" smtClean="0">
                          <a:effectLst/>
                        </a:rPr>
                        <a:t>100% </a:t>
                      </a:r>
                      <a:r>
                        <a:rPr lang="es-CO" sz="1000" u="none" strike="noStrike" dirty="0">
                          <a:effectLst/>
                        </a:rPr>
                        <a:t>de los </a:t>
                      </a:r>
                      <a:r>
                        <a:rPr lang="es-CO" sz="1000" u="none" strike="noStrike" dirty="0" smtClean="0">
                          <a:effectLst/>
                        </a:rPr>
                        <a:t>despachos </a:t>
                      </a:r>
                      <a:r>
                        <a:rPr lang="es-CO" sz="1000" u="none" strike="noStrike" dirty="0">
                          <a:effectLst/>
                        </a:rPr>
                        <a:t>de cada fiscal cuenten con a lo menos un asistente y un investigador</a:t>
                      </a:r>
                      <a:r>
                        <a:rPr lang="es-CO" sz="1000" u="none" strike="noStrike" dirty="0" smtClean="0">
                          <a:effectLst/>
                        </a:rPr>
                        <a:t>.</a:t>
                      </a:r>
                    </a:p>
                    <a:p>
                      <a:pPr marL="0" indent="0" algn="ctr" fontAlgn="ctr">
                        <a:buNone/>
                      </a:pPr>
                      <a:endParaRPr lang="es-CO" sz="1000" u="none" strike="noStrike" dirty="0" smtClean="0">
                        <a:effectLst/>
                      </a:endParaRPr>
                    </a:p>
                    <a:p>
                      <a:pPr marL="0" indent="0" algn="ctr" fontAlgn="ctr">
                        <a:buNone/>
                      </a:pPr>
                      <a:endParaRPr lang="es-CO" sz="10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1000" u="none" strike="noStrike" dirty="0" smtClean="0">
                          <a:effectLst/>
                        </a:rPr>
                        <a:t>Desarrollar capacitaciones para el 100% de los servidores de la entidad</a:t>
                      </a:r>
                      <a:endParaRPr lang="es-CO" sz="1000" b="0" i="0" u="none" strike="noStrike" dirty="0" smtClean="0">
                        <a:solidFill>
                          <a:srgbClr val="000000"/>
                        </a:solidFill>
                        <a:effectLst/>
                        <a:latin typeface="Times New Roman" panose="02020603050405020304" pitchFamily="18" charset="0"/>
                      </a:endParaRPr>
                    </a:p>
                    <a:p>
                      <a:pPr marL="285750" indent="-285750" algn="ctr" fontAlgn="ctr">
                        <a:buAutoNum type="romanLcPeriod"/>
                      </a:pPr>
                      <a:endParaRPr lang="es-CO" sz="1000" b="0" i="0" u="none" strike="noStrike" dirty="0">
                        <a:solidFill>
                          <a:srgbClr val="000000"/>
                        </a:solidFill>
                        <a:effectLst/>
                        <a:latin typeface="Times New Roman" panose="02020603050405020304" pitchFamily="18" charset="0"/>
                      </a:endParaRPr>
                    </a:p>
                    <a:p>
                      <a:pPr algn="ctr" fontAlgn="ctr"/>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p>
                      <a:pPr algn="ctr" fontAlgn="ctr"/>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p>
                      <a:pPr algn="ctr" fontAlgn="ctr"/>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p>
                      <a:pPr algn="ctr" fontAlgn="ctr"/>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p>
                      <a:pPr algn="ctr" fontAlgn="ctr"/>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4259" marR="4259" marT="4259" marB="0" anchor="ctr"/>
                </a:tc>
                <a:tc>
                  <a:txBody>
                    <a:bodyPr/>
                    <a:lstStyle/>
                    <a:p>
                      <a:pPr algn="ctr" fontAlgn="ctr"/>
                      <a:r>
                        <a:rPr lang="es-CO" sz="1000" u="none" strike="noStrike" dirty="0">
                          <a:effectLst/>
                        </a:rPr>
                        <a:t>Ajustar equipos de trabajo </a:t>
                      </a:r>
                      <a:r>
                        <a:rPr lang="es-CO" sz="1000" u="none" strike="noStrike" dirty="0" smtClean="0">
                          <a:effectLst/>
                        </a:rPr>
                        <a:t>misional</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383346">
                <a:tc vMerge="1">
                  <a:txBody>
                    <a:bodyPr/>
                    <a:lstStyle/>
                    <a:p>
                      <a:endParaRPr lang="es-CO"/>
                    </a:p>
                  </a:txBody>
                  <a:tcPr/>
                </a:tc>
                <a:tc vMerge="1">
                  <a:txBody>
                    <a:bodyPr/>
                    <a:lstStyle/>
                    <a:p>
                      <a:pPr algn="ctr" fontAlgn="ctr"/>
                      <a:endParaRPr lang="es-CO" sz="1000" b="0" i="0" u="none" strike="noStrike" dirty="0">
                        <a:solidFill>
                          <a:srgbClr val="000000"/>
                        </a:solidFill>
                        <a:effectLst/>
                        <a:latin typeface="Times New Roman" panose="02020603050405020304" pitchFamily="18" charset="0"/>
                      </a:endParaRPr>
                    </a:p>
                  </a:txBody>
                  <a:tcPr marL="4259" marR="4259" marT="4259" marB="0" anchor="ctr"/>
                </a:tc>
                <a:tc>
                  <a:txBody>
                    <a:bodyPr/>
                    <a:lstStyle/>
                    <a:p>
                      <a:pPr algn="ctr" fontAlgn="ctr"/>
                      <a:r>
                        <a:rPr lang="es-CO" sz="1000" u="none" strike="noStrike" dirty="0">
                          <a:effectLst/>
                        </a:rPr>
                        <a:t>Análisis de carga de trabajo, perfiles y cargos. </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442977">
                <a:tc vMerge="1">
                  <a:txBody>
                    <a:bodyPr/>
                    <a:lstStyle/>
                    <a:p>
                      <a:endParaRPr lang="es-CO"/>
                    </a:p>
                  </a:txBody>
                  <a:tcPr/>
                </a:tc>
                <a:tc vMerge="1">
                  <a:txBody>
                    <a:bodyPr/>
                    <a:lstStyle/>
                    <a:p>
                      <a:pPr algn="ctr" fontAlgn="ctr"/>
                      <a:endParaRPr lang="es-CO" sz="1000" b="0" i="0" u="none" strike="noStrike">
                        <a:solidFill>
                          <a:srgbClr val="000000"/>
                        </a:solidFill>
                        <a:effectLst/>
                        <a:latin typeface="Calibri" panose="020F0502020204030204" pitchFamily="34" charset="0"/>
                      </a:endParaRPr>
                    </a:p>
                  </a:txBody>
                  <a:tcPr marL="4259" marR="4259" marT="4259" marB="0" anchor="ctr"/>
                </a:tc>
                <a:tc>
                  <a:txBody>
                    <a:bodyPr/>
                    <a:lstStyle/>
                    <a:p>
                      <a:pPr algn="ctr" fontAlgn="ctr"/>
                      <a:r>
                        <a:rPr lang="es-CO" sz="1000" u="none" strike="noStrike" dirty="0">
                          <a:effectLst/>
                        </a:rPr>
                        <a:t>Implementar el sistema de evaluación de desempeño. </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357109">
                <a:tc vMerge="1">
                  <a:txBody>
                    <a:bodyPr/>
                    <a:lstStyle/>
                    <a:p>
                      <a:endParaRPr lang="es-CO"/>
                    </a:p>
                  </a:txBody>
                  <a:tcPr/>
                </a:tc>
                <a:tc vMerge="1">
                  <a:txBody>
                    <a:bodyPr/>
                    <a:lstStyle/>
                    <a:p>
                      <a:pPr algn="ctr" fontAlgn="ctr"/>
                      <a:endParaRPr lang="es-CO" sz="1000" b="0" i="0" u="none" strike="noStrike">
                        <a:solidFill>
                          <a:srgbClr val="000000"/>
                        </a:solidFill>
                        <a:effectLst/>
                        <a:latin typeface="Calibri" panose="020F0502020204030204" pitchFamily="34" charset="0"/>
                      </a:endParaRPr>
                    </a:p>
                  </a:txBody>
                  <a:tcPr marL="4259" marR="4259" marT="4259" marB="0" anchor="ctr"/>
                </a:tc>
                <a:tc>
                  <a:txBody>
                    <a:bodyPr/>
                    <a:lstStyle/>
                    <a:p>
                      <a:pPr algn="ctr" fontAlgn="ctr"/>
                      <a:r>
                        <a:rPr lang="es-CO" sz="1000" u="none" strike="noStrike" dirty="0">
                          <a:effectLst/>
                        </a:rPr>
                        <a:t>Implementar el régimen de carrera especial de la FGN. </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192506">
                <a:tc vMerge="1">
                  <a:txBody>
                    <a:bodyPr/>
                    <a:lstStyle/>
                    <a:p>
                      <a:endParaRPr lang="es-CO"/>
                    </a:p>
                  </a:txBody>
                  <a:tcPr/>
                </a:tc>
                <a:tc vMerge="1">
                  <a:txBody>
                    <a:bodyPr/>
                    <a:lstStyle/>
                    <a:p>
                      <a:pPr algn="ctr" fontAlgn="ctr"/>
                      <a:endParaRPr lang="es-CO" sz="1000" b="0" i="0" u="none" strike="noStrike" dirty="0">
                        <a:solidFill>
                          <a:srgbClr val="000000"/>
                        </a:solidFill>
                        <a:effectLst/>
                        <a:latin typeface="Calibri" panose="020F0502020204030204" pitchFamily="34" charset="0"/>
                      </a:endParaRPr>
                    </a:p>
                  </a:txBody>
                  <a:tcPr marL="4259" marR="4259" marT="4259" marB="0" anchor="ctr"/>
                </a:tc>
                <a:tc>
                  <a:txBody>
                    <a:bodyPr/>
                    <a:lstStyle/>
                    <a:p>
                      <a:pPr algn="ctr" fontAlgn="ctr"/>
                      <a:r>
                        <a:rPr lang="es-CO" sz="1000" u="none" strike="noStrike" dirty="0">
                          <a:effectLst/>
                        </a:rPr>
                        <a:t>Implementar el plan de incentivos por méritos. </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360947">
                <a:tc vMerge="1">
                  <a:txBody>
                    <a:bodyPr/>
                    <a:lstStyle/>
                    <a:p>
                      <a:endParaRPr lang="es-CO"/>
                    </a:p>
                  </a:txBody>
                  <a:tcPr/>
                </a:tc>
                <a:tc vMerge="1">
                  <a:txBody>
                    <a:bodyPr/>
                    <a:lstStyle/>
                    <a:p>
                      <a:pPr algn="ctr" fontAlgn="ctr"/>
                      <a:endParaRPr lang="es-CO" sz="1000" b="0" i="0" u="none" strike="noStrike">
                        <a:solidFill>
                          <a:srgbClr val="000000"/>
                        </a:solidFill>
                        <a:effectLst/>
                        <a:latin typeface="Calibri" panose="020F0502020204030204" pitchFamily="34" charset="0"/>
                      </a:endParaRPr>
                    </a:p>
                  </a:txBody>
                  <a:tcPr marL="4259" marR="4259" marT="4259" marB="0" anchor="ctr"/>
                </a:tc>
                <a:tc>
                  <a:txBody>
                    <a:bodyPr/>
                    <a:lstStyle/>
                    <a:p>
                      <a:pPr algn="ctr" fontAlgn="ctr"/>
                      <a:r>
                        <a:rPr lang="es-CO" sz="1000" u="none" strike="noStrike" dirty="0">
                          <a:effectLst/>
                        </a:rPr>
                        <a:t>Mejorar las competencias de los servidores a través de capacitaciones internas y externas</a:t>
                      </a:r>
                      <a:r>
                        <a:rPr lang="es-CO" sz="1000" u="none" strike="noStrike" dirty="0" smtClean="0">
                          <a:effectLst/>
                        </a:rPr>
                        <a:t>.</a:t>
                      </a:r>
                      <a:endParaRPr lang="es-CO" sz="1000" b="0" i="0" u="none" strike="noStrike" dirty="0">
                        <a:solidFill>
                          <a:srgbClr val="000000"/>
                        </a:solidFill>
                        <a:effectLst/>
                        <a:latin typeface="Times New Roman" panose="02020603050405020304" pitchFamily="18" charset="0"/>
                      </a:endParaRPr>
                    </a:p>
                  </a:txBody>
                  <a:tcPr marL="4259" marR="4259" marT="4259" marB="0" anchor="ctr"/>
                </a:tc>
              </a:tr>
              <a:tr h="259823">
                <a:tc vMerge="1">
                  <a:txBody>
                    <a:bodyPr/>
                    <a:lstStyle/>
                    <a:p>
                      <a:endParaRPr lang="es-CO"/>
                    </a:p>
                  </a:txBody>
                  <a:tcPr/>
                </a:tc>
                <a:tc vMerge="1">
                  <a:txBody>
                    <a:bodyPr/>
                    <a:lstStyle/>
                    <a:p>
                      <a:pPr algn="ctr" fontAlgn="ctr"/>
                      <a:endParaRPr lang="es-CO" sz="1000" b="0" i="0" u="none" strike="noStrike" dirty="0">
                        <a:solidFill>
                          <a:srgbClr val="000000"/>
                        </a:solidFill>
                        <a:effectLst/>
                        <a:latin typeface="Calibri" panose="020F0502020204030204" pitchFamily="34" charset="0"/>
                      </a:endParaRPr>
                    </a:p>
                  </a:txBody>
                  <a:tcPr marL="4259" marR="4259" marT="4259" marB="0" anchor="ctr"/>
                </a:tc>
                <a:tc>
                  <a:txBody>
                    <a:bodyPr/>
                    <a:lstStyle/>
                    <a:p>
                      <a:pPr algn="ctr" fontAlgn="ctr"/>
                      <a:r>
                        <a:rPr lang="es-CO" sz="1000" u="none" strike="noStrike" dirty="0">
                          <a:effectLst/>
                        </a:rPr>
                        <a:t>Diseñar e implementar un plan de control preventivo disciplinario. </a:t>
                      </a:r>
                      <a:endParaRPr lang="es-CO" sz="1000" b="0" i="1" u="none" strike="noStrike" dirty="0">
                        <a:solidFill>
                          <a:srgbClr val="000000"/>
                        </a:solidFill>
                        <a:effectLst/>
                        <a:latin typeface="Times New Roman" panose="02020603050405020304" pitchFamily="18" charset="0"/>
                      </a:endParaRPr>
                    </a:p>
                  </a:txBody>
                  <a:tcPr marL="4259" marR="4259" marT="4259" marB="0" anchor="ctr"/>
                </a:tc>
              </a:tr>
            </a:tbl>
          </a:graphicData>
        </a:graphic>
      </p:graphicFrame>
    </p:spTree>
    <p:extLst>
      <p:ext uri="{BB962C8B-B14F-4D97-AF65-F5344CB8AC3E}">
        <p14:creationId xmlns:p14="http://schemas.microsoft.com/office/powerpoint/2010/main" val="3014849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20" t="48702" b="28553"/>
          <a:stretch/>
        </p:blipFill>
        <p:spPr>
          <a:xfrm>
            <a:off x="-26894" y="0"/>
            <a:ext cx="12218894" cy="1499016"/>
          </a:xfrm>
          <a:prstGeom prst="rect">
            <a:avLst/>
          </a:prstGeom>
        </p:spPr>
      </p:pic>
      <p:sp>
        <p:nvSpPr>
          <p:cNvPr id="7" name="CuadroTexto 6"/>
          <p:cNvSpPr txBox="1"/>
          <p:nvPr/>
        </p:nvSpPr>
        <p:spPr>
          <a:xfrm>
            <a:off x="383191" y="147749"/>
            <a:ext cx="7463185" cy="707886"/>
          </a:xfrm>
          <a:prstGeom prst="rect">
            <a:avLst/>
          </a:prstGeom>
          <a:noFill/>
        </p:spPr>
        <p:txBody>
          <a:bodyPr wrap="square" rtlCol="0">
            <a:spAutoFit/>
          </a:bodyPr>
          <a:lstStyle/>
          <a:p>
            <a:pPr lvl="0"/>
            <a:r>
              <a:rPr lang="es-CO" sz="4000" dirty="0">
                <a:solidFill>
                  <a:schemeClr val="bg1"/>
                </a:solidFill>
              </a:rPr>
              <a:t>Estructura del </a:t>
            </a:r>
            <a:r>
              <a:rPr lang="es-CO" sz="4000" dirty="0" smtClean="0">
                <a:solidFill>
                  <a:schemeClr val="bg1"/>
                </a:solidFill>
              </a:rPr>
              <a:t>Plan 2017</a:t>
            </a:r>
            <a:endParaRPr lang="es-CO" sz="4000" dirty="0">
              <a:solidFill>
                <a:schemeClr val="bg1"/>
              </a:solidFill>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0185"/>
            <a:ext cx="1920285" cy="2338732"/>
          </a:xfrm>
          <a:prstGeom prst="rect">
            <a:avLst/>
          </a:prstGeom>
        </p:spPr>
      </p:pic>
      <p:sp>
        <p:nvSpPr>
          <p:cNvPr id="5" name="Rectángulo 4"/>
          <p:cNvSpPr/>
          <p:nvPr/>
        </p:nvSpPr>
        <p:spPr>
          <a:xfrm>
            <a:off x="531105" y="2024105"/>
            <a:ext cx="11134271" cy="4278094"/>
          </a:xfrm>
          <a:prstGeom prst="rect">
            <a:avLst/>
          </a:prstGeom>
        </p:spPr>
        <p:txBody>
          <a:bodyPr wrap="square">
            <a:spAutoFit/>
          </a:bodyPr>
          <a:lstStyle/>
          <a:p>
            <a:pPr algn="just"/>
            <a:r>
              <a:rPr lang="es-CO" sz="1600" dirty="0"/>
              <a:t>Teniendo en cuenta que cada Direccionamiento Estratégico puede contener cambios en su estructura cada vez que se nombra un nuevo Fiscal General, los Planes de Acción también son afectados por estos parámetros. Es así como para 2017 y específicamente para este primer semestre se estableció la siguiente estructura:</a:t>
            </a:r>
          </a:p>
          <a:p>
            <a:pPr algn="just"/>
            <a:endParaRPr lang="es-CO" sz="1600" dirty="0"/>
          </a:p>
          <a:p>
            <a:pPr algn="just"/>
            <a:endParaRPr lang="es-CO" sz="1600" dirty="0" smtClean="0"/>
          </a:p>
          <a:p>
            <a:pPr algn="just"/>
            <a:r>
              <a:rPr lang="es-CO" sz="1600" dirty="0" smtClean="0"/>
              <a:t>Cada dirección ha seleccionado un                                                                y un  </a:t>
            </a:r>
          </a:p>
          <a:p>
            <a:pPr algn="just"/>
            <a:endParaRPr lang="es-CO" sz="1600" dirty="0"/>
          </a:p>
          <a:p>
            <a:pPr algn="just"/>
            <a:endParaRPr lang="es-CO" sz="1600" dirty="0" smtClean="0"/>
          </a:p>
          <a:p>
            <a:pPr algn="just"/>
            <a:endParaRPr lang="es-CO" sz="1600" dirty="0"/>
          </a:p>
          <a:p>
            <a:pPr algn="just"/>
            <a:r>
              <a:rPr lang="es-CO" sz="1600" dirty="0" smtClean="0"/>
              <a:t>para formular una serie de                                                              las cuales tiene su cronograma respectivo.</a:t>
            </a:r>
          </a:p>
          <a:p>
            <a:pPr algn="just"/>
            <a:endParaRPr lang="es-CO" sz="1600" dirty="0"/>
          </a:p>
          <a:p>
            <a:pPr algn="just"/>
            <a:endParaRPr lang="es-CO" sz="1600" dirty="0" smtClean="0"/>
          </a:p>
          <a:p>
            <a:pPr algn="just"/>
            <a:endParaRPr lang="es-CO" sz="1600" dirty="0"/>
          </a:p>
          <a:p>
            <a:pPr algn="just"/>
            <a:r>
              <a:rPr lang="es-CO" sz="1600" dirty="0"/>
              <a:t>A diferencia de años anteriores, los indicadores medirán cumplimiento de los objetivos estratégicos y se mostraran al finalizar cada año, debido a que son parte del resultado de cada una de las actividades establecidas en los planes de acción.</a:t>
            </a:r>
          </a:p>
          <a:p>
            <a:pPr algn="just"/>
            <a:endParaRPr lang="es-CO" sz="1600" dirty="0" smtClean="0"/>
          </a:p>
        </p:txBody>
      </p:sp>
      <p:sp>
        <p:nvSpPr>
          <p:cNvPr id="2" name="Marco 1"/>
          <p:cNvSpPr/>
          <p:nvPr/>
        </p:nvSpPr>
        <p:spPr>
          <a:xfrm>
            <a:off x="3987508" y="3103465"/>
            <a:ext cx="2636735" cy="685800"/>
          </a:xfrm>
          <a:prstGeom prst="frame">
            <a:avLst>
              <a:gd name="adj1" fmla="val 247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mj-lt"/>
              </a:rPr>
              <a:t>Objetivo Estratégico</a:t>
            </a:r>
            <a:endParaRPr lang="es-CO" dirty="0" smtClean="0">
              <a:solidFill>
                <a:schemeClr val="tx1"/>
              </a:solidFill>
              <a:latin typeface="+mj-lt"/>
            </a:endParaRPr>
          </a:p>
        </p:txBody>
      </p:sp>
      <p:sp>
        <p:nvSpPr>
          <p:cNvPr id="8" name="Marco 7"/>
          <p:cNvSpPr/>
          <p:nvPr/>
        </p:nvSpPr>
        <p:spPr>
          <a:xfrm>
            <a:off x="7479722" y="3103465"/>
            <a:ext cx="2636735" cy="685800"/>
          </a:xfrm>
          <a:prstGeom prst="frame">
            <a:avLst>
              <a:gd name="adj1" fmla="val 24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mj-lt"/>
              </a:rPr>
              <a:t>Objetivo Específico</a:t>
            </a:r>
            <a:endParaRPr lang="es-CO" dirty="0" smtClean="0">
              <a:solidFill>
                <a:schemeClr val="tx1"/>
              </a:solidFill>
              <a:latin typeface="+mj-lt"/>
            </a:endParaRPr>
          </a:p>
        </p:txBody>
      </p:sp>
      <p:sp>
        <p:nvSpPr>
          <p:cNvPr id="9" name="Marco 8"/>
          <p:cNvSpPr/>
          <p:nvPr/>
        </p:nvSpPr>
        <p:spPr>
          <a:xfrm>
            <a:off x="3243387" y="4071906"/>
            <a:ext cx="2636735" cy="685800"/>
          </a:xfrm>
          <a:prstGeom prst="frame">
            <a:avLst>
              <a:gd name="adj1" fmla="val 2478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mj-lt"/>
              </a:rPr>
              <a:t>Actividades</a:t>
            </a:r>
            <a:endParaRPr lang="es-CO" dirty="0" smtClean="0">
              <a:solidFill>
                <a:schemeClr val="tx1"/>
              </a:solidFill>
              <a:latin typeface="+mj-lt"/>
            </a:endParaRPr>
          </a:p>
        </p:txBody>
      </p:sp>
      <p:sp>
        <p:nvSpPr>
          <p:cNvPr id="11" name="Rectángulo 10"/>
          <p:cNvSpPr/>
          <p:nvPr/>
        </p:nvSpPr>
        <p:spPr>
          <a:xfrm>
            <a:off x="531105" y="5013257"/>
            <a:ext cx="11134271" cy="307777"/>
          </a:xfrm>
          <a:prstGeom prst="rect">
            <a:avLst/>
          </a:prstGeom>
        </p:spPr>
        <p:txBody>
          <a:bodyPr wrap="square">
            <a:spAutoFit/>
          </a:bodyPr>
          <a:lstStyle/>
          <a:p>
            <a:pPr algn="just"/>
            <a:endParaRPr lang="es-CO" sz="1400" dirty="0" smtClean="0"/>
          </a:p>
        </p:txBody>
      </p:sp>
    </p:spTree>
    <p:extLst>
      <p:ext uri="{BB962C8B-B14F-4D97-AF65-F5344CB8AC3E}">
        <p14:creationId xmlns:p14="http://schemas.microsoft.com/office/powerpoint/2010/main" val="1611889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220" t="48702" b="28553"/>
          <a:stretch/>
        </p:blipFill>
        <p:spPr>
          <a:xfrm>
            <a:off x="-26894" y="0"/>
            <a:ext cx="12218894" cy="1499016"/>
          </a:xfrm>
          <a:prstGeom prst="rect">
            <a:avLst/>
          </a:prstGeom>
        </p:spPr>
      </p:pic>
      <p:sp>
        <p:nvSpPr>
          <p:cNvPr id="7" name="CuadroTexto 6"/>
          <p:cNvSpPr txBox="1"/>
          <p:nvPr/>
        </p:nvSpPr>
        <p:spPr>
          <a:xfrm>
            <a:off x="383191" y="147749"/>
            <a:ext cx="7463185" cy="1200329"/>
          </a:xfrm>
          <a:prstGeom prst="rect">
            <a:avLst/>
          </a:prstGeom>
          <a:noFill/>
        </p:spPr>
        <p:txBody>
          <a:bodyPr wrap="square" rtlCol="0">
            <a:spAutoFit/>
          </a:bodyPr>
          <a:lstStyle/>
          <a:p>
            <a:pPr lvl="0"/>
            <a:r>
              <a:rPr lang="es-CO" sz="4000" dirty="0">
                <a:solidFill>
                  <a:schemeClr val="bg1"/>
                </a:solidFill>
              </a:rPr>
              <a:t>Estructura del </a:t>
            </a:r>
            <a:r>
              <a:rPr lang="es-CO" sz="4000" dirty="0" smtClean="0">
                <a:solidFill>
                  <a:schemeClr val="bg1"/>
                </a:solidFill>
              </a:rPr>
              <a:t>Plan 2017-</a:t>
            </a:r>
            <a:r>
              <a:rPr lang="es-CO" sz="3200" dirty="0">
                <a:solidFill>
                  <a:schemeClr val="bg1"/>
                </a:solidFill>
              </a:rPr>
              <a:t>á</a:t>
            </a:r>
            <a:r>
              <a:rPr lang="es-CO" sz="3200" dirty="0" smtClean="0">
                <a:solidFill>
                  <a:schemeClr val="bg1"/>
                </a:solidFill>
              </a:rPr>
              <a:t>reas con Plan de Acción</a:t>
            </a:r>
            <a:endParaRPr lang="es-CO" sz="3200" dirty="0">
              <a:solidFill>
                <a:schemeClr val="bg1"/>
              </a:solidFill>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0185"/>
            <a:ext cx="1920285" cy="2338732"/>
          </a:xfrm>
          <a:prstGeom prst="rect">
            <a:avLst/>
          </a:prstGeom>
        </p:spPr>
      </p:pic>
      <p:sp>
        <p:nvSpPr>
          <p:cNvPr id="5" name="Rectángulo 4"/>
          <p:cNvSpPr/>
          <p:nvPr/>
        </p:nvSpPr>
        <p:spPr>
          <a:xfrm>
            <a:off x="0" y="1646765"/>
            <a:ext cx="10202779" cy="584775"/>
          </a:xfrm>
          <a:prstGeom prst="rect">
            <a:avLst/>
          </a:prstGeom>
        </p:spPr>
        <p:txBody>
          <a:bodyPr wrap="square">
            <a:spAutoFit/>
          </a:bodyPr>
          <a:lstStyle/>
          <a:p>
            <a:pPr algn="just"/>
            <a:r>
              <a:rPr lang="es-CO" sz="1600" dirty="0" smtClean="0"/>
              <a:t>A continuación se establece la abreviatura de cada una de las áreas que contienen plan de acción para facilitar su consolidación</a:t>
            </a:r>
            <a:endParaRPr lang="es-CO" sz="1600" dirty="0" smtClean="0"/>
          </a:p>
        </p:txBody>
      </p:sp>
      <p:sp>
        <p:nvSpPr>
          <p:cNvPr id="11" name="Rectángulo 10"/>
          <p:cNvSpPr/>
          <p:nvPr/>
        </p:nvSpPr>
        <p:spPr>
          <a:xfrm>
            <a:off x="531105" y="5013257"/>
            <a:ext cx="11134271" cy="307777"/>
          </a:xfrm>
          <a:prstGeom prst="rect">
            <a:avLst/>
          </a:prstGeom>
        </p:spPr>
        <p:txBody>
          <a:bodyPr wrap="square">
            <a:spAutoFit/>
          </a:bodyPr>
          <a:lstStyle/>
          <a:p>
            <a:pPr algn="just"/>
            <a:endParaRPr lang="es-CO" sz="1400" dirty="0" smtClean="0"/>
          </a:p>
        </p:txBody>
      </p:sp>
      <p:graphicFrame>
        <p:nvGraphicFramePr>
          <p:cNvPr id="6" name="Tabla 5"/>
          <p:cNvGraphicFramePr>
            <a:graphicFrameLocks noGrp="1"/>
          </p:cNvGraphicFramePr>
          <p:nvPr>
            <p:extLst>
              <p:ext uri="{D42A27DB-BD31-4B8C-83A1-F6EECF244321}">
                <p14:modId xmlns:p14="http://schemas.microsoft.com/office/powerpoint/2010/main" val="227847577"/>
              </p:ext>
            </p:extLst>
          </p:nvPr>
        </p:nvGraphicFramePr>
        <p:xfrm>
          <a:off x="383191" y="2379289"/>
          <a:ext cx="4850079" cy="4273991"/>
        </p:xfrm>
        <a:graphic>
          <a:graphicData uri="http://schemas.openxmlformats.org/drawingml/2006/table">
            <a:tbl>
              <a:tblPr firstRow="1" bandRow="1">
                <a:tableStyleId>{F5AB1C69-6EDB-4FF4-983F-18BD219EF322}</a:tableStyleId>
              </a:tblPr>
              <a:tblGrid>
                <a:gridCol w="3310037"/>
                <a:gridCol w="1540042"/>
              </a:tblGrid>
              <a:tr h="370840">
                <a:tc>
                  <a:txBody>
                    <a:bodyPr/>
                    <a:lstStyle/>
                    <a:p>
                      <a:pPr algn="ctr"/>
                      <a:endParaRPr lang="es-CO" sz="1100" dirty="0"/>
                    </a:p>
                  </a:txBody>
                  <a:tcPr/>
                </a:tc>
                <a:tc>
                  <a:txBody>
                    <a:bodyPr/>
                    <a:lstStyle/>
                    <a:p>
                      <a:pPr algn="ctr"/>
                      <a:endParaRPr lang="es-CO" sz="1100"/>
                    </a:p>
                  </a:txBody>
                  <a:tcPr/>
                </a:tc>
              </a:tr>
              <a:tr h="370840">
                <a:tc>
                  <a:txBody>
                    <a:bodyPr/>
                    <a:lstStyle/>
                    <a:p>
                      <a:pPr algn="ctr"/>
                      <a:r>
                        <a:rPr lang="es-CO" sz="1100" dirty="0" smtClean="0"/>
                        <a:t>Dirección de Control Disciplinario</a:t>
                      </a:r>
                      <a:endParaRPr lang="es-CO" sz="1100" dirty="0"/>
                    </a:p>
                  </a:txBody>
                  <a:tcPr/>
                </a:tc>
                <a:tc>
                  <a:txBody>
                    <a:bodyPr/>
                    <a:lstStyle/>
                    <a:p>
                      <a:pPr algn="ctr"/>
                      <a:r>
                        <a:rPr lang="es-CO" sz="1100" dirty="0" smtClean="0"/>
                        <a:t>DCD</a:t>
                      </a:r>
                      <a:endParaRPr lang="es-CO" sz="1100" dirty="0"/>
                    </a:p>
                  </a:txBody>
                  <a:tcPr/>
                </a:tc>
              </a:tr>
              <a:tr h="167212">
                <a:tc>
                  <a:txBody>
                    <a:bodyPr/>
                    <a:lstStyle/>
                    <a:p>
                      <a:pPr algn="ctr"/>
                      <a:r>
                        <a:rPr lang="es-CO" sz="1100" dirty="0" smtClean="0"/>
                        <a:t>Dirección de Control Interno</a:t>
                      </a:r>
                      <a:endParaRPr lang="es-CO" sz="1100" dirty="0"/>
                    </a:p>
                  </a:txBody>
                  <a:tcPr/>
                </a:tc>
                <a:tc>
                  <a:txBody>
                    <a:bodyPr/>
                    <a:lstStyle/>
                    <a:p>
                      <a:pPr algn="ctr"/>
                      <a:r>
                        <a:rPr lang="es-CO" sz="1100" dirty="0" smtClean="0"/>
                        <a:t>DCI</a:t>
                      </a:r>
                      <a:endParaRPr lang="es-CO" sz="1100" dirty="0"/>
                    </a:p>
                  </a:txBody>
                  <a:tcPr/>
                </a:tc>
              </a:tr>
              <a:tr h="217477">
                <a:tc>
                  <a:txBody>
                    <a:bodyPr/>
                    <a:lstStyle/>
                    <a:p>
                      <a:pPr algn="ctr"/>
                      <a:r>
                        <a:rPr lang="es-CO" sz="1100" kern="1200" dirty="0" smtClean="0">
                          <a:effectLst/>
                        </a:rPr>
                        <a:t>Dirección Nacional de Análisis y Contexto</a:t>
                      </a:r>
                      <a:endParaRPr lang="es-CO" sz="1100" dirty="0"/>
                    </a:p>
                  </a:txBody>
                  <a:tcPr/>
                </a:tc>
                <a:tc>
                  <a:txBody>
                    <a:bodyPr/>
                    <a:lstStyle/>
                    <a:p>
                      <a:pPr algn="ctr"/>
                      <a:r>
                        <a:rPr lang="es-CO" sz="1100" dirty="0" smtClean="0"/>
                        <a:t>DINAC</a:t>
                      </a:r>
                      <a:endParaRPr lang="es-CO" sz="1100" dirty="0"/>
                    </a:p>
                  </a:txBody>
                  <a:tcPr/>
                </a:tc>
              </a:tr>
              <a:tr h="183521">
                <a:tc>
                  <a:txBody>
                    <a:bodyPr/>
                    <a:lstStyle/>
                    <a:p>
                      <a:pPr algn="ctr"/>
                      <a:r>
                        <a:rPr lang="es-CO" sz="1100" kern="1200" dirty="0" smtClean="0">
                          <a:effectLst/>
                        </a:rPr>
                        <a:t>Dirección de Estrategia en Asuntos Constitucionales</a:t>
                      </a:r>
                      <a:endParaRPr lang="es-CO" sz="1100" dirty="0"/>
                    </a:p>
                  </a:txBody>
                  <a:tcPr/>
                </a:tc>
                <a:tc>
                  <a:txBody>
                    <a:bodyPr/>
                    <a:lstStyle/>
                    <a:p>
                      <a:pPr algn="ctr"/>
                      <a:r>
                        <a:rPr lang="es-CO" sz="1100" dirty="0" smtClean="0"/>
                        <a:t>DNEAC</a:t>
                      </a:r>
                      <a:endParaRPr lang="es-CO" sz="1100" dirty="0"/>
                    </a:p>
                  </a:txBody>
                  <a:tcPr/>
                </a:tc>
              </a:tr>
              <a:tr h="342071">
                <a:tc>
                  <a:txBody>
                    <a:bodyPr/>
                    <a:lstStyle/>
                    <a:p>
                      <a:pPr algn="ctr"/>
                      <a:r>
                        <a:rPr lang="es-CO" sz="1100" kern="1200" dirty="0" smtClean="0">
                          <a:effectLst/>
                        </a:rPr>
                        <a:t>Dirección de Comunicaciones, prensa y protocolo</a:t>
                      </a:r>
                      <a:endParaRPr lang="es-CO" sz="1100" dirty="0"/>
                    </a:p>
                  </a:txBody>
                  <a:tcPr/>
                </a:tc>
                <a:tc>
                  <a:txBody>
                    <a:bodyPr/>
                    <a:lstStyle/>
                    <a:p>
                      <a:pPr algn="ctr"/>
                      <a:r>
                        <a:rPr lang="es-CO" sz="1100" dirty="0" smtClean="0"/>
                        <a:t>DCPYP</a:t>
                      </a:r>
                      <a:endParaRPr lang="es-CO" sz="1100" dirty="0"/>
                    </a:p>
                  </a:txBody>
                  <a:tcPr/>
                </a:tc>
              </a:tr>
              <a:tr h="251059">
                <a:tc>
                  <a:txBody>
                    <a:bodyPr/>
                    <a:lstStyle/>
                    <a:p>
                      <a:pPr algn="ctr"/>
                      <a:r>
                        <a:rPr lang="es-CO" sz="1100" kern="1200" dirty="0" smtClean="0">
                          <a:effectLst/>
                        </a:rPr>
                        <a:t>Dirección Juridica</a:t>
                      </a:r>
                      <a:endParaRPr lang="es-CO" sz="1100" dirty="0"/>
                    </a:p>
                  </a:txBody>
                  <a:tcPr/>
                </a:tc>
                <a:tc>
                  <a:txBody>
                    <a:bodyPr/>
                    <a:lstStyle/>
                    <a:p>
                      <a:pPr algn="ctr"/>
                      <a:r>
                        <a:rPr lang="es-CO" sz="1100" dirty="0" smtClean="0"/>
                        <a:t>DJ</a:t>
                      </a:r>
                      <a:endParaRPr lang="es-CO" sz="1100" dirty="0"/>
                    </a:p>
                  </a:txBody>
                  <a:tcPr/>
                </a:tc>
              </a:tr>
              <a:tr h="370840">
                <a:tc>
                  <a:txBody>
                    <a:bodyPr/>
                    <a:lstStyle/>
                    <a:p>
                      <a:pPr algn="ctr"/>
                      <a:r>
                        <a:rPr lang="es-CO" sz="1100" dirty="0" smtClean="0"/>
                        <a:t>Dirección Nacional de Seccionales y Seguridad Ciudadana y Subdirección Nacional de Atención a Victimas</a:t>
                      </a:r>
                      <a:endParaRPr lang="es-CO" sz="1100" dirty="0"/>
                    </a:p>
                  </a:txBody>
                  <a:tcPr/>
                </a:tc>
                <a:tc>
                  <a:txBody>
                    <a:bodyPr/>
                    <a:lstStyle/>
                    <a:p>
                      <a:pPr algn="ctr"/>
                      <a:r>
                        <a:rPr lang="es-CO" sz="1100" kern="1200" dirty="0" smtClean="0">
                          <a:effectLst/>
                        </a:rPr>
                        <a:t>DNSSC - SNAVU (NC)</a:t>
                      </a:r>
                      <a:endParaRPr lang="es-CO" sz="1100" dirty="0"/>
                    </a:p>
                  </a:txBody>
                  <a:tcPr/>
                </a:tc>
              </a:tr>
              <a:tr h="370840">
                <a:tc>
                  <a:txBody>
                    <a:bodyPr/>
                    <a:lstStyle/>
                    <a:p>
                      <a:pPr algn="ctr"/>
                      <a:r>
                        <a:rPr lang="es-CO" sz="1100" kern="1200" dirty="0" smtClean="0">
                          <a:effectLst/>
                        </a:rPr>
                        <a:t>Fiscalía Delegada ante la Corte Suprema de Justicia</a:t>
                      </a:r>
                      <a:endParaRPr lang="es-CO" sz="1100" dirty="0"/>
                    </a:p>
                  </a:txBody>
                  <a:tcPr/>
                </a:tc>
                <a:tc>
                  <a:txBody>
                    <a:bodyPr/>
                    <a:lstStyle/>
                    <a:p>
                      <a:pPr algn="ctr"/>
                      <a:r>
                        <a:rPr lang="es-CO" sz="1100" dirty="0" smtClean="0"/>
                        <a:t>FDCSJ</a:t>
                      </a:r>
                      <a:endParaRPr lang="es-CO" sz="1100" dirty="0"/>
                    </a:p>
                  </a:txBody>
                  <a:tcPr/>
                </a:tc>
              </a:tr>
              <a:tr h="370840">
                <a:tc>
                  <a:txBody>
                    <a:bodyPr/>
                    <a:lstStyle/>
                    <a:p>
                      <a:pPr algn="ctr"/>
                      <a:r>
                        <a:rPr lang="es-CO" sz="1100" kern="1200" dirty="0" smtClean="0">
                          <a:effectLst/>
                        </a:rPr>
                        <a:t>Dirección Nacional de Protección y Asistencia</a:t>
                      </a:r>
                      <a:endParaRPr lang="es-CO" sz="1100" dirty="0"/>
                    </a:p>
                  </a:txBody>
                  <a:tcPr/>
                </a:tc>
                <a:tc>
                  <a:txBody>
                    <a:bodyPr/>
                    <a:lstStyle/>
                    <a:p>
                      <a:pPr algn="ctr"/>
                      <a:r>
                        <a:rPr lang="es-CO" sz="1100" dirty="0" smtClean="0"/>
                        <a:t>DNPA</a:t>
                      </a:r>
                      <a:endParaRPr lang="es-CO" sz="1100" dirty="0"/>
                    </a:p>
                  </a:txBody>
                  <a:tcPr/>
                </a:tc>
              </a:tr>
              <a:tr h="370840">
                <a:tc>
                  <a:txBody>
                    <a:bodyPr/>
                    <a:lstStyle/>
                    <a:p>
                      <a:pPr algn="ctr"/>
                      <a:r>
                        <a:rPr lang="es-CO" sz="1100" kern="1200" dirty="0" smtClean="0">
                          <a:effectLst/>
                        </a:rPr>
                        <a:t>Dirección Nacional del Sistema Penal Acusatorio y de la Articulación Interinstitucional en Materia Penal</a:t>
                      </a:r>
                      <a:endParaRPr lang="es-CO" sz="1100" dirty="0"/>
                    </a:p>
                  </a:txBody>
                  <a:tcPr/>
                </a:tc>
                <a:tc>
                  <a:txBody>
                    <a:bodyPr/>
                    <a:lstStyle/>
                    <a:p>
                      <a:pPr algn="ctr"/>
                      <a:r>
                        <a:rPr lang="es-CO" sz="1100" dirty="0" smtClean="0"/>
                        <a:t>DNSPA</a:t>
                      </a:r>
                      <a:endParaRPr lang="es-CO" sz="1100" dirty="0"/>
                    </a:p>
                  </a:txBody>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773303742"/>
              </p:ext>
            </p:extLst>
          </p:nvPr>
        </p:nvGraphicFramePr>
        <p:xfrm>
          <a:off x="6382938" y="2379289"/>
          <a:ext cx="4850079" cy="2428240"/>
        </p:xfrm>
        <a:graphic>
          <a:graphicData uri="http://schemas.openxmlformats.org/drawingml/2006/table">
            <a:tbl>
              <a:tblPr firstRow="1" bandRow="1">
                <a:tableStyleId>{F5AB1C69-6EDB-4FF4-983F-18BD219EF322}</a:tableStyleId>
              </a:tblPr>
              <a:tblGrid>
                <a:gridCol w="3310037"/>
                <a:gridCol w="1540042"/>
              </a:tblGrid>
              <a:tr h="370840">
                <a:tc>
                  <a:txBody>
                    <a:bodyPr/>
                    <a:lstStyle/>
                    <a:p>
                      <a:pPr algn="ctr"/>
                      <a:endParaRPr lang="es-CO" sz="1100" dirty="0"/>
                    </a:p>
                  </a:txBody>
                  <a:tcPr/>
                </a:tc>
                <a:tc>
                  <a:txBody>
                    <a:bodyPr/>
                    <a:lstStyle/>
                    <a:p>
                      <a:pPr algn="ctr"/>
                      <a:endParaRPr lang="es-CO" sz="1100"/>
                    </a:p>
                  </a:txBody>
                  <a:tcPr/>
                </a:tc>
              </a:tr>
              <a:tr h="370840">
                <a:tc>
                  <a:txBody>
                    <a:bodyPr/>
                    <a:lstStyle/>
                    <a:p>
                      <a:pPr algn="ctr"/>
                      <a:r>
                        <a:rPr lang="es-CO" sz="1100" kern="1200" dirty="0" smtClean="0">
                          <a:effectLst/>
                        </a:rPr>
                        <a:t>Dirección Nacional de Políticas Publicas y Planeación</a:t>
                      </a:r>
                      <a:endParaRPr lang="es-CO" sz="1100" dirty="0"/>
                    </a:p>
                  </a:txBody>
                  <a:tcPr/>
                </a:tc>
                <a:tc>
                  <a:txBody>
                    <a:bodyPr/>
                    <a:lstStyle/>
                    <a:p>
                      <a:pPr algn="ctr"/>
                      <a:r>
                        <a:rPr lang="es-CO" sz="1100" dirty="0" smtClean="0"/>
                        <a:t>DNPP</a:t>
                      </a:r>
                      <a:endParaRPr lang="es-CO" sz="1100" dirty="0"/>
                    </a:p>
                  </a:txBody>
                  <a:tcPr/>
                </a:tc>
              </a:tr>
              <a:tr h="167212">
                <a:tc>
                  <a:txBody>
                    <a:bodyPr/>
                    <a:lstStyle/>
                    <a:p>
                      <a:pPr algn="ctr"/>
                      <a:r>
                        <a:rPr lang="es-CO" sz="1100" kern="1200" dirty="0" smtClean="0">
                          <a:effectLst/>
                        </a:rPr>
                        <a:t>Direcciones de Articulación de Fiscalias y Policia Judicial Especializadas</a:t>
                      </a:r>
                      <a:endParaRPr lang="es-CO" sz="1100" dirty="0"/>
                    </a:p>
                  </a:txBody>
                  <a:tcPr/>
                </a:tc>
                <a:tc>
                  <a:txBody>
                    <a:bodyPr/>
                    <a:lstStyle/>
                    <a:p>
                      <a:pPr algn="ctr"/>
                      <a:r>
                        <a:rPr lang="es-CO" sz="1100" dirty="0" smtClean="0"/>
                        <a:t>DAFNE-DAPJE</a:t>
                      </a:r>
                      <a:endParaRPr lang="es-CO" sz="1100" dirty="0"/>
                    </a:p>
                  </a:txBody>
                  <a:tcPr/>
                </a:tc>
              </a:tr>
              <a:tr h="217477">
                <a:tc>
                  <a:txBody>
                    <a:bodyPr/>
                    <a:lstStyle/>
                    <a:p>
                      <a:pPr algn="ctr"/>
                      <a:r>
                        <a:rPr lang="es-CO" sz="1100" kern="1200" dirty="0" smtClean="0">
                          <a:effectLst/>
                        </a:rPr>
                        <a:t>Dirección de Fiscalías Nacionales</a:t>
                      </a:r>
                      <a:endParaRPr lang="es-CO" sz="1100" dirty="0"/>
                    </a:p>
                  </a:txBody>
                  <a:tcPr/>
                </a:tc>
                <a:tc>
                  <a:txBody>
                    <a:bodyPr/>
                    <a:lstStyle/>
                    <a:p>
                      <a:pPr algn="ctr"/>
                      <a:r>
                        <a:rPr lang="es-CO" sz="1100" dirty="0" smtClean="0"/>
                        <a:t>DFN</a:t>
                      </a:r>
                      <a:endParaRPr lang="es-CO" sz="1100" dirty="0"/>
                    </a:p>
                  </a:txBody>
                  <a:tcPr/>
                </a:tc>
              </a:tr>
              <a:tr h="183521">
                <a:tc>
                  <a:txBody>
                    <a:bodyPr/>
                    <a:lstStyle/>
                    <a:p>
                      <a:pPr algn="ctr"/>
                      <a:r>
                        <a:rPr lang="es-CO" sz="1100" kern="1200" dirty="0" smtClean="0">
                          <a:effectLst/>
                        </a:rPr>
                        <a:t>Dirección Nacional de Apoyo a la Gestión</a:t>
                      </a:r>
                      <a:endParaRPr lang="es-CO" sz="1100" dirty="0"/>
                    </a:p>
                  </a:txBody>
                  <a:tcPr/>
                </a:tc>
                <a:tc>
                  <a:txBody>
                    <a:bodyPr/>
                    <a:lstStyle/>
                    <a:p>
                      <a:pPr algn="ctr"/>
                      <a:r>
                        <a:rPr lang="es-CO" sz="1100" dirty="0" smtClean="0"/>
                        <a:t>DNAG</a:t>
                      </a:r>
                      <a:endParaRPr lang="es-CO" sz="1100" dirty="0"/>
                    </a:p>
                  </a:txBody>
                  <a:tcPr/>
                </a:tc>
              </a:tr>
              <a:tr h="342071">
                <a:tc>
                  <a:txBody>
                    <a:bodyPr/>
                    <a:lstStyle/>
                    <a:p>
                      <a:pPr algn="ctr"/>
                      <a:r>
                        <a:rPr lang="es-CO" sz="1100" kern="1200" dirty="0" smtClean="0">
                          <a:effectLst/>
                        </a:rPr>
                        <a:t>Dirección Nacional del Cuerpo Tecnico de Investigación</a:t>
                      </a:r>
                      <a:endParaRPr lang="es-CO" sz="1100" dirty="0"/>
                    </a:p>
                  </a:txBody>
                  <a:tcPr/>
                </a:tc>
                <a:tc>
                  <a:txBody>
                    <a:bodyPr/>
                    <a:lstStyle/>
                    <a:p>
                      <a:pPr algn="ctr"/>
                      <a:r>
                        <a:rPr lang="es-CO" sz="1100" dirty="0" smtClean="0"/>
                        <a:t>DNCTI</a:t>
                      </a:r>
                      <a:endParaRPr lang="es-CO" sz="1100" dirty="0"/>
                    </a:p>
                  </a:txBody>
                  <a:tcPr/>
                </a:tc>
              </a:tr>
              <a:tr h="251059">
                <a:tc>
                  <a:txBody>
                    <a:bodyPr/>
                    <a:lstStyle/>
                    <a:p>
                      <a:pPr algn="ctr"/>
                      <a:r>
                        <a:rPr lang="es-CO" sz="1100" kern="1200" dirty="0" smtClean="0">
                          <a:effectLst/>
                        </a:rPr>
                        <a:t>Dirección de Gestión Internacional</a:t>
                      </a:r>
                      <a:endParaRPr lang="es-CO" sz="1100" dirty="0"/>
                    </a:p>
                  </a:txBody>
                  <a:tcPr/>
                </a:tc>
                <a:tc>
                  <a:txBody>
                    <a:bodyPr/>
                    <a:lstStyle/>
                    <a:p>
                      <a:pPr algn="ctr"/>
                      <a:r>
                        <a:rPr lang="es-CO" sz="1100" dirty="0" smtClean="0"/>
                        <a:t>DGI</a:t>
                      </a:r>
                      <a:endParaRPr lang="es-CO" sz="1100" dirty="0"/>
                    </a:p>
                  </a:txBody>
                  <a:tcPr/>
                </a:tc>
              </a:tr>
            </a:tbl>
          </a:graphicData>
        </a:graphic>
      </p:graphicFrame>
    </p:spTree>
    <p:extLst>
      <p:ext uri="{BB962C8B-B14F-4D97-AF65-F5344CB8AC3E}">
        <p14:creationId xmlns:p14="http://schemas.microsoft.com/office/powerpoint/2010/main" val="295030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1796"/>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5073"/>
            <a:ext cx="1920285" cy="2338732"/>
          </a:xfrm>
          <a:prstGeom prst="rect">
            <a:avLst/>
          </a:prstGeom>
        </p:spPr>
      </p:pic>
      <p:sp>
        <p:nvSpPr>
          <p:cNvPr id="9" name="CuadroTexto 8"/>
          <p:cNvSpPr txBox="1"/>
          <p:nvPr/>
        </p:nvSpPr>
        <p:spPr>
          <a:xfrm>
            <a:off x="383191" y="147749"/>
            <a:ext cx="7463185" cy="1200329"/>
          </a:xfrm>
          <a:prstGeom prst="rect">
            <a:avLst/>
          </a:prstGeom>
          <a:noFill/>
        </p:spPr>
        <p:txBody>
          <a:bodyPr wrap="square" rtlCol="0">
            <a:spAutoFit/>
          </a:bodyPr>
          <a:lstStyle/>
          <a:p>
            <a:pPr lvl="0"/>
            <a:r>
              <a:rPr lang="es-CO" sz="4000" dirty="0">
                <a:solidFill>
                  <a:schemeClr val="bg1"/>
                </a:solidFill>
              </a:rPr>
              <a:t>Resultados Primer </a:t>
            </a:r>
            <a:r>
              <a:rPr lang="es-CO" sz="4000" dirty="0" smtClean="0">
                <a:solidFill>
                  <a:schemeClr val="bg1"/>
                </a:solidFill>
              </a:rPr>
              <a:t>Semestre-</a:t>
            </a:r>
            <a:r>
              <a:rPr lang="es-CO" sz="3200" dirty="0" smtClean="0">
                <a:solidFill>
                  <a:schemeClr val="bg1"/>
                </a:solidFill>
              </a:rPr>
              <a:t>Nivel Central</a:t>
            </a:r>
            <a:endParaRPr lang="es-CO" sz="3200" dirty="0">
              <a:solidFill>
                <a:schemeClr val="bg1"/>
              </a:solidFill>
            </a:endParaRPr>
          </a:p>
        </p:txBody>
      </p:sp>
      <p:graphicFrame>
        <p:nvGraphicFramePr>
          <p:cNvPr id="8" name="Gráfico 7"/>
          <p:cNvGraphicFramePr>
            <a:graphicFrameLocks/>
          </p:cNvGraphicFramePr>
          <p:nvPr>
            <p:extLst>
              <p:ext uri="{D42A27DB-BD31-4B8C-83A1-F6EECF244321}">
                <p14:modId xmlns:p14="http://schemas.microsoft.com/office/powerpoint/2010/main" val="1706845475"/>
              </p:ext>
            </p:extLst>
          </p:nvPr>
        </p:nvGraphicFramePr>
        <p:xfrm>
          <a:off x="383191" y="1786869"/>
          <a:ext cx="9124950" cy="4438649"/>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p:cNvSpPr txBox="1"/>
          <p:nvPr/>
        </p:nvSpPr>
        <p:spPr>
          <a:xfrm>
            <a:off x="9805737" y="3573379"/>
            <a:ext cx="1913021" cy="677108"/>
          </a:xfrm>
          <a:prstGeom prst="rect">
            <a:avLst/>
          </a:prstGeom>
          <a:noFill/>
        </p:spPr>
        <p:txBody>
          <a:bodyPr wrap="square" lIns="0" tIns="0" rIns="0" bIns="0" rtlCol="0">
            <a:spAutoFit/>
          </a:bodyPr>
          <a:lstStyle/>
          <a:p>
            <a:pPr algn="ctr"/>
            <a:r>
              <a:rPr lang="es-CO" sz="1100" b="1" dirty="0" smtClean="0">
                <a:solidFill>
                  <a:schemeClr val="tx2"/>
                </a:solidFill>
                <a:latin typeface="+mj-lt"/>
              </a:rPr>
              <a:t>Cumplimiento Medio del Nivel central:</a:t>
            </a:r>
          </a:p>
          <a:p>
            <a:pPr algn="ctr"/>
            <a:endParaRPr lang="es-CO" sz="1100" b="1" dirty="0">
              <a:solidFill>
                <a:schemeClr val="tx2"/>
              </a:solidFill>
              <a:latin typeface="+mj-lt"/>
            </a:endParaRPr>
          </a:p>
          <a:p>
            <a:pPr algn="ctr"/>
            <a:r>
              <a:rPr lang="es-CO" sz="1100" b="1" dirty="0" smtClean="0">
                <a:solidFill>
                  <a:schemeClr val="tx2"/>
                </a:solidFill>
                <a:latin typeface="+mj-lt"/>
              </a:rPr>
              <a:t>83%</a:t>
            </a:r>
            <a:endParaRPr lang="es-CO" sz="1100" b="1" dirty="0" smtClean="0">
              <a:solidFill>
                <a:schemeClr val="tx2"/>
              </a:solidFill>
              <a:latin typeface="+mj-lt"/>
            </a:endParaRPr>
          </a:p>
        </p:txBody>
      </p:sp>
    </p:spTree>
    <p:extLst>
      <p:ext uri="{BB962C8B-B14F-4D97-AF65-F5344CB8AC3E}">
        <p14:creationId xmlns:p14="http://schemas.microsoft.com/office/powerpoint/2010/main" val="11802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1796"/>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5073"/>
            <a:ext cx="1920285" cy="2338732"/>
          </a:xfrm>
          <a:prstGeom prst="rect">
            <a:avLst/>
          </a:prstGeom>
        </p:spPr>
      </p:pic>
      <p:sp>
        <p:nvSpPr>
          <p:cNvPr id="9" name="CuadroTexto 8"/>
          <p:cNvSpPr txBox="1"/>
          <p:nvPr/>
        </p:nvSpPr>
        <p:spPr>
          <a:xfrm>
            <a:off x="383191" y="147749"/>
            <a:ext cx="7463185" cy="1200329"/>
          </a:xfrm>
          <a:prstGeom prst="rect">
            <a:avLst/>
          </a:prstGeom>
          <a:noFill/>
        </p:spPr>
        <p:txBody>
          <a:bodyPr wrap="square" rtlCol="0">
            <a:spAutoFit/>
          </a:bodyPr>
          <a:lstStyle/>
          <a:p>
            <a:pPr lvl="0"/>
            <a:r>
              <a:rPr lang="es-CO" sz="4000" dirty="0">
                <a:solidFill>
                  <a:schemeClr val="bg1"/>
                </a:solidFill>
              </a:rPr>
              <a:t>Resultados Primer </a:t>
            </a:r>
            <a:r>
              <a:rPr lang="es-CO" sz="4000" dirty="0" smtClean="0">
                <a:solidFill>
                  <a:schemeClr val="bg1"/>
                </a:solidFill>
              </a:rPr>
              <a:t>Semestre-</a:t>
            </a:r>
            <a:r>
              <a:rPr lang="es-CO" sz="3200" dirty="0" smtClean="0">
                <a:solidFill>
                  <a:schemeClr val="bg1"/>
                </a:solidFill>
              </a:rPr>
              <a:t>Nivel Central</a:t>
            </a:r>
            <a:endParaRPr lang="es-CO" sz="3200" dirty="0">
              <a:solidFill>
                <a:schemeClr val="bg1"/>
              </a:solidFill>
            </a:endParaRPr>
          </a:p>
        </p:txBody>
      </p:sp>
      <p:sp>
        <p:nvSpPr>
          <p:cNvPr id="3" name="CuadroTexto 2"/>
          <p:cNvSpPr txBox="1"/>
          <p:nvPr/>
        </p:nvSpPr>
        <p:spPr>
          <a:xfrm>
            <a:off x="266699" y="1933575"/>
            <a:ext cx="11658601" cy="4924425"/>
          </a:xfrm>
          <a:prstGeom prst="rect">
            <a:avLst/>
          </a:prstGeom>
          <a:noFill/>
        </p:spPr>
        <p:txBody>
          <a:bodyPr wrap="square" lIns="0" tIns="0" rIns="0" bIns="0" rtlCol="0">
            <a:spAutoFit/>
          </a:bodyPr>
          <a:lstStyle/>
          <a:p>
            <a:pPr algn="just"/>
            <a:r>
              <a:rPr lang="es-CO" sz="1600" b="1" dirty="0" smtClean="0">
                <a:solidFill>
                  <a:schemeClr val="tx2"/>
                </a:solidFill>
              </a:rPr>
              <a:t>Principales Inconvenientes que afectaron la ejecución de los Planes:</a:t>
            </a:r>
          </a:p>
          <a:p>
            <a:pPr algn="just"/>
            <a:endParaRPr lang="es-CO" sz="1600" b="1" dirty="0">
              <a:solidFill>
                <a:schemeClr val="tx2"/>
              </a:solidFill>
            </a:endParaRPr>
          </a:p>
          <a:p>
            <a:pPr algn="just"/>
            <a:endParaRPr lang="es-CO" sz="1600" b="1" dirty="0" smtClean="0">
              <a:solidFill>
                <a:schemeClr val="tx2"/>
              </a:solidFill>
            </a:endParaRPr>
          </a:p>
          <a:p>
            <a:pPr marL="285750" indent="-285750" algn="just">
              <a:buFont typeface="Arial" panose="020B0604020202020204" pitchFamily="34" charset="0"/>
              <a:buChar char="•"/>
            </a:pPr>
            <a:r>
              <a:rPr lang="es-CO" sz="1600" dirty="0" smtClean="0">
                <a:solidFill>
                  <a:schemeClr val="tx2"/>
                </a:solidFill>
              </a:rPr>
              <a:t>Demora en la consolidación de la información y sus evidencias</a:t>
            </a:r>
          </a:p>
          <a:p>
            <a:pPr marL="285750" indent="-285750" algn="just">
              <a:buFont typeface="Arial" panose="020B0604020202020204" pitchFamily="34" charset="0"/>
              <a:buChar char="•"/>
            </a:pPr>
            <a:endParaRPr lang="es-CO" sz="1600" dirty="0">
              <a:solidFill>
                <a:schemeClr val="tx2"/>
              </a:solidFill>
            </a:endParaRPr>
          </a:p>
          <a:p>
            <a:pPr marL="285750" indent="-285750" algn="just">
              <a:buFont typeface="Arial" panose="020B0604020202020204" pitchFamily="34" charset="0"/>
              <a:buChar char="•"/>
            </a:pPr>
            <a:r>
              <a:rPr lang="es-CO" sz="1600" dirty="0" smtClean="0">
                <a:solidFill>
                  <a:schemeClr val="tx2"/>
                </a:solidFill>
              </a:rPr>
              <a:t>Entendimiento y ejecución del registro en la herramienta o aplicación interna para la administración de los planes de acción.</a:t>
            </a:r>
          </a:p>
          <a:p>
            <a:pPr marL="285750" indent="-285750" algn="just">
              <a:buFont typeface="Arial" panose="020B0604020202020204" pitchFamily="34" charset="0"/>
              <a:buChar char="•"/>
            </a:pPr>
            <a:endParaRPr lang="es-CO" sz="1600" dirty="0">
              <a:solidFill>
                <a:schemeClr val="tx2"/>
              </a:solidFill>
            </a:endParaRPr>
          </a:p>
          <a:p>
            <a:pPr marL="285750" indent="-285750" algn="just">
              <a:buFont typeface="Arial" panose="020B0604020202020204" pitchFamily="34" charset="0"/>
              <a:buChar char="•"/>
            </a:pPr>
            <a:r>
              <a:rPr lang="es-CO" sz="1600" dirty="0" smtClean="0">
                <a:solidFill>
                  <a:schemeClr val="tx2"/>
                </a:solidFill>
              </a:rPr>
              <a:t>Cambios en la estructura organizacional de la entidad en el ultimo mes de evaluación.</a:t>
            </a:r>
          </a:p>
          <a:p>
            <a:pPr marL="285750" indent="-285750" algn="just">
              <a:buFont typeface="Arial" panose="020B0604020202020204" pitchFamily="34" charset="0"/>
              <a:buChar char="•"/>
            </a:pPr>
            <a:endParaRPr lang="es-CO" sz="1600" dirty="0">
              <a:solidFill>
                <a:schemeClr val="tx2"/>
              </a:solidFill>
            </a:endParaRPr>
          </a:p>
          <a:p>
            <a:pPr marL="285750" indent="-285750" algn="just">
              <a:buFont typeface="Arial" panose="020B0604020202020204" pitchFamily="34" charset="0"/>
              <a:buChar char="•"/>
            </a:pPr>
            <a:endParaRPr lang="es-CO" sz="1600" dirty="0" smtClean="0">
              <a:solidFill>
                <a:schemeClr val="tx2"/>
              </a:solidFill>
            </a:endParaRPr>
          </a:p>
          <a:p>
            <a:pPr algn="just"/>
            <a:endParaRPr lang="es-CO" sz="1600" dirty="0">
              <a:solidFill>
                <a:schemeClr val="tx2"/>
              </a:solidFill>
            </a:endParaRPr>
          </a:p>
          <a:p>
            <a:pPr algn="just"/>
            <a:r>
              <a:rPr lang="es-CO" sz="1600" dirty="0" smtClean="0">
                <a:solidFill>
                  <a:schemeClr val="tx2"/>
                </a:solidFill>
              </a:rPr>
              <a:t>De acuerdo con estas situaciones, se establecerán las capacitaciones y ajustes a que haya lugar en los planes  y personal designado para su registro.</a:t>
            </a:r>
          </a:p>
          <a:p>
            <a:pPr algn="just"/>
            <a:endParaRPr lang="es-CO" sz="1600" b="1" dirty="0">
              <a:solidFill>
                <a:schemeClr val="tx2"/>
              </a:solidFill>
            </a:endParaRPr>
          </a:p>
          <a:p>
            <a:pPr algn="just"/>
            <a:endParaRPr lang="es-CO" sz="1600" b="1" dirty="0" smtClean="0">
              <a:solidFill>
                <a:schemeClr val="tx2"/>
              </a:solidFill>
            </a:endParaRPr>
          </a:p>
          <a:p>
            <a:pPr algn="just"/>
            <a:endParaRPr lang="es-CO" sz="1600" b="1" dirty="0">
              <a:solidFill>
                <a:schemeClr val="tx2"/>
              </a:solidFill>
            </a:endParaRPr>
          </a:p>
          <a:p>
            <a:pPr algn="just"/>
            <a:endParaRPr lang="es-CO" sz="1600" b="1" dirty="0" smtClean="0">
              <a:solidFill>
                <a:schemeClr val="tx2"/>
              </a:solidFill>
            </a:endParaRPr>
          </a:p>
          <a:p>
            <a:pPr algn="just"/>
            <a:endParaRPr lang="es-CO" sz="1600" b="1" dirty="0">
              <a:solidFill>
                <a:schemeClr val="tx2"/>
              </a:solidFill>
            </a:endParaRPr>
          </a:p>
          <a:p>
            <a:pPr algn="just"/>
            <a:endParaRPr lang="es-CO" sz="1600" b="1" dirty="0" smtClean="0">
              <a:solidFill>
                <a:schemeClr val="tx2"/>
              </a:solidFill>
            </a:endParaRPr>
          </a:p>
          <a:p>
            <a:pPr algn="just"/>
            <a:endParaRPr lang="es-CO" sz="1600" b="1" dirty="0">
              <a:solidFill>
                <a:schemeClr val="tx2"/>
              </a:solidFill>
            </a:endParaRPr>
          </a:p>
        </p:txBody>
      </p:sp>
    </p:spTree>
    <p:extLst>
      <p:ext uri="{BB962C8B-B14F-4D97-AF65-F5344CB8AC3E}">
        <p14:creationId xmlns:p14="http://schemas.microsoft.com/office/powerpoint/2010/main" val="1653754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1796"/>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5073"/>
            <a:ext cx="1920285" cy="2338732"/>
          </a:xfrm>
          <a:prstGeom prst="rect">
            <a:avLst/>
          </a:prstGeom>
        </p:spPr>
      </p:pic>
      <p:sp>
        <p:nvSpPr>
          <p:cNvPr id="9" name="CuadroTexto 8"/>
          <p:cNvSpPr txBox="1"/>
          <p:nvPr/>
        </p:nvSpPr>
        <p:spPr>
          <a:xfrm>
            <a:off x="383191" y="147749"/>
            <a:ext cx="9733266" cy="1200329"/>
          </a:xfrm>
          <a:prstGeom prst="rect">
            <a:avLst/>
          </a:prstGeom>
          <a:noFill/>
        </p:spPr>
        <p:txBody>
          <a:bodyPr wrap="square" rtlCol="0">
            <a:spAutoFit/>
          </a:bodyPr>
          <a:lstStyle/>
          <a:p>
            <a:pPr lvl="0"/>
            <a:r>
              <a:rPr lang="es-CO" sz="4000" dirty="0">
                <a:solidFill>
                  <a:schemeClr val="bg1"/>
                </a:solidFill>
              </a:rPr>
              <a:t>Resultados Primer </a:t>
            </a:r>
            <a:r>
              <a:rPr lang="es-CO" sz="4000" dirty="0" smtClean="0">
                <a:solidFill>
                  <a:schemeClr val="bg1"/>
                </a:solidFill>
              </a:rPr>
              <a:t>Semestre</a:t>
            </a:r>
            <a:r>
              <a:rPr lang="es-CO" sz="3200" dirty="0" smtClean="0">
                <a:solidFill>
                  <a:schemeClr val="bg1"/>
                </a:solidFill>
              </a:rPr>
              <a:t>-Direcciones Seccionales</a:t>
            </a:r>
            <a:endParaRPr lang="es-CO" sz="32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410654060"/>
              </p:ext>
            </p:extLst>
          </p:nvPr>
        </p:nvGraphicFramePr>
        <p:xfrm>
          <a:off x="127817" y="1581796"/>
          <a:ext cx="3505720" cy="2675040"/>
        </p:xfrm>
        <a:graphic>
          <a:graphicData uri="http://schemas.openxmlformats.org/drawingml/2006/table">
            <a:tbl>
              <a:tblPr firstRow="1" bandRow="1">
                <a:tableStyleId>{F5AB1C69-6EDB-4FF4-983F-18BD219EF322}</a:tableStyleId>
              </a:tblPr>
              <a:tblGrid>
                <a:gridCol w="1314872"/>
                <a:gridCol w="2190848"/>
              </a:tblGrid>
              <a:tr h="161466">
                <a:tc>
                  <a:txBody>
                    <a:bodyPr/>
                    <a:lstStyle/>
                    <a:p>
                      <a:pPr algn="ctr" fontAlgn="ctr"/>
                      <a:r>
                        <a:rPr lang="es-CO" sz="1050" b="1" u="none" strike="noStrike" dirty="0">
                          <a:effectLst/>
                        </a:rPr>
                        <a:t>Seccional</a:t>
                      </a:r>
                      <a:endParaRPr lang="es-CO" sz="1050" b="1" i="0" u="none" strike="noStrike" dirty="0">
                        <a:solidFill>
                          <a:srgbClr val="000000"/>
                        </a:solidFill>
                        <a:effectLst/>
                        <a:latin typeface="Calibri" panose="020F0502020204030204" pitchFamily="34" charset="0"/>
                      </a:endParaRPr>
                    </a:p>
                  </a:txBody>
                  <a:tcPr marL="7170" marR="7170" marT="7170" marB="0" anchor="ctr"/>
                </a:tc>
                <a:tc>
                  <a:txBody>
                    <a:bodyPr/>
                    <a:lstStyle/>
                    <a:p>
                      <a:pPr algn="ctr" fontAlgn="b"/>
                      <a:r>
                        <a:rPr lang="es-CO" sz="1050" b="1" u="none" strike="noStrike">
                          <a:effectLst/>
                        </a:rPr>
                        <a:t>Cumplimiento del Semestre</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Antioquía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98%</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Arauca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4%</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Atlántico</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96%</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Bogotá</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61466">
                <a:tc>
                  <a:txBody>
                    <a:bodyPr/>
                    <a:lstStyle/>
                    <a:p>
                      <a:pPr algn="ctr" fontAlgn="b"/>
                      <a:r>
                        <a:rPr lang="es-CO" sz="1050" b="1" u="none" strike="noStrike" dirty="0">
                          <a:effectLst/>
                        </a:rPr>
                        <a:t>Bolívar</a:t>
                      </a:r>
                      <a:endParaRPr lang="es-CO" sz="1050" b="1" i="0" u="none" strike="noStrike" dirty="0">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dirty="0" smtClean="0">
                          <a:effectLst/>
                        </a:rPr>
                        <a:t>Boyacá</a:t>
                      </a:r>
                      <a:endParaRPr lang="es-CO" sz="1050" b="1" i="0" u="none" strike="noStrike" dirty="0">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80%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Caldas</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Cali</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98%</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Caquetá</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98%</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Casanare</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50%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Cauca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93%</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Cesar</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96%</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Chocó</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Córdoba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Cundinamarca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dirty="0">
                          <a:effectLst/>
                        </a:rPr>
                        <a:t>98%</a:t>
                      </a:r>
                      <a:endParaRPr lang="es-CO" sz="1050" b="1" i="0" u="none" strike="noStrike" dirty="0">
                        <a:solidFill>
                          <a:srgbClr val="000000"/>
                        </a:solidFill>
                        <a:effectLst/>
                        <a:latin typeface="Calibri" panose="020F0502020204030204" pitchFamily="34" charset="0"/>
                      </a:endParaRPr>
                    </a:p>
                  </a:txBody>
                  <a:tcPr marL="7170" marR="7170" marT="7170" marB="0" anchor="b"/>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120792055"/>
              </p:ext>
            </p:extLst>
          </p:nvPr>
        </p:nvGraphicFramePr>
        <p:xfrm>
          <a:off x="3761354" y="1581796"/>
          <a:ext cx="3825608" cy="2675040"/>
        </p:xfrm>
        <a:graphic>
          <a:graphicData uri="http://schemas.openxmlformats.org/drawingml/2006/table">
            <a:tbl>
              <a:tblPr firstRow="1" bandRow="1">
                <a:tableStyleId>{F5AB1C69-6EDB-4FF4-983F-18BD219EF322}</a:tableStyleId>
              </a:tblPr>
              <a:tblGrid>
                <a:gridCol w="1635860"/>
                <a:gridCol w="2189748"/>
              </a:tblGrid>
              <a:tr h="161466">
                <a:tc>
                  <a:txBody>
                    <a:bodyPr/>
                    <a:lstStyle/>
                    <a:p>
                      <a:pPr algn="ctr" fontAlgn="ctr"/>
                      <a:r>
                        <a:rPr lang="es-CO" sz="1050" b="1" u="none" strike="noStrike" dirty="0">
                          <a:effectLst/>
                        </a:rPr>
                        <a:t>Seccional</a:t>
                      </a:r>
                      <a:endParaRPr lang="es-CO" sz="1050" b="1" i="0" u="none" strike="noStrike" dirty="0">
                        <a:solidFill>
                          <a:srgbClr val="000000"/>
                        </a:solidFill>
                        <a:effectLst/>
                        <a:latin typeface="Calibri" panose="020F0502020204030204" pitchFamily="34" charset="0"/>
                      </a:endParaRPr>
                    </a:p>
                  </a:txBody>
                  <a:tcPr marL="7170" marR="7170" marT="7170" marB="0" anchor="ctr"/>
                </a:tc>
                <a:tc>
                  <a:txBody>
                    <a:bodyPr/>
                    <a:lstStyle/>
                    <a:p>
                      <a:pPr algn="ctr" fontAlgn="b"/>
                      <a:r>
                        <a:rPr lang="es-CO" sz="1050" b="1" u="none" strike="noStrike">
                          <a:effectLst/>
                        </a:rPr>
                        <a:t>Cumplimiento del Semestre</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dirty="0">
                          <a:effectLst/>
                        </a:rPr>
                        <a:t>Huila</a:t>
                      </a:r>
                      <a:endParaRPr lang="es-CO" sz="1050" b="1" i="0" u="none" strike="noStrike" dirty="0">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dirty="0" smtClean="0">
                          <a:effectLst/>
                        </a:rPr>
                        <a:t>Guajira</a:t>
                      </a:r>
                      <a:endParaRPr lang="es-CO" sz="1050" b="1" i="0" u="none" strike="noStrike" dirty="0">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Magdalena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Magdalena Medio</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91%</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Medellín</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Meta </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Nariño</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97%</a:t>
                      </a:r>
                      <a:endParaRPr lang="es-CO" sz="1050" b="1" i="0" u="none" strike="noStrike">
                        <a:solidFill>
                          <a:srgbClr val="000000"/>
                        </a:solidFill>
                        <a:effectLst/>
                        <a:latin typeface="Calibri" panose="020F0502020204030204" pitchFamily="34" charset="0"/>
                      </a:endParaRPr>
                    </a:p>
                  </a:txBody>
                  <a:tcPr marL="7170" marR="7170" marT="7170" marB="0" anchor="b"/>
                </a:tc>
              </a:tr>
              <a:tr h="148737">
                <a:tc>
                  <a:txBody>
                    <a:bodyPr/>
                    <a:lstStyle/>
                    <a:p>
                      <a:pPr algn="ctr" fontAlgn="b"/>
                      <a:r>
                        <a:rPr lang="es-CO" sz="1050" b="1" u="none" strike="noStrike" dirty="0">
                          <a:effectLst/>
                        </a:rPr>
                        <a:t>Norte de Santander</a:t>
                      </a:r>
                      <a:endParaRPr lang="es-CO" sz="1050" b="1" i="0" u="none" strike="noStrike" dirty="0">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Putumayo</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dirty="0" smtClean="0">
                          <a:effectLst/>
                        </a:rPr>
                        <a:t>Quindío</a:t>
                      </a:r>
                      <a:endParaRPr lang="es-CO" sz="1050" b="1" i="0" u="none" strike="noStrike" dirty="0">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76%</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Risaralda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88%</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Santander</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78%</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Sucre</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100%</a:t>
                      </a:r>
                      <a:endParaRPr lang="es-CO" sz="1050" b="1" i="0" u="none" strike="noStrike">
                        <a:solidFill>
                          <a:srgbClr val="000000"/>
                        </a:solidFill>
                        <a:effectLst/>
                        <a:latin typeface="Calibri" panose="020F0502020204030204" pitchFamily="34" charset="0"/>
                      </a:endParaRPr>
                    </a:p>
                  </a:txBody>
                  <a:tcPr marL="7170" marR="7170" marT="7170" marB="0" anchor="b"/>
                </a:tc>
              </a:tr>
              <a:tr h="153777">
                <a:tc>
                  <a:txBody>
                    <a:bodyPr/>
                    <a:lstStyle/>
                    <a:p>
                      <a:pPr algn="ctr" fontAlgn="b"/>
                      <a:r>
                        <a:rPr lang="es-CO" sz="1050" b="1" u="none" strike="noStrike">
                          <a:effectLst/>
                        </a:rPr>
                        <a:t>Tolima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a:effectLst/>
                        </a:rPr>
                        <a:t>52%</a:t>
                      </a:r>
                      <a:endParaRPr lang="es-CO" sz="1050" b="1" i="0" u="none" strike="noStrike">
                        <a:solidFill>
                          <a:srgbClr val="000000"/>
                        </a:solidFill>
                        <a:effectLst/>
                        <a:latin typeface="Calibri" panose="020F0502020204030204" pitchFamily="34" charset="0"/>
                      </a:endParaRPr>
                    </a:p>
                  </a:txBody>
                  <a:tcPr marL="7170" marR="7170" marT="7170" marB="0" anchor="b"/>
                </a:tc>
              </a:tr>
              <a:tr h="161466">
                <a:tc>
                  <a:txBody>
                    <a:bodyPr/>
                    <a:lstStyle/>
                    <a:p>
                      <a:pPr algn="ctr" fontAlgn="b"/>
                      <a:r>
                        <a:rPr lang="es-CO" sz="1050" b="1" u="none" strike="noStrike">
                          <a:effectLst/>
                        </a:rPr>
                        <a:t>Valle del Cauca</a:t>
                      </a:r>
                      <a:endParaRPr lang="es-CO" sz="1050" b="1" i="0" u="none" strike="noStrike">
                        <a:solidFill>
                          <a:srgbClr val="FFFFFF"/>
                        </a:solidFill>
                        <a:effectLst/>
                        <a:latin typeface="Calibri" panose="020F0502020204030204" pitchFamily="34" charset="0"/>
                      </a:endParaRPr>
                    </a:p>
                  </a:txBody>
                  <a:tcPr marL="7170" marR="7170" marT="7170" marB="0" anchor="b"/>
                </a:tc>
                <a:tc>
                  <a:txBody>
                    <a:bodyPr/>
                    <a:lstStyle/>
                    <a:p>
                      <a:pPr algn="ctr" fontAlgn="b"/>
                      <a:r>
                        <a:rPr lang="es-CO" sz="1050" b="1" u="none" strike="noStrike" dirty="0">
                          <a:effectLst/>
                        </a:rPr>
                        <a:t>51%</a:t>
                      </a:r>
                      <a:endParaRPr lang="es-CO" sz="1050" b="1" i="0" u="none" strike="noStrike" dirty="0">
                        <a:solidFill>
                          <a:srgbClr val="000000"/>
                        </a:solidFill>
                        <a:effectLst/>
                        <a:latin typeface="Calibri" panose="020F0502020204030204" pitchFamily="34" charset="0"/>
                      </a:endParaRPr>
                    </a:p>
                  </a:txBody>
                  <a:tcPr marL="7170" marR="7170" marT="7170" marB="0" anchor="b"/>
                </a:tc>
              </a:tr>
            </a:tbl>
          </a:graphicData>
        </a:graphic>
      </p:graphicFrame>
      <p:sp>
        <p:nvSpPr>
          <p:cNvPr id="6" name="Cerrar llave 5"/>
          <p:cNvSpPr/>
          <p:nvPr/>
        </p:nvSpPr>
        <p:spPr>
          <a:xfrm rot="5400000">
            <a:off x="3743890" y="765024"/>
            <a:ext cx="226997" cy="7459145"/>
          </a:xfrm>
          <a:prstGeom prst="rightBrace">
            <a:avLst>
              <a:gd name="adj1" fmla="val 8333"/>
              <a:gd name="adj2" fmla="val 50990"/>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O"/>
          </a:p>
        </p:txBody>
      </p:sp>
      <p:sp>
        <p:nvSpPr>
          <p:cNvPr id="7" name="CuadroTexto 6"/>
          <p:cNvSpPr txBox="1"/>
          <p:nvPr/>
        </p:nvSpPr>
        <p:spPr>
          <a:xfrm>
            <a:off x="127817" y="4848726"/>
            <a:ext cx="7459145" cy="1015663"/>
          </a:xfrm>
          <a:prstGeom prst="rect">
            <a:avLst/>
          </a:prstGeom>
          <a:noFill/>
        </p:spPr>
        <p:txBody>
          <a:bodyPr wrap="square" lIns="0" tIns="0" rIns="0" bIns="0" rtlCol="0">
            <a:spAutoFit/>
          </a:bodyPr>
          <a:lstStyle/>
          <a:p>
            <a:r>
              <a:rPr lang="es-CO" sz="1100" dirty="0" smtClean="0">
                <a:solidFill>
                  <a:schemeClr val="tx2"/>
                </a:solidFill>
                <a:latin typeface="+mj-lt"/>
              </a:rPr>
              <a:t>30 de las 35 Seccionales fueron evaluadas frente a metas  establecidas por la Subdirección de Atención a Victimas y la Dirección Nacional de Apoyo a la Gestión, lo cual cubre área de atención al ciudadano y área administrativa.</a:t>
            </a:r>
          </a:p>
          <a:p>
            <a:endParaRPr lang="es-CO" sz="1100" dirty="0">
              <a:solidFill>
                <a:schemeClr val="tx2"/>
              </a:solidFill>
              <a:latin typeface="+mj-lt"/>
            </a:endParaRPr>
          </a:p>
          <a:p>
            <a:r>
              <a:rPr lang="es-CO" sz="1100" dirty="0" smtClean="0">
                <a:solidFill>
                  <a:schemeClr val="tx2"/>
                </a:solidFill>
                <a:latin typeface="+mj-lt"/>
              </a:rPr>
              <a:t>En lo que respecta a los planes de priorización, no se encuentran medidos en este momento debido a que la gran mayoría fueron aprobados semanas antes del corte semestra</a:t>
            </a:r>
            <a:r>
              <a:rPr lang="es-CO" sz="1100" dirty="0" smtClean="0">
                <a:solidFill>
                  <a:schemeClr val="tx2"/>
                </a:solidFill>
                <a:latin typeface="+mj-lt"/>
              </a:rPr>
              <a:t>l. Sin embargo su medición en términos de  gestión será medida a finales del año y se consolidara con lo restante del avance en temas de victimas y apoyo a la gestión.</a:t>
            </a:r>
            <a:endParaRPr lang="es-CO" sz="1100" dirty="0" smtClean="0">
              <a:solidFill>
                <a:schemeClr val="tx2"/>
              </a:solidFill>
              <a:latin typeface="+mj-lt"/>
            </a:endParaRPr>
          </a:p>
        </p:txBody>
      </p:sp>
      <p:graphicFrame>
        <p:nvGraphicFramePr>
          <p:cNvPr id="11" name="Tabla 10"/>
          <p:cNvGraphicFramePr>
            <a:graphicFrameLocks noGrp="1"/>
          </p:cNvGraphicFramePr>
          <p:nvPr>
            <p:extLst>
              <p:ext uri="{D42A27DB-BD31-4B8C-83A1-F6EECF244321}">
                <p14:modId xmlns:p14="http://schemas.microsoft.com/office/powerpoint/2010/main" val="2854021831"/>
              </p:ext>
            </p:extLst>
          </p:nvPr>
        </p:nvGraphicFramePr>
        <p:xfrm>
          <a:off x="7935160" y="2919316"/>
          <a:ext cx="3949700" cy="1306830"/>
        </p:xfrm>
        <a:graphic>
          <a:graphicData uri="http://schemas.openxmlformats.org/drawingml/2006/table">
            <a:tbl>
              <a:tblPr firstRow="1" bandRow="1">
                <a:tableStyleId>{5C22544A-7EE6-4342-B048-85BDC9FD1C3A}</a:tableStyleId>
              </a:tblPr>
              <a:tblGrid>
                <a:gridCol w="2159000"/>
                <a:gridCol w="1790700"/>
              </a:tblGrid>
              <a:tr h="200025">
                <a:tc>
                  <a:txBody>
                    <a:bodyPr/>
                    <a:lstStyle/>
                    <a:p>
                      <a:pPr algn="ctr" fontAlgn="ctr"/>
                      <a:r>
                        <a:rPr lang="es-CO" sz="1100" u="none" strike="noStrike" dirty="0">
                          <a:effectLst/>
                        </a:rPr>
                        <a:t>Seccional</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a:effectLst/>
                        </a:rPr>
                        <a:t>Cumplimiento del Semestre</a:t>
                      </a:r>
                      <a:endParaRPr lang="es-CO"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s-CO" sz="1100" u="none" strike="noStrike">
                          <a:effectLst/>
                        </a:rPr>
                        <a:t>Amazonas</a:t>
                      </a:r>
                      <a:endParaRPr lang="es-CO" sz="1100" b="0"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dirty="0" smtClean="0">
                          <a:effectLst/>
                        </a:rPr>
                        <a:t>-</a:t>
                      </a:r>
                      <a:endParaRPr lang="es-CO"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s-CO" sz="1100" u="none" strike="noStrike" dirty="0" smtClean="0">
                          <a:effectLst/>
                        </a:rPr>
                        <a:t>Guainía-Vaupés</a:t>
                      </a:r>
                      <a:endParaRPr lang="es-CO" sz="1100" b="0"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dirty="0" smtClean="0">
                          <a:effectLst/>
                        </a:rPr>
                        <a:t>-</a:t>
                      </a:r>
                      <a:r>
                        <a:rPr lang="es-CO" sz="1100" u="none" strike="noStrike" dirty="0">
                          <a:effectLst/>
                        </a:rPr>
                        <a:t> </a:t>
                      </a:r>
                      <a:endParaRPr lang="es-CO"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s-CO" sz="1100" u="none" strike="noStrike">
                          <a:effectLst/>
                        </a:rPr>
                        <a:t>Guaviare</a:t>
                      </a:r>
                      <a:endParaRPr lang="es-CO" sz="1100" b="0"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75%</a:t>
                      </a:r>
                      <a:endParaRPr lang="es-CO"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s-CO" sz="1100" u="none" strike="noStrike">
                          <a:effectLst/>
                        </a:rPr>
                        <a:t>Vichada</a:t>
                      </a:r>
                      <a:endParaRPr lang="es-CO" sz="1100" b="0"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 </a:t>
                      </a:r>
                      <a:r>
                        <a:rPr lang="es-CO" sz="1100" u="none" strike="noStrike" smtClean="0">
                          <a:effectLst/>
                        </a:rPr>
                        <a:t>-</a:t>
                      </a:r>
                      <a:endParaRPr lang="es-CO" sz="11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ctr" fontAlgn="b"/>
                      <a:r>
                        <a:rPr lang="es-CO" sz="1100" u="none" strike="noStrike" dirty="0">
                          <a:effectLst/>
                        </a:rPr>
                        <a:t>San </a:t>
                      </a:r>
                      <a:r>
                        <a:rPr lang="es-CO" sz="1100" u="none" strike="noStrike" dirty="0" smtClean="0">
                          <a:effectLst/>
                        </a:rPr>
                        <a:t>Andrés</a:t>
                      </a:r>
                      <a:endParaRPr lang="es-CO" sz="1100" b="0"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dirty="0">
                          <a:effectLst/>
                        </a:rPr>
                        <a:t>45%</a:t>
                      </a:r>
                      <a:endParaRPr lang="es-CO"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2" name="Cerrar llave 11"/>
          <p:cNvSpPr/>
          <p:nvPr/>
        </p:nvSpPr>
        <p:spPr>
          <a:xfrm rot="5400000">
            <a:off x="9826961" y="2970704"/>
            <a:ext cx="166099" cy="2986888"/>
          </a:xfrm>
          <a:prstGeom prst="rightBrace">
            <a:avLst>
              <a:gd name="adj1" fmla="val 8333"/>
              <a:gd name="adj2" fmla="val 50990"/>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O"/>
          </a:p>
        </p:txBody>
      </p:sp>
      <p:sp>
        <p:nvSpPr>
          <p:cNvPr id="13" name="CuadroTexto 12"/>
          <p:cNvSpPr txBox="1"/>
          <p:nvPr/>
        </p:nvSpPr>
        <p:spPr>
          <a:xfrm>
            <a:off x="7935160" y="5011803"/>
            <a:ext cx="3855787" cy="1523494"/>
          </a:xfrm>
          <a:prstGeom prst="rect">
            <a:avLst/>
          </a:prstGeom>
          <a:noFill/>
        </p:spPr>
        <p:txBody>
          <a:bodyPr wrap="square" lIns="0" tIns="0" rIns="0" bIns="0" rtlCol="0">
            <a:spAutoFit/>
          </a:bodyPr>
          <a:lstStyle/>
          <a:p>
            <a:pPr algn="just"/>
            <a:r>
              <a:rPr lang="es-CO" sz="1100" dirty="0" smtClean="0">
                <a:solidFill>
                  <a:schemeClr val="tx2"/>
                </a:solidFill>
                <a:latin typeface="+mj-lt"/>
              </a:rPr>
              <a:t>Estas cinco Seccionales no poseen actividades relacionadas con apoyo a la gestión debido a que éstas actividades son administradas por otras Seccionales</a:t>
            </a:r>
            <a:r>
              <a:rPr lang="es-CO" sz="1100" dirty="0">
                <a:solidFill>
                  <a:schemeClr val="tx2"/>
                </a:solidFill>
                <a:latin typeface="+mj-lt"/>
              </a:rPr>
              <a:t>;</a:t>
            </a:r>
            <a:r>
              <a:rPr lang="es-CO" sz="1100" dirty="0" smtClean="0">
                <a:solidFill>
                  <a:schemeClr val="tx2"/>
                </a:solidFill>
                <a:latin typeface="+mj-lt"/>
              </a:rPr>
              <a:t> así mismo, en lo relacionado con victimas. Por lo cual serán medidas únicamente por la gestión de los planes de priorización.</a:t>
            </a:r>
          </a:p>
          <a:p>
            <a:pPr algn="just"/>
            <a:endParaRPr lang="es-CO" sz="1100" dirty="0">
              <a:solidFill>
                <a:schemeClr val="tx2"/>
              </a:solidFill>
              <a:latin typeface="+mj-lt"/>
            </a:endParaRPr>
          </a:p>
          <a:p>
            <a:pPr algn="just"/>
            <a:r>
              <a:rPr lang="es-CO" sz="1100" dirty="0" smtClean="0">
                <a:solidFill>
                  <a:schemeClr val="tx2"/>
                </a:solidFill>
                <a:latin typeface="+mj-lt"/>
              </a:rPr>
              <a:t>Solo dos seccionales lograron reportar cumplimiento de actividades a 30 de junio. Las restantes no debido a demoras en la aprobación de su plan</a:t>
            </a:r>
            <a:endParaRPr lang="es-CO" sz="1100" dirty="0" smtClean="0">
              <a:solidFill>
                <a:schemeClr val="tx2"/>
              </a:solidFill>
              <a:latin typeface="+mj-lt"/>
            </a:endParaRPr>
          </a:p>
        </p:txBody>
      </p:sp>
    </p:spTree>
    <p:extLst>
      <p:ext uri="{BB962C8B-B14F-4D97-AF65-F5344CB8AC3E}">
        <p14:creationId xmlns:p14="http://schemas.microsoft.com/office/powerpoint/2010/main" val="2867539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sp>
        <p:nvSpPr>
          <p:cNvPr id="11" name="CuadroTexto 10"/>
          <p:cNvSpPr txBox="1"/>
          <p:nvPr/>
        </p:nvSpPr>
        <p:spPr>
          <a:xfrm>
            <a:off x="404963" y="315594"/>
            <a:ext cx="7463185" cy="646331"/>
          </a:xfrm>
          <a:prstGeom prst="rect">
            <a:avLst/>
          </a:prstGeom>
          <a:noFill/>
        </p:spPr>
        <p:txBody>
          <a:bodyPr wrap="square" rtlCol="0">
            <a:spAutoFit/>
          </a:bodyPr>
          <a:lstStyle/>
          <a:p>
            <a:r>
              <a:rPr lang="es-CO" sz="3600" dirty="0" smtClean="0">
                <a:solidFill>
                  <a:srgbClr val="FFFFFF"/>
                </a:solidFill>
                <a:cs typeface="Arial" panose="020B0604020202020204" pitchFamily="34" charset="0"/>
              </a:rPr>
              <a:t>CONTENIDO</a:t>
            </a:r>
            <a:endParaRPr lang="es-CO" sz="3600" dirty="0">
              <a:solidFill>
                <a:srgbClr val="FFFFFF"/>
              </a:solidFill>
              <a:cs typeface="Arial" panose="020B0604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graphicFrame>
        <p:nvGraphicFramePr>
          <p:cNvPr id="6" name="Diagrama 5"/>
          <p:cNvGraphicFramePr/>
          <p:nvPr>
            <p:extLst>
              <p:ext uri="{D42A27DB-BD31-4B8C-83A1-F6EECF244321}">
                <p14:modId xmlns:p14="http://schemas.microsoft.com/office/powerpoint/2010/main" val="389385560"/>
              </p:ext>
            </p:extLst>
          </p:nvPr>
        </p:nvGraphicFramePr>
        <p:xfrm>
          <a:off x="1324429" y="161893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097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1796"/>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5073"/>
            <a:ext cx="1920285" cy="2338732"/>
          </a:xfrm>
          <a:prstGeom prst="rect">
            <a:avLst/>
          </a:prstGeom>
        </p:spPr>
      </p:pic>
      <p:sp>
        <p:nvSpPr>
          <p:cNvPr id="9" name="CuadroTexto 8"/>
          <p:cNvSpPr txBox="1"/>
          <p:nvPr/>
        </p:nvSpPr>
        <p:spPr>
          <a:xfrm>
            <a:off x="383191" y="147749"/>
            <a:ext cx="9733266" cy="1200329"/>
          </a:xfrm>
          <a:prstGeom prst="rect">
            <a:avLst/>
          </a:prstGeom>
          <a:noFill/>
        </p:spPr>
        <p:txBody>
          <a:bodyPr wrap="square" rtlCol="0">
            <a:spAutoFit/>
          </a:bodyPr>
          <a:lstStyle/>
          <a:p>
            <a:pPr lvl="0"/>
            <a:r>
              <a:rPr lang="es-CO" sz="4000" dirty="0">
                <a:solidFill>
                  <a:schemeClr val="bg1"/>
                </a:solidFill>
              </a:rPr>
              <a:t>Resultados Primer </a:t>
            </a:r>
            <a:r>
              <a:rPr lang="es-CO" sz="4000" dirty="0" smtClean="0">
                <a:solidFill>
                  <a:schemeClr val="bg1"/>
                </a:solidFill>
              </a:rPr>
              <a:t>Semestre</a:t>
            </a:r>
            <a:r>
              <a:rPr lang="es-CO" sz="3200" dirty="0" smtClean="0">
                <a:solidFill>
                  <a:schemeClr val="bg1"/>
                </a:solidFill>
              </a:rPr>
              <a:t>-Direcciones Seccionales</a:t>
            </a:r>
            <a:endParaRPr lang="es-CO" sz="3200" dirty="0">
              <a:solidFill>
                <a:schemeClr val="bg1"/>
              </a:solidFill>
            </a:endParaRPr>
          </a:p>
        </p:txBody>
      </p:sp>
      <p:sp>
        <p:nvSpPr>
          <p:cNvPr id="15" name="CuadroTexto 14"/>
          <p:cNvSpPr txBox="1"/>
          <p:nvPr/>
        </p:nvSpPr>
        <p:spPr>
          <a:xfrm>
            <a:off x="383191" y="6202995"/>
            <a:ext cx="3855787" cy="492443"/>
          </a:xfrm>
          <a:prstGeom prst="rect">
            <a:avLst/>
          </a:prstGeom>
          <a:noFill/>
        </p:spPr>
        <p:txBody>
          <a:bodyPr wrap="square" lIns="0" tIns="0" rIns="0" bIns="0" rtlCol="0">
            <a:spAutoFit/>
          </a:bodyPr>
          <a:lstStyle/>
          <a:p>
            <a:r>
              <a:rPr lang="es-CO" sz="1600" b="1" dirty="0" smtClean="0">
                <a:solidFill>
                  <a:schemeClr val="tx2"/>
                </a:solidFill>
                <a:latin typeface="+mj-lt"/>
              </a:rPr>
              <a:t>Cumplimiento Medio de las Seccionales 81%  </a:t>
            </a:r>
            <a:endParaRPr lang="es-CO" sz="1600" b="1" dirty="0" smtClean="0">
              <a:solidFill>
                <a:schemeClr val="tx2"/>
              </a:solidFill>
              <a:latin typeface="+mj-lt"/>
            </a:endParaRPr>
          </a:p>
        </p:txBody>
      </p:sp>
      <p:graphicFrame>
        <p:nvGraphicFramePr>
          <p:cNvPr id="16" name="Gráfico 15"/>
          <p:cNvGraphicFramePr>
            <a:graphicFrameLocks/>
          </p:cNvGraphicFramePr>
          <p:nvPr>
            <p:extLst>
              <p:ext uri="{D42A27DB-BD31-4B8C-83A1-F6EECF244321}">
                <p14:modId xmlns:p14="http://schemas.microsoft.com/office/powerpoint/2010/main" val="2265799650"/>
              </p:ext>
            </p:extLst>
          </p:nvPr>
        </p:nvGraphicFramePr>
        <p:xfrm>
          <a:off x="383191" y="1786869"/>
          <a:ext cx="11094935" cy="418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1823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1796"/>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5073"/>
            <a:ext cx="1920285" cy="2338732"/>
          </a:xfrm>
          <a:prstGeom prst="rect">
            <a:avLst/>
          </a:prstGeom>
        </p:spPr>
      </p:pic>
      <p:sp>
        <p:nvSpPr>
          <p:cNvPr id="9" name="CuadroTexto 8"/>
          <p:cNvSpPr txBox="1"/>
          <p:nvPr/>
        </p:nvSpPr>
        <p:spPr>
          <a:xfrm>
            <a:off x="383191" y="147749"/>
            <a:ext cx="9733266" cy="1200329"/>
          </a:xfrm>
          <a:prstGeom prst="rect">
            <a:avLst/>
          </a:prstGeom>
          <a:noFill/>
        </p:spPr>
        <p:txBody>
          <a:bodyPr wrap="square" rtlCol="0">
            <a:spAutoFit/>
          </a:bodyPr>
          <a:lstStyle/>
          <a:p>
            <a:pPr lvl="0"/>
            <a:r>
              <a:rPr lang="es-CO" sz="4000" dirty="0">
                <a:solidFill>
                  <a:schemeClr val="bg1"/>
                </a:solidFill>
              </a:rPr>
              <a:t>Resultados Primer </a:t>
            </a:r>
            <a:r>
              <a:rPr lang="es-CO" sz="4000" dirty="0" smtClean="0">
                <a:solidFill>
                  <a:schemeClr val="bg1"/>
                </a:solidFill>
              </a:rPr>
              <a:t>Semestre</a:t>
            </a:r>
            <a:r>
              <a:rPr lang="es-CO" sz="3200" dirty="0" smtClean="0">
                <a:solidFill>
                  <a:schemeClr val="bg1"/>
                </a:solidFill>
              </a:rPr>
              <a:t>-Direcciones Seccionales</a:t>
            </a:r>
            <a:endParaRPr lang="es-CO" sz="3200" dirty="0">
              <a:solidFill>
                <a:schemeClr val="bg1"/>
              </a:solidFill>
            </a:endParaRPr>
          </a:p>
        </p:txBody>
      </p:sp>
      <p:sp>
        <p:nvSpPr>
          <p:cNvPr id="7" name="CuadroTexto 6"/>
          <p:cNvSpPr txBox="1"/>
          <p:nvPr/>
        </p:nvSpPr>
        <p:spPr>
          <a:xfrm>
            <a:off x="268939" y="1789196"/>
            <a:ext cx="11658601" cy="3200876"/>
          </a:xfrm>
          <a:prstGeom prst="rect">
            <a:avLst/>
          </a:prstGeom>
          <a:noFill/>
        </p:spPr>
        <p:txBody>
          <a:bodyPr wrap="square" lIns="0" tIns="0" rIns="0" bIns="0" rtlCol="0">
            <a:spAutoFit/>
          </a:bodyPr>
          <a:lstStyle/>
          <a:p>
            <a:pPr algn="just"/>
            <a:r>
              <a:rPr lang="es-CO" sz="1600" b="1" dirty="0" smtClean="0">
                <a:solidFill>
                  <a:schemeClr val="tx2"/>
                </a:solidFill>
              </a:rPr>
              <a:t>Principales Inconvenientes que afectaron la ejecución de los Planes:</a:t>
            </a:r>
          </a:p>
          <a:p>
            <a:pPr algn="just"/>
            <a:endParaRPr lang="es-CO" sz="1600" b="1" dirty="0">
              <a:solidFill>
                <a:schemeClr val="tx2"/>
              </a:solidFill>
            </a:endParaRPr>
          </a:p>
          <a:p>
            <a:pPr algn="just"/>
            <a:endParaRPr lang="es-CO" sz="1600" b="1" dirty="0" smtClean="0">
              <a:solidFill>
                <a:schemeClr val="tx2"/>
              </a:solidFill>
            </a:endParaRPr>
          </a:p>
          <a:p>
            <a:pPr marL="285750" indent="-285750" algn="just">
              <a:buFont typeface="Arial" panose="020B0604020202020204" pitchFamily="34" charset="0"/>
              <a:buChar char="•"/>
            </a:pPr>
            <a:r>
              <a:rPr lang="es-CO" sz="1600" dirty="0" smtClean="0">
                <a:solidFill>
                  <a:schemeClr val="tx2"/>
                </a:solidFill>
              </a:rPr>
              <a:t>Dificultades en el contacto con algunas seccionales para dar a conocer las directrices para el registro de la información.</a:t>
            </a:r>
          </a:p>
          <a:p>
            <a:pPr marL="285750" indent="-285750" algn="just">
              <a:buFont typeface="Arial" panose="020B0604020202020204" pitchFamily="34" charset="0"/>
              <a:buChar char="•"/>
            </a:pPr>
            <a:endParaRPr lang="es-CO" sz="1600" dirty="0">
              <a:solidFill>
                <a:schemeClr val="tx2"/>
              </a:solidFill>
            </a:endParaRPr>
          </a:p>
          <a:p>
            <a:pPr marL="285750" indent="-285750" algn="just">
              <a:buFont typeface="Arial" panose="020B0604020202020204" pitchFamily="34" charset="0"/>
              <a:buChar char="•"/>
            </a:pPr>
            <a:endParaRPr lang="es-CO" sz="1600" dirty="0" smtClean="0">
              <a:solidFill>
                <a:schemeClr val="tx2"/>
              </a:solidFill>
            </a:endParaRPr>
          </a:p>
          <a:p>
            <a:pPr marL="285750" indent="-285750" algn="just">
              <a:buFont typeface="Arial" panose="020B0604020202020204" pitchFamily="34" charset="0"/>
              <a:buChar char="•"/>
            </a:pPr>
            <a:r>
              <a:rPr lang="es-CO" sz="1600" dirty="0" smtClean="0">
                <a:solidFill>
                  <a:schemeClr val="tx2"/>
                </a:solidFill>
              </a:rPr>
              <a:t>Fallas en la coordinación del Nivel central con las seccionales.</a:t>
            </a:r>
          </a:p>
          <a:p>
            <a:pPr marL="285750" indent="-285750" algn="just">
              <a:buFont typeface="Arial" panose="020B0604020202020204" pitchFamily="34" charset="0"/>
              <a:buChar char="•"/>
            </a:pPr>
            <a:endParaRPr lang="es-CO" sz="1600" dirty="0">
              <a:solidFill>
                <a:schemeClr val="tx2"/>
              </a:solidFill>
            </a:endParaRPr>
          </a:p>
          <a:p>
            <a:pPr algn="just"/>
            <a:endParaRPr lang="es-CO" sz="1600" dirty="0" smtClean="0">
              <a:solidFill>
                <a:schemeClr val="tx2"/>
              </a:solidFill>
            </a:endParaRPr>
          </a:p>
          <a:p>
            <a:pPr algn="just"/>
            <a:r>
              <a:rPr lang="es-CO" sz="1600" dirty="0" smtClean="0">
                <a:solidFill>
                  <a:schemeClr val="tx2"/>
                </a:solidFill>
              </a:rPr>
              <a:t>De acuerdo con estas situaciones, se realizaran los correctivos necesarios para mejorar los resultados obtenidos.</a:t>
            </a:r>
          </a:p>
          <a:p>
            <a:pPr algn="just"/>
            <a:endParaRPr lang="es-CO" sz="1600" dirty="0">
              <a:solidFill>
                <a:schemeClr val="tx2"/>
              </a:solidFill>
            </a:endParaRPr>
          </a:p>
          <a:p>
            <a:pPr algn="just"/>
            <a:r>
              <a:rPr lang="es-CO" sz="1600" dirty="0">
                <a:solidFill>
                  <a:schemeClr val="tx2"/>
                </a:solidFill>
              </a:rPr>
              <a:t>Una vez visto los dos resultados se concluye que la gestión Institucional logro una media de 82</a:t>
            </a:r>
            <a:r>
              <a:rPr lang="es-CO" sz="1600" dirty="0" smtClean="0">
                <a:solidFill>
                  <a:schemeClr val="tx2"/>
                </a:solidFill>
              </a:rPr>
              <a:t>%.</a:t>
            </a:r>
            <a:endParaRPr lang="es-CO" sz="1600" b="1" dirty="0" smtClean="0">
              <a:solidFill>
                <a:schemeClr val="tx2"/>
              </a:solidFill>
            </a:endParaRPr>
          </a:p>
          <a:p>
            <a:pPr algn="just"/>
            <a:endParaRPr lang="es-CO" sz="1600" b="1" dirty="0">
              <a:solidFill>
                <a:schemeClr val="tx2"/>
              </a:solidFill>
            </a:endParaRPr>
          </a:p>
        </p:txBody>
      </p:sp>
    </p:spTree>
    <p:extLst>
      <p:ext uri="{BB962C8B-B14F-4D97-AF65-F5344CB8AC3E}">
        <p14:creationId xmlns:p14="http://schemas.microsoft.com/office/powerpoint/2010/main" val="1264505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1796"/>
          </a:xfrm>
          <a:prstGeom prst="rect">
            <a:avLst/>
          </a:prstGeom>
        </p:spPr>
      </p:pic>
      <p:sp>
        <p:nvSpPr>
          <p:cNvPr id="14" name="CuadroTexto 13"/>
          <p:cNvSpPr txBox="1"/>
          <p:nvPr/>
        </p:nvSpPr>
        <p:spPr>
          <a:xfrm>
            <a:off x="5606132" y="4512435"/>
            <a:ext cx="1019522" cy="461665"/>
          </a:xfrm>
          <a:prstGeom prst="rect">
            <a:avLst/>
          </a:prstGeom>
          <a:noFill/>
        </p:spPr>
        <p:txBody>
          <a:bodyPr wrap="square" rtlCol="0">
            <a:spAutoFit/>
          </a:bodyPr>
          <a:lstStyle/>
          <a:p>
            <a:pPr algn="ctr"/>
            <a:r>
              <a:rPr lang="es-ES" sz="2400" dirty="0" smtClean="0">
                <a:cs typeface="Arial" panose="020B0604020202020204" pitchFamily="34" charset="0"/>
              </a:rPr>
              <a:t>2017</a:t>
            </a:r>
            <a:endParaRPr lang="es-CO" sz="2400" dirty="0">
              <a:cs typeface="Arial" panose="020B0604020202020204" pitchFamily="34" charset="0"/>
            </a:endParaRPr>
          </a:p>
        </p:txBody>
      </p:sp>
      <p:sp>
        <p:nvSpPr>
          <p:cNvPr id="16" name="CuadroTexto 15"/>
          <p:cNvSpPr txBox="1"/>
          <p:nvPr/>
        </p:nvSpPr>
        <p:spPr>
          <a:xfrm>
            <a:off x="3357608" y="5837055"/>
            <a:ext cx="5426630" cy="400110"/>
          </a:xfrm>
          <a:prstGeom prst="rect">
            <a:avLst/>
          </a:prstGeom>
          <a:noFill/>
        </p:spPr>
        <p:txBody>
          <a:bodyPr wrap="square" rtlCol="0">
            <a:spAutoFit/>
          </a:bodyPr>
          <a:lstStyle/>
          <a:p>
            <a:pPr algn="ctr"/>
            <a:r>
              <a:rPr lang="es-ES" sz="2000" dirty="0" smtClean="0">
                <a:cs typeface="Arial" panose="020B0604020202020204" pitchFamily="34" charset="0"/>
              </a:rPr>
              <a:t>Dirección Nacional de Planeación y Desarrollo</a:t>
            </a:r>
            <a:endParaRPr lang="es-CO" sz="2000" dirty="0">
              <a:cs typeface="Arial" panose="020B0604020202020204" pitchFamily="34"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5073"/>
            <a:ext cx="1920285" cy="2338732"/>
          </a:xfrm>
          <a:prstGeom prst="rect">
            <a:avLst/>
          </a:prstGeo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399" y="4906167"/>
            <a:ext cx="3430988" cy="923422"/>
          </a:xfrm>
          <a:prstGeom prst="rect">
            <a:avLst/>
          </a:prstGeom>
        </p:spPr>
      </p:pic>
    </p:spTree>
    <p:extLst>
      <p:ext uri="{BB962C8B-B14F-4D97-AF65-F5344CB8AC3E}">
        <p14:creationId xmlns:p14="http://schemas.microsoft.com/office/powerpoint/2010/main" val="385589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sp>
        <p:nvSpPr>
          <p:cNvPr id="11" name="CuadroTexto 10"/>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2017</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6" name="Rectángulo 5"/>
          <p:cNvSpPr/>
          <p:nvPr/>
        </p:nvSpPr>
        <p:spPr>
          <a:xfrm>
            <a:off x="531105" y="2024105"/>
            <a:ext cx="11134271" cy="4001095"/>
          </a:xfrm>
          <a:prstGeom prst="rect">
            <a:avLst/>
          </a:prstGeom>
        </p:spPr>
        <p:txBody>
          <a:bodyPr wrap="square">
            <a:spAutoFit/>
          </a:bodyPr>
          <a:lstStyle/>
          <a:p>
            <a:pPr algn="just"/>
            <a:r>
              <a:rPr lang="es-CO" sz="1600" dirty="0"/>
              <a:t>Durante el 2016 fue formulado el Direccionamiento Estratégico 2016-2020 “Fiscalía de la gente, para la gente y por la gente”; este plan de trabajo del doctor Néstor Humberto Martinez Neira, Fiscal General de la Nación, esta diseñado para enfrentar los retos del posconflicto y lograr una Fiscalía más eficaz que garantice los derechos y libertades de todas las personas. </a:t>
            </a:r>
          </a:p>
          <a:p>
            <a:pPr algn="just"/>
            <a:endParaRPr lang="es-CO" sz="1600" dirty="0"/>
          </a:p>
          <a:p>
            <a:pPr algn="just"/>
            <a:r>
              <a:rPr lang="es-CO" sz="1600" dirty="0"/>
              <a:t>Se establecen de manera clara los objetivos estratégicos, las metas de gestión y los resultados que se cumplirán en los siguientes cuatro años.  La investigación y el ejercicio de la acción penal estarán focalizadas en el crimen organizado y sus economías ilegales, la corrupción de mayor impacto, la violencia homicida y la contribución al fin del conflicto armado sin impunidad. Se buscará garantizar un mejor servicio a la ciudadanía, una mejor atención a las víctimas y aumentar la presencia de la entidad. </a:t>
            </a:r>
          </a:p>
          <a:p>
            <a:pPr algn="just"/>
            <a:endParaRPr lang="es-CO" sz="1600" dirty="0"/>
          </a:p>
          <a:p>
            <a:pPr algn="just"/>
            <a:r>
              <a:rPr lang="es-CO" sz="1600" dirty="0"/>
              <a:t>Todo esto, a partir de la consolidación de políticas para el manejo estratégico de la carga de trabajo, el fortalecimiento de la infraestructura tecnológica, la optimización de los procesos internos de la FGN, el fortalecimiento del sistema de gestión integral y el desarrollo del talento humano. Éste es un Plan ambicioso. En 2020, la Fiscalía General de la Nación mejorará la respuesta a las necesidades jurídicas de los colombianos. </a:t>
            </a:r>
          </a:p>
          <a:p>
            <a:pPr algn="just"/>
            <a:endParaRPr lang="es-CO" sz="1400" dirty="0" smtClean="0"/>
          </a:p>
        </p:txBody>
      </p:sp>
    </p:spTree>
    <p:extLst>
      <p:ext uri="{BB962C8B-B14F-4D97-AF65-F5344CB8AC3E}">
        <p14:creationId xmlns:p14="http://schemas.microsoft.com/office/powerpoint/2010/main" val="381174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sp>
        <p:nvSpPr>
          <p:cNvPr id="11" name="CuadroTexto 10"/>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2017</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5" name="Rectángulo 4"/>
          <p:cNvSpPr/>
          <p:nvPr/>
        </p:nvSpPr>
        <p:spPr>
          <a:xfrm>
            <a:off x="531105" y="2024105"/>
            <a:ext cx="11134271" cy="3754874"/>
          </a:xfrm>
          <a:prstGeom prst="rect">
            <a:avLst/>
          </a:prstGeom>
        </p:spPr>
        <p:txBody>
          <a:bodyPr wrap="square">
            <a:spAutoFit/>
          </a:bodyPr>
          <a:lstStyle/>
          <a:p>
            <a:pPr algn="just"/>
            <a:r>
              <a:rPr lang="es-CO" sz="1600" dirty="0"/>
              <a:t>Como parte de estos objetivos, durante el primer semestre del 2017 se trabajó en la nueva estructura organizacional de la entidad, la cual fue modificada según Decreto 898 de 2017. Sin embargo, los Planes de Acción se formularon bajo la organización vigente a inicio de año. Por lo anterior los resultados que acá se presentan estarán organizados según la estructura presente a 01 de enero de 2017.</a:t>
            </a:r>
          </a:p>
          <a:p>
            <a:pPr algn="just"/>
            <a:endParaRPr lang="es-CO" sz="1600" dirty="0"/>
          </a:p>
          <a:p>
            <a:pPr algn="just"/>
            <a:endParaRPr lang="es-CO" sz="1600" dirty="0"/>
          </a:p>
          <a:p>
            <a:pPr algn="just"/>
            <a:r>
              <a:rPr lang="es-CO" sz="1600" dirty="0"/>
              <a:t>A continuación se muestran los elementos estructurales básicos para la administración del Plan de Acción: </a:t>
            </a:r>
          </a:p>
          <a:p>
            <a:pPr algn="just"/>
            <a:endParaRPr lang="es-CO" sz="1600" dirty="0"/>
          </a:p>
          <a:p>
            <a:pPr algn="just"/>
            <a:r>
              <a:rPr lang="es-CO" sz="1600" dirty="0"/>
              <a:t>• Estructura Organizacional.</a:t>
            </a:r>
          </a:p>
          <a:p>
            <a:pPr algn="just"/>
            <a:r>
              <a:rPr lang="es-CO" sz="1600" dirty="0"/>
              <a:t>• Mapa Estratégico.</a:t>
            </a:r>
          </a:p>
          <a:p>
            <a:pPr algn="just"/>
            <a:r>
              <a:rPr lang="es-CO" sz="1600" dirty="0"/>
              <a:t>• Objetivos y metas establecidos.</a:t>
            </a:r>
          </a:p>
          <a:p>
            <a:pPr algn="just"/>
            <a:endParaRPr lang="es-CO" sz="1600" dirty="0"/>
          </a:p>
          <a:p>
            <a:pPr algn="just"/>
            <a:endParaRPr lang="es-CO" sz="1600" dirty="0"/>
          </a:p>
          <a:p>
            <a:pPr algn="just"/>
            <a:endParaRPr lang="es-CO" sz="1600" dirty="0"/>
          </a:p>
          <a:p>
            <a:pPr algn="just"/>
            <a:endParaRPr lang="es-CO" sz="1400" dirty="0" smtClean="0"/>
          </a:p>
        </p:txBody>
      </p:sp>
    </p:spTree>
    <p:extLst>
      <p:ext uri="{BB962C8B-B14F-4D97-AF65-F5344CB8AC3E}">
        <p14:creationId xmlns:p14="http://schemas.microsoft.com/office/powerpoint/2010/main" val="3096395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sp>
        <p:nvSpPr>
          <p:cNvPr id="11" name="CuadroTexto 10"/>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400" dirty="0" smtClean="0">
                <a:solidFill>
                  <a:schemeClr val="bg1"/>
                </a:solidFill>
              </a:rPr>
              <a:t>Estructura Organizacional</a:t>
            </a:r>
            <a:endParaRPr lang="es-CO" sz="4000" dirty="0">
              <a:solidFill>
                <a:schemeClr val="bg1"/>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pic>
        <p:nvPicPr>
          <p:cNvPr id="2" name="Imagen 1"/>
          <p:cNvPicPr>
            <a:picLocks noChangeAspect="1"/>
          </p:cNvPicPr>
          <p:nvPr/>
        </p:nvPicPr>
        <p:blipFill rotWithShape="1">
          <a:blip r:embed="rId4"/>
          <a:srcRect l="10072" t="12771" r="10659" b="6263"/>
          <a:stretch/>
        </p:blipFill>
        <p:spPr>
          <a:xfrm>
            <a:off x="195943" y="1618937"/>
            <a:ext cx="10297885" cy="5266194"/>
          </a:xfrm>
          <a:prstGeom prst="rect">
            <a:avLst/>
          </a:prstGeom>
        </p:spPr>
      </p:pic>
    </p:spTree>
    <p:extLst>
      <p:ext uri="{BB962C8B-B14F-4D97-AF65-F5344CB8AC3E}">
        <p14:creationId xmlns:p14="http://schemas.microsoft.com/office/powerpoint/2010/main" val="2628902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sp>
        <p:nvSpPr>
          <p:cNvPr id="11" name="CuadroTexto 10"/>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smtClean="0">
                <a:solidFill>
                  <a:schemeClr val="bg1"/>
                </a:solidFill>
              </a:rPr>
              <a:t>Mapa Estratégico</a:t>
            </a:r>
            <a:endParaRPr lang="es-CO" sz="4000" dirty="0">
              <a:solidFill>
                <a:schemeClr val="bg1"/>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t="14979" b="18530"/>
          <a:stretch/>
        </p:blipFill>
        <p:spPr>
          <a:xfrm>
            <a:off x="622726" y="1727165"/>
            <a:ext cx="5475515" cy="5130835"/>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44885" t="90493" r="30692" b="1807"/>
          <a:stretch/>
        </p:blipFill>
        <p:spPr>
          <a:xfrm>
            <a:off x="8033656" y="4655461"/>
            <a:ext cx="3857669" cy="1737693"/>
          </a:xfrm>
          <a:prstGeom prst="rect">
            <a:avLst/>
          </a:prstGeom>
        </p:spPr>
      </p:pic>
      <p:sp>
        <p:nvSpPr>
          <p:cNvPr id="5" name="Rectángulo 4"/>
          <p:cNvSpPr/>
          <p:nvPr/>
        </p:nvSpPr>
        <p:spPr>
          <a:xfrm>
            <a:off x="6372268" y="2529412"/>
            <a:ext cx="5519057" cy="1384995"/>
          </a:xfrm>
          <a:prstGeom prst="rect">
            <a:avLst/>
          </a:prstGeom>
        </p:spPr>
        <p:txBody>
          <a:bodyPr wrap="square">
            <a:spAutoFit/>
          </a:bodyPr>
          <a:lstStyle/>
          <a:p>
            <a:pPr algn="just"/>
            <a:r>
              <a:rPr lang="es-CO" sz="1400" dirty="0"/>
              <a:t>La estructura del Direccionamiento, esta basada en un cuadro de mando integral que permite establecer una relación entre cada uno de los objetivos establecidos de una manera ascendente, y agrupados por perspectivas, esto bajo un enfoque sistémico de aprendizaje y crecimiento, de procesos internos y del estado y la sociedad, como usuarios o clientes de esta Entidad.</a:t>
            </a:r>
            <a:endParaRPr lang="es-CO" sz="1400" dirty="0"/>
          </a:p>
        </p:txBody>
      </p:sp>
    </p:spTree>
    <p:extLst>
      <p:ext uri="{BB962C8B-B14F-4D97-AF65-F5344CB8AC3E}">
        <p14:creationId xmlns:p14="http://schemas.microsoft.com/office/powerpoint/2010/main" val="2301183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sp>
        <p:nvSpPr>
          <p:cNvPr id="11" name="CuadroTexto 10"/>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a:solidFill>
                  <a:schemeClr val="bg1"/>
                </a:solidFill>
              </a:rPr>
              <a:t> </a:t>
            </a:r>
            <a:r>
              <a:rPr lang="es-CO" sz="2800" dirty="0" smtClean="0">
                <a:solidFill>
                  <a:schemeClr val="bg1"/>
                </a:solidFill>
              </a:rPr>
              <a:t>Estructura del Direccionamiento</a:t>
            </a:r>
            <a:endParaRPr lang="es-CO" sz="4000" dirty="0">
              <a:solidFill>
                <a:schemeClr val="bg1"/>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2" name="Rectángulo 1"/>
          <p:cNvSpPr/>
          <p:nvPr/>
        </p:nvSpPr>
        <p:spPr>
          <a:xfrm>
            <a:off x="1187057" y="2229066"/>
            <a:ext cx="2319866"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Estratégico</a:t>
            </a:r>
            <a:endParaRPr lang="es-ES" sz="1600" b="1" cap="none" spc="0" dirty="0">
              <a:ln/>
              <a:solidFill>
                <a:schemeClr val="accent6"/>
              </a:solidFill>
              <a:effectLst/>
            </a:endParaRPr>
          </a:p>
        </p:txBody>
      </p:sp>
      <p:sp>
        <p:nvSpPr>
          <p:cNvPr id="9" name="Rectángulo 8"/>
          <p:cNvSpPr/>
          <p:nvPr/>
        </p:nvSpPr>
        <p:spPr>
          <a:xfrm>
            <a:off x="4705733" y="2249429"/>
            <a:ext cx="71526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Meta</a:t>
            </a:r>
            <a:endParaRPr lang="es-ES" sz="1600" b="1" cap="none" spc="0" dirty="0">
              <a:ln/>
              <a:solidFill>
                <a:schemeClr val="accent6"/>
              </a:solidFill>
              <a:effectLst/>
            </a:endParaRPr>
          </a:p>
        </p:txBody>
      </p:sp>
      <p:sp>
        <p:nvSpPr>
          <p:cNvPr id="10" name="Rectángulo 9"/>
          <p:cNvSpPr/>
          <p:nvPr/>
        </p:nvSpPr>
        <p:spPr>
          <a:xfrm>
            <a:off x="7335064" y="2229066"/>
            <a:ext cx="220445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Específico</a:t>
            </a:r>
            <a:endParaRPr lang="es-ES" sz="1600" b="1" cap="none" spc="0" dirty="0">
              <a:ln/>
              <a:solidFill>
                <a:schemeClr val="accent6"/>
              </a:solidFill>
              <a:effectLst/>
            </a:endParaRPr>
          </a:p>
        </p:txBody>
      </p:sp>
      <p:graphicFrame>
        <p:nvGraphicFramePr>
          <p:cNvPr id="6" name="Tabla 5"/>
          <p:cNvGraphicFramePr>
            <a:graphicFrameLocks noGrp="1"/>
          </p:cNvGraphicFramePr>
          <p:nvPr>
            <p:extLst>
              <p:ext uri="{D42A27DB-BD31-4B8C-83A1-F6EECF244321}">
                <p14:modId xmlns:p14="http://schemas.microsoft.com/office/powerpoint/2010/main" val="1229855309"/>
              </p:ext>
            </p:extLst>
          </p:nvPr>
        </p:nvGraphicFramePr>
        <p:xfrm>
          <a:off x="1187057" y="2786516"/>
          <a:ext cx="8821600" cy="3026456"/>
        </p:xfrm>
        <a:graphic>
          <a:graphicData uri="http://schemas.openxmlformats.org/drawingml/2006/table">
            <a:tbl>
              <a:tblPr>
                <a:tableStyleId>{69CF1AB2-1976-4502-BF36-3FF5EA218861}</a:tableStyleId>
              </a:tblPr>
              <a:tblGrid>
                <a:gridCol w="2391634"/>
                <a:gridCol w="3137795"/>
                <a:gridCol w="3292171"/>
              </a:tblGrid>
              <a:tr h="762227">
                <a:tc rowSpan="5">
                  <a:txBody>
                    <a:bodyPr/>
                    <a:lstStyle/>
                    <a:p>
                      <a:pPr algn="ctr" fontAlgn="ctr"/>
                      <a:r>
                        <a:rPr lang="es-CO" sz="1050" b="1" u="none" strike="noStrike" dirty="0">
                          <a:effectLst/>
                        </a:rPr>
                        <a:t>Impactar de forma contundente el crimen organizado</a:t>
                      </a:r>
                      <a:endParaRPr lang="es-CO" sz="1050" b="1" i="0" u="none" strike="noStrike" dirty="0">
                        <a:solidFill>
                          <a:srgbClr val="000000"/>
                        </a:solidFill>
                        <a:effectLst/>
                        <a:latin typeface="+mj-lt"/>
                      </a:endParaRPr>
                    </a:p>
                  </a:txBody>
                  <a:tcPr marL="6529" marR="6529" marT="6529" marB="0" anchor="ctr"/>
                </a:tc>
                <a:tc rowSpan="5">
                  <a:txBody>
                    <a:bodyPr/>
                    <a:lstStyle/>
                    <a:p>
                      <a:pPr marL="285750" indent="-285750" algn="ctr" fontAlgn="ctr">
                        <a:buAutoNum type="romanLcPeriod"/>
                      </a:pPr>
                      <a:endParaRPr lang="es-CO" sz="1050" u="none" strike="noStrike" dirty="0" smtClean="0">
                        <a:effectLst/>
                      </a:endParaRPr>
                    </a:p>
                    <a:p>
                      <a:pPr marL="285750" indent="-285750" algn="ctr" fontAlgn="ctr">
                        <a:buAutoNum type="romanLcPeriod"/>
                      </a:pPr>
                      <a:endParaRPr lang="es-CO" sz="1050" u="none" strike="noStrike" dirty="0" smtClean="0">
                        <a:effectLst/>
                      </a:endParaRPr>
                    </a:p>
                    <a:p>
                      <a:pPr marL="174625" indent="0" algn="just" fontAlgn="ctr">
                        <a:buNone/>
                        <a:tabLst>
                          <a:tab pos="2960688" algn="l"/>
                        </a:tabLst>
                      </a:pPr>
                      <a:r>
                        <a:rPr lang="es-CO" sz="1050" u="none" strike="noStrike" dirty="0" smtClean="0">
                          <a:effectLst/>
                        </a:rPr>
                        <a:t>Impactar </a:t>
                      </a:r>
                      <a:r>
                        <a:rPr lang="es-CO" sz="1050" u="none" strike="noStrike" dirty="0">
                          <a:effectLst/>
                        </a:rPr>
                        <a:t>1.600 organizaciones criminales priorizadas de acuerdo con su composición y características</a:t>
                      </a:r>
                      <a:r>
                        <a:rPr lang="es-CO" sz="1050" u="none" strike="noStrike" dirty="0" smtClean="0">
                          <a:effectLst/>
                        </a:rPr>
                        <a:t>.</a:t>
                      </a:r>
                    </a:p>
                    <a:p>
                      <a:pPr marL="174625" indent="0" algn="just" fontAlgn="ctr">
                        <a:buAutoNum type="romanLcPeriod"/>
                        <a:tabLst>
                          <a:tab pos="2960688" algn="l"/>
                        </a:tabLst>
                      </a:pPr>
                      <a:endParaRPr lang="es-CO" sz="1050" u="none" strike="noStrike" dirty="0" smtClean="0">
                        <a:effectLst/>
                      </a:endParaRPr>
                    </a:p>
                    <a:p>
                      <a:pPr marL="174625" marR="0" lvl="0" indent="0" algn="just" defTabSz="914400" rtl="0" eaLnBrk="1" fontAlgn="ctr" latinLnBrk="0" hangingPunct="1">
                        <a:lnSpc>
                          <a:spcPct val="100000"/>
                        </a:lnSpc>
                        <a:spcBef>
                          <a:spcPts val="0"/>
                        </a:spcBef>
                        <a:spcAft>
                          <a:spcPts val="0"/>
                        </a:spcAft>
                        <a:buClrTx/>
                        <a:buSzTx/>
                        <a:buFontTx/>
                        <a:buNone/>
                        <a:tabLst>
                          <a:tab pos="2960688" algn="l"/>
                        </a:tabLst>
                        <a:defRPr/>
                      </a:pPr>
                      <a:r>
                        <a:rPr lang="es-CO" sz="1050" u="none" strike="noStrike" dirty="0" smtClean="0">
                          <a:effectLst/>
                        </a:rPr>
                        <a:t>Duplicar la tasa de imputaciones de los casos priorizados relacionados con el uso de menores de edad para la comisión de delitos.</a:t>
                      </a:r>
                    </a:p>
                    <a:p>
                      <a:pPr marL="174625" marR="0" lvl="0" indent="0" algn="just" defTabSz="914400" rtl="0" eaLnBrk="1" fontAlgn="ctr" latinLnBrk="0" hangingPunct="1">
                        <a:lnSpc>
                          <a:spcPct val="100000"/>
                        </a:lnSpc>
                        <a:spcBef>
                          <a:spcPts val="0"/>
                        </a:spcBef>
                        <a:spcAft>
                          <a:spcPts val="0"/>
                        </a:spcAft>
                        <a:buClrTx/>
                        <a:buSzTx/>
                        <a:buFontTx/>
                        <a:buAutoNum type="romanLcPeriod"/>
                        <a:tabLst>
                          <a:tab pos="2960688" algn="l"/>
                        </a:tabLst>
                        <a:defRPr/>
                      </a:pPr>
                      <a:endParaRPr lang="es-CO" sz="1050" u="none" strike="noStrike" kern="1200" dirty="0" smtClean="0">
                        <a:effectLst/>
                      </a:endParaRPr>
                    </a:p>
                    <a:p>
                      <a:pPr marL="174625" marR="0" lvl="0" indent="0" algn="just" defTabSz="914400" rtl="0" eaLnBrk="1" fontAlgn="ctr" latinLnBrk="0" hangingPunct="1">
                        <a:lnSpc>
                          <a:spcPct val="100000"/>
                        </a:lnSpc>
                        <a:spcBef>
                          <a:spcPts val="0"/>
                        </a:spcBef>
                        <a:spcAft>
                          <a:spcPts val="0"/>
                        </a:spcAft>
                        <a:buClrTx/>
                        <a:buSzTx/>
                        <a:buFontTx/>
                        <a:buNone/>
                        <a:tabLst>
                          <a:tab pos="2960688" algn="l"/>
                        </a:tabLst>
                        <a:defRPr/>
                      </a:pPr>
                      <a:r>
                        <a:rPr lang="es-CO" sz="1050" u="none" strike="noStrike" dirty="0" smtClean="0">
                          <a:effectLst/>
                        </a:rPr>
                        <a:t>Aumentar 100% el valor de los bienes de organizaciones criminales o de sus colaboradores que serán objeto de incautación y extinción de dominio.</a:t>
                      </a:r>
                      <a:endParaRPr lang="es-CO" sz="1050" u="none" strike="noStrike" kern="1200" dirty="0" smtClean="0">
                        <a:effectLst/>
                      </a:endParaRPr>
                    </a:p>
                    <a:p>
                      <a:pPr marL="285750" marR="0" lvl="0" indent="-285750" algn="ctr" defTabSz="914400" rtl="0" eaLnBrk="1" fontAlgn="ctr" latinLnBrk="0" hangingPunct="1">
                        <a:lnSpc>
                          <a:spcPct val="100000"/>
                        </a:lnSpc>
                        <a:spcBef>
                          <a:spcPts val="0"/>
                        </a:spcBef>
                        <a:spcAft>
                          <a:spcPts val="0"/>
                        </a:spcAft>
                        <a:buClrTx/>
                        <a:buSzTx/>
                        <a:buFontTx/>
                        <a:buAutoNum type="romanLcPeriod"/>
                        <a:tabLst/>
                        <a:defRPr/>
                      </a:pPr>
                      <a:endParaRPr lang="es-CO" sz="1050" u="none" strike="noStrike" kern="1200" dirty="0" smtClean="0">
                        <a:effectLst/>
                      </a:endParaRPr>
                    </a:p>
                    <a:p>
                      <a:pPr marL="285750" indent="-285750" algn="ctr" fontAlgn="ctr">
                        <a:buAutoNum type="romanLcPeriod"/>
                      </a:pPr>
                      <a:endParaRPr lang="es-CO" sz="1050" u="none" strike="noStrike" dirty="0">
                        <a:effectLst/>
                      </a:endParaRPr>
                    </a:p>
                    <a:p>
                      <a:pPr algn="ctr" fontAlgn="ctr"/>
                      <a:r>
                        <a:rPr lang="es-CO" sz="1050" u="none" strike="noStrike" dirty="0">
                          <a:effectLst/>
                        </a:rPr>
                        <a:t> </a:t>
                      </a:r>
                      <a:endParaRPr lang="es-CO" sz="1050" b="1" i="0" u="none" strike="noStrike" dirty="0">
                        <a:solidFill>
                          <a:srgbClr val="000000"/>
                        </a:solidFill>
                        <a:effectLst/>
                        <a:latin typeface="+mj-lt"/>
                      </a:endParaRPr>
                    </a:p>
                  </a:txBody>
                  <a:tcPr marL="6529" marR="6529" marT="6529" marB="0" anchor="ctr"/>
                </a:tc>
                <a:tc>
                  <a:txBody>
                    <a:bodyPr/>
                    <a:lstStyle/>
                    <a:p>
                      <a:pPr algn="ctr" fontAlgn="ctr"/>
                      <a:r>
                        <a:rPr lang="es-CO" sz="1050" u="none" strike="noStrike" dirty="0" smtClean="0">
                          <a:effectLst/>
                        </a:rPr>
                        <a:t>Ejecutar una estrategia </a:t>
                      </a:r>
                      <a:r>
                        <a:rPr lang="es-CO" sz="1050" u="none" strike="noStrike" dirty="0">
                          <a:effectLst/>
                        </a:rPr>
                        <a:t>de focalización. </a:t>
                      </a:r>
                      <a:endParaRPr lang="es-CO" sz="1050" b="0" i="1" u="none" strike="noStrike" dirty="0">
                        <a:solidFill>
                          <a:srgbClr val="000000"/>
                        </a:solidFill>
                        <a:effectLst/>
                        <a:latin typeface="+mj-lt"/>
                      </a:endParaRPr>
                    </a:p>
                  </a:txBody>
                  <a:tcPr marL="6529" marR="6529" marT="6529" marB="0" anchor="ctr"/>
                </a:tc>
              </a:tr>
              <a:tr h="762000">
                <a:tc vMerge="1">
                  <a:txBody>
                    <a:bodyPr/>
                    <a:lstStyle/>
                    <a:p>
                      <a:endParaRPr lang="es-CO"/>
                    </a:p>
                  </a:txBody>
                  <a:tcPr/>
                </a:tc>
                <a:tc vMerge="1">
                  <a:txBody>
                    <a:bodyPr/>
                    <a:lstStyle/>
                    <a:p>
                      <a:pPr algn="ctr" fontAlgn="ctr"/>
                      <a:endParaRPr lang="es-CO" sz="1200" b="0" i="0" u="none" strike="noStrike" dirty="0">
                        <a:solidFill>
                          <a:srgbClr val="000000"/>
                        </a:solidFill>
                        <a:effectLst/>
                        <a:latin typeface="+mj-lt"/>
                      </a:endParaRPr>
                    </a:p>
                  </a:txBody>
                  <a:tcPr marL="6529" marR="6529" marT="6529" marB="0" anchor="ctr"/>
                </a:tc>
                <a:tc>
                  <a:txBody>
                    <a:bodyPr/>
                    <a:lstStyle/>
                    <a:p>
                      <a:pPr algn="ctr" fontAlgn="ctr"/>
                      <a:r>
                        <a:rPr lang="es-CO" sz="1050" u="none" strike="noStrike" dirty="0" smtClean="0">
                          <a:effectLst/>
                        </a:rPr>
                        <a:t>Lograr</a:t>
                      </a:r>
                      <a:r>
                        <a:rPr lang="es-CO" sz="1050" u="none" strike="noStrike" baseline="0" dirty="0" smtClean="0">
                          <a:effectLst/>
                        </a:rPr>
                        <a:t> la articulación entre las diferentes </a:t>
                      </a:r>
                      <a:r>
                        <a:rPr lang="es-CO" sz="1050" u="none" strike="noStrike" dirty="0" smtClean="0">
                          <a:effectLst/>
                        </a:rPr>
                        <a:t>direcciones </a:t>
                      </a:r>
                      <a:r>
                        <a:rPr lang="es-CO" sz="1050" u="none" strike="noStrike" dirty="0">
                          <a:effectLst/>
                        </a:rPr>
                        <a:t>misionales. </a:t>
                      </a:r>
                      <a:endParaRPr lang="es-CO" sz="1050" b="0" i="1" u="none" strike="noStrike" dirty="0">
                        <a:solidFill>
                          <a:srgbClr val="000000"/>
                        </a:solidFill>
                        <a:effectLst/>
                        <a:latin typeface="+mj-lt"/>
                      </a:endParaRPr>
                    </a:p>
                  </a:txBody>
                  <a:tcPr marL="6529" marR="6529" marT="6529" marB="0" anchor="ctr"/>
                </a:tc>
              </a:tr>
              <a:tr h="381000">
                <a:tc vMerge="1">
                  <a:txBody>
                    <a:bodyPr/>
                    <a:lstStyle/>
                    <a:p>
                      <a:endParaRPr lang="es-CO"/>
                    </a:p>
                  </a:txBody>
                  <a:tcPr/>
                </a:tc>
                <a:tc vMerge="1">
                  <a:txBody>
                    <a:bodyPr/>
                    <a:lstStyle/>
                    <a:p>
                      <a:pPr algn="ctr" fontAlgn="ctr"/>
                      <a:endParaRPr lang="es-CO" sz="1200" b="0" i="0" u="none" strike="noStrike" dirty="0">
                        <a:solidFill>
                          <a:srgbClr val="000000"/>
                        </a:solidFill>
                        <a:effectLst/>
                        <a:latin typeface="+mj-lt"/>
                      </a:endParaRPr>
                    </a:p>
                  </a:txBody>
                  <a:tcPr marL="6529" marR="6529" marT="6529" marB="0" anchor="ctr"/>
                </a:tc>
                <a:tc>
                  <a:txBody>
                    <a:bodyPr/>
                    <a:lstStyle/>
                    <a:p>
                      <a:pPr algn="ctr" fontAlgn="ctr"/>
                      <a:r>
                        <a:rPr lang="es-CO" sz="1050" u="none" strike="noStrike" dirty="0" smtClean="0">
                          <a:effectLst/>
                        </a:rPr>
                        <a:t>Fortalecer la Protección </a:t>
                      </a:r>
                      <a:r>
                        <a:rPr lang="es-CO" sz="1050" u="none" strike="noStrike" dirty="0">
                          <a:effectLst/>
                        </a:rPr>
                        <a:t>de víctimas y testigos. </a:t>
                      </a:r>
                      <a:endParaRPr lang="es-CO" sz="1050" b="0" i="0" u="none" strike="noStrike" dirty="0">
                        <a:solidFill>
                          <a:srgbClr val="000000"/>
                        </a:solidFill>
                        <a:effectLst/>
                        <a:latin typeface="+mj-lt"/>
                      </a:endParaRPr>
                    </a:p>
                  </a:txBody>
                  <a:tcPr marL="6529" marR="6529" marT="6529" marB="0" anchor="ctr"/>
                </a:tc>
              </a:tr>
              <a:tr h="600636">
                <a:tc vMerge="1">
                  <a:txBody>
                    <a:bodyPr/>
                    <a:lstStyle/>
                    <a:p>
                      <a:endParaRPr lang="es-CO"/>
                    </a:p>
                  </a:txBody>
                  <a:tcPr/>
                </a:tc>
                <a:tc vMerge="1">
                  <a:txBody>
                    <a:bodyPr/>
                    <a:lstStyle/>
                    <a:p>
                      <a:pPr algn="ctr" fontAlgn="ctr"/>
                      <a:endParaRPr lang="es-CO" sz="1200" b="0" i="0" u="none" strike="noStrike" dirty="0">
                        <a:solidFill>
                          <a:srgbClr val="000000"/>
                        </a:solidFill>
                        <a:effectLst/>
                        <a:latin typeface="+mj-lt"/>
                      </a:endParaRPr>
                    </a:p>
                  </a:txBody>
                  <a:tcPr marL="6529" marR="6529" marT="6529" marB="0" anchor="ctr"/>
                </a:tc>
                <a:tc>
                  <a:txBody>
                    <a:bodyPr/>
                    <a:lstStyle/>
                    <a:p>
                      <a:pPr algn="ctr" fontAlgn="ctr"/>
                      <a:r>
                        <a:rPr lang="es-CO" sz="1050" u="none" strike="noStrike" dirty="0" smtClean="0">
                          <a:effectLst/>
                        </a:rPr>
                        <a:t>Articularse</a:t>
                      </a:r>
                      <a:r>
                        <a:rPr lang="es-CO" sz="1050" u="none" strike="noStrike" baseline="0" dirty="0" smtClean="0">
                          <a:effectLst/>
                        </a:rPr>
                        <a:t> </a:t>
                      </a:r>
                      <a:r>
                        <a:rPr lang="es-CO" sz="1050" u="none" strike="noStrike" dirty="0" smtClean="0">
                          <a:effectLst/>
                        </a:rPr>
                        <a:t>con </a:t>
                      </a:r>
                      <a:r>
                        <a:rPr lang="es-CO" sz="1050" u="none" strike="noStrike" dirty="0">
                          <a:effectLst/>
                        </a:rPr>
                        <a:t>la Policía Nacional. </a:t>
                      </a:r>
                      <a:endParaRPr lang="es-CO" sz="1050" b="0" i="1" u="none" strike="noStrike" dirty="0">
                        <a:solidFill>
                          <a:srgbClr val="000000"/>
                        </a:solidFill>
                        <a:effectLst/>
                        <a:latin typeface="+mj-lt"/>
                      </a:endParaRPr>
                    </a:p>
                  </a:txBody>
                  <a:tcPr marL="6529" marR="6529" marT="6529" marB="0" anchor="ctr"/>
                </a:tc>
              </a:tr>
              <a:tr h="520593">
                <a:tc vMerge="1">
                  <a:txBody>
                    <a:bodyPr/>
                    <a:lstStyle/>
                    <a:p>
                      <a:endParaRPr lang="es-CO"/>
                    </a:p>
                  </a:txBody>
                  <a:tcPr/>
                </a:tc>
                <a:tc vMerge="1">
                  <a:txBody>
                    <a:bodyPr/>
                    <a:lstStyle/>
                    <a:p>
                      <a:pPr algn="ctr" fontAlgn="ctr"/>
                      <a:endParaRPr lang="es-CO" sz="1200" b="1" i="0" u="none" strike="noStrike" dirty="0">
                        <a:solidFill>
                          <a:srgbClr val="000000"/>
                        </a:solidFill>
                        <a:effectLst/>
                        <a:latin typeface="+mj-lt"/>
                      </a:endParaRPr>
                    </a:p>
                  </a:txBody>
                  <a:tcPr marL="6529" marR="6529" marT="6529" marB="0" anchor="ctr"/>
                </a:tc>
                <a:tc>
                  <a:txBody>
                    <a:bodyPr/>
                    <a:lstStyle/>
                    <a:p>
                      <a:pPr algn="ctr" fontAlgn="ctr"/>
                      <a:r>
                        <a:rPr lang="es-CO" sz="1050" u="none" strike="noStrike" dirty="0" smtClean="0">
                          <a:effectLst/>
                        </a:rPr>
                        <a:t>Fortalecer la </a:t>
                      </a:r>
                      <a:r>
                        <a:rPr lang="es-CO" sz="1050" u="none" strike="noStrike" dirty="0">
                          <a:effectLst/>
                        </a:rPr>
                        <a:t>persecución de las finanzas del crimen organizado. </a:t>
                      </a:r>
                      <a:endParaRPr lang="es-CO" sz="1050" b="0" i="1" u="none" strike="noStrike" dirty="0">
                        <a:solidFill>
                          <a:srgbClr val="000000"/>
                        </a:solidFill>
                        <a:effectLst/>
                        <a:latin typeface="+mj-lt"/>
                      </a:endParaRPr>
                    </a:p>
                  </a:txBody>
                  <a:tcPr marL="6529" marR="6529" marT="6529" marB="0" anchor="ctr"/>
                </a:tc>
              </a:tr>
            </a:tbl>
          </a:graphicData>
        </a:graphic>
      </p:graphicFrame>
    </p:spTree>
    <p:extLst>
      <p:ext uri="{BB962C8B-B14F-4D97-AF65-F5344CB8AC3E}">
        <p14:creationId xmlns:p14="http://schemas.microsoft.com/office/powerpoint/2010/main" val="3357020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sp>
        <p:nvSpPr>
          <p:cNvPr id="11" name="CuadroTexto 10"/>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a:solidFill>
                  <a:schemeClr val="bg1"/>
                </a:solidFill>
              </a:rPr>
              <a:t> </a:t>
            </a:r>
            <a:r>
              <a:rPr lang="es-CO" sz="2800" dirty="0" smtClean="0">
                <a:solidFill>
                  <a:schemeClr val="bg1"/>
                </a:solidFill>
              </a:rPr>
              <a:t>Estructura del Direccionamiento</a:t>
            </a:r>
            <a:endParaRPr lang="es-CO" sz="4000" dirty="0">
              <a:solidFill>
                <a:schemeClr val="bg1"/>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sp>
        <p:nvSpPr>
          <p:cNvPr id="2" name="Rectángulo 1"/>
          <p:cNvSpPr/>
          <p:nvPr/>
        </p:nvSpPr>
        <p:spPr>
          <a:xfrm>
            <a:off x="1187057" y="2229066"/>
            <a:ext cx="2319866"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Estratégico</a:t>
            </a:r>
            <a:endParaRPr lang="es-ES" sz="1600" b="1" cap="none" spc="0" dirty="0">
              <a:ln/>
              <a:solidFill>
                <a:schemeClr val="accent6"/>
              </a:solidFill>
              <a:effectLst/>
            </a:endParaRPr>
          </a:p>
        </p:txBody>
      </p:sp>
      <p:sp>
        <p:nvSpPr>
          <p:cNvPr id="9" name="Rectángulo 8"/>
          <p:cNvSpPr/>
          <p:nvPr/>
        </p:nvSpPr>
        <p:spPr>
          <a:xfrm>
            <a:off x="4705733" y="2249429"/>
            <a:ext cx="71526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Meta</a:t>
            </a:r>
            <a:endParaRPr lang="es-ES" sz="1600" b="1" cap="none" spc="0" dirty="0">
              <a:ln/>
              <a:solidFill>
                <a:schemeClr val="accent6"/>
              </a:solidFill>
              <a:effectLst/>
            </a:endParaRPr>
          </a:p>
        </p:txBody>
      </p:sp>
      <p:sp>
        <p:nvSpPr>
          <p:cNvPr id="10" name="Rectángulo 9"/>
          <p:cNvSpPr/>
          <p:nvPr/>
        </p:nvSpPr>
        <p:spPr>
          <a:xfrm>
            <a:off x="7335064" y="2229066"/>
            <a:ext cx="220445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Específico</a:t>
            </a:r>
            <a:endParaRPr lang="es-ES" sz="1600" b="1" cap="none" spc="0" dirty="0">
              <a:ln/>
              <a:solidFill>
                <a:schemeClr val="accent6"/>
              </a:solidFill>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782078840"/>
              </p:ext>
            </p:extLst>
          </p:nvPr>
        </p:nvGraphicFramePr>
        <p:xfrm>
          <a:off x="1097869" y="2869067"/>
          <a:ext cx="8920616" cy="3005281"/>
        </p:xfrm>
        <a:graphic>
          <a:graphicData uri="http://schemas.openxmlformats.org/drawingml/2006/table">
            <a:tbl>
              <a:tblPr>
                <a:tableStyleId>{69CF1AB2-1976-4502-BF36-3FF5EA218861}</a:tableStyleId>
              </a:tblPr>
              <a:tblGrid>
                <a:gridCol w="2418478"/>
                <a:gridCol w="3251069"/>
                <a:gridCol w="3251069"/>
              </a:tblGrid>
              <a:tr h="777647">
                <a:tc rowSpan="5">
                  <a:txBody>
                    <a:bodyPr/>
                    <a:lstStyle/>
                    <a:p>
                      <a:pPr algn="ctr" fontAlgn="ctr"/>
                      <a:r>
                        <a:rPr lang="es-CO" sz="1200" b="1" u="none" strike="noStrike" dirty="0">
                          <a:effectLst/>
                        </a:rPr>
                        <a:t>Impactar la corrupción de mayor impacto</a:t>
                      </a:r>
                      <a:endParaRPr lang="es-CO" sz="1200" b="1" i="0" u="none" strike="noStrike" dirty="0">
                        <a:solidFill>
                          <a:srgbClr val="000000"/>
                        </a:solidFill>
                        <a:effectLst/>
                        <a:latin typeface="+mn-lt"/>
                      </a:endParaRPr>
                    </a:p>
                  </a:txBody>
                  <a:tcPr marL="7368" marR="7368" marT="7368" marB="0" anchor="ctr"/>
                </a:tc>
                <a:tc rowSpan="5">
                  <a:txBody>
                    <a:bodyPr/>
                    <a:lstStyle/>
                    <a:p>
                      <a:pPr algn="ctr" fontAlgn="ctr"/>
                      <a:r>
                        <a:rPr lang="es-CO" sz="1100" u="none" strike="noStrike" dirty="0">
                          <a:effectLst/>
                        </a:rPr>
                        <a:t>Obtener decisión de fondo en el 100% de los casos de corrupción priorizados, de acuerdo con los criterios y sectores establecidos en el Plan.</a:t>
                      </a:r>
                    </a:p>
                    <a:p>
                      <a:pPr algn="ctr" fontAlgn="ctr"/>
                      <a:r>
                        <a:rPr lang="es-CO" sz="1100" u="none" strike="noStrike" dirty="0">
                          <a:effectLst/>
                        </a:rPr>
                        <a:t> </a:t>
                      </a:r>
                      <a:endParaRPr lang="es-CO" sz="1100" b="0" i="0" u="none" strike="noStrike" dirty="0">
                        <a:solidFill>
                          <a:srgbClr val="000000"/>
                        </a:solidFill>
                        <a:effectLst/>
                        <a:latin typeface="+mn-lt"/>
                      </a:endParaRPr>
                    </a:p>
                  </a:txBody>
                  <a:tcPr marL="7368" marR="7368" marT="7368" marB="0" anchor="ctr"/>
                </a:tc>
                <a:tc>
                  <a:txBody>
                    <a:bodyPr/>
                    <a:lstStyle/>
                    <a:p>
                      <a:pPr algn="ctr" fontAlgn="ctr"/>
                      <a:r>
                        <a:rPr lang="es-CO" sz="1100" u="none" strike="noStrike" dirty="0" smtClean="0">
                          <a:effectLst/>
                        </a:rPr>
                        <a:t>Diseñar </a:t>
                      </a:r>
                      <a:r>
                        <a:rPr lang="es-CO" sz="1100" u="none" strike="noStrike" dirty="0">
                          <a:effectLst/>
                        </a:rPr>
                        <a:t>e </a:t>
                      </a:r>
                      <a:r>
                        <a:rPr lang="es-CO" sz="1100" u="none" strike="noStrike" dirty="0" smtClean="0">
                          <a:effectLst/>
                        </a:rPr>
                        <a:t>implementar el </a:t>
                      </a:r>
                      <a:r>
                        <a:rPr lang="es-CO" sz="1100" u="none" strike="noStrike" dirty="0">
                          <a:effectLst/>
                        </a:rPr>
                        <a:t>Plan de Priorización Anticorrupción</a:t>
                      </a:r>
                      <a:r>
                        <a:rPr lang="es-CO" sz="1100" u="none" strike="noStrike" dirty="0" smtClean="0">
                          <a:effectLst/>
                        </a:rPr>
                        <a:t>.</a:t>
                      </a:r>
                      <a:endParaRPr lang="es-CO" sz="1100" b="0" i="0" u="none" strike="noStrike" dirty="0">
                        <a:solidFill>
                          <a:srgbClr val="000000"/>
                        </a:solidFill>
                        <a:effectLst/>
                        <a:latin typeface="+mn-lt"/>
                      </a:endParaRPr>
                    </a:p>
                  </a:txBody>
                  <a:tcPr marL="7368" marR="7368" marT="7368" marB="0" anchor="ctr"/>
                </a:tc>
              </a:tr>
              <a:tr h="293915">
                <a:tc vMerge="1">
                  <a:txBody>
                    <a:bodyPr/>
                    <a:lstStyle/>
                    <a:p>
                      <a:endParaRPr lang="es-CO"/>
                    </a:p>
                  </a:txBody>
                  <a:tcPr/>
                </a:tc>
                <a:tc vMerge="1">
                  <a:txBody>
                    <a:bodyPr/>
                    <a:lstStyle/>
                    <a:p>
                      <a:pPr algn="ctr" fontAlgn="ctr"/>
                      <a:endParaRPr lang="es-CO" sz="1200" b="0" i="0" u="none" strike="noStrike" dirty="0">
                        <a:solidFill>
                          <a:srgbClr val="000000"/>
                        </a:solidFill>
                        <a:effectLst/>
                        <a:latin typeface="+mj-lt"/>
                      </a:endParaRPr>
                    </a:p>
                  </a:txBody>
                  <a:tcPr marL="7368" marR="7368" marT="7368" marB="0" anchor="ctr"/>
                </a:tc>
                <a:tc>
                  <a:txBody>
                    <a:bodyPr/>
                    <a:lstStyle/>
                    <a:p>
                      <a:pPr algn="ctr" fontAlgn="ctr"/>
                      <a:r>
                        <a:rPr lang="es-CO" sz="1100" u="none" strike="noStrike" dirty="0" smtClean="0">
                          <a:effectLst/>
                        </a:rPr>
                        <a:t>Establecer sectores </a:t>
                      </a:r>
                      <a:r>
                        <a:rPr lang="es-CO" sz="1100" u="none" strike="noStrike" dirty="0">
                          <a:effectLst/>
                        </a:rPr>
                        <a:t>y asuntos priorizados. </a:t>
                      </a:r>
                      <a:endParaRPr lang="es-CO" sz="1100" b="0" i="0" u="none" strike="noStrike" dirty="0">
                        <a:solidFill>
                          <a:srgbClr val="000000"/>
                        </a:solidFill>
                        <a:effectLst/>
                        <a:latin typeface="+mn-lt"/>
                      </a:endParaRPr>
                    </a:p>
                  </a:txBody>
                  <a:tcPr marL="7368" marR="7368" marT="7368" marB="0" anchor="ctr"/>
                </a:tc>
              </a:tr>
              <a:tr h="511628">
                <a:tc vMerge="1">
                  <a:txBody>
                    <a:bodyPr/>
                    <a:lstStyle/>
                    <a:p>
                      <a:endParaRPr lang="es-CO"/>
                    </a:p>
                  </a:txBody>
                  <a:tcPr/>
                </a:tc>
                <a:tc vMerge="1">
                  <a:txBody>
                    <a:bodyPr/>
                    <a:lstStyle/>
                    <a:p>
                      <a:pPr algn="ctr" fontAlgn="ctr"/>
                      <a:endParaRPr lang="es-CO" sz="1200" b="0" i="0" u="none" strike="noStrike" dirty="0">
                        <a:solidFill>
                          <a:srgbClr val="000000"/>
                        </a:solidFill>
                        <a:effectLst/>
                        <a:latin typeface="+mj-lt"/>
                      </a:endParaRPr>
                    </a:p>
                  </a:txBody>
                  <a:tcPr marL="7368" marR="7368" marT="7368" marB="0" anchor="ctr"/>
                </a:tc>
                <a:tc>
                  <a:txBody>
                    <a:bodyPr/>
                    <a:lstStyle/>
                    <a:p>
                      <a:pPr algn="ctr" fontAlgn="ctr"/>
                      <a:r>
                        <a:rPr lang="es-CO" sz="1100" u="none" strike="noStrike" dirty="0" smtClean="0">
                          <a:effectLst/>
                        </a:rPr>
                        <a:t>Evaluar </a:t>
                      </a:r>
                      <a:r>
                        <a:rPr lang="es-CO" sz="1100" u="none" strike="noStrike" dirty="0">
                          <a:effectLst/>
                        </a:rPr>
                        <a:t>y </a:t>
                      </a:r>
                      <a:r>
                        <a:rPr lang="es-CO" sz="1100" u="none" strike="noStrike" dirty="0" smtClean="0">
                          <a:effectLst/>
                        </a:rPr>
                        <a:t>ajustar el </a:t>
                      </a:r>
                      <a:r>
                        <a:rPr lang="es-CO" sz="1100" u="none" strike="noStrike" dirty="0">
                          <a:effectLst/>
                        </a:rPr>
                        <a:t>eje temático de corrupción en la administración de justicia. </a:t>
                      </a:r>
                      <a:endParaRPr lang="es-CO" sz="1100" b="0" i="0" u="none" strike="noStrike" dirty="0">
                        <a:solidFill>
                          <a:srgbClr val="000000"/>
                        </a:solidFill>
                        <a:effectLst/>
                        <a:latin typeface="+mn-lt"/>
                      </a:endParaRPr>
                    </a:p>
                  </a:txBody>
                  <a:tcPr marL="7368" marR="7368" marT="7368" marB="0" anchor="ctr"/>
                </a:tc>
              </a:tr>
              <a:tr h="744203">
                <a:tc vMerge="1">
                  <a:txBody>
                    <a:bodyPr/>
                    <a:lstStyle/>
                    <a:p>
                      <a:endParaRPr lang="es-CO"/>
                    </a:p>
                  </a:txBody>
                  <a:tcPr/>
                </a:tc>
                <a:tc vMerge="1">
                  <a:txBody>
                    <a:bodyPr/>
                    <a:lstStyle/>
                    <a:p>
                      <a:pPr algn="ctr" fontAlgn="ctr"/>
                      <a:endParaRPr lang="es-CO" sz="1200" b="0" i="0" u="none" strike="noStrike" dirty="0">
                        <a:solidFill>
                          <a:srgbClr val="000000"/>
                        </a:solidFill>
                        <a:effectLst/>
                        <a:latin typeface="+mj-lt"/>
                      </a:endParaRPr>
                    </a:p>
                  </a:txBody>
                  <a:tcPr marL="7368" marR="7368" marT="7368" marB="0" anchor="ctr"/>
                </a:tc>
                <a:tc>
                  <a:txBody>
                    <a:bodyPr/>
                    <a:lstStyle/>
                    <a:p>
                      <a:pPr algn="ctr" fontAlgn="ctr"/>
                      <a:r>
                        <a:rPr lang="es-CO" sz="1100" u="none" strike="noStrike" dirty="0" smtClean="0">
                          <a:effectLst/>
                        </a:rPr>
                        <a:t>Fortalecer la </a:t>
                      </a:r>
                      <a:r>
                        <a:rPr lang="es-CO" sz="1100" u="none" strike="noStrike" dirty="0">
                          <a:effectLst/>
                        </a:rPr>
                        <a:t>Dirección de Fiscalía Nacional Especializada Contra la Corrupción y de las unidades de Administración Pública de las direcciones seccionales</a:t>
                      </a:r>
                      <a:r>
                        <a:rPr lang="es-CO" sz="1100" u="none" strike="noStrike" dirty="0" smtClean="0">
                          <a:effectLst/>
                        </a:rPr>
                        <a:t>.. </a:t>
                      </a:r>
                      <a:endParaRPr lang="es-CO" sz="1100" b="0" i="0" u="none" strike="noStrike" dirty="0">
                        <a:solidFill>
                          <a:srgbClr val="000000"/>
                        </a:solidFill>
                        <a:effectLst/>
                        <a:latin typeface="+mn-lt"/>
                      </a:endParaRPr>
                    </a:p>
                  </a:txBody>
                  <a:tcPr marL="7368" marR="7368" marT="7368" marB="0" anchor="ctr"/>
                </a:tc>
              </a:tr>
              <a:tr h="677888">
                <a:tc vMerge="1">
                  <a:txBody>
                    <a:bodyPr/>
                    <a:lstStyle/>
                    <a:p>
                      <a:endParaRPr lang="es-CO"/>
                    </a:p>
                  </a:txBody>
                  <a:tcPr/>
                </a:tc>
                <a:tc vMerge="1">
                  <a:txBody>
                    <a:bodyPr/>
                    <a:lstStyle/>
                    <a:p>
                      <a:pPr algn="ctr" fontAlgn="ctr"/>
                      <a:endParaRPr lang="es-CO" sz="1200" b="0" i="0" u="none" strike="noStrike" dirty="0">
                        <a:solidFill>
                          <a:srgbClr val="000000"/>
                        </a:solidFill>
                        <a:effectLst/>
                        <a:latin typeface="+mj-lt"/>
                      </a:endParaRPr>
                    </a:p>
                  </a:txBody>
                  <a:tcPr marL="7368" marR="7368" marT="7368" marB="0" anchor="ctr"/>
                </a:tc>
                <a:tc>
                  <a:txBody>
                    <a:bodyPr/>
                    <a:lstStyle/>
                    <a:p>
                      <a:pPr algn="ctr" fontAlgn="ctr"/>
                      <a:r>
                        <a:rPr lang="es-CO" sz="1100" u="none" strike="noStrike" dirty="0" smtClean="0">
                          <a:effectLst/>
                        </a:rPr>
                        <a:t>Activar las </a:t>
                      </a:r>
                      <a:r>
                        <a:rPr lang="es-CO" sz="1100" u="none" strike="noStrike" dirty="0">
                          <a:effectLst/>
                        </a:rPr>
                        <a:t>acciones de extinción de dominio como investigaciones espejo a las penales. </a:t>
                      </a:r>
                      <a:endParaRPr lang="es-CO" sz="1100" b="0" i="0" u="none" strike="noStrike" dirty="0">
                        <a:solidFill>
                          <a:srgbClr val="000000"/>
                        </a:solidFill>
                        <a:effectLst/>
                        <a:latin typeface="+mn-lt"/>
                      </a:endParaRPr>
                    </a:p>
                  </a:txBody>
                  <a:tcPr marL="7368" marR="7368" marT="7368" marB="0" anchor="ctr"/>
                </a:tc>
              </a:tr>
            </a:tbl>
          </a:graphicData>
        </a:graphic>
      </p:graphicFrame>
    </p:spTree>
    <p:extLst>
      <p:ext uri="{BB962C8B-B14F-4D97-AF65-F5344CB8AC3E}">
        <p14:creationId xmlns:p14="http://schemas.microsoft.com/office/powerpoint/2010/main" val="201454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 t="12118" r="-37" b="69554"/>
          <a:stretch/>
        </p:blipFill>
        <p:spPr>
          <a:xfrm>
            <a:off x="0" y="0"/>
            <a:ext cx="12196482" cy="161893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457" y="-207441"/>
            <a:ext cx="1920285" cy="2338732"/>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065056719"/>
              </p:ext>
            </p:extLst>
          </p:nvPr>
        </p:nvGraphicFramePr>
        <p:xfrm>
          <a:off x="353152" y="2008328"/>
          <a:ext cx="10747923" cy="4674595"/>
        </p:xfrm>
        <a:graphic>
          <a:graphicData uri="http://schemas.openxmlformats.org/drawingml/2006/table">
            <a:tbl>
              <a:tblPr>
                <a:tableStyleId>{69CF1AB2-1976-4502-BF36-3FF5EA218861}</a:tableStyleId>
              </a:tblPr>
              <a:tblGrid>
                <a:gridCol w="2210813"/>
                <a:gridCol w="3656082"/>
                <a:gridCol w="4881028"/>
              </a:tblGrid>
              <a:tr h="332634">
                <a:tc rowSpan="14">
                  <a:txBody>
                    <a:bodyPr/>
                    <a:lstStyle/>
                    <a:p>
                      <a:pPr algn="ctr" fontAlgn="ctr"/>
                      <a:r>
                        <a:rPr lang="es-CO" sz="1000" b="1" u="none" strike="noStrike" dirty="0">
                          <a:effectLst/>
                        </a:rPr>
                        <a:t>Combatir la violencia como un fenómeno priorizado de la seguridad ciudadana</a:t>
                      </a:r>
                      <a:endParaRPr lang="es-CO" sz="1000" b="1" i="0" u="none" strike="noStrike" dirty="0">
                        <a:solidFill>
                          <a:srgbClr val="000000"/>
                        </a:solidFill>
                        <a:effectLst/>
                        <a:latin typeface="+mj-lt"/>
                      </a:endParaRPr>
                    </a:p>
                  </a:txBody>
                  <a:tcPr marL="3616" marR="3616" marT="3616" marB="0" anchor="ctr"/>
                </a:tc>
                <a:tc rowSpan="5">
                  <a:txBody>
                    <a:bodyPr/>
                    <a:lstStyle/>
                    <a:p>
                      <a:pPr algn="ctr" fontAlgn="ctr"/>
                      <a:r>
                        <a:rPr lang="es-CO" sz="1000" u="none" strike="noStrike" dirty="0" smtClean="0">
                          <a:effectLst/>
                        </a:rPr>
                        <a:t>Duplicar </a:t>
                      </a:r>
                      <a:r>
                        <a:rPr lang="es-CO" sz="1000" u="none" strike="noStrike" dirty="0">
                          <a:effectLst/>
                        </a:rPr>
                        <a:t>la tasa de imputaciones en los casos de homicidio doloso, manteniendo el mismo nivel de tasa de condenas sobre imputaciones.</a:t>
                      </a:r>
                      <a:endParaRPr lang="es-CO" sz="1000" b="0" i="0" u="none" strike="noStrike" dirty="0">
                        <a:solidFill>
                          <a:srgbClr val="000000"/>
                        </a:solidFill>
                        <a:effectLst/>
                        <a:latin typeface="+mj-lt"/>
                      </a:endParaRPr>
                    </a:p>
                  </a:txBody>
                  <a:tcPr marL="3616" marR="3616" marT="3616" marB="0" anchor="ctr"/>
                </a:tc>
                <a:tc>
                  <a:txBody>
                    <a:bodyPr/>
                    <a:lstStyle/>
                    <a:p>
                      <a:pPr algn="ctr" fontAlgn="ctr"/>
                      <a:r>
                        <a:rPr lang="es-CO" sz="1000" u="none" strike="noStrike" dirty="0">
                          <a:effectLst/>
                        </a:rPr>
                        <a:t>Fortalecer las unidades de vida. </a:t>
                      </a:r>
                      <a:endParaRPr lang="es-CO" sz="1000" b="0" i="0" u="none" strike="noStrike" dirty="0">
                        <a:solidFill>
                          <a:srgbClr val="000000"/>
                        </a:solidFill>
                        <a:effectLst/>
                        <a:latin typeface="+mj-lt"/>
                      </a:endParaRPr>
                    </a:p>
                  </a:txBody>
                  <a:tcPr marL="3616" marR="3616" marT="3616" marB="0" anchor="ctr"/>
                </a:tc>
              </a:tr>
              <a:tr h="376021">
                <a:tc vMerge="1">
                  <a:txBody>
                    <a:bodyPr/>
                    <a:lstStyle/>
                    <a:p>
                      <a:endParaRPr lang="es-CO"/>
                    </a:p>
                  </a:txBody>
                  <a:tcPr/>
                </a:tc>
                <a:tc vMerge="1">
                  <a:txBody>
                    <a:bodyPr/>
                    <a:lstStyle/>
                    <a:p>
                      <a:endParaRPr lang="es-CO"/>
                    </a:p>
                  </a:txBody>
                  <a:tcPr/>
                </a:tc>
                <a:tc>
                  <a:txBody>
                    <a:bodyPr/>
                    <a:lstStyle/>
                    <a:p>
                      <a:pPr algn="ctr" fontAlgn="ctr"/>
                      <a:r>
                        <a:rPr lang="es-CO" sz="1000" u="none" strike="noStrike" dirty="0">
                          <a:effectLst/>
                        </a:rPr>
                        <a:t>Crear y fortalecer los grupos de investigación de homicidio, y ajustar sus metodologías de trabajo. </a:t>
                      </a:r>
                      <a:endParaRPr lang="es-CO" sz="1000" b="0" i="0" u="none" strike="noStrike" dirty="0">
                        <a:solidFill>
                          <a:srgbClr val="000000"/>
                        </a:solidFill>
                        <a:effectLst/>
                        <a:latin typeface="+mj-lt"/>
                      </a:endParaRPr>
                    </a:p>
                  </a:txBody>
                  <a:tcPr marL="3616" marR="3616" marT="3616" marB="0" anchor="ctr"/>
                </a:tc>
              </a:tr>
              <a:tr h="332634">
                <a:tc vMerge="1">
                  <a:txBody>
                    <a:bodyPr/>
                    <a:lstStyle/>
                    <a:p>
                      <a:endParaRPr lang="es-CO"/>
                    </a:p>
                  </a:txBody>
                  <a:tcPr/>
                </a:tc>
                <a:tc vMerge="1">
                  <a:txBody>
                    <a:bodyPr/>
                    <a:lstStyle/>
                    <a:p>
                      <a:endParaRPr lang="es-CO"/>
                    </a:p>
                  </a:txBody>
                  <a:tcPr/>
                </a:tc>
                <a:tc>
                  <a:txBody>
                    <a:bodyPr/>
                    <a:lstStyle/>
                    <a:p>
                      <a:pPr algn="ctr" fontAlgn="ctr"/>
                      <a:r>
                        <a:rPr lang="es-CO" sz="1000" u="none" strike="noStrike" dirty="0" smtClean="0">
                          <a:effectLst/>
                        </a:rPr>
                        <a:t>Elaborar</a:t>
                      </a:r>
                      <a:r>
                        <a:rPr lang="es-CO" sz="1000" u="none" strike="noStrike" baseline="0" dirty="0" smtClean="0">
                          <a:effectLst/>
                        </a:rPr>
                        <a:t> </a:t>
                      </a:r>
                      <a:r>
                        <a:rPr lang="es-CO" sz="1000" u="none" strike="noStrike" dirty="0" smtClean="0">
                          <a:effectLst/>
                        </a:rPr>
                        <a:t>guías </a:t>
                      </a:r>
                      <a:r>
                        <a:rPr lang="es-CO" sz="1000" u="none" strike="noStrike" dirty="0">
                          <a:effectLst/>
                        </a:rPr>
                        <a:t>para estandarizar la recolección de </a:t>
                      </a:r>
                      <a:r>
                        <a:rPr lang="es-CO" sz="1000" u="none" strike="noStrike" dirty="0" smtClean="0">
                          <a:effectLst/>
                        </a:rPr>
                        <a:t>evidencia.</a:t>
                      </a:r>
                      <a:endParaRPr lang="es-CO" sz="1000" b="0" i="0" u="none" strike="noStrike" dirty="0">
                        <a:solidFill>
                          <a:srgbClr val="000000"/>
                        </a:solidFill>
                        <a:effectLst/>
                        <a:latin typeface="+mj-lt"/>
                      </a:endParaRPr>
                    </a:p>
                  </a:txBody>
                  <a:tcPr marL="3616" marR="3616" marT="3616" marB="0" anchor="ctr"/>
                </a:tc>
              </a:tr>
              <a:tr h="365174">
                <a:tc vMerge="1">
                  <a:txBody>
                    <a:bodyPr/>
                    <a:lstStyle/>
                    <a:p>
                      <a:endParaRPr lang="es-CO"/>
                    </a:p>
                  </a:txBody>
                  <a:tcPr/>
                </a:tc>
                <a:tc vMerge="1">
                  <a:txBody>
                    <a:bodyPr/>
                    <a:lstStyle/>
                    <a:p>
                      <a:endParaRPr lang="es-CO"/>
                    </a:p>
                  </a:txBody>
                  <a:tcPr/>
                </a:tc>
                <a:tc>
                  <a:txBody>
                    <a:bodyPr/>
                    <a:lstStyle/>
                    <a:p>
                      <a:pPr algn="ctr" fontAlgn="ctr"/>
                      <a:r>
                        <a:rPr lang="es-CO" sz="1000" u="none" strike="noStrike" dirty="0">
                          <a:effectLst/>
                        </a:rPr>
                        <a:t>Fortalecer el mecanismo de búsqueda urgente y la investigación de las </a:t>
                      </a:r>
                      <a:r>
                        <a:rPr lang="es-CO" sz="1000" u="none" strike="noStrike" dirty="0" smtClean="0">
                          <a:effectLst/>
                        </a:rPr>
                        <a:t>amenazas.</a:t>
                      </a:r>
                      <a:endParaRPr lang="es-CO" sz="1000" b="0" i="0" u="none" strike="noStrike" dirty="0">
                        <a:solidFill>
                          <a:srgbClr val="000000"/>
                        </a:solidFill>
                        <a:effectLst/>
                        <a:latin typeface="+mj-lt"/>
                      </a:endParaRPr>
                    </a:p>
                  </a:txBody>
                  <a:tcPr marL="3616" marR="3616" marT="3616" marB="0" anchor="ctr"/>
                </a:tc>
              </a:tr>
              <a:tr h="332634">
                <a:tc vMerge="1">
                  <a:txBody>
                    <a:bodyPr/>
                    <a:lstStyle/>
                    <a:p>
                      <a:endParaRPr lang="es-CO"/>
                    </a:p>
                  </a:txBody>
                  <a:tcPr/>
                </a:tc>
                <a:tc vMerge="1">
                  <a:txBody>
                    <a:bodyPr/>
                    <a:lstStyle/>
                    <a:p>
                      <a:endParaRPr lang="es-CO"/>
                    </a:p>
                  </a:txBody>
                  <a:tcPr/>
                </a:tc>
                <a:tc>
                  <a:txBody>
                    <a:bodyPr/>
                    <a:lstStyle/>
                    <a:p>
                      <a:pPr algn="ctr" fontAlgn="ctr"/>
                      <a:r>
                        <a:rPr lang="es-CO" sz="1000" u="none" strike="noStrike" dirty="0">
                          <a:effectLst/>
                        </a:rPr>
                        <a:t>Promover la investigación integral del crimen organizado. </a:t>
                      </a:r>
                      <a:endParaRPr lang="es-CO" sz="1000" b="0" i="0" u="none" strike="noStrike" dirty="0">
                        <a:solidFill>
                          <a:srgbClr val="000000"/>
                        </a:solidFill>
                        <a:effectLst/>
                        <a:latin typeface="+mj-lt"/>
                      </a:endParaRPr>
                    </a:p>
                  </a:txBody>
                  <a:tcPr marL="3616" marR="3616" marT="3616" marB="0" anchor="ctr"/>
                </a:tc>
              </a:tr>
              <a:tr h="558969">
                <a:tc vMerge="1">
                  <a:txBody>
                    <a:bodyPr/>
                    <a:lstStyle/>
                    <a:p>
                      <a:endParaRPr lang="es-CO"/>
                    </a:p>
                  </a:txBody>
                  <a:tcPr/>
                </a:tc>
                <a:tc rowSpan="5">
                  <a:txBody>
                    <a:bodyPr/>
                    <a:lstStyle/>
                    <a:p>
                      <a:pPr algn="ctr" fontAlgn="ctr"/>
                      <a:r>
                        <a:rPr lang="es-CO" sz="1000" u="none" strike="noStrike" dirty="0" smtClean="0">
                          <a:effectLst/>
                        </a:rPr>
                        <a:t>Duplicar </a:t>
                      </a:r>
                      <a:r>
                        <a:rPr lang="es-CO" sz="1000" u="none" strike="noStrike" dirty="0">
                          <a:effectLst/>
                        </a:rPr>
                        <a:t>la tasa de imputaciones y la tasa de condenas por los delitos de violencia sexual.</a:t>
                      </a:r>
                      <a:endParaRPr lang="es-CO" sz="1000" b="0" i="0" u="none" strike="noStrike" dirty="0">
                        <a:solidFill>
                          <a:srgbClr val="000000"/>
                        </a:solidFill>
                        <a:effectLst/>
                        <a:latin typeface="+mj-lt"/>
                      </a:endParaRPr>
                    </a:p>
                  </a:txBody>
                  <a:tcPr marL="3616" marR="3616" marT="3616" marB="0" anchor="ctr"/>
                </a:tc>
                <a:tc>
                  <a:txBody>
                    <a:bodyPr/>
                    <a:lstStyle/>
                    <a:p>
                      <a:pPr algn="ctr" fontAlgn="ctr"/>
                      <a:r>
                        <a:rPr lang="es-CO" sz="1000" u="none" strike="noStrike" dirty="0" smtClean="0">
                          <a:effectLst/>
                        </a:rPr>
                        <a:t>Implementar el protocolo </a:t>
                      </a:r>
                      <a:r>
                        <a:rPr lang="es-CO" sz="1000" u="none" strike="noStrike" dirty="0">
                          <a:effectLst/>
                        </a:rPr>
                        <a:t>de investigación de violencia sexual. </a:t>
                      </a:r>
                      <a:endParaRPr lang="es-CO" sz="1000" b="0" i="1" u="none" strike="noStrike" dirty="0">
                        <a:solidFill>
                          <a:srgbClr val="000000"/>
                        </a:solidFill>
                        <a:effectLst/>
                        <a:latin typeface="+mj-lt"/>
                      </a:endParaRPr>
                    </a:p>
                  </a:txBody>
                  <a:tcPr marL="3616" marR="3616" marT="3616" marB="0" anchor="ctr"/>
                </a:tc>
              </a:tr>
              <a:tr h="357943">
                <a:tc vMerge="1">
                  <a:txBody>
                    <a:bodyPr/>
                    <a:lstStyle/>
                    <a:p>
                      <a:endParaRPr lang="es-CO"/>
                    </a:p>
                  </a:txBody>
                  <a:tcPr/>
                </a:tc>
                <a:tc vMerge="1">
                  <a:txBody>
                    <a:bodyPr/>
                    <a:lstStyle/>
                    <a:p>
                      <a:endParaRPr lang="es-CO"/>
                    </a:p>
                  </a:txBody>
                  <a:tcPr/>
                </a:tc>
                <a:tc>
                  <a:txBody>
                    <a:bodyPr/>
                    <a:lstStyle/>
                    <a:p>
                      <a:pPr algn="ctr" fontAlgn="ctr"/>
                      <a:r>
                        <a:rPr lang="es-CO" sz="1000" u="none" strike="noStrike" dirty="0" smtClean="0">
                          <a:effectLst/>
                        </a:rPr>
                        <a:t>Fortalecer las seccionales </a:t>
                      </a:r>
                      <a:r>
                        <a:rPr lang="es-CO" sz="1000" u="none" strike="noStrike" dirty="0">
                          <a:effectLst/>
                        </a:rPr>
                        <a:t>para la investigación de la violencia </a:t>
                      </a:r>
                      <a:r>
                        <a:rPr lang="es-CO" sz="1000" u="none" strike="noStrike" dirty="0" smtClean="0">
                          <a:effectLst/>
                        </a:rPr>
                        <a:t>sexual</a:t>
                      </a:r>
                      <a:endParaRPr lang="es-CO" sz="1000" b="0" i="0" u="none" strike="noStrike" dirty="0">
                        <a:solidFill>
                          <a:srgbClr val="000000"/>
                        </a:solidFill>
                        <a:effectLst/>
                        <a:latin typeface="+mj-lt"/>
                      </a:endParaRPr>
                    </a:p>
                  </a:txBody>
                  <a:tcPr marL="3616" marR="3616" marT="3616" marB="0" anchor="ctr"/>
                </a:tc>
              </a:tr>
              <a:tr h="397714">
                <a:tc vMerge="1">
                  <a:txBody>
                    <a:bodyPr/>
                    <a:lstStyle/>
                    <a:p>
                      <a:endParaRPr lang="es-CO"/>
                    </a:p>
                  </a:txBody>
                  <a:tcPr/>
                </a:tc>
                <a:tc vMerge="1">
                  <a:txBody>
                    <a:bodyPr/>
                    <a:lstStyle/>
                    <a:p>
                      <a:endParaRPr lang="es-CO"/>
                    </a:p>
                  </a:txBody>
                  <a:tcPr/>
                </a:tc>
                <a:tc>
                  <a:txBody>
                    <a:bodyPr/>
                    <a:lstStyle/>
                    <a:p>
                      <a:pPr algn="ctr" fontAlgn="ctr"/>
                      <a:r>
                        <a:rPr lang="es-CO" sz="1000" u="none" strike="noStrike" dirty="0" smtClean="0">
                          <a:effectLst/>
                        </a:rPr>
                        <a:t>Priorizar la </a:t>
                      </a:r>
                      <a:r>
                        <a:rPr lang="es-CO" sz="1000" u="none" strike="noStrike" dirty="0">
                          <a:effectLst/>
                        </a:rPr>
                        <a:t>investigación de violencia sexual contra víctimas niñas, niños y </a:t>
                      </a:r>
                      <a:r>
                        <a:rPr lang="es-CO" sz="1000" u="none" strike="noStrike" dirty="0" smtClean="0">
                          <a:effectLst/>
                        </a:rPr>
                        <a:t>adolescentes</a:t>
                      </a:r>
                      <a:endParaRPr lang="es-CO" sz="1000" b="0" i="0" u="none" strike="noStrike" dirty="0">
                        <a:solidFill>
                          <a:srgbClr val="000000"/>
                        </a:solidFill>
                        <a:effectLst/>
                        <a:latin typeface="+mj-lt"/>
                      </a:endParaRPr>
                    </a:p>
                  </a:txBody>
                  <a:tcPr marL="3616" marR="3616" marT="3616" marB="0" anchor="ctr"/>
                </a:tc>
              </a:tr>
              <a:tr h="332634">
                <a:tc vMerge="1">
                  <a:txBody>
                    <a:bodyPr/>
                    <a:lstStyle/>
                    <a:p>
                      <a:endParaRPr lang="es-CO"/>
                    </a:p>
                  </a:txBody>
                  <a:tcPr/>
                </a:tc>
                <a:tc vMerge="1">
                  <a:txBody>
                    <a:bodyPr/>
                    <a:lstStyle/>
                    <a:p>
                      <a:endParaRPr lang="es-CO"/>
                    </a:p>
                  </a:txBody>
                  <a:tcPr/>
                </a:tc>
                <a:tc>
                  <a:txBody>
                    <a:bodyPr/>
                    <a:lstStyle/>
                    <a:p>
                      <a:pPr algn="ctr" fontAlgn="ctr"/>
                      <a:r>
                        <a:rPr lang="es-CO" sz="1000" u="none" strike="noStrike" dirty="0">
                          <a:effectLst/>
                        </a:rPr>
                        <a:t>Introducción efectiva de criterios y enfoque diferencial en los programas de protección de la FGN. </a:t>
                      </a:r>
                      <a:endParaRPr lang="es-CO" sz="1000" b="0" i="0" u="none" strike="noStrike" dirty="0">
                        <a:solidFill>
                          <a:srgbClr val="000000"/>
                        </a:solidFill>
                        <a:effectLst/>
                        <a:latin typeface="+mj-lt"/>
                      </a:endParaRPr>
                    </a:p>
                  </a:txBody>
                  <a:tcPr marL="3616" marR="3616" marT="3616" marB="0" anchor="ctr"/>
                </a:tc>
              </a:tr>
              <a:tr h="282015">
                <a:tc vMerge="1">
                  <a:txBody>
                    <a:bodyPr/>
                    <a:lstStyle/>
                    <a:p>
                      <a:endParaRPr lang="es-CO"/>
                    </a:p>
                  </a:txBody>
                  <a:tcPr/>
                </a:tc>
                <a:tc vMerge="1">
                  <a:txBody>
                    <a:bodyPr/>
                    <a:lstStyle/>
                    <a:p>
                      <a:endParaRPr lang="es-CO"/>
                    </a:p>
                  </a:txBody>
                  <a:tcPr/>
                </a:tc>
                <a:tc>
                  <a:txBody>
                    <a:bodyPr/>
                    <a:lstStyle/>
                    <a:p>
                      <a:pPr algn="ctr" fontAlgn="ctr"/>
                      <a:r>
                        <a:rPr lang="es-CO" sz="1000" u="none" strike="noStrike" dirty="0" smtClean="0">
                          <a:effectLst/>
                        </a:rPr>
                        <a:t>Priorizar y analizar la </a:t>
                      </a:r>
                      <a:r>
                        <a:rPr lang="es-CO" sz="1000" u="none" strike="noStrike" dirty="0">
                          <a:effectLst/>
                        </a:rPr>
                        <a:t>violencia sexual ocurrida con ocasión de conflicto </a:t>
                      </a:r>
                      <a:r>
                        <a:rPr lang="es-CO" sz="1000" u="none" strike="noStrike" dirty="0" smtClean="0">
                          <a:effectLst/>
                        </a:rPr>
                        <a:t>armado</a:t>
                      </a:r>
                      <a:endParaRPr lang="es-CO" sz="1000" b="0" i="0" u="none" strike="noStrike" dirty="0">
                        <a:solidFill>
                          <a:srgbClr val="000000"/>
                        </a:solidFill>
                        <a:effectLst/>
                        <a:latin typeface="+mj-lt"/>
                      </a:endParaRPr>
                    </a:p>
                  </a:txBody>
                  <a:tcPr marL="3616" marR="3616" marT="3616" marB="0" anchor="ctr"/>
                </a:tc>
              </a:tr>
              <a:tr h="274784">
                <a:tc vMerge="1">
                  <a:txBody>
                    <a:bodyPr/>
                    <a:lstStyle/>
                    <a:p>
                      <a:endParaRPr lang="es-CO"/>
                    </a:p>
                  </a:txBody>
                  <a:tcPr/>
                </a:tc>
                <a:tc rowSpan="2">
                  <a:txBody>
                    <a:bodyPr/>
                    <a:lstStyle/>
                    <a:p>
                      <a:pPr algn="ctr" fontAlgn="ctr"/>
                      <a:r>
                        <a:rPr lang="es-CO" sz="1000" u="none" strike="noStrike" dirty="0" smtClean="0">
                          <a:effectLst/>
                        </a:rPr>
                        <a:t>Duplicar </a:t>
                      </a:r>
                      <a:r>
                        <a:rPr lang="es-CO" sz="1000" u="none" strike="noStrike" dirty="0">
                          <a:effectLst/>
                        </a:rPr>
                        <a:t>la tasa de imputaciones de los casos de violencia intrafamiliar y aumentar la tasa de condenas por este delito a 50%.</a:t>
                      </a:r>
                      <a:endParaRPr lang="es-CO" sz="1000" b="0" i="0" u="none" strike="noStrike" dirty="0">
                        <a:solidFill>
                          <a:srgbClr val="000000"/>
                        </a:solidFill>
                        <a:effectLst/>
                        <a:latin typeface="+mj-lt"/>
                      </a:endParaRPr>
                    </a:p>
                  </a:txBody>
                  <a:tcPr marL="3616" marR="3616" marT="3616" marB="0" anchor="ctr"/>
                </a:tc>
                <a:tc>
                  <a:txBody>
                    <a:bodyPr/>
                    <a:lstStyle/>
                    <a:p>
                      <a:pPr algn="ctr" fontAlgn="ctr"/>
                      <a:r>
                        <a:rPr lang="es-CO" sz="1000" u="none" strike="noStrike" dirty="0" smtClean="0">
                          <a:effectLst/>
                        </a:rPr>
                        <a:t>Fortalecer</a:t>
                      </a:r>
                      <a:r>
                        <a:rPr lang="es-CO" sz="1000" u="none" strike="noStrike" baseline="0" dirty="0" smtClean="0">
                          <a:effectLst/>
                        </a:rPr>
                        <a:t> </a:t>
                      </a:r>
                      <a:r>
                        <a:rPr lang="es-CO" sz="1000" u="none" strike="noStrike" dirty="0" smtClean="0">
                          <a:effectLst/>
                        </a:rPr>
                        <a:t>la </a:t>
                      </a:r>
                      <a:r>
                        <a:rPr lang="es-CO" sz="1000" u="none" strike="noStrike" dirty="0">
                          <a:effectLst/>
                        </a:rPr>
                        <a:t>respuesta inmediata de la FGN en casos de violencia intrafamiliar. </a:t>
                      </a:r>
                      <a:endParaRPr lang="es-CO" sz="1000" b="0" i="0" u="none" strike="noStrike" dirty="0">
                        <a:solidFill>
                          <a:srgbClr val="000000"/>
                        </a:solidFill>
                        <a:effectLst/>
                        <a:latin typeface="+mj-lt"/>
                      </a:endParaRPr>
                    </a:p>
                  </a:txBody>
                  <a:tcPr marL="3616" marR="3616" marT="3616" marB="0" anchor="ctr"/>
                </a:tc>
              </a:tr>
              <a:tr h="213319">
                <a:tc vMerge="1">
                  <a:txBody>
                    <a:bodyPr/>
                    <a:lstStyle/>
                    <a:p>
                      <a:endParaRPr lang="es-CO"/>
                    </a:p>
                  </a:txBody>
                  <a:tcPr/>
                </a:tc>
                <a:tc vMerge="1">
                  <a:txBody>
                    <a:bodyPr/>
                    <a:lstStyle/>
                    <a:p>
                      <a:endParaRPr lang="es-CO"/>
                    </a:p>
                  </a:txBody>
                  <a:tcPr/>
                </a:tc>
                <a:tc>
                  <a:txBody>
                    <a:bodyPr/>
                    <a:lstStyle/>
                    <a:p>
                      <a:pPr algn="ctr" fontAlgn="ctr"/>
                      <a:r>
                        <a:rPr lang="es-CO" sz="1000" u="none" strike="noStrike" dirty="0" smtClean="0">
                          <a:effectLst/>
                        </a:rPr>
                        <a:t>Priorizar casos </a:t>
                      </a:r>
                      <a:r>
                        <a:rPr lang="es-CO" sz="1000" u="none" strike="noStrike" dirty="0">
                          <a:effectLst/>
                        </a:rPr>
                        <a:t>de reincidentes. </a:t>
                      </a:r>
                      <a:endParaRPr lang="es-CO" sz="1000" b="0" i="0" u="none" strike="noStrike" dirty="0">
                        <a:solidFill>
                          <a:srgbClr val="000000"/>
                        </a:solidFill>
                        <a:effectLst/>
                        <a:latin typeface="+mj-lt"/>
                      </a:endParaRPr>
                    </a:p>
                  </a:txBody>
                  <a:tcPr marL="3616" marR="3616" marT="3616" marB="0" anchor="ctr"/>
                </a:tc>
              </a:tr>
              <a:tr h="216935">
                <a:tc vMerge="1">
                  <a:txBody>
                    <a:bodyPr/>
                    <a:lstStyle/>
                    <a:p>
                      <a:endParaRPr lang="es-CO"/>
                    </a:p>
                  </a:txBody>
                  <a:tcPr/>
                </a:tc>
                <a:tc rowSpan="2">
                  <a:txBody>
                    <a:bodyPr/>
                    <a:lstStyle/>
                    <a:p>
                      <a:pPr algn="ctr" fontAlgn="ctr"/>
                      <a:r>
                        <a:rPr lang="es-CO" sz="1000" u="none" strike="noStrike" dirty="0" smtClean="0">
                          <a:effectLst/>
                        </a:rPr>
                        <a:t>Reducir </a:t>
                      </a:r>
                      <a:r>
                        <a:rPr lang="es-CO" sz="1000" u="none" strike="noStrike" dirty="0">
                          <a:effectLst/>
                        </a:rPr>
                        <a:t>en un 50% los casos de homicidio de víctimas que en el pasado hayan denunciado violencia intrafamiliar o violencia sexual.</a:t>
                      </a:r>
                      <a:endParaRPr lang="es-CO" sz="1000" b="0" i="0" u="none" strike="noStrike" dirty="0">
                        <a:solidFill>
                          <a:srgbClr val="000000"/>
                        </a:solidFill>
                        <a:effectLst/>
                        <a:latin typeface="+mj-lt"/>
                      </a:endParaRPr>
                    </a:p>
                  </a:txBody>
                  <a:tcPr marL="3616" marR="3616" marT="3616" marB="0" anchor="ctr"/>
                </a:tc>
                <a:tc>
                  <a:txBody>
                    <a:bodyPr/>
                    <a:lstStyle/>
                    <a:p>
                      <a:pPr algn="ctr" fontAlgn="ctr"/>
                      <a:r>
                        <a:rPr lang="es-CO" sz="1000" u="none" strike="noStrike" dirty="0" smtClean="0">
                          <a:effectLst/>
                        </a:rPr>
                        <a:t>Ajustar y aplicar protocolo </a:t>
                      </a:r>
                      <a:r>
                        <a:rPr lang="es-CO" sz="1000" u="none" strike="noStrike" dirty="0">
                          <a:effectLst/>
                        </a:rPr>
                        <a:t>de análisis de riesgo de las víctimas de violencia intrafamiliar. </a:t>
                      </a:r>
                      <a:endParaRPr lang="es-CO" sz="1000" b="0" i="0" u="none" strike="noStrike" dirty="0">
                        <a:solidFill>
                          <a:srgbClr val="000000"/>
                        </a:solidFill>
                        <a:effectLst/>
                        <a:latin typeface="+mj-lt"/>
                      </a:endParaRPr>
                    </a:p>
                  </a:txBody>
                  <a:tcPr marL="3616" marR="3616" marT="3616" marB="0" anchor="ctr"/>
                </a:tc>
              </a:tr>
              <a:tr h="209704">
                <a:tc vMerge="1">
                  <a:txBody>
                    <a:bodyPr/>
                    <a:lstStyle/>
                    <a:p>
                      <a:endParaRPr lang="es-CO"/>
                    </a:p>
                  </a:txBody>
                  <a:tcPr/>
                </a:tc>
                <a:tc vMerge="1">
                  <a:txBody>
                    <a:bodyPr/>
                    <a:lstStyle/>
                    <a:p>
                      <a:endParaRPr lang="es-CO"/>
                    </a:p>
                  </a:txBody>
                  <a:tcPr/>
                </a:tc>
                <a:tc>
                  <a:txBody>
                    <a:bodyPr/>
                    <a:lstStyle/>
                    <a:p>
                      <a:pPr algn="ctr" fontAlgn="ctr"/>
                      <a:r>
                        <a:rPr lang="es-CO" sz="1000" u="none" strike="noStrike" dirty="0" smtClean="0">
                          <a:effectLst/>
                        </a:rPr>
                        <a:t>Fortalecer el programa </a:t>
                      </a:r>
                      <a:r>
                        <a:rPr lang="es-CO" sz="1000" u="none" strike="noStrike" dirty="0">
                          <a:effectLst/>
                        </a:rPr>
                        <a:t>de protección a </a:t>
                      </a:r>
                      <a:r>
                        <a:rPr lang="es-CO" sz="1000" u="none" strike="noStrike" dirty="0" smtClean="0">
                          <a:effectLst/>
                        </a:rPr>
                        <a:t>testigos</a:t>
                      </a:r>
                      <a:endParaRPr lang="es-CO" sz="1000" b="0" i="0" u="none" strike="noStrike" dirty="0">
                        <a:solidFill>
                          <a:srgbClr val="000000"/>
                        </a:solidFill>
                        <a:effectLst/>
                        <a:latin typeface="+mj-lt"/>
                      </a:endParaRPr>
                    </a:p>
                  </a:txBody>
                  <a:tcPr marL="3616" marR="3616" marT="3616" marB="0" anchor="ctr"/>
                </a:tc>
              </a:tr>
            </a:tbl>
          </a:graphicData>
        </a:graphic>
      </p:graphicFrame>
      <p:sp>
        <p:nvSpPr>
          <p:cNvPr id="14" name="Rectángulo 13"/>
          <p:cNvSpPr/>
          <p:nvPr/>
        </p:nvSpPr>
        <p:spPr>
          <a:xfrm>
            <a:off x="1272118" y="1555092"/>
            <a:ext cx="2319866"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Estratégico</a:t>
            </a:r>
            <a:endParaRPr lang="es-ES" sz="1600" b="1" cap="none" spc="0" dirty="0">
              <a:ln/>
              <a:solidFill>
                <a:schemeClr val="accent6"/>
              </a:solidFill>
              <a:effectLst/>
            </a:endParaRPr>
          </a:p>
        </p:txBody>
      </p:sp>
      <p:sp>
        <p:nvSpPr>
          <p:cNvPr id="15" name="Rectángulo 14"/>
          <p:cNvSpPr/>
          <p:nvPr/>
        </p:nvSpPr>
        <p:spPr>
          <a:xfrm>
            <a:off x="4790794" y="1575455"/>
            <a:ext cx="71526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Meta</a:t>
            </a:r>
            <a:endParaRPr lang="es-ES" sz="1600" b="1" cap="none" spc="0" dirty="0">
              <a:ln/>
              <a:solidFill>
                <a:schemeClr val="accent6"/>
              </a:solidFill>
              <a:effectLst/>
            </a:endParaRPr>
          </a:p>
        </p:txBody>
      </p:sp>
      <p:sp>
        <p:nvSpPr>
          <p:cNvPr id="16" name="Rectángulo 15"/>
          <p:cNvSpPr/>
          <p:nvPr/>
        </p:nvSpPr>
        <p:spPr>
          <a:xfrm>
            <a:off x="7420125" y="1555092"/>
            <a:ext cx="220445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chemeClr val="accent6"/>
                </a:solidFill>
                <a:effectLst/>
              </a:rPr>
              <a:t>Objetivo Específico</a:t>
            </a:r>
            <a:endParaRPr lang="es-ES" sz="1600" b="1" cap="none" spc="0" dirty="0">
              <a:ln/>
              <a:solidFill>
                <a:schemeClr val="accent6"/>
              </a:solidFill>
              <a:effectLst/>
            </a:endParaRPr>
          </a:p>
        </p:txBody>
      </p:sp>
      <p:sp>
        <p:nvSpPr>
          <p:cNvPr id="17" name="CuadroTexto 16"/>
          <p:cNvSpPr txBox="1"/>
          <p:nvPr/>
        </p:nvSpPr>
        <p:spPr>
          <a:xfrm>
            <a:off x="383191" y="147749"/>
            <a:ext cx="7463185" cy="1323439"/>
          </a:xfrm>
          <a:prstGeom prst="rect">
            <a:avLst/>
          </a:prstGeom>
          <a:noFill/>
        </p:spPr>
        <p:txBody>
          <a:bodyPr wrap="square" rtlCol="0">
            <a:spAutoFit/>
          </a:bodyPr>
          <a:lstStyle/>
          <a:p>
            <a:pPr lvl="0"/>
            <a:r>
              <a:rPr lang="es-CO" sz="4000" dirty="0">
                <a:solidFill>
                  <a:schemeClr val="bg1"/>
                </a:solidFill>
              </a:rPr>
              <a:t>Contexto del Plan de Acción </a:t>
            </a:r>
            <a:r>
              <a:rPr lang="es-CO" sz="4000" dirty="0" smtClean="0">
                <a:solidFill>
                  <a:schemeClr val="bg1"/>
                </a:solidFill>
              </a:rPr>
              <a:t>2017-</a:t>
            </a:r>
            <a:r>
              <a:rPr lang="es-CO" sz="2800" dirty="0">
                <a:solidFill>
                  <a:schemeClr val="bg1"/>
                </a:solidFill>
              </a:rPr>
              <a:t> </a:t>
            </a:r>
            <a:r>
              <a:rPr lang="es-CO" sz="2800" dirty="0" smtClean="0">
                <a:solidFill>
                  <a:schemeClr val="bg1"/>
                </a:solidFill>
              </a:rPr>
              <a:t>Estructura del Direccionamiento</a:t>
            </a:r>
            <a:endParaRPr lang="es-CO" sz="4000" dirty="0">
              <a:solidFill>
                <a:schemeClr val="bg1"/>
              </a:solidFill>
            </a:endParaRPr>
          </a:p>
        </p:txBody>
      </p:sp>
    </p:spTree>
    <p:extLst>
      <p:ext uri="{BB962C8B-B14F-4D97-AF65-F5344CB8AC3E}">
        <p14:creationId xmlns:p14="http://schemas.microsoft.com/office/powerpoint/2010/main" val="21330778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
  <p:tag name="SAVETOFOLDER" val="C:\Users\Dan\Desktop\poop\"/>
  <p:tag name="IMAGEWIDTH" val="960"/>
  <p:tag name="IMAGEHEIGHT" val="720"/>
  <p:tag name="EXPORTRANGE" val="EntirePresentation"/>
  <p:tag name="SIZEBY" val="DPI"/>
  <p:tag name="OUTPUTDPI" val="96"/>
  <p:tag name="EXPORTAS" val="JPG"/>
  <p:tag name="NUMBERFORMAT" val="0000"/>
</p:tagLst>
</file>

<file path=ppt/theme/theme1.xml><?xml version="1.0" encoding="utf-8"?>
<a:theme xmlns:a="http://schemas.openxmlformats.org/drawingml/2006/main" name="Duarte_Slidedocs">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36787</TotalTime>
  <Words>2737</Words>
  <Application>Microsoft Office PowerPoint</Application>
  <PresentationFormat>Panorámica</PresentationFormat>
  <Paragraphs>400</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Arial Narrow</vt:lpstr>
      <vt:lpstr>Calibri</vt:lpstr>
      <vt:lpstr>Georgia</vt:lpstr>
      <vt:lpstr>Times New Roman</vt:lpstr>
      <vt:lpstr>Duarte_Slidedocs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Duarte, Inc. 650-625-8200 info@duarte.com www.duarte.com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www.duarte.com slidedoc</dc:subject>
  <dc:creator>Nancy Duarte</dc:creator>
  <cp:keywords>slidedoc slidedocs Duarte, Inc. Nancy Duarte</cp:keywords>
  <dc:description>How do I make a slidedoc? What is a slidedoc?</dc:description>
  <cp:lastModifiedBy>Adolfo Alexander Reyes Martinez</cp:lastModifiedBy>
  <cp:revision>399</cp:revision>
  <cp:lastPrinted>2016-05-11T23:24:48Z</cp:lastPrinted>
  <dcterms:created xsi:type="dcterms:W3CDTF">2014-01-14T20:20:43Z</dcterms:created>
  <dcterms:modified xsi:type="dcterms:W3CDTF">2017-08-02T20:45:47Z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24749045</vt:lpwstr>
  </property>
  <property fmtid="{D5CDD505-2E9C-101B-9397-08002B2CF9AE}" pid="3" name="NXPowerLiteSettings">
    <vt:lpwstr>F98007B004F000</vt:lpwstr>
  </property>
  <property fmtid="{D5CDD505-2E9C-101B-9397-08002B2CF9AE}" pid="4" name="NXPowerLiteVersion">
    <vt:lpwstr>D5.0.2</vt:lpwstr>
  </property>
</Properties>
</file>