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0" r:id="rId2"/>
    <p:sldId id="256" r:id="rId3"/>
    <p:sldId id="264" r:id="rId4"/>
    <p:sldId id="321" r:id="rId5"/>
    <p:sldId id="322" r:id="rId6"/>
    <p:sldId id="323" r:id="rId7"/>
    <p:sldId id="259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08F"/>
    <a:srgbClr val="B7D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6"/>
    <p:restoredTop sz="94674"/>
  </p:normalViewPr>
  <p:slideViewPr>
    <p:cSldViewPr snapToGrid="0" snapToObjects="1">
      <p:cViewPr varScale="1">
        <p:scale>
          <a:sx n="85" d="100"/>
          <a:sy n="85" d="100"/>
        </p:scale>
        <p:origin x="7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79652086\Downloads\ARCHIVO%20DE%20TRABAJO%20CONSOLIDADO%20TRIMESTRE%20III%202022%20-%20TRIMESTRE%20IV%202022%20PQRS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79652086\Downloads\ARCHIVO%20DE%20TRABAJO%20CONSOLIDADO%20TRIMESTRE%20III%202022%20-%20TRIMESTRE%20IV%202022%20PQRS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79652086\Downloads\ARCHIVO%20DE%20TRABAJO%20CONSOLIDADO%20TRIMESTRE%20III%202022%20-%20TRIMESTRE%20IV%202022%20PQRS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/>
              <a:t>PETICIONES, QUEJAS, RECLAMOS, SUGERENCIAS - SEMESTRE II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GENERAL!$K$6</c:f>
              <c:strCache>
                <c:ptCount val="1"/>
                <c:pt idx="0">
                  <c:v>PETICIONES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(GENERAL!$L$5:$N$5,GENERAL!$P$5:$R$5)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(GENERAL!$L$6:$N$6,GENERAL!$P$6:$R$6)</c:f>
              <c:numCache>
                <c:formatCode>#,##0</c:formatCode>
                <c:ptCount val="6"/>
                <c:pt idx="0">
                  <c:v>17608</c:v>
                </c:pt>
                <c:pt idx="1">
                  <c:v>19480</c:v>
                </c:pt>
                <c:pt idx="2">
                  <c:v>18321</c:v>
                </c:pt>
                <c:pt idx="3">
                  <c:v>17433</c:v>
                </c:pt>
                <c:pt idx="4">
                  <c:v>16781</c:v>
                </c:pt>
                <c:pt idx="5">
                  <c:v>13695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D3-4792-8EC8-DE809D622F75}"/>
            </c:ext>
          </c:extLst>
        </c:ser>
        <c:ser>
          <c:idx val="1"/>
          <c:order val="1"/>
          <c:tx>
            <c:strRef>
              <c:f>GENERAL!$K$7</c:f>
              <c:strCache>
                <c:ptCount val="1"/>
                <c:pt idx="0">
                  <c:v>QUEJAS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(GENERAL!$L$5:$N$5,GENERAL!$P$5:$R$5)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(GENERAL!$L$7:$N$7,GENERAL!$P$7:$R$7)</c:f>
              <c:numCache>
                <c:formatCode>#,##0</c:formatCode>
                <c:ptCount val="6"/>
                <c:pt idx="0">
                  <c:v>169</c:v>
                </c:pt>
                <c:pt idx="1">
                  <c:v>163</c:v>
                </c:pt>
                <c:pt idx="2">
                  <c:v>140</c:v>
                </c:pt>
                <c:pt idx="3">
                  <c:v>170</c:v>
                </c:pt>
                <c:pt idx="4">
                  <c:v>158</c:v>
                </c:pt>
                <c:pt idx="5">
                  <c:v>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D3-4792-8EC8-DE809D622F75}"/>
            </c:ext>
          </c:extLst>
        </c:ser>
        <c:ser>
          <c:idx val="2"/>
          <c:order val="2"/>
          <c:tx>
            <c:strRef>
              <c:f>GENERAL!$K$8</c:f>
              <c:strCache>
                <c:ptCount val="1"/>
                <c:pt idx="0">
                  <c:v>RECLAMOS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(GENERAL!$L$5:$N$5,GENERAL!$P$5:$R$5)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(GENERAL!$L$8:$N$8,GENERAL!$P$8:$R$8)</c:f>
              <c:numCache>
                <c:formatCode>#,##0</c:formatCode>
                <c:ptCount val="6"/>
                <c:pt idx="0">
                  <c:v>159</c:v>
                </c:pt>
                <c:pt idx="1">
                  <c:v>169</c:v>
                </c:pt>
                <c:pt idx="2">
                  <c:v>180</c:v>
                </c:pt>
                <c:pt idx="3">
                  <c:v>158</c:v>
                </c:pt>
                <c:pt idx="4">
                  <c:v>96</c:v>
                </c:pt>
                <c:pt idx="5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D3-4792-8EC8-DE809D622F75}"/>
            </c:ext>
          </c:extLst>
        </c:ser>
        <c:ser>
          <c:idx val="3"/>
          <c:order val="3"/>
          <c:tx>
            <c:strRef>
              <c:f>GENERAL!$K$9</c:f>
              <c:strCache>
                <c:ptCount val="1"/>
                <c:pt idx="0">
                  <c:v>SUGERENCIAS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(GENERAL!$L$5:$N$5,GENERAL!$P$5:$R$5)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(GENERAL!$L$9:$N$9,GENERAL!$P$9:$R$9)</c:f>
              <c:numCache>
                <c:formatCode>#,##0</c:formatCode>
                <c:ptCount val="6"/>
                <c:pt idx="0">
                  <c:v>7</c:v>
                </c:pt>
                <c:pt idx="1">
                  <c:v>8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D3-4792-8EC8-DE809D622F7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880739600"/>
        <c:axId val="-793333152"/>
      </c:barChart>
      <c:catAx>
        <c:axId val="-880739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793333152"/>
        <c:crosses val="autoZero"/>
        <c:auto val="1"/>
        <c:lblAlgn val="ctr"/>
        <c:lblOffset val="100"/>
        <c:noMultiLvlLbl val="1"/>
      </c:catAx>
      <c:valAx>
        <c:axId val="-793333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80739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/>
              <a:t>SOLICITUDES TRASLADADAS A OTRAS ENTIDADES SEMESTRE II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'TRASLADOS OTRAS ENTI X MES'!$A$74</c:f>
              <c:strCache>
                <c:ptCount val="1"/>
                <c:pt idx="0">
                  <c:v>NIVEL CENTRAL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('TRASLADOS OTRAS ENTI X MES'!$B$73:$D$73,'TRASLADOS OTRAS ENTI X MES'!$F$73:$H$73)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('TRASLADOS OTRAS ENTI X MES'!$B$74:$D$74,'TRASLADOS OTRAS ENTI X MES'!$F$74:$H$74)</c:f>
              <c:numCache>
                <c:formatCode>General</c:formatCode>
                <c:ptCount val="6"/>
                <c:pt idx="0">
                  <c:v>60</c:v>
                </c:pt>
                <c:pt idx="1">
                  <c:v>88</c:v>
                </c:pt>
                <c:pt idx="2">
                  <c:v>76</c:v>
                </c:pt>
                <c:pt idx="3">
                  <c:v>41</c:v>
                </c:pt>
                <c:pt idx="4">
                  <c:v>51</c:v>
                </c:pt>
                <c:pt idx="5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0A-4EDA-89AF-B8289956A8C6}"/>
            </c:ext>
          </c:extLst>
        </c:ser>
        <c:ser>
          <c:idx val="1"/>
          <c:order val="1"/>
          <c:tx>
            <c:strRef>
              <c:f>'TRASLADOS OTRAS ENTI X MES'!$A$75</c:f>
              <c:strCache>
                <c:ptCount val="1"/>
                <c:pt idx="0">
                  <c:v>SECCIONAL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('TRASLADOS OTRAS ENTI X MES'!$B$73:$D$73,'TRASLADOS OTRAS ENTI X MES'!$F$73:$H$73)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('TRASLADOS OTRAS ENTI X MES'!$B$75:$D$75,'TRASLADOS OTRAS ENTI X MES'!$F$75:$H$75)</c:f>
              <c:numCache>
                <c:formatCode>General</c:formatCode>
                <c:ptCount val="6"/>
                <c:pt idx="0">
                  <c:v>49</c:v>
                </c:pt>
                <c:pt idx="1">
                  <c:v>103</c:v>
                </c:pt>
                <c:pt idx="2">
                  <c:v>88</c:v>
                </c:pt>
                <c:pt idx="3">
                  <c:v>80</c:v>
                </c:pt>
                <c:pt idx="4">
                  <c:v>75</c:v>
                </c:pt>
                <c:pt idx="5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0A-4EDA-89AF-B8289956A8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883656544"/>
        <c:axId val="-883660352"/>
      </c:barChart>
      <c:catAx>
        <c:axId val="-88365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83660352"/>
        <c:crosses val="autoZero"/>
        <c:auto val="1"/>
        <c:lblAlgn val="ctr"/>
        <c:lblOffset val="100"/>
        <c:noMultiLvlLbl val="1"/>
      </c:catAx>
      <c:valAx>
        <c:axId val="-883660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83656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/>
              <a:t>SOLICITUDES A LAS QUE SE LE NEGO INFORMACION X MES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'NEG X MES'!$A$14</c:f>
              <c:strCache>
                <c:ptCount val="1"/>
                <c:pt idx="0">
                  <c:v>NIVEL CENTRAL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('NEG X MES'!$B$13:$D$13,'NEG X MES'!$F$13:$H$13)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('NEG X MES'!$B$14:$D$14,'NEG X MES'!$F$14:$H$14)</c:f>
              <c:numCache>
                <c:formatCode>#,##0</c:formatCode>
                <c:ptCount val="6"/>
                <c:pt idx="0">
                  <c:v>118</c:v>
                </c:pt>
                <c:pt idx="1">
                  <c:v>186</c:v>
                </c:pt>
                <c:pt idx="2">
                  <c:v>187</c:v>
                </c:pt>
                <c:pt idx="3">
                  <c:v>109</c:v>
                </c:pt>
                <c:pt idx="4">
                  <c:v>142</c:v>
                </c:pt>
                <c:pt idx="5">
                  <c:v>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00-4757-A5AE-999AE9053560}"/>
            </c:ext>
          </c:extLst>
        </c:ser>
        <c:ser>
          <c:idx val="1"/>
          <c:order val="1"/>
          <c:tx>
            <c:strRef>
              <c:f>'NEG X MES'!$A$15</c:f>
              <c:strCache>
                <c:ptCount val="1"/>
                <c:pt idx="0">
                  <c:v>SECCIONAL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('NEG X MES'!$B$13:$D$13,'NEG X MES'!$F$13:$H$13)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('NEG X MES'!$B$15:$D$15,'NEG X MES'!$F$15:$H$15)</c:f>
              <c:numCache>
                <c:formatCode>#,##0</c:formatCode>
                <c:ptCount val="6"/>
                <c:pt idx="0">
                  <c:v>172</c:v>
                </c:pt>
                <c:pt idx="1">
                  <c:v>187</c:v>
                </c:pt>
                <c:pt idx="2">
                  <c:v>145</c:v>
                </c:pt>
                <c:pt idx="3">
                  <c:v>112</c:v>
                </c:pt>
                <c:pt idx="4">
                  <c:v>126</c:v>
                </c:pt>
                <c:pt idx="5">
                  <c:v>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00-4757-A5AE-999AE905356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883674496"/>
        <c:axId val="-883662528"/>
      </c:barChart>
      <c:catAx>
        <c:axId val="-8836744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83662528"/>
        <c:crosses val="autoZero"/>
        <c:auto val="1"/>
        <c:lblAlgn val="ctr"/>
        <c:lblOffset val="100"/>
        <c:noMultiLvlLbl val="1"/>
      </c:catAx>
      <c:valAx>
        <c:axId val="-88366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83674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F9065-07E8-4D60-B161-0FAA30A98129}" type="datetimeFigureOut">
              <a:rPr lang="es-419" smtClean="0"/>
              <a:t>31/1/2023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08845-EE4E-4EE4-936C-1D965B3121E6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39935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31465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4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670493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5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594082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6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261034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9BE406-B371-1840-A3D3-A1FC1E7E3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813A03-99AD-334A-AE3B-721DD8559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3170E9-B540-DB4E-A6B9-E2862C2E9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31/01/2023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F4B820-15C4-7C4D-98CA-F6FDC8672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BF74C1-27C0-4F4A-8DBE-76DA68542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1986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345194-B812-104A-9E2E-C16DCC2B6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E952AA4-3D52-B446-A3A4-12BA0E00A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686968-6F82-5347-9A0F-FA3408F4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31/01/2023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E0B087-A179-8849-B7DE-65968F2C8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646A24-A79F-4943-86A6-E93F13068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502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0A39C47-0E51-A446-9B7D-32B5D50C8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D78E60-8DC8-FE4F-A022-65F6D423A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10C7A5-EF6F-B441-BEAD-614D0AA6F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31/01/2023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85CF61-4C0B-7E42-9027-45F1347FF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A0295E-F88F-3B40-9156-B2A8EDD63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342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2F0F57-60E8-7A41-BBC5-E9AA80562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40B5D5-CCDB-0F45-83A8-42ABB05C4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79B834-29E3-A246-9596-B103CB868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31/01/2023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31000E-C96C-214B-B4BB-BB117E3DD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AE524C-1760-C441-9351-DDB183F58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1343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6A1A6F-1D99-9A46-AF37-8B44FFF68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330D5E-D923-394D-B222-B487F7907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314870-8313-944A-AA29-A36A019B9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31/01/2023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88950C-4EA0-B744-90FE-43FB4C3EE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F62C59-42A3-B348-BB2A-58190A34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540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0A1E0-9AE6-B14F-A06C-9745C4678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19EC41-D894-FB48-A12D-41BC5DD36E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6364D1-42B6-D64E-AF60-95E3912D9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C7B179-4AE9-094E-9011-513700B06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31/01/2023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A331C0-9E37-5F48-807A-ED0650CA1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00AF95-C73C-CC47-A64D-8CD141D8C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617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E3CBC4-56F9-4348-A404-11C61BC19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5FD70C-C731-CE49-849E-F197587E7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98C79B-B8FC-BC41-B3F6-1414BBCB1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B3C1684-C879-0045-B7BE-6D612FEA3E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33EB68C-89F3-8242-A68A-4E6A5CCC9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F8146E-36AA-ED4B-A556-8423CDBD9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31/01/2023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83000BB-A68E-7B44-8155-863A9D16D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9A06688-D043-FD45-96EF-1F9778E02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9534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55F605-7EC5-1F4A-B00F-EC1B6C6C5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5D6930-1315-404E-8825-2057EA7C0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31/01/2023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54675E-59FD-C040-B081-F020AD5E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0265E82-7DBD-9344-A3C2-D2A583B81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835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D2B8AD0-9A11-0547-8E51-A1590CDA4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31/01/2023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E618F7F-6B80-364D-8409-D1F076FA8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8EE74CC-6310-CB49-8810-60B101C21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596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678FD4-D2EB-5A48-970C-8E5AFB13C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516717-8801-A54B-87EE-E4B4961F9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4D12E06-7437-1F4E-9A0D-EAF2040BD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18221F-F348-1449-BD73-BAB3E5CE5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31/01/2023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AD4378-4A16-7B46-B19F-80AE07C7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6263A4-01C3-CC48-A073-143DA2608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768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EE419F-8FE3-1A4C-ACAF-04052CD69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6F5F820-DAAB-764D-A5FE-CC5FD6A3CB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06ABD4-E733-1548-A9AA-FB2C1E19F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E18A00-FB17-4946-94D2-13F954C22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31/01/2023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AA2C76-4F63-0041-92B8-FC55D3EC7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02015E-498C-C143-BF8F-69FF1CA7D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520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5378209-2AA0-A64B-B5FF-793D67D5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E5AAAD-121C-8049-840D-5B4318986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A32BBB-CDD8-914F-B985-42A48E115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05056-2B3B-064D-8782-25FF5C39B0C5}" type="datetimeFigureOut">
              <a:rPr lang="es-CO" smtClean="0"/>
              <a:t>31/01/2023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C31935-CC21-694C-AE55-0D8EC475F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B5CEEB-CA54-1C4B-AB26-1437B85D1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283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767D7C-C702-854F-9C5B-4AA94B933D43}"/>
              </a:ext>
            </a:extLst>
          </p:cNvPr>
          <p:cNvSpPr txBox="1"/>
          <p:nvPr/>
        </p:nvSpPr>
        <p:spPr>
          <a:xfrm>
            <a:off x="0" y="5261005"/>
            <a:ext cx="8150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ln>
                  <a:solidFill>
                    <a:schemeClr val="tx1"/>
                  </a:solidFill>
                </a:ln>
                <a:solidFill>
                  <a:srgbClr val="B7DD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INFORME DE SOLICITUDES DE ACCESO A INFORMACIÓN PÚBLICA – SEGUNDO SEMESTRE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AB6E1B8-75FD-494D-A693-C182925B4CA3}"/>
              </a:ext>
            </a:extLst>
          </p:cNvPr>
          <p:cNvSpPr txBox="1"/>
          <p:nvPr/>
        </p:nvSpPr>
        <p:spPr>
          <a:xfrm>
            <a:off x="8379081" y="6306305"/>
            <a:ext cx="38129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12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s-CO" sz="13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SUBDIRECCIÓN DE GESTIÓN DOCUMENTAL</a:t>
            </a:r>
          </a:p>
        </p:txBody>
      </p:sp>
    </p:spTree>
    <p:extLst>
      <p:ext uri="{BB962C8B-B14F-4D97-AF65-F5344CB8AC3E}">
        <p14:creationId xmlns:p14="http://schemas.microsoft.com/office/powerpoint/2010/main" val="4294777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MONITOREO DEL ACCESO A LA INFORMACIÓN PÚBLICA</a:t>
            </a:r>
          </a:p>
        </p:txBody>
      </p:sp>
    </p:spTree>
    <p:extLst>
      <p:ext uri="{BB962C8B-B14F-4D97-AF65-F5344CB8AC3E}">
        <p14:creationId xmlns:p14="http://schemas.microsoft.com/office/powerpoint/2010/main" val="2560010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INTRODUCCIÓN</a:t>
            </a:r>
            <a:endParaRPr lang="es-419" sz="28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3890" y="1601417"/>
            <a:ext cx="10297775" cy="31085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CO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Este informe corresponde al monitoreo de acceso a la información pública en la Fiscalía General de la Nación durante el período comprendido entre el </a:t>
            </a:r>
            <a:r>
              <a:rPr lang="es-ES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01 de julio al 31 de diciembre del 2022 a partir de l</a:t>
            </a:r>
            <a:r>
              <a:rPr lang="es-CO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as siguientes variables: número de solicitudes recibidas, número de traslados a otras entidades y número de solicitudes a las que se negó el acceso a la información.</a:t>
            </a:r>
            <a:r>
              <a:rPr lang="es-ES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 </a:t>
            </a:r>
            <a:endParaRPr lang="es-CO" sz="28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856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839190" y="385776"/>
            <a:ext cx="967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NÚMERO DE SOLICITUDES RECIBIDAS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839190" y="5246110"/>
            <a:ext cx="79819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419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las 105.110 PQRS recibidas durante el segundo semestre del 2022 el </a:t>
            </a:r>
            <a:r>
              <a:rPr lang="es-419" b="1" dirty="0">
                <a:solidFill>
                  <a:srgbClr val="FF0000"/>
                </a:solidFill>
                <a:latin typeface="Century Gothic" panose="020B0502020202020204" pitchFamily="34" charset="0"/>
              </a:rPr>
              <a:t>98%</a:t>
            </a:r>
            <a:r>
              <a:rPr lang="es-419" b="1" dirty="0">
                <a:solidFill>
                  <a:srgbClr val="2F308F"/>
                </a:solidFill>
                <a:latin typeface="Century Gothic" panose="020B0502020202020204" pitchFamily="34" charset="0"/>
              </a:rPr>
              <a:t> corresponde a peticiones, la mayoría sobre solicitud de información, solicitud de certificación y copia de documentos, el restante </a:t>
            </a:r>
            <a:r>
              <a:rPr lang="es-419" b="1" dirty="0">
                <a:solidFill>
                  <a:srgbClr val="FF0000"/>
                </a:solidFill>
                <a:latin typeface="Century Gothic" panose="020B0502020202020204" pitchFamily="34" charset="0"/>
              </a:rPr>
              <a:t>2%</a:t>
            </a:r>
            <a:r>
              <a:rPr lang="es-419" b="1" dirty="0">
                <a:solidFill>
                  <a:srgbClr val="2F308F"/>
                </a:solidFill>
                <a:latin typeface="Century Gothic" panose="020B0502020202020204" pitchFamily="34" charset="0"/>
              </a:rPr>
              <a:t> corresponde a reclamos, quejas y sugerencias.</a:t>
            </a:r>
            <a:endParaRPr lang="es-419" dirty="0"/>
          </a:p>
        </p:txBody>
      </p:sp>
      <p:graphicFrame>
        <p:nvGraphicFramePr>
          <p:cNvPr id="3" name="Chart 8">
            <a:extLst>
              <a:ext uri="{FF2B5EF4-FFF2-40B4-BE49-F238E27FC236}">
                <a16:creationId xmlns:a16="http://schemas.microsoft.com/office/drawing/2014/main" id="{00000000-0008-0000-02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0556137"/>
              </p:ext>
            </p:extLst>
          </p:nvPr>
        </p:nvGraphicFramePr>
        <p:xfrm>
          <a:off x="1839190" y="1512711"/>
          <a:ext cx="9766656" cy="3567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1956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385776"/>
            <a:ext cx="9907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SOLICITUDES TRASLADADAS A OTRAS ENTIDADES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205346" y="5157877"/>
            <a:ext cx="8624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>
                <a:solidFill>
                  <a:srgbClr val="2F308F"/>
                </a:solidFill>
                <a:latin typeface="Century Gothic" panose="020B0502020202020204" pitchFamily="34" charset="0"/>
              </a:rPr>
              <a:t>Durante el segundo semestre de 2022 fueron trasladas a otras entidades un total de </a:t>
            </a:r>
            <a:r>
              <a:rPr lang="es-CO" b="1" dirty="0">
                <a:solidFill>
                  <a:srgbClr val="FF0000"/>
                </a:solidFill>
                <a:latin typeface="Century Gothic" panose="020B0502020202020204" pitchFamily="34" charset="0"/>
              </a:rPr>
              <a:t>859</a:t>
            </a:r>
            <a:r>
              <a:rPr lang="es-CO" b="1" dirty="0">
                <a:solidFill>
                  <a:srgbClr val="2F308F"/>
                </a:solidFill>
                <a:latin typeface="Century Gothic" panose="020B0502020202020204" pitchFamily="34" charset="0"/>
              </a:rPr>
              <a:t> solicitudes </a:t>
            </a:r>
            <a:r>
              <a:rPr lang="es-MX" b="1" dirty="0">
                <a:solidFill>
                  <a:srgbClr val="2F308F"/>
                </a:solidFill>
                <a:latin typeface="Century Gothic" panose="020B0502020202020204" pitchFamily="34" charset="0"/>
              </a:rPr>
              <a:t>que no eran  competencia de la Fiscalía General de la Nación, de las cuáles </a:t>
            </a:r>
            <a:r>
              <a:rPr lang="es-MX" b="1" dirty="0">
                <a:solidFill>
                  <a:srgbClr val="FF0000"/>
                </a:solidFill>
                <a:latin typeface="Century Gothic" panose="020B0502020202020204" pitchFamily="34" charset="0"/>
              </a:rPr>
              <a:t>480</a:t>
            </a:r>
            <a:r>
              <a:rPr lang="es-MX" b="1" dirty="0">
                <a:solidFill>
                  <a:srgbClr val="2F308F"/>
                </a:solidFill>
                <a:latin typeface="Century Gothic" panose="020B0502020202020204" pitchFamily="34" charset="0"/>
              </a:rPr>
              <a:t> fueron remitidas por las Direcciones Seccionales y </a:t>
            </a:r>
            <a:r>
              <a:rPr lang="es-MX" b="1" dirty="0">
                <a:solidFill>
                  <a:srgbClr val="FF0000"/>
                </a:solidFill>
                <a:latin typeface="Century Gothic" panose="020B0502020202020204" pitchFamily="34" charset="0"/>
              </a:rPr>
              <a:t>379</a:t>
            </a:r>
            <a:r>
              <a:rPr lang="es-MX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remitidas por las dependencias del Nivel Central.</a:t>
            </a:r>
            <a:endParaRPr lang="es-419" dirty="0"/>
          </a:p>
        </p:txBody>
      </p:sp>
      <p:graphicFrame>
        <p:nvGraphicFramePr>
          <p:cNvPr id="4" name="Chart 26">
            <a:extLst>
              <a:ext uri="{FF2B5EF4-FFF2-40B4-BE49-F238E27FC236}">
                <a16:creationId xmlns:a16="http://schemas.microsoft.com/office/drawing/2014/main" id="{00000000-0008-0000-2200-00001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3783779"/>
              </p:ext>
            </p:extLst>
          </p:nvPr>
        </p:nvGraphicFramePr>
        <p:xfrm>
          <a:off x="1467556" y="1606063"/>
          <a:ext cx="10185182" cy="344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17592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496291" y="385776"/>
            <a:ext cx="10018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SOLICITUDES EN LAS QUE SE NEGÓ EL ACCESO A LA INFORMACIÓN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205346" y="5305859"/>
            <a:ext cx="8624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>
                <a:solidFill>
                  <a:srgbClr val="2F308F"/>
                </a:solidFill>
                <a:latin typeface="Century Gothic" panose="020B0502020202020204" pitchFamily="34" charset="0"/>
              </a:rPr>
              <a:t>Durante el segundo semestre de 2022 se negó acceso a la información a un total de </a:t>
            </a:r>
            <a:r>
              <a:rPr lang="es-CO" b="1" dirty="0">
                <a:solidFill>
                  <a:srgbClr val="FF0000"/>
                </a:solidFill>
                <a:latin typeface="Century Gothic" panose="020B0502020202020204" pitchFamily="34" charset="0"/>
              </a:rPr>
              <a:t>1.804</a:t>
            </a:r>
            <a:r>
              <a:rPr lang="es-CO" b="1" dirty="0">
                <a:solidFill>
                  <a:srgbClr val="2F308F"/>
                </a:solidFill>
                <a:latin typeface="Century Gothic" panose="020B0502020202020204" pitchFamily="34" charset="0"/>
              </a:rPr>
              <a:t> solicitudes </a:t>
            </a:r>
            <a:r>
              <a:rPr lang="es-MX" b="1" dirty="0">
                <a:solidFill>
                  <a:srgbClr val="2F308F"/>
                </a:solidFill>
                <a:latin typeface="Century Gothic" panose="020B0502020202020204" pitchFamily="34" charset="0"/>
              </a:rPr>
              <a:t>que correspondían a información clasificada o reservada, de las cuáles </a:t>
            </a:r>
            <a:r>
              <a:rPr lang="es-MX" b="1" dirty="0">
                <a:solidFill>
                  <a:srgbClr val="FF0000"/>
                </a:solidFill>
                <a:latin typeface="Century Gothic" panose="020B0502020202020204" pitchFamily="34" charset="0"/>
              </a:rPr>
              <a:t>877</a:t>
            </a:r>
            <a:r>
              <a:rPr lang="es-MX" b="1" dirty="0">
                <a:solidFill>
                  <a:srgbClr val="2F308F"/>
                </a:solidFill>
                <a:latin typeface="Century Gothic" panose="020B0502020202020204" pitchFamily="34" charset="0"/>
              </a:rPr>
              <a:t> fueron recibidas por las Direcciones Seccionales y </a:t>
            </a:r>
            <a:r>
              <a:rPr lang="es-MX" b="1" dirty="0">
                <a:solidFill>
                  <a:srgbClr val="FF0000"/>
                </a:solidFill>
                <a:latin typeface="Century Gothic" panose="020B0502020202020204" pitchFamily="34" charset="0"/>
              </a:rPr>
              <a:t>927</a:t>
            </a:r>
            <a:r>
              <a:rPr lang="es-MX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recibidas  por dependencias del Nivel Central.</a:t>
            </a:r>
            <a:endParaRPr lang="es-419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Chart 30">
            <a:extLst>
              <a:ext uri="{FF2B5EF4-FFF2-40B4-BE49-F238E27FC236}">
                <a16:creationId xmlns:a16="http://schemas.microsoft.com/office/drawing/2014/main" id="{00000000-0008-0000-2500-00001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5273031"/>
              </p:ext>
            </p:extLst>
          </p:nvPr>
        </p:nvGraphicFramePr>
        <p:xfrm>
          <a:off x="1496291" y="1685925"/>
          <a:ext cx="10018375" cy="348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90504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452336B-9F37-C946-907D-8975DE6755CE}"/>
              </a:ext>
            </a:extLst>
          </p:cNvPr>
          <p:cNvSpPr txBox="1"/>
          <p:nvPr/>
        </p:nvSpPr>
        <p:spPr>
          <a:xfrm>
            <a:off x="9413508" y="5292290"/>
            <a:ext cx="2279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SUBDIRECCIÓN DE GESTIÓN DOCUMENTAL</a:t>
            </a:r>
          </a:p>
          <a:p>
            <a:pPr algn="ctr"/>
            <a:r>
              <a:rPr lang="es-CO" sz="1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Grupo de Trabajo PQRS</a:t>
            </a:r>
            <a:endParaRPr lang="es-CO" sz="12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8351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2519</TotalTime>
  <Words>290</Words>
  <Application>Microsoft Office PowerPoint</Application>
  <PresentationFormat>Panorámica</PresentationFormat>
  <Paragraphs>21</Paragraphs>
  <Slides>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Luis Cubillos Delgado</dc:creator>
  <cp:lastModifiedBy>Jose Luis Carreño Santoyo</cp:lastModifiedBy>
  <cp:revision>260</cp:revision>
  <dcterms:created xsi:type="dcterms:W3CDTF">2020-02-19T16:39:42Z</dcterms:created>
  <dcterms:modified xsi:type="dcterms:W3CDTF">2023-01-31T15:21:36Z</dcterms:modified>
</cp:coreProperties>
</file>