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60" r:id="rId2"/>
    <p:sldId id="256" r:id="rId3"/>
    <p:sldId id="264" r:id="rId4"/>
    <p:sldId id="321" r:id="rId5"/>
    <p:sldId id="322" r:id="rId6"/>
    <p:sldId id="323" r:id="rId7"/>
    <p:sldId id="259" r:id="rId8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308F"/>
    <a:srgbClr val="B7DD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6"/>
    <p:restoredTop sz="94674"/>
  </p:normalViewPr>
  <p:slideViewPr>
    <p:cSldViewPr snapToGrid="0" snapToObjects="1">
      <p:cViewPr varScale="1">
        <p:scale>
          <a:sx n="87" d="100"/>
          <a:sy n="87" d="100"/>
        </p:scale>
        <p:origin x="64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uarios\79652086\Downloads\ARCHIVO%20DE%20TRABAJO%20CONSOLIDADO%20TRIMESTRE%20II%20%20-TRIMESTRE%20III%202021%20PQRS-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uarios\79652086\Downloads\ARCHIVO%20DE%20TRABAJO%20CONSOLIDADO%20TRIMESTRE%20II%20%20-TRIMESTRE%20III%202021%20PQRS-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s-CO" sz="1200" b="1" i="0" baseline="0" dirty="0">
                <a:effectLst/>
              </a:rPr>
              <a:t>TRASLADOS OTRAS ENTIDADES </a:t>
            </a:r>
            <a:r>
              <a:rPr lang="es-CO" sz="1200" b="1" i="0" baseline="0" dirty="0" smtClean="0">
                <a:effectLst/>
              </a:rPr>
              <a:t>SEGUNDO SEMESTRE 2021</a:t>
            </a:r>
            <a:endParaRPr lang="es-CO" sz="1200" dirty="0">
              <a:effectLst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ysClr val="windowText" lastClr="000000">
                    <a:lumMod val="65000"/>
                    <a:lumOff val="35000"/>
                  </a:sysClr>
                </a:solidFill>
              </a:defRPr>
            </a:pPr>
            <a:endParaRPr lang="es-CO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4.2644445229099728E-2"/>
          <c:y val="0.21541585578812111"/>
          <c:w val="0.94157550933935952"/>
          <c:h val="0.7197392452303613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'[ARCHIVO DE TRABAJO CONSOLIDADO TRIMESTRE II  -TRIMESTRE III 2021 PQRS-.xlsx]TRASLADOS OTRAS ENTI X MES'!$A$17</c:f>
              <c:strCache>
                <c:ptCount val="1"/>
                <c:pt idx="0">
                  <c:v>NIVEL CENTRAL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'[ARCHIVO DE TRABAJO CONSOLIDADO TRIMESTRE II  -TRIMESTRE III 2021 PQRS-.xlsx]TRASLADOS OTRAS ENTI X MES'!$B$16:$D$16,'[ARCHIVO DE TRABAJO CONSOLIDADO TRIMESTRE II  -TRIMESTRE III 2021 PQRS-.xlsx]TRASLADOS OTRAS ENTI X MES'!$F$16:$H$16,'[ARCHIVO DE TRABAJO CONSOLIDADO TRIMESTRE II  -TRIMESTRE III 2021 PQRS-.xlsx]TRASLADOS OTRAS ENTI X MES'!$J$16:$L$16</c:f>
              <c:strCache>
                <c:ptCount val="6"/>
                <c:pt idx="0">
                  <c:v>JULIO</c:v>
                </c:pt>
                <c:pt idx="1">
                  <c:v>AGOSTO</c:v>
                </c:pt>
                <c:pt idx="2">
                  <c:v>SEPTIEMBRE</c:v>
                </c:pt>
                <c:pt idx="3">
                  <c:v>OCTUBRE</c:v>
                </c:pt>
                <c:pt idx="4">
                  <c:v>NOVIEMBRE</c:v>
                </c:pt>
                <c:pt idx="5">
                  <c:v>DICIEMBRE</c:v>
                </c:pt>
              </c:strCache>
              <c:extLst/>
            </c:strRef>
          </c:cat>
          <c:val>
            <c:numRef>
              <c:f>'[ARCHIVO DE TRABAJO CONSOLIDADO TRIMESTRE II  -TRIMESTRE III 2021 PQRS-.xlsx]TRASLADOS OTRAS ENTI X MES'!$B$17:$D$17,'[ARCHIVO DE TRABAJO CONSOLIDADO TRIMESTRE II  -TRIMESTRE III 2021 PQRS-.xlsx]TRASLADOS OTRAS ENTI X MES'!$F$17:$H$17,'[ARCHIVO DE TRABAJO CONSOLIDADO TRIMESTRE II  -TRIMESTRE III 2021 PQRS-.xlsx]TRASLADOS OTRAS ENTI X MES'!$J$17:$L$17</c:f>
              <c:numCache>
                <c:formatCode>General</c:formatCode>
                <c:ptCount val="6"/>
                <c:pt idx="0">
                  <c:v>55</c:v>
                </c:pt>
                <c:pt idx="1">
                  <c:v>90</c:v>
                </c:pt>
                <c:pt idx="2">
                  <c:v>106</c:v>
                </c:pt>
                <c:pt idx="3">
                  <c:v>347</c:v>
                </c:pt>
                <c:pt idx="4">
                  <c:v>124</c:v>
                </c:pt>
                <c:pt idx="5">
                  <c:v>10</c:v>
                </c:pt>
              </c:numCache>
              <c:extLst/>
            </c:numRef>
          </c:val>
        </c:ser>
        <c:ser>
          <c:idx val="1"/>
          <c:order val="1"/>
          <c:tx>
            <c:strRef>
              <c:f>'[ARCHIVO DE TRABAJO CONSOLIDADO TRIMESTRE II  -TRIMESTRE III 2021 PQRS-.xlsx]TRASLADOS OTRAS ENTI X MES'!$A$18</c:f>
              <c:strCache>
                <c:ptCount val="1"/>
                <c:pt idx="0">
                  <c:v>SECCIONAL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'[ARCHIVO DE TRABAJO CONSOLIDADO TRIMESTRE II  -TRIMESTRE III 2021 PQRS-.xlsx]TRASLADOS OTRAS ENTI X MES'!$B$16:$D$16,'[ARCHIVO DE TRABAJO CONSOLIDADO TRIMESTRE II  -TRIMESTRE III 2021 PQRS-.xlsx]TRASLADOS OTRAS ENTI X MES'!$F$16:$H$16,'[ARCHIVO DE TRABAJO CONSOLIDADO TRIMESTRE II  -TRIMESTRE III 2021 PQRS-.xlsx]TRASLADOS OTRAS ENTI X MES'!$J$16:$L$16</c:f>
              <c:strCache>
                <c:ptCount val="6"/>
                <c:pt idx="0">
                  <c:v>JULIO</c:v>
                </c:pt>
                <c:pt idx="1">
                  <c:v>AGOSTO</c:v>
                </c:pt>
                <c:pt idx="2">
                  <c:v>SEPTIEMBRE</c:v>
                </c:pt>
                <c:pt idx="3">
                  <c:v>OCTUBRE</c:v>
                </c:pt>
                <c:pt idx="4">
                  <c:v>NOVIEMBRE</c:v>
                </c:pt>
                <c:pt idx="5">
                  <c:v>DICIEMBRE</c:v>
                </c:pt>
              </c:strCache>
              <c:extLst/>
            </c:strRef>
          </c:cat>
          <c:val>
            <c:numRef>
              <c:f>'[ARCHIVO DE TRABAJO CONSOLIDADO TRIMESTRE II  -TRIMESTRE III 2021 PQRS-.xlsx]TRASLADOS OTRAS ENTI X MES'!$B$18:$D$18,'[ARCHIVO DE TRABAJO CONSOLIDADO TRIMESTRE II  -TRIMESTRE III 2021 PQRS-.xlsx]TRASLADOS OTRAS ENTI X MES'!$F$18:$H$18,'[ARCHIVO DE TRABAJO CONSOLIDADO TRIMESTRE II  -TRIMESTRE III 2021 PQRS-.xlsx]TRASLADOS OTRAS ENTI X MES'!$J$18:$L$18</c:f>
              <c:numCache>
                <c:formatCode>General</c:formatCode>
                <c:ptCount val="6"/>
                <c:pt idx="0">
                  <c:v>71</c:v>
                </c:pt>
                <c:pt idx="1">
                  <c:v>113</c:v>
                </c:pt>
                <c:pt idx="2">
                  <c:v>110</c:v>
                </c:pt>
                <c:pt idx="3">
                  <c:v>87</c:v>
                </c:pt>
                <c:pt idx="4">
                  <c:v>167</c:v>
                </c:pt>
                <c:pt idx="5">
                  <c:v>16</c:v>
                </c:pt>
              </c:numCache>
              <c:extLst/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78023152"/>
        <c:axId val="278021520"/>
      </c:barChart>
      <c:catAx>
        <c:axId val="278023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78021520"/>
        <c:crosses val="autoZero"/>
        <c:auto val="1"/>
        <c:lblAlgn val="ctr"/>
        <c:lblOffset val="100"/>
        <c:noMultiLvlLbl val="0"/>
      </c:catAx>
      <c:valAx>
        <c:axId val="278021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78023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38631263020373569"/>
          <c:y val="7.5562361970900396E-2"/>
          <c:w val="0.21458423078281133"/>
          <c:h val="8.315927232005099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s-CO" sz="1200" b="1" i="0" baseline="0" dirty="0">
                <a:effectLst/>
              </a:rPr>
              <a:t>SOLICITUDES A LAS QUE </a:t>
            </a:r>
            <a:r>
              <a:rPr lang="es-CO" sz="1200" b="1" i="0" baseline="0" dirty="0" smtClean="0">
                <a:effectLst/>
              </a:rPr>
              <a:t>SE LE </a:t>
            </a:r>
            <a:r>
              <a:rPr lang="es-CO" sz="1200" b="1" i="0" baseline="0" dirty="0">
                <a:effectLst/>
              </a:rPr>
              <a:t>NEGO </a:t>
            </a:r>
            <a:r>
              <a:rPr lang="es-CO" sz="1200" b="1" i="0" baseline="0" dirty="0" smtClean="0">
                <a:effectLst/>
              </a:rPr>
              <a:t>ACCESO A LA INFORMACION SEGUNDO SEMESTRE 2021</a:t>
            </a:r>
            <a:endParaRPr lang="es-CO" sz="1200" dirty="0">
              <a:effectLst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ysClr val="windowText" lastClr="000000">
                    <a:lumMod val="65000"/>
                    <a:lumOff val="35000"/>
                  </a:sysClr>
                </a:solidFill>
              </a:defRPr>
            </a:pPr>
            <a:endParaRPr lang="es-CO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4.9529732740121186E-2"/>
          <c:y val="0.19728261610745013"/>
          <c:w val="0.93908684954974586"/>
          <c:h val="0.733442999317644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'[ARCHIVO DE TRABAJO CONSOLIDADO TRIMESTRE II  -TRIMESTRE III 2021 PQRS-.xlsx]NEG X MES'!$A$14</c:f>
              <c:strCache>
                <c:ptCount val="1"/>
                <c:pt idx="0">
                  <c:v>NIVEL CENTRAL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'[ARCHIVO DE TRABAJO CONSOLIDADO TRIMESTRE II  -TRIMESTRE III 2021 PQRS-.xlsx]NEG X MES'!$B$13:$D$13,'[ARCHIVO DE TRABAJO CONSOLIDADO TRIMESTRE II  -TRIMESTRE III 2021 PQRS-.xlsx]NEG X MES'!$F$13:$H$13,'[ARCHIVO DE TRABAJO CONSOLIDADO TRIMESTRE II  -TRIMESTRE III 2021 PQRS-.xlsx]NEG X MES'!$J$13:$L$13</c:f>
              <c:strCache>
                <c:ptCount val="6"/>
                <c:pt idx="0">
                  <c:v>JULIO</c:v>
                </c:pt>
                <c:pt idx="1">
                  <c:v>AGOSTO</c:v>
                </c:pt>
                <c:pt idx="2">
                  <c:v>SEPTIEMBRE</c:v>
                </c:pt>
                <c:pt idx="3">
                  <c:v>OCTUBRE</c:v>
                </c:pt>
                <c:pt idx="4">
                  <c:v>NOVIEMBRE</c:v>
                </c:pt>
                <c:pt idx="5">
                  <c:v>DICIEMBRE</c:v>
                </c:pt>
              </c:strCache>
              <c:extLst/>
            </c:strRef>
          </c:cat>
          <c:val>
            <c:numRef>
              <c:f>'[ARCHIVO DE TRABAJO CONSOLIDADO TRIMESTRE II  -TRIMESTRE III 2021 PQRS-.xlsx]NEG X MES'!$B$14:$D$14,'[ARCHIVO DE TRABAJO CONSOLIDADO TRIMESTRE II  -TRIMESTRE III 2021 PQRS-.xlsx]NEG X MES'!$F$14:$H$14,'[ARCHIVO DE TRABAJO CONSOLIDADO TRIMESTRE II  -TRIMESTRE III 2021 PQRS-.xlsx]NEG X MES'!$J$14:$L$14</c:f>
              <c:numCache>
                <c:formatCode>#,##0</c:formatCode>
                <c:ptCount val="6"/>
                <c:pt idx="0">
                  <c:v>121</c:v>
                </c:pt>
                <c:pt idx="1">
                  <c:v>107</c:v>
                </c:pt>
                <c:pt idx="2">
                  <c:v>123</c:v>
                </c:pt>
                <c:pt idx="3">
                  <c:v>100</c:v>
                </c:pt>
                <c:pt idx="4">
                  <c:v>82</c:v>
                </c:pt>
                <c:pt idx="5">
                  <c:v>2</c:v>
                </c:pt>
              </c:numCache>
              <c:extLst/>
            </c:numRef>
          </c:val>
        </c:ser>
        <c:ser>
          <c:idx val="1"/>
          <c:order val="1"/>
          <c:tx>
            <c:strRef>
              <c:f>'[ARCHIVO DE TRABAJO CONSOLIDADO TRIMESTRE II  -TRIMESTRE III 2021 PQRS-.xlsx]NEG X MES'!$A$15</c:f>
              <c:strCache>
                <c:ptCount val="1"/>
                <c:pt idx="0">
                  <c:v>SECCIONAL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'[ARCHIVO DE TRABAJO CONSOLIDADO TRIMESTRE II  -TRIMESTRE III 2021 PQRS-.xlsx]NEG X MES'!$B$13:$D$13,'[ARCHIVO DE TRABAJO CONSOLIDADO TRIMESTRE II  -TRIMESTRE III 2021 PQRS-.xlsx]NEG X MES'!$F$13:$H$13,'[ARCHIVO DE TRABAJO CONSOLIDADO TRIMESTRE II  -TRIMESTRE III 2021 PQRS-.xlsx]NEG X MES'!$J$13:$L$13</c:f>
              <c:strCache>
                <c:ptCount val="6"/>
                <c:pt idx="0">
                  <c:v>JULIO</c:v>
                </c:pt>
                <c:pt idx="1">
                  <c:v>AGOSTO</c:v>
                </c:pt>
                <c:pt idx="2">
                  <c:v>SEPTIEMBRE</c:v>
                </c:pt>
                <c:pt idx="3">
                  <c:v>OCTUBRE</c:v>
                </c:pt>
                <c:pt idx="4">
                  <c:v>NOVIEMBRE</c:v>
                </c:pt>
                <c:pt idx="5">
                  <c:v>DICIEMBRE</c:v>
                </c:pt>
              </c:strCache>
              <c:extLst/>
            </c:strRef>
          </c:cat>
          <c:val>
            <c:numRef>
              <c:f>'[ARCHIVO DE TRABAJO CONSOLIDADO TRIMESTRE II  -TRIMESTRE III 2021 PQRS-.xlsx]NEG X MES'!$B$15:$D$15,'[ARCHIVO DE TRABAJO CONSOLIDADO TRIMESTRE II  -TRIMESTRE III 2021 PQRS-.xlsx]NEG X MES'!$F$15:$H$15,'[ARCHIVO DE TRABAJO CONSOLIDADO TRIMESTRE II  -TRIMESTRE III 2021 PQRS-.xlsx]NEG X MES'!$J$15:$L$15</c:f>
              <c:numCache>
                <c:formatCode>#,##0</c:formatCode>
                <c:ptCount val="6"/>
                <c:pt idx="0">
                  <c:v>229</c:v>
                </c:pt>
                <c:pt idx="1">
                  <c:v>335</c:v>
                </c:pt>
                <c:pt idx="2">
                  <c:v>362</c:v>
                </c:pt>
                <c:pt idx="3">
                  <c:v>153</c:v>
                </c:pt>
                <c:pt idx="4">
                  <c:v>344</c:v>
                </c:pt>
                <c:pt idx="5">
                  <c:v>3</c:v>
                </c:pt>
              </c:numCache>
              <c:extLst/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130517904"/>
        <c:axId val="2130524976"/>
      </c:barChart>
      <c:catAx>
        <c:axId val="2130517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130524976"/>
        <c:crosses val="autoZero"/>
        <c:auto val="1"/>
        <c:lblAlgn val="ctr"/>
        <c:lblOffset val="100"/>
        <c:noMultiLvlLbl val="0"/>
      </c:catAx>
      <c:valAx>
        <c:axId val="2130524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130517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38965841271368862"/>
          <c:y val="0.11621746532863457"/>
          <c:w val="0.2422861323583409"/>
          <c:h val="6.995685589324612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419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9F9065-07E8-4D60-B161-0FAA30A98129}" type="datetimeFigureOut">
              <a:rPr lang="es-419" smtClean="0"/>
              <a:t>13/1/2022</a:t>
            </a:fld>
            <a:endParaRPr lang="es-419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419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419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419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608845-EE4E-4EE4-936C-1D965B3121E6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939935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08845-EE4E-4EE4-936C-1D965B3121E6}" type="slidenum">
              <a:rPr lang="es-419" smtClean="0"/>
              <a:t>1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4314658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08845-EE4E-4EE4-936C-1D965B3121E6}" type="slidenum">
              <a:rPr lang="es-419" smtClean="0"/>
              <a:t>4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6704930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08845-EE4E-4EE4-936C-1D965B3121E6}" type="slidenum">
              <a:rPr lang="es-419" smtClean="0"/>
              <a:t>5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5940825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08845-EE4E-4EE4-936C-1D965B3121E6}" type="slidenum">
              <a:rPr lang="es-419" smtClean="0"/>
              <a:t>6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4261034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49BE406-B371-1840-A3D3-A1FC1E7E3B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EF813A03-99AD-334A-AE3B-721DD85596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123170E9-B540-DB4E-A6B9-E2862C2E9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13/01/2022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F8F4B820-15C4-7C4D-98CA-F6FDC8672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F8BF74C1-27C0-4F4A-8DBE-76DA68542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71986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6345194-B812-104A-9E2E-C16DCC2B6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9E952AA4-3D52-B446-A3A4-12BA0E00A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82686968-6F82-5347-9A0F-FA3408F41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13/01/2022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AEE0B087-A179-8849-B7DE-65968F2C8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6646A24-A79F-4943-86A6-E93F13068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65026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70A39C47-0E51-A446-9B7D-32B5D50C84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B0D78E60-8DC8-FE4F-A022-65F6D423A7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AA10C7A5-EF6F-B441-BEAD-614D0AA6F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13/01/2022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6385CF61-4C0B-7E42-9027-45F1347FF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BA0295E-F88F-3B40-9156-B2A8EDD63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13427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12F0F57-60E8-7A41-BBC5-E9AA80562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6240B5D5-CCDB-0F45-83A8-42ABB05C4C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AD79B834-29E3-A246-9596-B103CB868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13/01/2022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7131000E-C96C-214B-B4BB-BB117E3DD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8AE524C-1760-C441-9351-DDB183F58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51343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36A1A6F-1D99-9A46-AF37-8B44FFF68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EB330D5E-D923-394D-B222-B487F79075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4314870-8313-944A-AA29-A36A019B9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13/01/2022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E488950C-4EA0-B744-90FE-43FB4C3EE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BFF62C59-42A3-B348-BB2A-58190A349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25409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E60A1E0-9AE6-B14F-A06C-9745C4678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6419EC41-D894-FB48-A12D-41BC5DD36E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D36364D1-42B6-D64E-AF60-95E3912D9F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0AC7B179-4AE9-094E-9011-513700B06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13/01/2022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5BA331C0-9E37-5F48-807A-ED0650CA1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DD00AF95-C73C-CC47-A64D-8CD141D8C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66174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2E3CBC4-56F9-4348-A404-11C61BC19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D75FD70C-C731-CE49-849E-F197587E75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8498C79B-B8FC-BC41-B3F6-1414BBCB1C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CB3C1684-C879-0045-B7BE-6D612FEA3E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733EB68C-89F3-8242-A68A-4E6A5CCC99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79F8146E-36AA-ED4B-A556-8423CDBD9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13/01/2022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683000BB-A68E-7B44-8155-863A9D16D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59A06688-D043-FD45-96EF-1F9778E02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99534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755F605-7EC5-1F4A-B00F-EC1B6C6C5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865D6930-1315-404E-8825-2057EA7C0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13/01/2022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5754675E-59FD-C040-B081-F020AD5E2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50265E82-7DBD-9344-A3C2-D2A583B81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08350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6D2B8AD0-9A11-0547-8E51-A1590CDA4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13/01/2022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0E618F7F-6B80-364D-8409-D1F076FA8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78EE74CC-6310-CB49-8810-60B101C21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95967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6678FD4-D2EB-5A48-970C-8E5AFB13C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2C516717-8801-A54B-87EE-E4B4961F98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B4D12E06-7437-1F4E-9A0D-EAF2040BD9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EE18221F-F348-1449-BD73-BAB3E5CE5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13/01/2022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A0AD4378-4A16-7B46-B19F-80AE07C71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8E6263A4-01C3-CC48-A073-143DA2608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37682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2EE419F-8FE3-1A4C-ACAF-04052CD69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E6F5F820-DAAB-764D-A5FE-CC5FD6A3CB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F306ABD4-E733-1548-A9AA-FB2C1E19FC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4EE18A00-FB17-4946-94D2-13F954C22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13/01/2022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0CAA2C76-4F63-0041-92B8-FC55D3EC7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E102015E-498C-C143-BF8F-69FF1CA7D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65208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45378209-2AA0-A64B-B5FF-793D67D53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C5E5AAAD-121C-8049-840D-5B43189868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19A32BBB-CDD8-914F-B985-42A48E1159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05056-2B3B-064D-8782-25FF5C39B0C5}" type="datetimeFigureOut">
              <a:rPr lang="es-CO" smtClean="0"/>
              <a:t>13/01/2022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B0C31935-CC21-694C-AE55-0D8EC475FD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15B5CEEB-CA54-1C4B-AB26-1437B85D1B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12838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74767D7C-C702-854F-9C5B-4AA94B933D43}"/>
              </a:ext>
            </a:extLst>
          </p:cNvPr>
          <p:cNvSpPr txBox="1"/>
          <p:nvPr/>
        </p:nvSpPr>
        <p:spPr>
          <a:xfrm>
            <a:off x="0" y="5261005"/>
            <a:ext cx="81508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 smtClean="0">
                <a:ln>
                  <a:solidFill>
                    <a:schemeClr val="tx1"/>
                  </a:solidFill>
                </a:ln>
                <a:solidFill>
                  <a:srgbClr val="B7DD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INFORME DE SOLICITUDES DE ACCESO A INFORMACIÓN PÚBLICA – </a:t>
            </a:r>
            <a:r>
              <a:rPr lang="es-CO" sz="3200" b="1" dirty="0" smtClean="0">
                <a:ln>
                  <a:solidFill>
                    <a:schemeClr val="tx1"/>
                  </a:solidFill>
                </a:ln>
                <a:solidFill>
                  <a:srgbClr val="B7DD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SEGUNDO </a:t>
            </a:r>
            <a:r>
              <a:rPr lang="es-CO" sz="3200" b="1" dirty="0" smtClean="0">
                <a:ln>
                  <a:solidFill>
                    <a:schemeClr val="tx1"/>
                  </a:solidFill>
                </a:ln>
                <a:solidFill>
                  <a:srgbClr val="B7DD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SEMESTRE 2021</a:t>
            </a:r>
            <a:endParaRPr lang="es-CO" sz="3200" b="1" dirty="0">
              <a:ln>
                <a:solidFill>
                  <a:schemeClr val="tx1"/>
                </a:solidFill>
              </a:ln>
              <a:solidFill>
                <a:srgbClr val="B7DDE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BAB6E1B8-75FD-494D-A693-C182925B4CA3}"/>
              </a:ext>
            </a:extLst>
          </p:cNvPr>
          <p:cNvSpPr txBox="1"/>
          <p:nvPr/>
        </p:nvSpPr>
        <p:spPr>
          <a:xfrm>
            <a:off x="8379081" y="6306305"/>
            <a:ext cx="381291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sz="1200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s-CO" sz="13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SUBDIRECCIÓN DE GESTIÓN DOCUMENTAL</a:t>
            </a:r>
            <a:endParaRPr lang="es-CO" sz="1300" b="1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777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C8409EBE-753F-464F-86C9-FF0CEBB15DFB}"/>
              </a:ext>
            </a:extLst>
          </p:cNvPr>
          <p:cNvSpPr txBox="1"/>
          <p:nvPr/>
        </p:nvSpPr>
        <p:spPr>
          <a:xfrm>
            <a:off x="693018" y="2686974"/>
            <a:ext cx="112752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MONITOREO DEL ACCESO A LA INFORMACIÓN PÚBLICA</a:t>
            </a:r>
            <a:endParaRPr lang="es-CO" sz="3200" b="1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010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F7660723-EE7E-C34C-9C45-2EB9DD0DD567}"/>
              </a:ext>
            </a:extLst>
          </p:cNvPr>
          <p:cNvSpPr txBox="1"/>
          <p:nvPr/>
        </p:nvSpPr>
        <p:spPr>
          <a:xfrm>
            <a:off x="1607417" y="704435"/>
            <a:ext cx="990724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INTRODUCCIÓN</a:t>
            </a:r>
            <a:endParaRPr lang="es-419" sz="28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  <a:p>
            <a:pPr algn="just"/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43890" y="1902503"/>
            <a:ext cx="10297775" cy="443198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/>
            <a:r>
              <a:rPr lang="es-CO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Este </a:t>
            </a:r>
            <a:r>
              <a:rPr lang="es-CO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informe corresponde al Monitoreo de Acceso a la Información </a:t>
            </a:r>
            <a:r>
              <a:rPr lang="es-CO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Pública en la Fiscalía General de la Nación durante el período </a:t>
            </a:r>
            <a:r>
              <a:rPr lang="es-CO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comprendido entre el </a:t>
            </a:r>
            <a:r>
              <a:rPr lang="es-ES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01 de </a:t>
            </a:r>
            <a:r>
              <a:rPr lang="es-ES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julio</a:t>
            </a:r>
            <a:r>
              <a:rPr lang="es-ES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 </a:t>
            </a:r>
            <a:r>
              <a:rPr lang="es-ES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al </a:t>
            </a:r>
            <a:r>
              <a:rPr lang="es-ES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31 </a:t>
            </a:r>
            <a:r>
              <a:rPr lang="es-ES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de </a:t>
            </a:r>
            <a:r>
              <a:rPr lang="es-ES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diciembre </a:t>
            </a:r>
            <a:r>
              <a:rPr lang="es-ES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de </a:t>
            </a:r>
            <a:r>
              <a:rPr lang="es-ES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2021 con relación a l</a:t>
            </a:r>
            <a:r>
              <a:rPr lang="es-CO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as variables </a:t>
            </a:r>
            <a:r>
              <a:rPr lang="es-CO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número de solicitudes </a:t>
            </a:r>
            <a:r>
              <a:rPr lang="es-CO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recibidas, </a:t>
            </a:r>
            <a:r>
              <a:rPr lang="es-CO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número de traslados a </a:t>
            </a:r>
            <a:r>
              <a:rPr lang="es-CO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otras entidades y </a:t>
            </a:r>
            <a:r>
              <a:rPr lang="es-CO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número de solicitudes </a:t>
            </a:r>
            <a:r>
              <a:rPr lang="es-CO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a </a:t>
            </a:r>
            <a:r>
              <a:rPr lang="es-CO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las que se negó el acceso a la </a:t>
            </a:r>
            <a:r>
              <a:rPr lang="es-CO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información</a:t>
            </a:r>
            <a:r>
              <a:rPr lang="es-CO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.</a:t>
            </a:r>
          </a:p>
          <a:p>
            <a:pPr algn="just"/>
            <a:endParaRPr lang="es-ES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es-ES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Es pertinente aclarar que el presente informe es parcial y será complementado a partir del informe trimestral de PQRS correspondiente a los meses de octubre, noviembre y diciembre de 2021.</a:t>
            </a:r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es-ES" b="1" dirty="0">
                <a:solidFill>
                  <a:srgbClr val="2F308F"/>
                </a:solidFill>
                <a:latin typeface="Century Gothic" panose="020B0502020202020204" pitchFamily="34" charset="0"/>
              </a:rPr>
              <a:t> </a:t>
            </a:r>
            <a:endParaRPr lang="es-CO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85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F7660723-EE7E-C34C-9C45-2EB9DD0DD567}"/>
              </a:ext>
            </a:extLst>
          </p:cNvPr>
          <p:cNvSpPr txBox="1"/>
          <p:nvPr/>
        </p:nvSpPr>
        <p:spPr>
          <a:xfrm>
            <a:off x="1607417" y="385776"/>
            <a:ext cx="9907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SOLICITUDES DE INFORMACIÓN RECIBIDAS</a:t>
            </a:r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485901" y="1845061"/>
            <a:ext cx="1002876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419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Durante el segundo semestre del 2021 se recibieron aproximadamente 100.500 PQRS, las cuales corresponden principalmente a </a:t>
            </a:r>
            <a:r>
              <a:rPr lang="es-419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solicitud de información, </a:t>
            </a:r>
            <a:r>
              <a:rPr lang="es-419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solicitud </a:t>
            </a:r>
            <a:r>
              <a:rPr lang="es-419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de </a:t>
            </a:r>
            <a:r>
              <a:rPr lang="es-419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certificación, copia </a:t>
            </a:r>
            <a:r>
              <a:rPr lang="es-419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de </a:t>
            </a:r>
            <a:r>
              <a:rPr lang="es-419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documentos y prestación de un servicio.</a:t>
            </a:r>
          </a:p>
          <a:p>
            <a:pPr algn="just"/>
            <a:endParaRPr lang="es-419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es-419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Se destaca que por los medios de recepción habilitados (buzón virtual y correo electrónico) también se recibieron denuncias, las cuales fueron trasladadas a las dependencias competentes de su trámite.</a:t>
            </a:r>
            <a:endParaRPr lang="es-419" sz="2400" dirty="0"/>
          </a:p>
        </p:txBody>
      </p:sp>
    </p:spTree>
    <p:extLst>
      <p:ext uri="{BB962C8B-B14F-4D97-AF65-F5344CB8AC3E}">
        <p14:creationId xmlns:p14="http://schemas.microsoft.com/office/powerpoint/2010/main" val="5195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F7660723-EE7E-C34C-9C45-2EB9DD0DD567}"/>
              </a:ext>
            </a:extLst>
          </p:cNvPr>
          <p:cNvSpPr txBox="1"/>
          <p:nvPr/>
        </p:nvSpPr>
        <p:spPr>
          <a:xfrm>
            <a:off x="1607417" y="385776"/>
            <a:ext cx="9907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SOLICITUDES TRASLADADAS A OTRAS ENTIDADES</a:t>
            </a:r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205346" y="1799272"/>
            <a:ext cx="428105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Durante el </a:t>
            </a:r>
            <a:r>
              <a:rPr lang="es-CO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segundo </a:t>
            </a:r>
            <a:r>
              <a:rPr lang="es-CO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semestre de </a:t>
            </a:r>
            <a:r>
              <a:rPr lang="es-CO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2021 fueron trasladas a otras entidades un total de </a:t>
            </a:r>
            <a:r>
              <a:rPr lang="es-CO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1.296 </a:t>
            </a:r>
            <a:r>
              <a:rPr lang="es-CO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solicitudes </a:t>
            </a:r>
            <a:r>
              <a:rPr lang="es-MX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que no eran  competencia de la Fiscalía General de la Nación, de las cuáles </a:t>
            </a:r>
            <a:r>
              <a:rPr lang="es-MX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564 </a:t>
            </a:r>
            <a:r>
              <a:rPr lang="es-MX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fueron remitidas por las Direcciones Seccionales y </a:t>
            </a:r>
            <a:r>
              <a:rPr lang="es-MX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732 </a:t>
            </a:r>
            <a:r>
              <a:rPr lang="es-MX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remitidas desde el Nivel Central.</a:t>
            </a:r>
            <a:endParaRPr lang="es-419" dirty="0"/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2635565"/>
              </p:ext>
            </p:extLst>
          </p:nvPr>
        </p:nvGraphicFramePr>
        <p:xfrm>
          <a:off x="5805888" y="1799271"/>
          <a:ext cx="5805889" cy="40506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1759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F7660723-EE7E-C34C-9C45-2EB9DD0DD567}"/>
              </a:ext>
            </a:extLst>
          </p:cNvPr>
          <p:cNvSpPr txBox="1"/>
          <p:nvPr/>
        </p:nvSpPr>
        <p:spPr>
          <a:xfrm>
            <a:off x="1496291" y="385776"/>
            <a:ext cx="10018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SOLICITUDES EN LAS QUE SE NEGÓ EL ACCESO A LA INFORMACIÓN</a:t>
            </a:r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205346" y="1799272"/>
            <a:ext cx="46135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Durante el </a:t>
            </a:r>
            <a:r>
              <a:rPr lang="es-CO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segundo </a:t>
            </a:r>
            <a:r>
              <a:rPr lang="es-CO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semestre </a:t>
            </a:r>
            <a:r>
              <a:rPr lang="es-CO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de </a:t>
            </a:r>
            <a:r>
              <a:rPr lang="es-CO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2021 se negó el acceso a la información a un total de </a:t>
            </a:r>
            <a:r>
              <a:rPr lang="es-CO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684 </a:t>
            </a:r>
            <a:r>
              <a:rPr lang="es-CO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solicitudes </a:t>
            </a:r>
            <a:r>
              <a:rPr lang="es-MX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que correspondían a información clasificada o reservada, de las cuáles </a:t>
            </a:r>
            <a:r>
              <a:rPr lang="es-MX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500 </a:t>
            </a:r>
            <a:r>
              <a:rPr lang="es-MX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fueron recibidas por las Direcciones Seccionales y </a:t>
            </a:r>
            <a:r>
              <a:rPr lang="es-MX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184 </a:t>
            </a:r>
            <a:r>
              <a:rPr lang="es-MX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recibidas  por el Nivel Central.</a:t>
            </a:r>
            <a:endParaRPr lang="es-419" dirty="0"/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6909671"/>
              </p:ext>
            </p:extLst>
          </p:nvPr>
        </p:nvGraphicFramePr>
        <p:xfrm>
          <a:off x="5993176" y="1465243"/>
          <a:ext cx="5618602" cy="41196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9050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7452336B-9F37-C946-907D-8975DE6755CE}"/>
              </a:ext>
            </a:extLst>
          </p:cNvPr>
          <p:cNvSpPr txBox="1"/>
          <p:nvPr/>
        </p:nvSpPr>
        <p:spPr>
          <a:xfrm>
            <a:off x="9413508" y="5292290"/>
            <a:ext cx="2279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SUBDIRECCIÓN DE GESTIÓN DOCUMENTAL</a:t>
            </a:r>
            <a:endParaRPr lang="es-CO" sz="1200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83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2239</TotalTime>
  <Words>327</Words>
  <Application>Microsoft Office PowerPoint</Application>
  <PresentationFormat>Panorámica</PresentationFormat>
  <Paragraphs>24</Paragraphs>
  <Slides>7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Century Gothic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Jose Luis Cubillos Delgado</dc:creator>
  <cp:lastModifiedBy>Jose Luis Carreño Santoyo</cp:lastModifiedBy>
  <cp:revision>248</cp:revision>
  <dcterms:created xsi:type="dcterms:W3CDTF">2020-02-19T16:39:42Z</dcterms:created>
  <dcterms:modified xsi:type="dcterms:W3CDTF">2022-01-13T17:00:57Z</dcterms:modified>
</cp:coreProperties>
</file>