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I%20%20-TRIMESTRE%20IV%202021%20PQRS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I%20%20-TRIMESTRE%20IV%202021%20PQRS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I%20%20-TRIMESTRE%20IV%202021%20PQR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PETICIONES, QUEJAS, RECLAMOS, SUGERENCIAS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SEMESTRE II </a:t>
            </a: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2021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III  -TRIMESTRE IV 2021 PQRS (2).xlsx]GENERAL'!$K$6</c:f>
              <c:strCache>
                <c:ptCount val="1"/>
                <c:pt idx="0">
                  <c:v>PETICIONES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(2).xlsx]GENERAL'!$L$5:$N$5,'[ARCHIVO DE TRABAJO CONSOLIDADO TRIMESTRE III  -TRIMESTRE IV 2021 PQRS (2).xlsx]GENERAL'!$P$5:$R$5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(2).xlsx]GENERAL'!$L$6:$N$6,'[ARCHIVO DE TRABAJO CONSOLIDADO TRIMESTRE III  -TRIMESTRE IV 2021 PQRS (2).xlsx]GENERAL'!$P$6:$R$6</c:f>
              <c:numCache>
                <c:formatCode>#,##0</c:formatCode>
                <c:ptCount val="6"/>
                <c:pt idx="0">
                  <c:v>18942</c:v>
                </c:pt>
                <c:pt idx="1">
                  <c:v>22025</c:v>
                </c:pt>
                <c:pt idx="2">
                  <c:v>20955</c:v>
                </c:pt>
                <c:pt idx="3">
                  <c:v>18192</c:v>
                </c:pt>
                <c:pt idx="4">
                  <c:v>17904</c:v>
                </c:pt>
                <c:pt idx="5">
                  <c:v>13301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AF0-4EC7-9A26-D31EFBC51662}"/>
            </c:ext>
          </c:extLst>
        </c:ser>
        <c:ser>
          <c:idx val="1"/>
          <c:order val="1"/>
          <c:tx>
            <c:strRef>
              <c:f>'[ARCHIVO DE TRABAJO CONSOLIDADO TRIMESTRE III  -TRIMESTRE IV 2021 PQRS (2).xlsx]GENERAL'!$K$7</c:f>
              <c:strCache>
                <c:ptCount val="1"/>
                <c:pt idx="0">
                  <c:v>QUEJAS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(2).xlsx]GENERAL'!$L$5:$N$5,'[ARCHIVO DE TRABAJO CONSOLIDADO TRIMESTRE III  -TRIMESTRE IV 2021 PQRS (2).xlsx]GENERAL'!$P$5:$R$5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(2).xlsx]GENERAL'!$L$7:$N$7,'[ARCHIVO DE TRABAJO CONSOLIDADO TRIMESTRE III  -TRIMESTRE IV 2021 PQRS (2).xlsx]GENERAL'!$P$7:$R$7</c:f>
              <c:numCache>
                <c:formatCode>#,##0</c:formatCode>
                <c:ptCount val="6"/>
                <c:pt idx="0">
                  <c:v>207</c:v>
                </c:pt>
                <c:pt idx="1">
                  <c:v>212</c:v>
                </c:pt>
                <c:pt idx="2">
                  <c:v>253</c:v>
                </c:pt>
                <c:pt idx="3">
                  <c:v>150</c:v>
                </c:pt>
                <c:pt idx="4">
                  <c:v>221</c:v>
                </c:pt>
                <c:pt idx="5">
                  <c:v>169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AF0-4EC7-9A26-D31EFBC51662}"/>
            </c:ext>
          </c:extLst>
        </c:ser>
        <c:ser>
          <c:idx val="2"/>
          <c:order val="2"/>
          <c:tx>
            <c:strRef>
              <c:f>'[ARCHIVO DE TRABAJO CONSOLIDADO TRIMESTRE III  -TRIMESTRE IV 2021 PQRS (2).xlsx]GENERAL'!$K$8</c:f>
              <c:strCache>
                <c:ptCount val="1"/>
                <c:pt idx="0">
                  <c:v>RECLAMOS</c:v>
                </c:pt>
              </c:strCache>
            </c:strRef>
          </c:tx>
          <c:spPr>
            <a:solidFill>
              <a:srgbClr val="F4B4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(2).xlsx]GENERAL'!$L$5:$N$5,'[ARCHIVO DE TRABAJO CONSOLIDADO TRIMESTRE III  -TRIMESTRE IV 2021 PQRS (2).xlsx]GENERAL'!$P$5:$R$5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(2).xlsx]GENERAL'!$L$8:$N$8,'[ARCHIVO DE TRABAJO CONSOLIDADO TRIMESTRE III  -TRIMESTRE IV 2021 PQRS (2).xlsx]GENERAL'!$P$8:$R$8</c:f>
              <c:numCache>
                <c:formatCode>#,##0</c:formatCode>
                <c:ptCount val="6"/>
                <c:pt idx="0">
                  <c:v>379</c:v>
                </c:pt>
                <c:pt idx="1">
                  <c:v>380</c:v>
                </c:pt>
                <c:pt idx="2">
                  <c:v>371</c:v>
                </c:pt>
                <c:pt idx="3">
                  <c:v>243</c:v>
                </c:pt>
                <c:pt idx="4">
                  <c:v>235</c:v>
                </c:pt>
                <c:pt idx="5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BAF0-4EC7-9A26-D31EFBC51662}"/>
            </c:ext>
          </c:extLst>
        </c:ser>
        <c:ser>
          <c:idx val="3"/>
          <c:order val="3"/>
          <c:tx>
            <c:strRef>
              <c:f>'[ARCHIVO DE TRABAJO CONSOLIDADO TRIMESTRE III  -TRIMESTRE IV 2021 PQRS (2).xlsx]GENERAL'!$K$9</c:f>
              <c:strCache>
                <c:ptCount val="1"/>
                <c:pt idx="0">
                  <c:v>SUGERENCIAS</c:v>
                </c:pt>
              </c:strCache>
            </c:strRef>
          </c:tx>
          <c:spPr>
            <a:solidFill>
              <a:srgbClr val="0F9D58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(2).xlsx]GENERAL'!$L$5:$N$5,'[ARCHIVO DE TRABAJO CONSOLIDADO TRIMESTRE III  -TRIMESTRE IV 2021 PQRS (2).xlsx]GENERAL'!$P$5:$R$5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(2).xlsx]GENERAL'!$L$9:$N$9,'[ARCHIVO DE TRABAJO CONSOLIDADO TRIMESTRE III  -TRIMESTRE IV 2021 PQRS (2).xlsx]GENERAL'!$P$9:$R$9</c:f>
              <c:numCache>
                <c:formatCode>#,##0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AF0-4EC7-9A26-D31EFBC516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01079056"/>
        <c:axId val="-1801086672"/>
      </c:barChart>
      <c:catAx>
        <c:axId val="-180107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801086672"/>
        <c:crosses val="autoZero"/>
        <c:auto val="1"/>
        <c:lblAlgn val="ctr"/>
        <c:lblOffset val="100"/>
        <c:noMultiLvlLbl val="1"/>
      </c:catAx>
      <c:valAx>
        <c:axId val="-180108667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801079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TRASLADADAS A OTRAS ENTIDADES SEMESTRE II 2021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III  -TRIMESTRE IV 2021 PQRS (2).xlsx]TRASLADOS OTRAS ENTI X MES'!$A$74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(2).xlsx]TRASLADOS OTRAS ENTI X MES'!$B$73:$D$73,'[ARCHIVO DE TRABAJO CONSOLIDADO TRIMESTRE III  -TRIMESTRE IV 2021 PQRS (2).xlsx]TRASLADOS OTRAS ENTI X MES'!$F$73:$H$73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(2).xlsx]TRASLADOS OTRAS ENTI X MES'!$B$74:$D$74,'[ARCHIVO DE TRABAJO CONSOLIDADO TRIMESTRE III  -TRIMESTRE IV 2021 PQRS (2).xlsx]TRASLADOS OTRAS ENTI X MES'!$F$74:$H$74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106</c:v>
                </c:pt>
                <c:pt idx="3">
                  <c:v>347</c:v>
                </c:pt>
                <c:pt idx="4">
                  <c:v>124</c:v>
                </c:pt>
                <c:pt idx="5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5CAA-4FC6-BC87-6CC22F118CFC}"/>
            </c:ext>
          </c:extLst>
        </c:ser>
        <c:ser>
          <c:idx val="1"/>
          <c:order val="1"/>
          <c:tx>
            <c:strRef>
              <c:f>'[ARCHIVO DE TRABAJO CONSOLIDADO TRIMESTRE III  -TRIMESTRE IV 2021 PQRS (2).xlsx]TRASLADOS OTRAS ENTI X MES'!$A$75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(2).xlsx]TRASLADOS OTRAS ENTI X MES'!$B$73:$D$73,'[ARCHIVO DE TRABAJO CONSOLIDADO TRIMESTRE III  -TRIMESTRE IV 2021 PQRS (2).xlsx]TRASLADOS OTRAS ENTI X MES'!$F$73:$H$73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(2).xlsx]TRASLADOS OTRAS ENTI X MES'!$B$75:$D$75,'[ARCHIVO DE TRABAJO CONSOLIDADO TRIMESTRE III  -TRIMESTRE IV 2021 PQRS (2).xlsx]TRASLADOS OTRAS ENTI X MES'!$F$75:$H$75</c:f>
              <c:numCache>
                <c:formatCode>General</c:formatCode>
                <c:ptCount val="6"/>
                <c:pt idx="0">
                  <c:v>71</c:v>
                </c:pt>
                <c:pt idx="1">
                  <c:v>113</c:v>
                </c:pt>
                <c:pt idx="2">
                  <c:v>110</c:v>
                </c:pt>
                <c:pt idx="3">
                  <c:v>87</c:v>
                </c:pt>
                <c:pt idx="4">
                  <c:v>167</c:v>
                </c:pt>
                <c:pt idx="5">
                  <c:v>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CAA-4FC6-BC87-6CC22F118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792970592"/>
        <c:axId val="-1792986912"/>
      </c:barChart>
      <c:catAx>
        <c:axId val="-17929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86912"/>
        <c:crosses val="autoZero"/>
        <c:auto val="1"/>
        <c:lblAlgn val="ctr"/>
        <c:lblOffset val="100"/>
        <c:noMultiLvlLbl val="1"/>
      </c:catAx>
      <c:valAx>
        <c:axId val="-179298691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70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A LAS QUE SE LE NEGO INFORMACION SEMESTRE II 2021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III  -TRIMESTRE IV 2021 PQRS (2).xlsx]NEG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(2).xlsx]NEG X MES'!$B$55:$G$55</c:f>
              <c:numCache>
                <c:formatCode>General</c:formatCode>
                <c:ptCount val="6"/>
                <c:pt idx="0">
                  <c:v>121</c:v>
                </c:pt>
                <c:pt idx="1">
                  <c:v>107</c:v>
                </c:pt>
                <c:pt idx="2">
                  <c:v>123</c:v>
                </c:pt>
                <c:pt idx="3">
                  <c:v>100</c:v>
                </c:pt>
                <c:pt idx="4">
                  <c:v>84</c:v>
                </c:pt>
                <c:pt idx="5">
                  <c:v>48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E17-4363-A474-EC0ACE6D822F}"/>
            </c:ext>
          </c:extLst>
        </c:ser>
        <c:ser>
          <c:idx val="1"/>
          <c:order val="1"/>
          <c:tx>
            <c:strRef>
              <c:f>'[ARCHIVO DE TRABAJO CONSOLIDADO TRIMESTRE III  -TRIMESTRE IV 2021 PQRS (2).xlsx]NEG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 (2).xlsx]NEG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 (2).xlsx]NEG X MES'!$B$56:$G$56</c:f>
              <c:numCache>
                <c:formatCode>General</c:formatCode>
                <c:ptCount val="6"/>
                <c:pt idx="0">
                  <c:v>229</c:v>
                </c:pt>
                <c:pt idx="1">
                  <c:v>335</c:v>
                </c:pt>
                <c:pt idx="2">
                  <c:v>362</c:v>
                </c:pt>
                <c:pt idx="3">
                  <c:v>153</c:v>
                </c:pt>
                <c:pt idx="4">
                  <c:v>345</c:v>
                </c:pt>
                <c:pt idx="5">
                  <c:v>208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E17-4363-A474-EC0ACE6D82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92972224"/>
        <c:axId val="-1792971680"/>
      </c:barChart>
      <c:catAx>
        <c:axId val="-179297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71680"/>
        <c:crosses val="autoZero"/>
        <c:auto val="1"/>
        <c:lblAlgn val="ctr"/>
        <c:lblOffset val="100"/>
        <c:noMultiLvlLbl val="1"/>
      </c:catAx>
      <c:valAx>
        <c:axId val="-179297168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722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30/1/2022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30/01/2022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SEGUNDO SEMESTRE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601417"/>
            <a:ext cx="10297775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Este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informe corresponde al Monitoreo de Acceso a la Información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Pública en la Fiscalía General de la Nación durante el período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comprendido entre el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diciembre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con relación a l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as variables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recibidas,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traslados 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otras entidades y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que se negó el acceso a la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información.</a:t>
            </a:r>
          </a:p>
          <a:p>
            <a:pPr algn="just"/>
            <a:endParaRPr lang="es-ES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 pertinente aclarar que el presente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documento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la versión definitiva, elaborado a partir del informe trimestral 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correspondiente a los meses de octubre, noviembre y diciembre 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y reemplaza el publicado en el sitio web el pasado 13 de enero.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DE INFORMACIÓN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12590"/>
              </p:ext>
            </p:extLst>
          </p:nvPr>
        </p:nvGraphicFramePr>
        <p:xfrm>
          <a:off x="1607417" y="1428751"/>
          <a:ext cx="9907249" cy="325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/>
          <p:cNvSpPr/>
          <p:nvPr/>
        </p:nvSpPr>
        <p:spPr>
          <a:xfrm>
            <a:off x="1819274" y="4872037"/>
            <a:ext cx="798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114.428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 recibidas durante el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segundo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del 2021 el 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97%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corresponde a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peticiones, la mayoría sobre solicitud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información,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 de certificación y copia de documentos, el 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2%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reclamos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restante </a:t>
            </a:r>
            <a:r>
              <a:rPr lang="es-419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 corresponde a quejas.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4557713"/>
            <a:ext cx="86244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segundo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fueron trasladas a otras entidades un total de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852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337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remitidas por las Direcciones Seccionales y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515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remitidas desde el Nivel Central.</a:t>
            </a:r>
            <a:endParaRPr lang="es-419" sz="2200" dirty="0"/>
          </a:p>
        </p:txBody>
      </p:sp>
      <p:graphicFrame>
        <p:nvGraphicFramePr>
          <p:cNvPr id="5" name="Chart 26">
            <a:extLst>
              <a:ext uri="{FF2B5EF4-FFF2-40B4-BE49-F238E27FC236}">
                <a16:creationId xmlns:a16="http://schemas.microsoft.com/office/drawing/2014/main" id="{00000000-0008-0000-22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728354"/>
              </p:ext>
            </p:extLst>
          </p:nvPr>
        </p:nvGraphicFramePr>
        <p:xfrm>
          <a:off x="1607418" y="1466849"/>
          <a:ext cx="9808728" cy="306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31">
            <a:extLst>
              <a:ext uri="{FF2B5EF4-FFF2-40B4-BE49-F238E27FC236}">
                <a16:creationId xmlns:a16="http://schemas.microsoft.com/office/drawing/2014/main" id="{00000000-0008-0000-25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798961"/>
              </p:ext>
            </p:extLst>
          </p:nvPr>
        </p:nvGraphicFramePr>
        <p:xfrm>
          <a:off x="1496291" y="1466850"/>
          <a:ext cx="9847984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/>
          <p:cNvSpPr/>
          <p:nvPr/>
        </p:nvSpPr>
        <p:spPr>
          <a:xfrm>
            <a:off x="1205346" y="4557713"/>
            <a:ext cx="86244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segundo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2021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negó el acceso a la información a un total de 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2.215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1.632 </a:t>
            </a:r>
            <a:r>
              <a:rPr lang="es-MX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recibidas por las Direcciones Seccionales y </a:t>
            </a:r>
            <a:r>
              <a:rPr lang="es-MX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583 </a:t>
            </a:r>
            <a:r>
              <a:rPr lang="es-MX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recibidas  por el Nivel Central.</a:t>
            </a:r>
            <a:endParaRPr lang="es-419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332</Words>
  <Application>Microsoft Office PowerPoint</Application>
  <PresentationFormat>Panorámica</PresentationFormat>
  <Paragraphs>23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254</cp:revision>
  <dcterms:created xsi:type="dcterms:W3CDTF">2020-02-19T16:39:42Z</dcterms:created>
  <dcterms:modified xsi:type="dcterms:W3CDTF">2022-01-30T18:11:21Z</dcterms:modified>
</cp:coreProperties>
</file>