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71" r:id="rId5"/>
    <p:sldId id="260" r:id="rId6"/>
    <p:sldId id="270" r:id="rId7"/>
    <p:sldId id="264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ami\Documents\Trabajo%20Diana\Informe%20IV%20Trimestre%20por%20aprobaci&#243;n\CONSOLIDADO%20ENERO%20A%20DIC%20-%202019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ami\Documents\Trabajo%20Diana\Informe%20IV%20Trimestre%20por%20aprobaci&#243;n\CONSOLIDADO%20ENERO%20A%20DIC%20-%202019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ami\Documents\Trabajo%20Diana\Informe%20IV%20Trimestre%20por%20aprobaci&#243;n\CONSOLIDADO%20ENERO%20A%20DIC%20-%202019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Peticiones</a:t>
            </a:r>
            <a:r>
              <a:rPr lang="es-CO" baseline="0"/>
              <a:t> Recibidas 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 X CAUSAS'!$B$22:$G$22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'PET X CAUSAS'!$B$23:$G$23</c:f>
              <c:numCache>
                <c:formatCode>General</c:formatCode>
                <c:ptCount val="6"/>
                <c:pt idx="0">
                  <c:v>4606</c:v>
                </c:pt>
                <c:pt idx="1">
                  <c:v>4054</c:v>
                </c:pt>
                <c:pt idx="2">
                  <c:v>4853</c:v>
                </c:pt>
                <c:pt idx="3">
                  <c:v>3880</c:v>
                </c:pt>
                <c:pt idx="4">
                  <c:v>3381</c:v>
                </c:pt>
                <c:pt idx="5">
                  <c:v>2817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1-4BB8-88AA-8E0E229203A8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 X CAUSAS'!$B$22:$G$22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'PET X CAUSAS'!$B$24:$G$24</c:f>
              <c:numCache>
                <c:formatCode>General</c:formatCode>
                <c:ptCount val="6"/>
                <c:pt idx="0">
                  <c:v>1373</c:v>
                </c:pt>
                <c:pt idx="1">
                  <c:v>1244</c:v>
                </c:pt>
                <c:pt idx="2">
                  <c:v>876</c:v>
                </c:pt>
                <c:pt idx="3">
                  <c:v>1017</c:v>
                </c:pt>
                <c:pt idx="4">
                  <c:v>683</c:v>
                </c:pt>
                <c:pt idx="5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71-4BB8-88AA-8E0E229203A8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 X CAUSAS'!$B$22:$G$22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'PET X CAUSAS'!$B$25:$G$25</c:f>
              <c:numCache>
                <c:formatCode>General</c:formatCode>
                <c:ptCount val="6"/>
                <c:pt idx="0">
                  <c:v>611</c:v>
                </c:pt>
                <c:pt idx="1">
                  <c:v>612</c:v>
                </c:pt>
                <c:pt idx="2">
                  <c:v>538</c:v>
                </c:pt>
                <c:pt idx="3">
                  <c:v>600</c:v>
                </c:pt>
                <c:pt idx="4">
                  <c:v>524</c:v>
                </c:pt>
                <c:pt idx="5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71-4BB8-88AA-8E0E229203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3937264"/>
        <c:axId val="304514384"/>
        <c:axId val="0"/>
      </c:bar3DChart>
      <c:catAx>
        <c:axId val="30393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4514384"/>
        <c:crosses val="autoZero"/>
        <c:auto val="1"/>
        <c:lblAlgn val="ctr"/>
        <c:lblOffset val="100"/>
        <c:noMultiLvlLbl val="0"/>
      </c:catAx>
      <c:valAx>
        <c:axId val="30451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93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</a:t>
            </a:r>
            <a:r>
              <a:rPr lang="es-CO" baseline="0"/>
              <a:t> Trasladadas a otras Instituciones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'TRASLADOS CANT'!$A$29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CANT'!$B$10:$H$10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'TRASLADOS CANT'!$B$11:$H$11</c:f>
              <c:numCache>
                <c:formatCode>General</c:formatCode>
                <c:ptCount val="6"/>
                <c:pt idx="0">
                  <c:v>21</c:v>
                </c:pt>
                <c:pt idx="1">
                  <c:v>65</c:v>
                </c:pt>
                <c:pt idx="2">
                  <c:v>22</c:v>
                </c:pt>
                <c:pt idx="3">
                  <c:v>33</c:v>
                </c:pt>
                <c:pt idx="4">
                  <c:v>39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7-4940-906D-153143C7BB0D}"/>
            </c:ext>
          </c:extLst>
        </c:ser>
        <c:ser>
          <c:idx val="1"/>
          <c:order val="1"/>
          <c:tx>
            <c:strRef>
              <c:f>'TRASLADOS CANT'!$A$30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CANT'!$B$10:$H$10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'TRASLADOS CANT'!$B$12:$H$12</c:f>
              <c:numCache>
                <c:formatCode>General</c:formatCode>
                <c:ptCount val="6"/>
                <c:pt idx="0">
                  <c:v>66</c:v>
                </c:pt>
                <c:pt idx="1">
                  <c:v>53</c:v>
                </c:pt>
                <c:pt idx="2">
                  <c:v>64</c:v>
                </c:pt>
                <c:pt idx="3">
                  <c:v>54</c:v>
                </c:pt>
                <c:pt idx="4">
                  <c:v>45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7-4940-906D-153143C7BB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3840760"/>
        <c:axId val="303843112"/>
        <c:axId val="0"/>
      </c:bar3DChart>
      <c:catAx>
        <c:axId val="30384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843112"/>
        <c:crosses val="autoZero"/>
        <c:auto val="1"/>
        <c:lblAlgn val="ctr"/>
        <c:lblOffset val="100"/>
        <c:noMultiLvlLbl val="0"/>
      </c:catAx>
      <c:valAx>
        <c:axId val="303843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384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 Negadas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'TRASLADOS CANT'!$A$34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CANT'!$B$22:$H$22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'TRASLADOS CANT'!$B$23:$H$23</c:f>
              <c:numCache>
                <c:formatCode>General</c:formatCode>
                <c:ptCount val="6"/>
                <c:pt idx="0">
                  <c:v>26</c:v>
                </c:pt>
                <c:pt idx="1">
                  <c:v>77</c:v>
                </c:pt>
                <c:pt idx="2">
                  <c:v>30</c:v>
                </c:pt>
                <c:pt idx="3">
                  <c:v>18</c:v>
                </c:pt>
                <c:pt idx="4">
                  <c:v>12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C-47C1-8F5B-3D7FB868DAC7}"/>
            </c:ext>
          </c:extLst>
        </c:ser>
        <c:ser>
          <c:idx val="1"/>
          <c:order val="1"/>
          <c:tx>
            <c:strRef>
              <c:f>'TRASLADOS CANT'!$A$35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CANT'!$B$22:$H$22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'TRASLADOS CANT'!$B$24:$H$24</c:f>
              <c:numCache>
                <c:formatCode>General</c:formatCode>
                <c:ptCount val="6"/>
                <c:pt idx="0">
                  <c:v>81</c:v>
                </c:pt>
                <c:pt idx="1">
                  <c:v>78</c:v>
                </c:pt>
                <c:pt idx="2">
                  <c:v>137</c:v>
                </c:pt>
                <c:pt idx="3">
                  <c:v>100</c:v>
                </c:pt>
                <c:pt idx="4">
                  <c:v>40</c:v>
                </c:pt>
                <c:pt idx="5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C-47C1-8F5B-3D7FB868DA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3839584"/>
        <c:axId val="303841936"/>
        <c:axId val="0"/>
      </c:bar3DChart>
      <c:catAx>
        <c:axId val="30383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841936"/>
        <c:crosses val="autoZero"/>
        <c:auto val="1"/>
        <c:lblAlgn val="ctr"/>
        <c:lblOffset val="100"/>
        <c:noMultiLvlLbl val="0"/>
      </c:catAx>
      <c:valAx>
        <c:axId val="30384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8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9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adroTexto 5"/>
          <p:cNvSpPr txBox="1"/>
          <p:nvPr/>
        </p:nvSpPr>
        <p:spPr>
          <a:xfrm>
            <a:off x="499453" y="4852329"/>
            <a:ext cx="333675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6B6B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</a:t>
            </a:r>
          </a:p>
        </p:txBody>
      </p:sp>
      <p:sp>
        <p:nvSpPr>
          <p:cNvPr id="114" name="Rectángulo 1"/>
          <p:cNvSpPr txBox="1"/>
          <p:nvPr/>
        </p:nvSpPr>
        <p:spPr>
          <a:xfrm>
            <a:off x="802354" y="5013911"/>
            <a:ext cx="333675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5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1200" dirty="0">
                <a:solidFill>
                  <a:schemeClr val="accent1">
                    <a:lumMod val="75000"/>
                  </a:schemeClr>
                </a:solidFill>
              </a:rPr>
              <a:t>INFORME DE SOLICITUDES DE ACCESO A INFORMACIÓN PÚBLICA</a:t>
            </a:r>
          </a:p>
          <a:p>
            <a:r>
              <a:rPr lang="es-CO" sz="1200" dirty="0">
                <a:solidFill>
                  <a:schemeClr val="accent1">
                    <a:lumMod val="75000"/>
                  </a:schemeClr>
                </a:solidFill>
              </a:rPr>
              <a:t>Octubre- Diciembre 2019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889"/>
            <a:ext cx="1218946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n 5" descr="Imagen 5"/>
          <p:cNvPicPr>
            <a:picLocks noChangeAspect="1"/>
          </p:cNvPicPr>
          <p:nvPr/>
        </p:nvPicPr>
        <p:blipFill>
          <a:blip r:embed="rId3"/>
          <a:srcRect l="16249" t="6267" r="30781" b="5332"/>
          <a:stretch>
            <a:fillRect/>
          </a:stretch>
        </p:blipFill>
        <p:spPr>
          <a:xfrm>
            <a:off x="126999" y="429889"/>
            <a:ext cx="6460070" cy="606404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uadroTexto 8"/>
          <p:cNvSpPr txBox="1"/>
          <p:nvPr/>
        </p:nvSpPr>
        <p:spPr>
          <a:xfrm>
            <a:off x="6826203" y="429889"/>
            <a:ext cx="5124123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>
                <a:solidFill>
                  <a:schemeClr val="tx1"/>
                </a:solidFill>
              </a:rPr>
              <a:t>MONITOREO DEL ACCESO A LA INFORMACIÓN PÚBLICA </a:t>
            </a:r>
          </a:p>
        </p:txBody>
      </p:sp>
      <p:sp>
        <p:nvSpPr>
          <p:cNvPr id="145" name="Conector recto 9"/>
          <p:cNvSpPr/>
          <p:nvPr/>
        </p:nvSpPr>
        <p:spPr>
          <a:xfrm>
            <a:off x="6999102" y="2984433"/>
            <a:ext cx="4778324" cy="1"/>
          </a:xfrm>
          <a:prstGeom prst="line">
            <a:avLst/>
          </a:prstGeom>
          <a:ln w="19050">
            <a:solidFill>
              <a:srgbClr val="00E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141513" y="292770"/>
            <a:ext cx="803365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Introducción</a:t>
            </a:r>
          </a:p>
          <a:p>
            <a:r>
              <a:rPr dirty="0"/>
              <a:t> </a:t>
            </a:r>
          </a:p>
        </p:txBody>
      </p:sp>
      <p:sp>
        <p:nvSpPr>
          <p:cNvPr id="125" name="CuadroTexto 5"/>
          <p:cNvSpPr txBox="1"/>
          <p:nvPr/>
        </p:nvSpPr>
        <p:spPr>
          <a:xfrm>
            <a:off x="1136562" y="1669756"/>
            <a:ext cx="573232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7" name="Rectángulo 10"/>
          <p:cNvSpPr txBox="1"/>
          <p:nvPr/>
        </p:nvSpPr>
        <p:spPr>
          <a:xfrm>
            <a:off x="555171" y="2192976"/>
            <a:ext cx="10722429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sz="2800" b="0" dirty="0">
                <a:solidFill>
                  <a:schemeClr val="tx1"/>
                </a:solidFill>
              </a:rPr>
              <a:t>Este informe corresponde al Monitoreo de Acceso a la Información Pública, del período comprendido entre el </a:t>
            </a:r>
            <a:r>
              <a:rPr lang="es-ES" sz="2800" b="0" dirty="0">
                <a:solidFill>
                  <a:schemeClr val="tx1"/>
                </a:solidFill>
              </a:rPr>
              <a:t>01 de julio al 31 de diciembre de 2019</a:t>
            </a:r>
            <a:r>
              <a:rPr lang="es-CO" sz="2800" b="0" dirty="0">
                <a:solidFill>
                  <a:schemeClr val="tx1"/>
                </a:solidFill>
              </a:rPr>
              <a:t>, respecto a las variables de número de solicitudes recibidas, número de traslados a otra Institución, tiempo de respuesta y número de solicitudes en las que se negó el acceso a la información.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93008" y="363038"/>
            <a:ext cx="88985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Solicitudes de Información Recibidas</a:t>
            </a:r>
          </a:p>
        </p:txBody>
      </p:sp>
      <p:sp>
        <p:nvSpPr>
          <p:cNvPr id="125" name="CuadroTexto 5"/>
          <p:cNvSpPr txBox="1"/>
          <p:nvPr/>
        </p:nvSpPr>
        <p:spPr>
          <a:xfrm>
            <a:off x="1136562" y="1669756"/>
            <a:ext cx="573232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127" name="Rectángulo 7"/>
          <p:cNvSpPr txBox="1"/>
          <p:nvPr/>
        </p:nvSpPr>
        <p:spPr>
          <a:xfrm>
            <a:off x="256295" y="1773569"/>
            <a:ext cx="5024185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b="0" dirty="0">
                <a:solidFill>
                  <a:schemeClr val="tx1"/>
                </a:solidFill>
              </a:rPr>
              <a:t>De las 44.831 Peticiones recibidas en el segundo semestre del </a:t>
            </a:r>
            <a:r>
              <a:rPr lang="es-ES" b="0" dirty="0">
                <a:solidFill>
                  <a:schemeClr val="tx1"/>
                </a:solidFill>
              </a:rPr>
              <a:t>2019</a:t>
            </a:r>
            <a:r>
              <a:rPr lang="es-CO" b="0" dirty="0">
                <a:solidFill>
                  <a:schemeClr val="tx1"/>
                </a:solidFill>
              </a:rPr>
              <a:t>, el 53% corresponde a solicitud de información, el 13% a solicitud de certificación  y el 7% a copia de documentos.</a:t>
            </a:r>
          </a:p>
          <a:p>
            <a:pPr algn="just"/>
            <a:endParaRPr lang="es-CO" b="0" dirty="0">
              <a:solidFill>
                <a:schemeClr val="tx1"/>
              </a:solidFill>
            </a:endParaRPr>
          </a:p>
          <a:p>
            <a:pPr algn="just"/>
            <a:r>
              <a:rPr lang="es-CO" b="0" dirty="0">
                <a:solidFill>
                  <a:schemeClr val="tx1"/>
                </a:solidFill>
              </a:rPr>
              <a:t>El 27% restante a otras causales.</a:t>
            </a:r>
            <a:endParaRPr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91638"/>
              </p:ext>
            </p:extLst>
          </p:nvPr>
        </p:nvGraphicFramePr>
        <p:xfrm>
          <a:off x="256295" y="4796246"/>
          <a:ext cx="4529058" cy="777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87">
                <a:tc>
                  <a:txBody>
                    <a:bodyPr/>
                    <a:lstStyle/>
                    <a:p>
                      <a:pPr algn="l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SOLICITUD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23.591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87">
                <a:tc>
                  <a:txBody>
                    <a:bodyPr/>
                    <a:lstStyle/>
                    <a:p>
                      <a:pPr algn="l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SOLICITUD DE CERTIFICACIÓN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5.609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87">
                <a:tc>
                  <a:txBody>
                    <a:bodyPr/>
                    <a:lstStyle/>
                    <a:p>
                      <a:pPr algn="l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COPIA DE DOCUMENTOS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710631"/>
              </p:ext>
            </p:extLst>
          </p:nvPr>
        </p:nvGraphicFramePr>
        <p:xfrm>
          <a:off x="5485571" y="1543182"/>
          <a:ext cx="6604829" cy="516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44356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adroTexto 3"/>
          <p:cNvSpPr txBox="1"/>
          <p:nvPr/>
        </p:nvSpPr>
        <p:spPr>
          <a:xfrm>
            <a:off x="154713" y="350788"/>
            <a:ext cx="1152204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sz="5000" b="1">
                <a:solidFill>
                  <a:srgbClr val="6FC7D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dirty="0">
                <a:solidFill>
                  <a:schemeClr val="bg1"/>
                </a:solidFill>
              </a:rPr>
              <a:t>Solicitudes </a:t>
            </a:r>
            <a:r>
              <a:rPr lang="en-US" sz="3600" dirty="0" err="1">
                <a:solidFill>
                  <a:schemeClr val="bg1"/>
                </a:solidFill>
              </a:rPr>
              <a:t>trasladadas</a:t>
            </a:r>
            <a:r>
              <a:rPr lang="en-US" sz="3600" dirty="0">
                <a:solidFill>
                  <a:schemeClr val="bg1"/>
                </a:solidFill>
              </a:rPr>
              <a:t> a </a:t>
            </a:r>
            <a:r>
              <a:rPr lang="en-US" sz="3600" dirty="0" err="1">
                <a:solidFill>
                  <a:schemeClr val="bg1"/>
                </a:solidFill>
              </a:rPr>
              <a:t>otras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Instituciones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9" name="Rectángulo 7"/>
          <p:cNvSpPr txBox="1"/>
          <p:nvPr/>
        </p:nvSpPr>
        <p:spPr>
          <a:xfrm>
            <a:off x="154713" y="2191423"/>
            <a:ext cx="5871092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b="0" dirty="0">
                <a:solidFill>
                  <a:schemeClr val="tx1"/>
                </a:solidFill>
              </a:rPr>
              <a:t>Durante el segundo semestre de 2019</a:t>
            </a:r>
            <a:r>
              <a:rPr lang="es-ES" b="0" dirty="0">
                <a:solidFill>
                  <a:schemeClr val="tx1"/>
                </a:solidFill>
              </a:rPr>
              <a:t>, </a:t>
            </a:r>
            <a:r>
              <a:rPr lang="es-CO" b="0" dirty="0">
                <a:solidFill>
                  <a:schemeClr val="tx1"/>
                </a:solidFill>
              </a:rPr>
              <a:t>515 solicitudes fueron trasladadas a otras Instituciones en razón a que la </a:t>
            </a:r>
            <a:r>
              <a:rPr lang="es-ES" b="0" dirty="0">
                <a:solidFill>
                  <a:schemeClr val="tx1"/>
                </a:solidFill>
              </a:rPr>
              <a:t>Fiscalía General de la Nación no era la Entidad competente para dar respuesta de fondo. </a:t>
            </a:r>
          </a:p>
          <a:p>
            <a:pPr algn="just"/>
            <a:endParaRPr lang="es-ES" b="0" dirty="0">
              <a:solidFill>
                <a:schemeClr val="tx1"/>
              </a:solidFill>
            </a:endParaRPr>
          </a:p>
          <a:p>
            <a:pPr algn="just"/>
            <a:r>
              <a:rPr lang="es-ES" b="0" dirty="0">
                <a:solidFill>
                  <a:schemeClr val="tx1"/>
                </a:solidFill>
              </a:rPr>
              <a:t>Estas solicitudes fueron remitidas a: Rama Judicial, ICBF, Defensoría del Pueblo, Ejército Nacional,  Comisarías de Familia, Policía Nacional, Cancillería, Consultorios Jurídicos, entre otros.</a:t>
            </a:r>
            <a:endParaRPr lang="es-CO" b="0" dirty="0">
              <a:solidFill>
                <a:schemeClr val="tx1"/>
              </a:solidFill>
            </a:endParaRPr>
          </a:p>
          <a:p>
            <a:pPr algn="just"/>
            <a:endParaRPr lang="es-CO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2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554196"/>
              </p:ext>
            </p:extLst>
          </p:nvPr>
        </p:nvGraphicFramePr>
        <p:xfrm>
          <a:off x="6189139" y="1617535"/>
          <a:ext cx="5828690" cy="511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ángulo 7"/>
          <p:cNvSpPr txBox="1"/>
          <p:nvPr/>
        </p:nvSpPr>
        <p:spPr>
          <a:xfrm>
            <a:off x="156995" y="2382410"/>
            <a:ext cx="504280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ES" sz="2400" b="0" dirty="0">
                <a:solidFill>
                  <a:schemeClr val="tx1"/>
                </a:solidFill>
              </a:rPr>
              <a:t>Para el </a:t>
            </a:r>
            <a:r>
              <a:rPr lang="es-CO" sz="2400" b="0" dirty="0">
                <a:solidFill>
                  <a:schemeClr val="tx1"/>
                </a:solidFill>
              </a:rPr>
              <a:t>segundo semestre de 2019,</a:t>
            </a:r>
            <a:r>
              <a:rPr lang="es-ES" sz="2400" b="0" dirty="0">
                <a:solidFill>
                  <a:schemeClr val="tx1"/>
                </a:solidFill>
              </a:rPr>
              <a:t> se negaron 722 solicitudes de información y copias; 187 del Nivel Central y 535 de las Direcciones Seccionales.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156995" y="408005"/>
            <a:ext cx="1140298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sz="5000" b="1">
                <a:solidFill>
                  <a:srgbClr val="6FC7D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800" dirty="0">
                <a:solidFill>
                  <a:schemeClr val="bg1"/>
                </a:solidFill>
              </a:rPr>
              <a:t>Solicitudes en las que se negó el acceso a la Información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2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871397"/>
              </p:ext>
            </p:extLst>
          </p:nvPr>
        </p:nvGraphicFramePr>
        <p:xfrm>
          <a:off x="5440065" y="1569361"/>
          <a:ext cx="6592278" cy="507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81970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264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Aydee Lorena Galindo Orozco</dc:creator>
  <cp:lastModifiedBy>Jose Luis Carreño Santoyo</cp:lastModifiedBy>
  <cp:revision>77</cp:revision>
  <dcterms:modified xsi:type="dcterms:W3CDTF">2020-02-13T16:41:31Z</dcterms:modified>
</cp:coreProperties>
</file>