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85" r:id="rId16"/>
    <p:sldId id="274" r:id="rId17"/>
    <p:sldId id="273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59" r:id="rId2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868"/>
    <a:srgbClr val="3AD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AFAD7C-CDD7-404B-9603-1DC6AA336554}" v="7" dt="2024-04-10T16:01:29.6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77"/>
    <p:restoredTop sz="94742"/>
  </p:normalViewPr>
  <p:slideViewPr>
    <p:cSldViewPr snapToGrid="0">
      <p:cViewPr varScale="1">
        <p:scale>
          <a:sx n="69" d="100"/>
          <a:sy n="69" d="100"/>
        </p:scale>
        <p:origin x="2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iro\Downloads\ARCHIVO%20DE%20TRABAJO%20CONSOLIDADO%20TRIMESTRE%20I%202024%20-%20TRIMESTRE%20II%202024%20PQR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iro\Downloads\ARCHIVO%20DE%20TRABAJO%20CONSOLIDADO%20TRIMESTRE%20I%202024%20-%20TRIMESTRE%20II%202024%20PQR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iro\Downloads\ARCHIVO%20DE%20TRABAJO%20CONSOLIDADO%20TRIMESTRE%20I%202024%20-%20TRIMESTRE%20II%202024%20PQR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iro\Downloads\ARCHIVO%20DE%20TRABAJO%20CONSOLIDADO%20TRIMESTRE%20I%202024%20-%20TRIMESTRE%20II%202024%20PQRS%20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iro\Downloads\ARCHIVO%20DE%20TRABAJO%20CONSOLIDADO%20TRIMESTRE%20I%202024%20-%20TRIMESTRE%20II%202024%20PQRS%20(1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/>
              <a:t>TIPO DE SOLICITUDES II TRIM 2024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'[ARCHIVO DE TRABAJO CONSOLIDADO TRIMESTRE I 2024 - TRIMESTRE II 2024 PQRS.xlsx]GENERAL'!$S$5</c:f>
              <c:strCache>
                <c:ptCount val="1"/>
                <c:pt idx="0">
                  <c:v>TRIM II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F419-42E3-836A-61B75E6E328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F419-42E3-836A-61B75E6E328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F419-42E3-836A-61B75E6E328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F419-42E3-836A-61B75E6E3285}"/>
              </c:ext>
            </c:extLst>
          </c:dPt>
          <c:dLbls>
            <c:delete val="1"/>
            <c:extLst/>
          </c:dLbls>
          <c:cat>
            <c:strRef>
              <c:f>'[ARCHIVO DE TRABAJO CONSOLIDADO TRIMESTRE I 2024 - TRIMESTRE II 2024 PQRS.xlsx]GENERAL'!$K$6:$K$9</c:f>
              <c:strCache>
                <c:ptCount val="4"/>
                <c:pt idx="0">
                  <c:v>PETICIONES</c:v>
                </c:pt>
                <c:pt idx="1">
                  <c:v>QUEJAS</c:v>
                </c:pt>
                <c:pt idx="2">
                  <c:v>RECLAMOS</c:v>
                </c:pt>
                <c:pt idx="3">
                  <c:v>SUGERENCIAS</c:v>
                </c:pt>
              </c:strCache>
            </c:strRef>
          </c:cat>
          <c:val>
            <c:numRef>
              <c:f>'[ARCHIVO DE TRABAJO CONSOLIDADO TRIMESTRE I 2024 - TRIMESTRE II 2024 PQRS.xlsx]GENERAL'!$S$6:$S$9</c:f>
              <c:numCache>
                <c:formatCode>#,##0</c:formatCode>
                <c:ptCount val="4"/>
                <c:pt idx="0">
                  <c:v>51263</c:v>
                </c:pt>
                <c:pt idx="1">
                  <c:v>503</c:v>
                </c:pt>
                <c:pt idx="2">
                  <c:v>249</c:v>
                </c:pt>
                <c:pt idx="3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419-42E3-836A-61B75E6E328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 dirty="0"/>
              <a:t>PARTICIPACION </a:t>
            </a:r>
            <a:r>
              <a:rPr lang="es-CO" dirty="0" smtClean="0"/>
              <a:t>POR </a:t>
            </a:r>
            <a:r>
              <a:rPr lang="es-CO" dirty="0"/>
              <a:t>CANAL TRIM II 2024</a:t>
            </a:r>
          </a:p>
        </c:rich>
      </c:tx>
      <c:layout>
        <c:manualLayout>
          <c:xMode val="edge"/>
          <c:yMode val="edge"/>
          <c:x val="0.14498856849564709"/>
          <c:y val="9.476892922303158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xMode val="edge"/>
          <c:yMode val="edge"/>
          <c:x val="7.3273379590225368E-2"/>
          <c:y val="0.20548106486689161"/>
          <c:w val="0.64332744307713796"/>
          <c:h val="0.71911736032995877"/>
        </c:manualLayout>
      </c:layout>
      <c:pie3DChart>
        <c:varyColors val="1"/>
        <c:ser>
          <c:idx val="1"/>
          <c:order val="1"/>
          <c:tx>
            <c:strRef>
              <c:f>'[ARCHIVO DE TRABAJO CONSOLIDADO TRIMESTRE I 2024 - TRIMESTRE II 2024 PQRS.xlsx]CANALES'!$P$73</c:f>
              <c:strCache>
                <c:ptCount val="1"/>
                <c:pt idx="0">
                  <c:v>TRIM II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56C5-4E73-B0AB-FAED27DB5A4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56C5-4E73-B0AB-FAED27DB5A4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56C5-4E73-B0AB-FAED27DB5A4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56C5-4E73-B0AB-FAED27DB5A46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56C5-4E73-B0AB-FAED27DB5A46}"/>
              </c:ext>
            </c:extLst>
          </c:dPt>
          <c:cat>
            <c:strRef>
              <c:f>'[ARCHIVO DE TRABAJO CONSOLIDADO TRIMESTRE I 2024 - TRIMESTRE II 2024 PQRS.xlsx]CANALES'!$N$74:$N$79</c:f>
              <c:strCache>
                <c:ptCount val="6"/>
                <c:pt idx="0">
                  <c:v>PRESENCIAL</c:v>
                </c:pt>
                <c:pt idx="1">
                  <c:v>ESCRITO </c:v>
                </c:pt>
                <c:pt idx="2">
                  <c:v>TELEFÓNICO </c:v>
                </c:pt>
                <c:pt idx="3">
                  <c:v>BUZÓN DE SUGERENCIAS </c:v>
                </c:pt>
                <c:pt idx="4">
                  <c:v>CORREO ELECTRÓNICO</c:v>
                </c:pt>
                <c:pt idx="5">
                  <c:v>VIRTUAL</c:v>
                </c:pt>
              </c:strCache>
            </c:strRef>
          </c:cat>
          <c:val>
            <c:numRef>
              <c:f>'[ARCHIVO DE TRABAJO CONSOLIDADO TRIMESTRE I 2024 - TRIMESTRE II 2024 PQRS.xlsx]CANALES'!$P$74:$P$79</c:f>
              <c:numCache>
                <c:formatCode>#,##0</c:formatCode>
                <c:ptCount val="6"/>
                <c:pt idx="0">
                  <c:v>711</c:v>
                </c:pt>
                <c:pt idx="1">
                  <c:v>6437</c:v>
                </c:pt>
                <c:pt idx="2">
                  <c:v>9</c:v>
                </c:pt>
                <c:pt idx="3">
                  <c:v>35</c:v>
                </c:pt>
                <c:pt idx="4">
                  <c:v>23950</c:v>
                </c:pt>
                <c:pt idx="5">
                  <c:v>21558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6C5-4E73-B0AB-FAED27DB5A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'[ARCHIVO DE TRABAJO CONSOLIDADO TRIMESTRE I 2024 - TRIMESTRE II 2024 PQRS.xlsx]CANALES'!$O$73</c15:sqref>
                        </c15:formulaRef>
                      </c:ext>
                    </c:extLst>
                    <c:strCache>
                      <c:ptCount val="1"/>
                      <c:pt idx="0">
                        <c:v>TRIM I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1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1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07-56C5-4E73-B0AB-FAED27DB5A46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2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2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09-56C5-4E73-B0AB-FAED27DB5A46}"/>
                    </c:ext>
                  </c:extLst>
                </c:dPt>
                <c:dPt>
                  <c:idx val="2"/>
                  <c:bubble3D val="0"/>
                  <c:spPr>
                    <a:gradFill rotWithShape="1">
                      <a:gsLst>
                        <a:gs pos="0">
                          <a:schemeClr val="accent3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3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3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0B-56C5-4E73-B0AB-FAED27DB5A46}"/>
                    </c:ext>
                  </c:extLst>
                </c:dPt>
                <c:dPt>
                  <c:idx val="3"/>
                  <c:bubble3D val="0"/>
                  <c:spPr>
                    <a:gradFill rotWithShape="1">
                      <a:gsLst>
                        <a:gs pos="0">
                          <a:schemeClr val="accent4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4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4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0D-56C5-4E73-B0AB-FAED27DB5A46}"/>
                    </c:ext>
                  </c:extLst>
                </c:dPt>
                <c:dPt>
                  <c:idx val="4"/>
                  <c:bubble3D val="0"/>
                  <c:spPr>
                    <a:gradFill rotWithShape="1">
                      <a:gsLst>
                        <a:gs pos="0">
                          <a:schemeClr val="accent5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5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5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0F-56C5-4E73-B0AB-FAED27DB5A46}"/>
                    </c:ext>
                  </c:extLst>
                </c:dPt>
                <c:dPt>
                  <c:idx val="5"/>
                  <c:bubble3D val="0"/>
                  <c:spPr>
                    <a:gradFill rotWithShape="1">
                      <a:gsLst>
                        <a:gs pos="0">
                          <a:schemeClr val="accent6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6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6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11-56C5-4E73-B0AB-FAED27DB5A46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lt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419"/>
                    </a:p>
                  </c:txPr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lt1">
                            <a:lumMod val="95000"/>
                            <a:alpha val="54000"/>
                          </a:schemeClr>
                        </a:solidFill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'[ARCHIVO DE TRABAJO CONSOLIDADO TRIMESTRE I 2024 - TRIMESTRE II 2024 PQRS.xlsx]CANALES'!$N$74:$N$79</c15:sqref>
                        </c15:formulaRef>
                      </c:ext>
                    </c:extLst>
                    <c:strCache>
                      <c:ptCount val="6"/>
                      <c:pt idx="0">
                        <c:v>PRESENCIAL</c:v>
                      </c:pt>
                      <c:pt idx="1">
                        <c:v>ESCRITO </c:v>
                      </c:pt>
                      <c:pt idx="2">
                        <c:v>TELEFÓNICO </c:v>
                      </c:pt>
                      <c:pt idx="3">
                        <c:v>BUZÓN DE SUGERENCIAS </c:v>
                      </c:pt>
                      <c:pt idx="4">
                        <c:v>CORREO ELECTRÓNICO</c:v>
                      </c:pt>
                      <c:pt idx="5">
                        <c:v>VIRTUAL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'[ARCHIVO DE TRABAJO CONSOLIDADO TRIMESTRE I 2024 - TRIMESTRE II 2024 PQRS.xlsx]CANALES'!$O$74:$O$79</c15:sqref>
                        </c15:formulaRef>
                      </c:ext>
                    </c:extLst>
                    <c:numCache>
                      <c:formatCode>#,##0</c:formatCode>
                      <c:ptCount val="6"/>
                      <c:pt idx="0">
                        <c:v>739</c:v>
                      </c:pt>
                      <c:pt idx="1">
                        <c:v>7439</c:v>
                      </c:pt>
                      <c:pt idx="2">
                        <c:v>7</c:v>
                      </c:pt>
                      <c:pt idx="3">
                        <c:v>5</c:v>
                      </c:pt>
                      <c:pt idx="4">
                        <c:v>19827</c:v>
                      </c:pt>
                      <c:pt idx="5">
                        <c:v>22166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2-56C5-4E73-B0AB-FAED27DB5A46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'[ARCHIVO DE TRABAJO CONSOLIDADO TRIMESTRE I 2024 - TRIMESTRE II 2024 PQRS.xlsx]CANALES'!$Q$73</c15:sqref>
                        </c15:formulaRef>
                      </c:ext>
                    </c:extLst>
                    <c:strCache>
                      <c:ptCount val="1"/>
                      <c:pt idx="0">
                        <c:v>TRIM I + TRIM II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1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1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2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2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</c:dPt>
                <c:dPt>
                  <c:idx val="2"/>
                  <c:bubble3D val="0"/>
                  <c:spPr>
                    <a:gradFill rotWithShape="1">
                      <a:gsLst>
                        <a:gs pos="0">
                          <a:schemeClr val="accent3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3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3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</c:dPt>
                <c:dPt>
                  <c:idx val="3"/>
                  <c:bubble3D val="0"/>
                  <c:spPr>
                    <a:gradFill rotWithShape="1">
                      <a:gsLst>
                        <a:gs pos="0">
                          <a:schemeClr val="accent4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4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4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</c:dPt>
                <c:dPt>
                  <c:idx val="4"/>
                  <c:bubble3D val="0"/>
                  <c:spPr>
                    <a:gradFill rotWithShape="1">
                      <a:gsLst>
                        <a:gs pos="0">
                          <a:schemeClr val="accent5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5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5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</c:dPt>
                <c:dPt>
                  <c:idx val="5"/>
                  <c:bubble3D val="0"/>
                  <c:spPr>
                    <a:gradFill rotWithShape="1">
                      <a:gsLst>
                        <a:gs pos="0">
                          <a:schemeClr val="accent6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6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6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'[ARCHIVO DE TRABAJO CONSOLIDADO TRIMESTRE I 2024 - TRIMESTRE II 2024 PQRS.xlsx]CANALES'!$N$74:$N$79</c15:sqref>
                        </c15:formulaRef>
                      </c:ext>
                    </c:extLst>
                    <c:strCache>
                      <c:ptCount val="6"/>
                      <c:pt idx="0">
                        <c:v>PRESENCIAL</c:v>
                      </c:pt>
                      <c:pt idx="1">
                        <c:v>ESCRITO </c:v>
                      </c:pt>
                      <c:pt idx="2">
                        <c:v>TELEFÓNICO </c:v>
                      </c:pt>
                      <c:pt idx="3">
                        <c:v>BUZÓN DE SUGERENCIAS </c:v>
                      </c:pt>
                      <c:pt idx="4">
                        <c:v>CORREO ELECTRÓNICO</c:v>
                      </c:pt>
                      <c:pt idx="5">
                        <c:v>VIRTUAL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'[ARCHIVO DE TRABAJO CONSOLIDADO TRIMESTRE I 2024 - TRIMESTRE II 2024 PQRS.xlsx]CANALES'!$Q$74:$Q$79</c15:sqref>
                        </c15:formulaRef>
                      </c:ext>
                    </c:extLst>
                    <c:numCache>
                      <c:formatCode>#,##0</c:formatCode>
                      <c:ptCount val="6"/>
                      <c:pt idx="0">
                        <c:v>1450</c:v>
                      </c:pt>
                      <c:pt idx="1">
                        <c:v>13876</c:v>
                      </c:pt>
                      <c:pt idx="2">
                        <c:v>16</c:v>
                      </c:pt>
                      <c:pt idx="3">
                        <c:v>40</c:v>
                      </c:pt>
                      <c:pt idx="4">
                        <c:v>43777</c:v>
                      </c:pt>
                      <c:pt idx="5">
                        <c:v>43724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56C5-4E73-B0AB-FAED27DB5A46}"/>
                  </c:ext>
                </c:extLst>
              </c15:ser>
            </c15:filteredPieSeries>
          </c:ext>
        </c:extLst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079744138883936E-2"/>
          <c:y val="0.90097020002213757"/>
          <c:w val="0.96820011474125478"/>
          <c:h val="8.0076014133256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/>
              <a:t>PETICIONES, QUEJAS, RECLAMOS, SUGERENCIAS  2024 I TRIM  VS II TRIM 2024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'[ARCHIVO DE TRABAJO CONSOLIDADO TRIMESTRE I 2024 - TRIMESTRE II 2024 PQRS.xlsx]GENERAL'!$K$6</c:f>
              <c:strCache>
                <c:ptCount val="1"/>
                <c:pt idx="0">
                  <c:v>PETICIONES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'[ARCHIVO DE TRABAJO CONSOLIDADO TRIMESTRE I 2024 - TRIMESTRE II 2024 PQRS.xlsx]GENERAL'!$L$5:$N$5,'[ARCHIVO DE TRABAJO CONSOLIDADO TRIMESTRE I 2024 - TRIMESTRE II 2024 PQRS.xlsx]GENERAL'!$P$5:$R$5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'[ARCHIVO DE TRABAJO CONSOLIDADO TRIMESTRE I 2024 - TRIMESTRE II 2024 PQRS.xlsx]GENERAL'!$L$6:$N$6,'[ARCHIVO DE TRABAJO CONSOLIDADO TRIMESTRE I 2024 - TRIMESTRE II 2024 PQRS.xlsx]GENERAL'!$P$6:$R$6</c:f>
              <c:numCache>
                <c:formatCode>#,##0</c:formatCode>
                <c:ptCount val="6"/>
                <c:pt idx="0">
                  <c:v>15662</c:v>
                </c:pt>
                <c:pt idx="1">
                  <c:v>18100</c:v>
                </c:pt>
                <c:pt idx="2">
                  <c:v>16421</c:v>
                </c:pt>
                <c:pt idx="3">
                  <c:v>20243</c:v>
                </c:pt>
                <c:pt idx="4">
                  <c:v>19047</c:v>
                </c:pt>
                <c:pt idx="5">
                  <c:v>12333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77-4B0A-B04E-F313F0F855A1}"/>
            </c:ext>
          </c:extLst>
        </c:ser>
        <c:ser>
          <c:idx val="1"/>
          <c:order val="1"/>
          <c:tx>
            <c:strRef>
              <c:f>'[ARCHIVO DE TRABAJO CONSOLIDADO TRIMESTRE I 2024 - TRIMESTRE II 2024 PQRS.xlsx]GENERAL'!$K$7</c:f>
              <c:strCache>
                <c:ptCount val="1"/>
                <c:pt idx="0">
                  <c:v>QUEJAS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'[ARCHIVO DE TRABAJO CONSOLIDADO TRIMESTRE I 2024 - TRIMESTRE II 2024 PQRS.xlsx]GENERAL'!$L$5:$N$5,'[ARCHIVO DE TRABAJO CONSOLIDADO TRIMESTRE I 2024 - TRIMESTRE II 2024 PQRS.xlsx]GENERAL'!$P$5:$R$5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'[ARCHIVO DE TRABAJO CONSOLIDADO TRIMESTRE I 2024 - TRIMESTRE II 2024 PQRS.xlsx]GENERAL'!$L$7:$N$7,'[ARCHIVO DE TRABAJO CONSOLIDADO TRIMESTRE I 2024 - TRIMESTRE II 2024 PQRS.xlsx]GENERAL'!$P$7:$R$7</c:f>
              <c:numCache>
                <c:formatCode>#,##0</c:formatCode>
                <c:ptCount val="6"/>
                <c:pt idx="0">
                  <c:v>133</c:v>
                </c:pt>
                <c:pt idx="1">
                  <c:v>212</c:v>
                </c:pt>
                <c:pt idx="2">
                  <c:v>194</c:v>
                </c:pt>
                <c:pt idx="3">
                  <c:v>42</c:v>
                </c:pt>
                <c:pt idx="4">
                  <c:v>254</c:v>
                </c:pt>
                <c:pt idx="5">
                  <c:v>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77-4B0A-B04E-F313F0F855A1}"/>
            </c:ext>
          </c:extLst>
        </c:ser>
        <c:ser>
          <c:idx val="2"/>
          <c:order val="2"/>
          <c:tx>
            <c:strRef>
              <c:f>'[ARCHIVO DE TRABAJO CONSOLIDADO TRIMESTRE I 2024 - TRIMESTRE II 2024 PQRS.xlsx]GENERAL'!$K$8</c:f>
              <c:strCache>
                <c:ptCount val="1"/>
                <c:pt idx="0">
                  <c:v>RECLAMOS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'[ARCHIVO DE TRABAJO CONSOLIDADO TRIMESTRE I 2024 - TRIMESTRE II 2024 PQRS.xlsx]GENERAL'!$L$5:$N$5,'[ARCHIVO DE TRABAJO CONSOLIDADO TRIMESTRE I 2024 - TRIMESTRE II 2024 PQRS.xlsx]GENERAL'!$P$5:$R$5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'[ARCHIVO DE TRABAJO CONSOLIDADO TRIMESTRE I 2024 - TRIMESTRE II 2024 PQRS.xlsx]GENERAL'!$L$8:$N$8,'[ARCHIVO DE TRABAJO CONSOLIDADO TRIMESTRE I 2024 - TRIMESTRE II 2024 PQRS.xlsx]GENERAL'!$P$8:$R$8</c:f>
              <c:numCache>
                <c:formatCode>#,##0</c:formatCode>
                <c:ptCount val="6"/>
                <c:pt idx="0">
                  <c:v>148</c:v>
                </c:pt>
                <c:pt idx="1">
                  <c:v>87</c:v>
                </c:pt>
                <c:pt idx="2">
                  <c:v>86</c:v>
                </c:pt>
                <c:pt idx="3">
                  <c:v>15</c:v>
                </c:pt>
                <c:pt idx="4">
                  <c:v>121</c:v>
                </c:pt>
                <c:pt idx="5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77-4B0A-B04E-F313F0F855A1}"/>
            </c:ext>
          </c:extLst>
        </c:ser>
        <c:ser>
          <c:idx val="3"/>
          <c:order val="3"/>
          <c:tx>
            <c:strRef>
              <c:f>'[ARCHIVO DE TRABAJO CONSOLIDADO TRIMESTRE I 2024 - TRIMESTRE II 2024 PQRS.xlsx]GENERAL'!$K$9</c:f>
              <c:strCache>
                <c:ptCount val="1"/>
                <c:pt idx="0">
                  <c:v>SUGERENCIAS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'[ARCHIVO DE TRABAJO CONSOLIDADO TRIMESTRE I 2024 - TRIMESTRE II 2024 PQRS.xlsx]GENERAL'!$L$5:$N$5,'[ARCHIVO DE TRABAJO CONSOLIDADO TRIMESTRE I 2024 - TRIMESTRE II 2024 PQRS.xlsx]GENERAL'!$P$5:$R$5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'[ARCHIVO DE TRABAJO CONSOLIDADO TRIMESTRE I 2024 - TRIMESTRE II 2024 PQRS.xlsx]GENERAL'!$L$9:$N$9,'[ARCHIVO DE TRABAJO CONSOLIDADO TRIMESTRE I 2024 - TRIMESTRE II 2024 PQRS.xlsx]GENERAL'!$P$9:$R$9</c:f>
              <c:numCache>
                <c:formatCode>#,##0</c:formatCode>
                <c:ptCount val="6"/>
                <c:pt idx="0">
                  <c:v>13</c:v>
                </c:pt>
                <c:pt idx="1">
                  <c:v>13</c:v>
                </c:pt>
                <c:pt idx="2">
                  <c:v>17</c:v>
                </c:pt>
                <c:pt idx="3">
                  <c:v>25</c:v>
                </c:pt>
                <c:pt idx="4">
                  <c:v>10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77-4B0A-B04E-F313F0F855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00872816"/>
        <c:axId val="300868112"/>
      </c:barChart>
      <c:catAx>
        <c:axId val="3008728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419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300868112"/>
        <c:crosses val="autoZero"/>
        <c:auto val="1"/>
        <c:lblAlgn val="ctr"/>
        <c:lblOffset val="100"/>
        <c:noMultiLvlLbl val="1"/>
      </c:catAx>
      <c:valAx>
        <c:axId val="300868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419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300872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 sz="1400" dirty="0">
                <a:latin typeface="Calibri" panose="020F0502020204030204" pitchFamily="34" charset="0"/>
                <a:cs typeface="Calibri" panose="020F0502020204030204" pitchFamily="34" charset="0"/>
              </a:rPr>
              <a:t>SOLICITUDES A LAS QUE SE LE </a:t>
            </a:r>
            <a:r>
              <a:rPr lang="es-CO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NEGÓ </a:t>
            </a:r>
            <a:r>
              <a:rPr lang="es-CO" sz="1400" dirty="0">
                <a:latin typeface="Calibri" panose="020F0502020204030204" pitchFamily="34" charset="0"/>
                <a:cs typeface="Calibri" panose="020F0502020204030204" pitchFamily="34" charset="0"/>
              </a:rPr>
              <a:t>INFORMACION SEMESTRE I 2024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'[ARCHIVO DE TRABAJO CONSOLIDADO TRIMESTRE I 2024 - TRIMESTRE II 2024 PQRS (1).xlsx]NEG X MES'!$A$55</c:f>
              <c:strCache>
                <c:ptCount val="1"/>
                <c:pt idx="0">
                  <c:v>NIVEL CENTRAL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'[ARCHIVO DE TRABAJO CONSOLIDADO TRIMESTRE I 2024 - TRIMESTRE II 2024 PQRS (1).xlsx]NEG X MES'!$B$54:$G$54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'[ARCHIVO DE TRABAJO CONSOLIDADO TRIMESTRE I 2024 - TRIMESTRE II 2024 PQRS (1).xlsx]NEG X MES'!$B$55:$G$55</c:f>
              <c:numCache>
                <c:formatCode>#,##0</c:formatCode>
                <c:ptCount val="6"/>
                <c:pt idx="0">
                  <c:v>212</c:v>
                </c:pt>
                <c:pt idx="1">
                  <c:v>274</c:v>
                </c:pt>
                <c:pt idx="2">
                  <c:v>239</c:v>
                </c:pt>
                <c:pt idx="3">
                  <c:v>237</c:v>
                </c:pt>
                <c:pt idx="4">
                  <c:v>181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C3-4192-A41F-0D2D7A24B74A}"/>
            </c:ext>
          </c:extLst>
        </c:ser>
        <c:ser>
          <c:idx val="1"/>
          <c:order val="1"/>
          <c:tx>
            <c:strRef>
              <c:f>'[ARCHIVO DE TRABAJO CONSOLIDADO TRIMESTRE I 2024 - TRIMESTRE II 2024 PQRS (1).xlsx]NEG X MES'!$A$56</c:f>
              <c:strCache>
                <c:ptCount val="1"/>
                <c:pt idx="0">
                  <c:v>SECCIONAL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'[ARCHIVO DE TRABAJO CONSOLIDADO TRIMESTRE I 2024 - TRIMESTRE II 2024 PQRS (1).xlsx]NEG X MES'!$B$54:$G$54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'[ARCHIVO DE TRABAJO CONSOLIDADO TRIMESTRE I 2024 - TRIMESTRE II 2024 PQRS (1).xlsx]NEG X MES'!$B$56:$G$56</c:f>
              <c:numCache>
                <c:formatCode>#,##0</c:formatCode>
                <c:ptCount val="6"/>
                <c:pt idx="0">
                  <c:v>16</c:v>
                </c:pt>
                <c:pt idx="1">
                  <c:v>19</c:v>
                </c:pt>
                <c:pt idx="2">
                  <c:v>16</c:v>
                </c:pt>
                <c:pt idx="3">
                  <c:v>15</c:v>
                </c:pt>
                <c:pt idx="4">
                  <c:v>12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C3-4192-A41F-0D2D7A24B7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61041736"/>
        <c:axId val="361041344"/>
      </c:barChart>
      <c:catAx>
        <c:axId val="3610417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419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361041344"/>
        <c:crosses val="autoZero"/>
        <c:auto val="1"/>
        <c:lblAlgn val="ctr"/>
        <c:lblOffset val="100"/>
        <c:noMultiLvlLbl val="1"/>
      </c:catAx>
      <c:valAx>
        <c:axId val="361041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419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361041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 sz="1400" dirty="0">
                <a:latin typeface="Calibri" panose="020F0502020204030204" pitchFamily="34" charset="0"/>
                <a:cs typeface="Calibri" panose="020F0502020204030204" pitchFamily="34" charset="0"/>
              </a:rPr>
              <a:t>SOLUCITUDES TRASLADADAS A OTRAS </a:t>
            </a:r>
            <a:r>
              <a:rPr lang="es-CO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INSTITUCIONES</a:t>
            </a:r>
            <a:r>
              <a:rPr lang="es-CO" sz="140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SEMESTRE I 2024</a:t>
            </a:r>
            <a:endParaRPr lang="es-CO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'[ARCHIVO DE TRABAJO CONSOLIDADO TRIMESTRE I 2024 - TRIMESTRE II 2024 PQRS (1).xlsx]TRASLADOS CANT'!$A$10</c:f>
              <c:strCache>
                <c:ptCount val="1"/>
                <c:pt idx="0">
                  <c:v>NIVEL CENTRAL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'[ARCHIVO DE TRABAJO CONSOLIDADO TRIMESTRE I 2024 - TRIMESTRE II 2024 PQRS (1).xlsx]TRASLADOS CANT'!$B$9:$G$9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'[ARCHIVO DE TRABAJO CONSOLIDADO TRIMESTRE I 2024 - TRIMESTRE II 2024 PQRS (1).xlsx]TRASLADOS CANT'!$B$10:$G$10</c:f>
              <c:numCache>
                <c:formatCode>General</c:formatCode>
                <c:ptCount val="6"/>
                <c:pt idx="0">
                  <c:v>104</c:v>
                </c:pt>
                <c:pt idx="1">
                  <c:v>122</c:v>
                </c:pt>
                <c:pt idx="2">
                  <c:v>84</c:v>
                </c:pt>
                <c:pt idx="3">
                  <c:v>76</c:v>
                </c:pt>
                <c:pt idx="4">
                  <c:v>83</c:v>
                </c:pt>
                <c:pt idx="5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70-402C-A048-B845C0C6D3F6}"/>
            </c:ext>
          </c:extLst>
        </c:ser>
        <c:ser>
          <c:idx val="1"/>
          <c:order val="1"/>
          <c:tx>
            <c:strRef>
              <c:f>'[ARCHIVO DE TRABAJO CONSOLIDADO TRIMESTRE I 2024 - TRIMESTRE II 2024 PQRS (1).xlsx]TRASLADOS CANT'!$A$11</c:f>
              <c:strCache>
                <c:ptCount val="1"/>
                <c:pt idx="0">
                  <c:v>SECCIONAL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'[ARCHIVO DE TRABAJO CONSOLIDADO TRIMESTRE I 2024 - TRIMESTRE II 2024 PQRS (1).xlsx]TRASLADOS CANT'!$B$9:$G$9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'[ARCHIVO DE TRABAJO CONSOLIDADO TRIMESTRE I 2024 - TRIMESTRE II 2024 PQRS (1).xlsx]TRASLADOS CANT'!$B$11:$G$11</c:f>
              <c:numCache>
                <c:formatCode>General</c:formatCode>
                <c:ptCount val="6"/>
                <c:pt idx="0">
                  <c:v>76</c:v>
                </c:pt>
                <c:pt idx="1">
                  <c:v>76</c:v>
                </c:pt>
                <c:pt idx="2">
                  <c:v>70</c:v>
                </c:pt>
                <c:pt idx="3">
                  <c:v>70</c:v>
                </c:pt>
                <c:pt idx="4">
                  <c:v>58</c:v>
                </c:pt>
                <c:pt idx="5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70-402C-A048-B845C0C6D3F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66576176"/>
        <c:axId val="266576568"/>
      </c:barChart>
      <c:catAx>
        <c:axId val="26657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266576568"/>
        <c:crosses val="autoZero"/>
        <c:auto val="1"/>
        <c:lblAlgn val="ctr"/>
        <c:lblOffset val="100"/>
        <c:noMultiLvlLbl val="1"/>
      </c:catAx>
      <c:valAx>
        <c:axId val="266576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266576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0.7783</cdr:x>
      <cdr:y>0.25055</cdr:y>
    </cdr:from>
    <cdr:to>
      <cdr:x>0.9695</cdr:x>
      <cdr:y>0.41351</cdr:y>
    </cdr:to>
    <cdr:sp macro="" textlink="">
      <cdr:nvSpPr>
        <cdr:cNvPr id="2" name="Elipse 1">
          <a:extLst xmlns:a="http://schemas.openxmlformats.org/drawingml/2006/main">
            <a:ext uri="{FF2B5EF4-FFF2-40B4-BE49-F238E27FC236}">
              <a16:creationId xmlns:a16="http://schemas.microsoft.com/office/drawing/2014/main" id="{5909B6A6-D49A-86CD-068B-4628B890860C}"/>
            </a:ext>
          </a:extLst>
        </cdr:cNvPr>
        <cdr:cNvSpPr/>
      </cdr:nvSpPr>
      <cdr:spPr>
        <a:xfrm xmlns:a="http://schemas.openxmlformats.org/drawingml/2006/main">
          <a:off x="6026124" y="882997"/>
          <a:ext cx="1480384" cy="574328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b="1" dirty="0" smtClean="0"/>
            <a:t>PETICIONES99%</a:t>
          </a:r>
          <a:endParaRPr lang="es-CO" b="1" dirty="0"/>
        </a:p>
      </cdr:txBody>
    </cdr:sp>
  </cdr:relSizeAnchor>
  <cdr:relSizeAnchor xmlns:cdr="http://schemas.openxmlformats.org/drawingml/2006/chartDrawing">
    <cdr:from>
      <cdr:x>0.7783</cdr:x>
      <cdr:y>0.4312</cdr:y>
    </cdr:from>
    <cdr:to>
      <cdr:x>0.96328</cdr:x>
      <cdr:y>0.59417</cdr:y>
    </cdr:to>
    <cdr:sp macro="" textlink="">
      <cdr:nvSpPr>
        <cdr:cNvPr id="3" name="Elipse 2">
          <a:extLst xmlns:a="http://schemas.openxmlformats.org/drawingml/2006/main">
            <a:ext uri="{FF2B5EF4-FFF2-40B4-BE49-F238E27FC236}">
              <a16:creationId xmlns:a16="http://schemas.microsoft.com/office/drawing/2014/main" id="{15E33723-546D-BA2C-4A99-1CD21EF7E7EC}"/>
            </a:ext>
          </a:extLst>
        </cdr:cNvPr>
        <cdr:cNvSpPr/>
      </cdr:nvSpPr>
      <cdr:spPr>
        <a:xfrm xmlns:a="http://schemas.openxmlformats.org/drawingml/2006/main">
          <a:off x="6026124" y="1519670"/>
          <a:ext cx="1432229" cy="57432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2">
            <a:lumMod val="75000"/>
          </a:schemeClr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b="1" dirty="0"/>
            <a:t>QUEJAS</a:t>
          </a:r>
        </a:p>
        <a:p xmlns:a="http://schemas.openxmlformats.org/drawingml/2006/main">
          <a:pPr algn="ctr"/>
          <a:r>
            <a:rPr lang="es-ES" b="1" dirty="0"/>
            <a:t>1%</a:t>
          </a:r>
          <a:endParaRPr lang="es-CO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0.7783</cdr:x>
      <cdr:y>0.16301</cdr:y>
    </cdr:from>
    <cdr:to>
      <cdr:x>0.96327</cdr:x>
      <cdr:y>0.32586</cdr:y>
    </cdr:to>
    <cdr:sp macro="" textlink="">
      <cdr:nvSpPr>
        <cdr:cNvPr id="2" name="Elipse 1">
          <a:extLst xmlns:a="http://schemas.openxmlformats.org/drawingml/2006/main">
            <a:ext uri="{FF2B5EF4-FFF2-40B4-BE49-F238E27FC236}">
              <a16:creationId xmlns:a16="http://schemas.microsoft.com/office/drawing/2014/main" id="{570614D9-7810-03DE-CEFD-3A1B93FB49BD}"/>
            </a:ext>
          </a:extLst>
        </cdr:cNvPr>
        <cdr:cNvSpPr/>
      </cdr:nvSpPr>
      <cdr:spPr>
        <a:xfrm xmlns:a="http://schemas.openxmlformats.org/drawingml/2006/main">
          <a:off x="6026124" y="625611"/>
          <a:ext cx="1432148" cy="62503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5"/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b="1" dirty="0" smtClean="0"/>
            <a:t>CORREO</a:t>
          </a:r>
          <a:endParaRPr lang="es-ES" b="1" dirty="0"/>
        </a:p>
        <a:p xmlns:a="http://schemas.openxmlformats.org/drawingml/2006/main">
          <a:pPr algn="ctr"/>
          <a:r>
            <a:rPr lang="es-ES" b="1" dirty="0"/>
            <a:t>45%</a:t>
          </a:r>
          <a:endParaRPr lang="es-CO" b="1" dirty="0"/>
        </a:p>
      </cdr:txBody>
    </cdr:sp>
  </cdr:relSizeAnchor>
  <cdr:relSizeAnchor xmlns:cdr="http://schemas.openxmlformats.org/drawingml/2006/chartDrawing">
    <cdr:from>
      <cdr:x>0.7783</cdr:x>
      <cdr:y>0.34453</cdr:y>
    </cdr:from>
    <cdr:to>
      <cdr:x>0.96327</cdr:x>
      <cdr:y>0.5</cdr:y>
    </cdr:to>
    <cdr:sp macro="" textlink="">
      <cdr:nvSpPr>
        <cdr:cNvPr id="3" name="Elipse 2">
          <a:extLst xmlns:a="http://schemas.openxmlformats.org/drawingml/2006/main">
            <a:ext uri="{FF2B5EF4-FFF2-40B4-BE49-F238E27FC236}">
              <a16:creationId xmlns:a16="http://schemas.microsoft.com/office/drawing/2014/main" id="{570614D9-7810-03DE-CEFD-3A1B93FB49BD}"/>
            </a:ext>
          </a:extLst>
        </cdr:cNvPr>
        <cdr:cNvSpPr/>
      </cdr:nvSpPr>
      <cdr:spPr>
        <a:xfrm xmlns:a="http://schemas.openxmlformats.org/drawingml/2006/main">
          <a:off x="6026124" y="1385120"/>
          <a:ext cx="1432148" cy="62503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6"/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b="1" dirty="0"/>
            <a:t>VIRTUAL</a:t>
          </a:r>
        </a:p>
        <a:p xmlns:a="http://schemas.openxmlformats.org/drawingml/2006/main">
          <a:pPr algn="ctr"/>
          <a:r>
            <a:rPr lang="es-ES" b="1" dirty="0" smtClean="0"/>
            <a:t>41%</a:t>
          </a:r>
          <a:endParaRPr lang="es-CO" b="1" dirty="0"/>
        </a:p>
      </cdr:txBody>
    </cdr:sp>
  </cdr:relSizeAnchor>
  <cdr:relSizeAnchor xmlns:cdr="http://schemas.openxmlformats.org/drawingml/2006/chartDrawing">
    <cdr:from>
      <cdr:x>0.7783</cdr:x>
      <cdr:y>0.53963</cdr:y>
    </cdr:from>
    <cdr:to>
      <cdr:x>0.96327</cdr:x>
      <cdr:y>0.6951</cdr:y>
    </cdr:to>
    <cdr:sp macro="" textlink="">
      <cdr:nvSpPr>
        <cdr:cNvPr id="4" name="Elipse 3">
          <a:extLst xmlns:a="http://schemas.openxmlformats.org/drawingml/2006/main">
            <a:ext uri="{FF2B5EF4-FFF2-40B4-BE49-F238E27FC236}">
              <a16:creationId xmlns:a16="http://schemas.microsoft.com/office/drawing/2014/main" id="{059B7925-7833-6C88-8767-E344369091E2}"/>
            </a:ext>
          </a:extLst>
        </cdr:cNvPr>
        <cdr:cNvSpPr/>
      </cdr:nvSpPr>
      <cdr:spPr>
        <a:xfrm xmlns:a="http://schemas.openxmlformats.org/drawingml/2006/main">
          <a:off x="6026124" y="2169479"/>
          <a:ext cx="1432148" cy="62503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2"/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b="1" dirty="0"/>
            <a:t>ESCRITO</a:t>
          </a:r>
        </a:p>
        <a:p xmlns:a="http://schemas.openxmlformats.org/drawingml/2006/main">
          <a:pPr algn="ctr"/>
          <a:r>
            <a:rPr lang="es-ES" b="1" dirty="0" smtClean="0"/>
            <a:t>12%</a:t>
          </a:r>
          <a:endParaRPr lang="es-CO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36CA9-95B5-42C1-AAF1-79CD520C262C}" type="datetimeFigureOut">
              <a:rPr lang="es-CO" smtClean="0"/>
              <a:t>9/08/2024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CA663-35D6-4CC4-BA60-EFF924F65A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9481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E681-4AB2-3FB9-6085-6A531A09A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9EBBA96-25CD-101E-A0B9-F5DD468204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420C13-311D-0896-9843-06FF960E8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7EE0-7CDE-0641-8671-C6544E12167C}" type="datetimeFigureOut">
              <a:rPr lang="es-CO" smtClean="0"/>
              <a:t>9/08/2024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3F7EA0-21A9-4587-A6BF-E810682C0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4F9BFF-4E60-76FD-93A6-9A25E1F1A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4BC-8683-C749-8EFC-F73FC9957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3027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47B8A4-C9BC-4E4F-9BEA-5AFD70CBF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883A061-93DB-27AA-AC23-91C88C3D2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245216-9EAE-550B-A4CC-A1E03E292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7EE0-7CDE-0641-8671-C6544E12167C}" type="datetimeFigureOut">
              <a:rPr lang="es-CO" smtClean="0"/>
              <a:t>9/08/2024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D8EAFE-0B23-2E48-D36E-6C86DD0AC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06EB24-55A0-54DC-B33B-41D88CA93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4BC-8683-C749-8EFC-F73FC9957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380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E1EDBEE-938C-C175-C386-2F79B790E2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B9AD19-291B-37ED-BB3C-E832B007C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C2B207-C39D-6617-7622-97F9E346B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7EE0-7CDE-0641-8671-C6544E12167C}" type="datetimeFigureOut">
              <a:rPr lang="es-CO" smtClean="0"/>
              <a:t>9/08/2024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72D63D-D154-5502-2555-F2DB0D66C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9F36D0-1CC4-010F-DE9C-5E7ECDBA2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4BC-8683-C749-8EFC-F73FC9957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2646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A0D90E-788F-66E2-B9D2-54089D9BE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C066F1-6647-1721-9FB3-04916CA14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F0B407-D0AD-895D-4497-086079BF0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7EE0-7CDE-0641-8671-C6544E12167C}" type="datetimeFigureOut">
              <a:rPr lang="es-CO" smtClean="0"/>
              <a:t>9/08/2024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FFD415-5223-0016-7072-CCA5DCE49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79C690-A9F2-6F83-A300-CB2ECB3D7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4BC-8683-C749-8EFC-F73FC9957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9164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D177CD-D605-9BEC-59CE-1C301406B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82EC2B-4E8A-9FA7-E361-916B27EF3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3285EB-B8CF-FE0E-B104-819B07382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7EE0-7CDE-0641-8671-C6544E12167C}" type="datetimeFigureOut">
              <a:rPr lang="es-CO" smtClean="0"/>
              <a:t>9/08/2024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125DE8-6479-78CC-7D34-BC069DB4D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392FA7-64A1-8AC0-1D18-4DA1C3AA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4BC-8683-C749-8EFC-F73FC9957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8328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D66145-94E3-780D-E903-735274F1F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0B61D0-546A-BD38-CB20-06653A372D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362FD5E-2857-1881-2873-CD3B0E025B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BBFDCE-6075-FC51-E886-D71B4D9B6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7EE0-7CDE-0641-8671-C6544E12167C}" type="datetimeFigureOut">
              <a:rPr lang="es-CO" smtClean="0"/>
              <a:t>9/08/2024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92CD9B-79F0-FE29-5629-8AD8EF57F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D4C749-FA73-0DD1-F935-94965892F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4BC-8683-C749-8EFC-F73FC9957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0852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1F15AE-1509-8E4D-6863-717F351C8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241C25-176E-1630-2EC9-7998E36A2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A4BF133-4937-42CD-0BF3-CE41D313E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49D66C-52BF-80CD-5410-6FDA3C83E8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BBB3DB2-DB40-58BD-76A3-B166F3F993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BFB92C0-B837-284C-3619-8511F2BC1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7EE0-7CDE-0641-8671-C6544E12167C}" type="datetimeFigureOut">
              <a:rPr lang="es-CO" smtClean="0"/>
              <a:t>9/08/2024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36F376A-BF83-C4C5-2207-0056A9168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9164381-1E64-641B-FB26-7853D3D2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4BC-8683-C749-8EFC-F73FC9957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212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E1D77B-6768-DE9E-E421-73A686320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0E361D6-D143-0B7B-DD62-4BB888CBA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7EE0-7CDE-0641-8671-C6544E12167C}" type="datetimeFigureOut">
              <a:rPr lang="es-CO" smtClean="0"/>
              <a:t>9/08/2024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DBE3FC1-6FF9-F3A0-4D52-C8ECFFEC0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887EB5-5A59-0E79-D182-1E8F8B7EF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4BC-8683-C749-8EFC-F73FC9957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4783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E4C6934-3693-D372-636D-35832D248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7EE0-7CDE-0641-8671-C6544E12167C}" type="datetimeFigureOut">
              <a:rPr lang="es-CO" smtClean="0"/>
              <a:t>9/08/2024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F2D5FD4-7D7B-DFD0-17F4-25EF57B2D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D04118-FD9B-CA9F-7800-0635318A8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4BC-8683-C749-8EFC-F73FC9957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8765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012A8A-BCC4-A011-59AA-4B5AD0B5A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E635EA-0FE3-2B3B-5436-9EB7534F6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920E46-4B01-89D5-64F5-F240ED027F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F31CA2-9643-9C9C-B0A0-A6041EC72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7EE0-7CDE-0641-8671-C6544E12167C}" type="datetimeFigureOut">
              <a:rPr lang="es-CO" smtClean="0"/>
              <a:t>9/08/2024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9630B2-5815-9F2B-26FB-E7DF2BCBD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BEA58B-F2D3-32E8-C622-431BE1C45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4BC-8683-C749-8EFC-F73FC9957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7208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83EE8A-C5A9-5D35-CDC8-967FA3CDD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12884D7-4114-72E5-BFC1-52C470F302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C3C8F7-0AD2-0C34-87A8-D110AFED0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F5969C-85F2-EFFD-1568-97599851D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7EE0-7CDE-0641-8671-C6544E12167C}" type="datetimeFigureOut">
              <a:rPr lang="es-CO" smtClean="0"/>
              <a:t>9/08/2024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2A6AB2-6C2E-60BF-A0D1-12D2389E1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A1E998-DCCE-BFCE-A99F-730803993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1D4BC-8683-C749-8EFC-F73FC9957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8926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345F4D1-F93A-27BF-4153-852B4A49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B9352C-0987-D4E3-01DD-79F2C93B6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2A03CF-0199-184E-9E93-E1DC909E5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B97EE0-7CDE-0641-8671-C6544E12167C}" type="datetimeFigureOut">
              <a:rPr lang="es-CO" smtClean="0"/>
              <a:t>9/08/2024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F00E5B-0BEE-51FE-C126-33BED65CF7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134D5A-F23D-7986-3B85-4C33C3A2E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21D4BC-8683-C749-8EFC-F73FC995767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53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B5629BBC-4334-E3BE-11C9-9FB267707A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3CD8A2D-A6C2-46D5-9801-E109ADD34A6E}"/>
              </a:ext>
            </a:extLst>
          </p:cNvPr>
          <p:cNvSpPr txBox="1"/>
          <p:nvPr/>
        </p:nvSpPr>
        <p:spPr>
          <a:xfrm>
            <a:off x="5694389" y="5800475"/>
            <a:ext cx="30973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spc="200" dirty="0">
                <a:solidFill>
                  <a:srgbClr val="141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DIRIGIDO A LA CIUDADANÍA</a:t>
            </a:r>
          </a:p>
        </p:txBody>
      </p:sp>
      <p:sp>
        <p:nvSpPr>
          <p:cNvPr id="11" name="Google Shape;158;g1df068ca10e_1_182">
            <a:extLst>
              <a:ext uri="{FF2B5EF4-FFF2-40B4-BE49-F238E27FC236}">
                <a16:creationId xmlns:a16="http://schemas.microsoft.com/office/drawing/2014/main" id="{2D3A7FF7-F96D-16DF-D5AD-F9F5B8638C3E}"/>
              </a:ext>
            </a:extLst>
          </p:cNvPr>
          <p:cNvSpPr txBox="1"/>
          <p:nvPr/>
        </p:nvSpPr>
        <p:spPr>
          <a:xfrm>
            <a:off x="6430352" y="1030400"/>
            <a:ext cx="55584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INFORME TRIMESTRAL PQRS</a:t>
            </a:r>
          </a:p>
        </p:txBody>
      </p:sp>
      <p:sp>
        <p:nvSpPr>
          <p:cNvPr id="12" name="Google Shape;158;g1df068ca10e_1_182">
            <a:extLst>
              <a:ext uri="{FF2B5EF4-FFF2-40B4-BE49-F238E27FC236}">
                <a16:creationId xmlns:a16="http://schemas.microsoft.com/office/drawing/2014/main" id="{DA48E09B-599C-FB91-C0D8-652BB35049EE}"/>
              </a:ext>
            </a:extLst>
          </p:cNvPr>
          <p:cNvSpPr txBox="1"/>
          <p:nvPr/>
        </p:nvSpPr>
        <p:spPr>
          <a:xfrm>
            <a:off x="7066389" y="1525307"/>
            <a:ext cx="5125611" cy="34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8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ABRIL – JUNIO 2024</a:t>
            </a:r>
          </a:p>
        </p:txBody>
      </p:sp>
    </p:spTree>
    <p:extLst>
      <p:ext uri="{BB962C8B-B14F-4D97-AF65-F5344CB8AC3E}">
        <p14:creationId xmlns:p14="http://schemas.microsoft.com/office/powerpoint/2010/main" val="2841168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98B3C5B-F88C-B1B6-74A5-0E2681DAF2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158;g1df068ca10e_1_182">
            <a:extLst>
              <a:ext uri="{FF2B5EF4-FFF2-40B4-BE49-F238E27FC236}">
                <a16:creationId xmlns:a16="http://schemas.microsoft.com/office/drawing/2014/main" id="{88C564EC-AF0B-A7AA-E795-2A23BE554C3F}"/>
              </a:ext>
            </a:extLst>
          </p:cNvPr>
          <p:cNvSpPr txBox="1"/>
          <p:nvPr/>
        </p:nvSpPr>
        <p:spPr>
          <a:xfrm>
            <a:off x="6001686" y="2885172"/>
            <a:ext cx="5840544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3600" b="1" dirty="0">
                <a:solidFill>
                  <a:srgbClr val="141868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QUEJAS</a:t>
            </a:r>
          </a:p>
        </p:txBody>
      </p:sp>
      <p:sp>
        <p:nvSpPr>
          <p:cNvPr id="11" name="Google Shape;158;g1df068ca10e_1_182">
            <a:extLst>
              <a:ext uri="{FF2B5EF4-FFF2-40B4-BE49-F238E27FC236}">
                <a16:creationId xmlns:a16="http://schemas.microsoft.com/office/drawing/2014/main" id="{64345A3E-7BAD-B9B3-A1A4-90C9596391A0}"/>
              </a:ext>
            </a:extLst>
          </p:cNvPr>
          <p:cNvSpPr txBox="1"/>
          <p:nvPr/>
        </p:nvSpPr>
        <p:spPr>
          <a:xfrm>
            <a:off x="6001686" y="3868045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ABRIL – JUNIO </a:t>
            </a: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2024</a:t>
            </a:r>
            <a:endParaRPr lang="es-ES" sz="1700" b="1" spc="220" dirty="0">
              <a:solidFill>
                <a:srgbClr val="3ADFF7"/>
              </a:solidFill>
              <a:latin typeface="Arial" panose="020B0604020202020204" pitchFamily="34" charset="0"/>
              <a:cs typeface="Arial" panose="020B0604020202020204" pitchFamily="34" charset="0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563091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509231"/>
            <a:ext cx="4866183" cy="28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CANTIDAD QUEJAS</a:t>
            </a:r>
          </a:p>
        </p:txBody>
      </p:sp>
      <p:sp>
        <p:nvSpPr>
          <p:cNvPr id="6" name="Google Shape;158;g1df068ca10e_1_182">
            <a:extLst>
              <a:ext uri="{FF2B5EF4-FFF2-40B4-BE49-F238E27FC236}">
                <a16:creationId xmlns:a16="http://schemas.microsoft.com/office/drawing/2014/main" id="{B6F472D1-135A-2B9C-1378-FB07862B4B6D}"/>
              </a:ext>
            </a:extLst>
          </p:cNvPr>
          <p:cNvSpPr txBox="1"/>
          <p:nvPr/>
        </p:nvSpPr>
        <p:spPr>
          <a:xfrm>
            <a:off x="2188986" y="862517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ABRIL </a:t>
            </a: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– </a:t>
            </a: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JUNIO </a:t>
            </a: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2024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0C39C22-D349-5AB2-46B1-B1BEE6CDAEC2}"/>
              </a:ext>
            </a:extLst>
          </p:cNvPr>
          <p:cNvSpPr txBox="1"/>
          <p:nvPr/>
        </p:nvSpPr>
        <p:spPr>
          <a:xfrm>
            <a:off x="1285480" y="1596987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Dependencias del nivel central que reportaron mayor número de quejas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856F7C7-2F94-A53F-1ACD-28E890140399}"/>
              </a:ext>
            </a:extLst>
          </p:cNvPr>
          <p:cNvSpPr txBox="1"/>
          <p:nvPr/>
        </p:nvSpPr>
        <p:spPr>
          <a:xfrm>
            <a:off x="1285480" y="4250209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Seccionales que reportaron mayor número de quejas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E4164789-EC0F-8283-3490-D315C10507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694298"/>
              </p:ext>
            </p:extLst>
          </p:nvPr>
        </p:nvGraphicFramePr>
        <p:xfrm>
          <a:off x="3305520" y="1596988"/>
          <a:ext cx="8459016" cy="24572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45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3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49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97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NIVEL CENTRAL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ABRIL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MAYO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JUNIO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TRIM </a:t>
                      </a:r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II </a:t>
                      </a:r>
                      <a:endParaRPr lang="es-CO" sz="1100" b="1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DELEGADA PARA LA SEGURIDAD TERRITORIAL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DESPACHO DEL VICEFISCAL GENERAL DE LA NACIÓN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PROTECCIÓN Y ASISTENCIA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ATENCIÓN AL USUARIO INTERVENCIÓN TEMPRANA Y ASIGNACIONES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ESPECIALIZADA CONTRA LAS ORGANIZACIONES CRIMINALES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DEL CUERPO TÉCNICO DE INVESTIGACIÓN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DELEGADA CONTRA LA CRIMINALIDAD ORGANIZADA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ASUNTOS JURÍDICOS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CONTROL INTERNO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JUSTICIA TRANSICIONAL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D14831B9-A4F0-8E32-C0EC-5655A34624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489822"/>
              </p:ext>
            </p:extLst>
          </p:nvPr>
        </p:nvGraphicFramePr>
        <p:xfrm>
          <a:off x="3305520" y="4250209"/>
          <a:ext cx="6050354" cy="22434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0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4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47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986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SECCIONAL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ABRIL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MAYO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JUNIO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TRIM </a:t>
                      </a:r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II </a:t>
                      </a:r>
                      <a:endParaRPr lang="es-CO" sz="1100" b="1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NARIÑO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MAGDALENA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TOLIMA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ATLÁNTICO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BOLÍVAR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HUILA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Marcador de pie de página 3">
            <a:extLst>
              <a:ext uri="{FF2B5EF4-FFF2-40B4-BE49-F238E27FC236}">
                <a16:creationId xmlns:a16="http://schemas.microsoft.com/office/drawing/2014/main" id="{199BB1E1-D5BA-9C9A-0370-C528B3125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" y="6492492"/>
            <a:ext cx="7314596" cy="365125"/>
          </a:xfrm>
        </p:spPr>
        <p:txBody>
          <a:bodyPr/>
          <a:lstStyle/>
          <a:p>
            <a:pPr algn="l"/>
            <a:endParaRPr lang="es-ES" sz="1100" dirty="0"/>
          </a:p>
          <a:p>
            <a:pPr algn="l"/>
            <a:r>
              <a:rPr lang="es-ES" sz="1000" dirty="0"/>
              <a:t>Nota: La </a:t>
            </a:r>
            <a:r>
              <a:rPr lang="es-ES" sz="1000" dirty="0" smtClean="0"/>
              <a:t>Q</a:t>
            </a:r>
            <a:r>
              <a:rPr lang="es-ES" sz="1000" dirty="0" smtClean="0"/>
              <a:t>ueja recibida por </a:t>
            </a:r>
            <a:r>
              <a:rPr lang="es-ES" sz="1000" dirty="0"/>
              <a:t>la Dirección de Control Interno </a:t>
            </a:r>
            <a:r>
              <a:rPr lang="es-ES" sz="1000" dirty="0" smtClean="0"/>
              <a:t>fue traslada </a:t>
            </a:r>
            <a:r>
              <a:rPr lang="es-ES" sz="1000" dirty="0"/>
              <a:t>a </a:t>
            </a:r>
            <a:r>
              <a:rPr lang="es-ES" sz="1000" dirty="0" smtClean="0"/>
              <a:t>otra Dependencia.</a:t>
            </a:r>
            <a:endParaRPr lang="es-ES" sz="1000" dirty="0"/>
          </a:p>
          <a:p>
            <a:pPr algn="l"/>
            <a:endParaRPr lang="es-CO" sz="1100" dirty="0"/>
          </a:p>
        </p:txBody>
      </p:sp>
    </p:spTree>
    <p:extLst>
      <p:ext uri="{BB962C8B-B14F-4D97-AF65-F5344CB8AC3E}">
        <p14:creationId xmlns:p14="http://schemas.microsoft.com/office/powerpoint/2010/main" val="3301723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509231"/>
            <a:ext cx="4866183" cy="28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CAUSAS QUEJAS</a:t>
            </a:r>
          </a:p>
        </p:txBody>
      </p:sp>
      <p:sp>
        <p:nvSpPr>
          <p:cNvPr id="6" name="Google Shape;158;g1df068ca10e_1_182">
            <a:extLst>
              <a:ext uri="{FF2B5EF4-FFF2-40B4-BE49-F238E27FC236}">
                <a16:creationId xmlns:a16="http://schemas.microsoft.com/office/drawing/2014/main" id="{B6F472D1-135A-2B9C-1378-FB07862B4B6D}"/>
              </a:ext>
            </a:extLst>
          </p:cNvPr>
          <p:cNvSpPr txBox="1"/>
          <p:nvPr/>
        </p:nvSpPr>
        <p:spPr>
          <a:xfrm>
            <a:off x="2188986" y="862517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ABRIL</a:t>
            </a: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 </a:t>
            </a: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– </a:t>
            </a: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JUNIO </a:t>
            </a: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2024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3FC1BD5-489B-8478-AE1E-643773353942}"/>
              </a:ext>
            </a:extLst>
          </p:cNvPr>
          <p:cNvSpPr txBox="1"/>
          <p:nvPr/>
        </p:nvSpPr>
        <p:spPr>
          <a:xfrm>
            <a:off x="1894306" y="5319962"/>
            <a:ext cx="8035758" cy="73866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La entidad recibió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la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mayor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cantidad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quejas por las siguientes causas: “Incumplimiento de tareas o funciones”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304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requerimientos, “Otras causas”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88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 y “trato irrespetuoso o descortés”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74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10257992-1C9F-AD51-8381-388F8B0A9E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092101"/>
              </p:ext>
            </p:extLst>
          </p:nvPr>
        </p:nvGraphicFramePr>
        <p:xfrm>
          <a:off x="1894304" y="2122964"/>
          <a:ext cx="8035760" cy="2709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83833">
                  <a:extLst>
                    <a:ext uri="{9D8B030D-6E8A-4147-A177-3AD203B41FA5}">
                      <a16:colId xmlns:a16="http://schemas.microsoft.com/office/drawing/2014/main" val="995154711"/>
                    </a:ext>
                  </a:extLst>
                </a:gridCol>
                <a:gridCol w="1025912">
                  <a:extLst>
                    <a:ext uri="{9D8B030D-6E8A-4147-A177-3AD203B41FA5}">
                      <a16:colId xmlns:a16="http://schemas.microsoft.com/office/drawing/2014/main" val="3959475624"/>
                    </a:ext>
                  </a:extLst>
                </a:gridCol>
                <a:gridCol w="855769">
                  <a:extLst>
                    <a:ext uri="{9D8B030D-6E8A-4147-A177-3AD203B41FA5}">
                      <a16:colId xmlns:a16="http://schemas.microsoft.com/office/drawing/2014/main" val="1747279379"/>
                    </a:ext>
                  </a:extLst>
                </a:gridCol>
                <a:gridCol w="846049">
                  <a:extLst>
                    <a:ext uri="{9D8B030D-6E8A-4147-A177-3AD203B41FA5}">
                      <a16:colId xmlns:a16="http://schemas.microsoft.com/office/drawing/2014/main" val="3443466117"/>
                    </a:ext>
                  </a:extLst>
                </a:gridCol>
                <a:gridCol w="924197">
                  <a:extLst>
                    <a:ext uri="{9D8B030D-6E8A-4147-A177-3AD203B41FA5}">
                      <a16:colId xmlns:a16="http://schemas.microsoft.com/office/drawing/2014/main" val="3045447883"/>
                    </a:ext>
                  </a:extLst>
                </a:gridCol>
              </a:tblGrid>
              <a:tr h="26163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CAUSAS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ABRIL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MAYO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JUNIO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TRIM </a:t>
                      </a:r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II </a:t>
                      </a:r>
                      <a:endParaRPr lang="es-CO" sz="1100" b="1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extLst>
                  <a:ext uri="{0D108BD9-81ED-4DB2-BD59-A6C34878D82A}">
                    <a16:rowId xmlns:a16="http://schemas.microsoft.com/office/drawing/2014/main" val="1280972270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INCUMPLIMIENTO DE TAREAS O FUNCIONES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1650929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 CAUSAS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4038386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TRATO IRRESPETUOSO O DESCORTÉS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0410471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NEGACIÓN ACCESO A LA JUSTICIA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502815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NEGATIVA A RECIBIR DENUNCIA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9494704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SUMINISTRO DE INFORMACIÓN IMPRECISA, INCOMPLETA ERRONEA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6179169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NEGACIÓN A SUMINISTRAR INFORMACIÓN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709699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INDEBIDO ASESORAMIENTO POR PARTE DEL SERVIDOR Y/O FUNCIONARIO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5644147"/>
                  </a:ext>
                </a:extLst>
              </a:tr>
              <a:tr h="13081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EXTRALIMITACIÓN DE FUNCIONES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8622304"/>
                  </a:ext>
                </a:extLst>
              </a:tr>
              <a:tr h="13081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INASISTENCIA NO JUSTIFICADA A AUDIENCIA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7822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6196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98B3C5B-F88C-B1B6-74A5-0E2681DAF2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158;g1df068ca10e_1_182">
            <a:extLst>
              <a:ext uri="{FF2B5EF4-FFF2-40B4-BE49-F238E27FC236}">
                <a16:creationId xmlns:a16="http://schemas.microsoft.com/office/drawing/2014/main" id="{88C564EC-AF0B-A7AA-E795-2A23BE554C3F}"/>
              </a:ext>
            </a:extLst>
          </p:cNvPr>
          <p:cNvSpPr txBox="1"/>
          <p:nvPr/>
        </p:nvSpPr>
        <p:spPr>
          <a:xfrm>
            <a:off x="6001686" y="2885172"/>
            <a:ext cx="5840544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3600" b="1" dirty="0">
                <a:solidFill>
                  <a:srgbClr val="141868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RECLAMOS</a:t>
            </a:r>
          </a:p>
        </p:txBody>
      </p:sp>
      <p:sp>
        <p:nvSpPr>
          <p:cNvPr id="11" name="Google Shape;158;g1df068ca10e_1_182">
            <a:extLst>
              <a:ext uri="{FF2B5EF4-FFF2-40B4-BE49-F238E27FC236}">
                <a16:creationId xmlns:a16="http://schemas.microsoft.com/office/drawing/2014/main" id="{64345A3E-7BAD-B9B3-A1A4-90C9596391A0}"/>
              </a:ext>
            </a:extLst>
          </p:cNvPr>
          <p:cNvSpPr txBox="1"/>
          <p:nvPr/>
        </p:nvSpPr>
        <p:spPr>
          <a:xfrm>
            <a:off x="6001686" y="3868045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ABRIL </a:t>
            </a: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– </a:t>
            </a: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JUNIO </a:t>
            </a: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313766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509231"/>
            <a:ext cx="4866183" cy="28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CANTIDAD RECLAMOS</a:t>
            </a:r>
          </a:p>
        </p:txBody>
      </p:sp>
      <p:sp>
        <p:nvSpPr>
          <p:cNvPr id="6" name="Google Shape;158;g1df068ca10e_1_182">
            <a:extLst>
              <a:ext uri="{FF2B5EF4-FFF2-40B4-BE49-F238E27FC236}">
                <a16:creationId xmlns:a16="http://schemas.microsoft.com/office/drawing/2014/main" id="{B6F472D1-135A-2B9C-1378-FB07862B4B6D}"/>
              </a:ext>
            </a:extLst>
          </p:cNvPr>
          <p:cNvSpPr txBox="1"/>
          <p:nvPr/>
        </p:nvSpPr>
        <p:spPr>
          <a:xfrm>
            <a:off x="2188986" y="862517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ABRIL – JUNIO 2024</a:t>
            </a:r>
            <a:endParaRPr lang="es-ES" sz="1700" b="1" spc="220" dirty="0">
              <a:solidFill>
                <a:srgbClr val="3ADFF7"/>
              </a:solidFill>
              <a:latin typeface="Arial" panose="020B0604020202020204" pitchFamily="34" charset="0"/>
              <a:cs typeface="Arial" panose="020B0604020202020204" pitchFamily="34" charset="0"/>
              <a:sym typeface="Avenir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0C39C22-D349-5AB2-46B1-B1BEE6CDAEC2}"/>
              </a:ext>
            </a:extLst>
          </p:cNvPr>
          <p:cNvSpPr txBox="1"/>
          <p:nvPr/>
        </p:nvSpPr>
        <p:spPr>
          <a:xfrm>
            <a:off x="1285480" y="1596987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Dependencias del nivel central que reportaron mayor número de reclamos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856F7C7-2F94-A53F-1ACD-28E890140399}"/>
              </a:ext>
            </a:extLst>
          </p:cNvPr>
          <p:cNvSpPr txBox="1"/>
          <p:nvPr/>
        </p:nvSpPr>
        <p:spPr>
          <a:xfrm>
            <a:off x="1260579" y="3855692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Seccionales que reportaron mayor número de reclamos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E4164789-EC0F-8283-3490-D315C10507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064158"/>
              </p:ext>
            </p:extLst>
          </p:nvPr>
        </p:nvGraphicFramePr>
        <p:xfrm>
          <a:off x="3305520" y="1596988"/>
          <a:ext cx="8459016" cy="21171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6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2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89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79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97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NIVEL CENTRAL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ABRIL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MAYO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JUNIO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TRIM </a:t>
                      </a:r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II </a:t>
                      </a:r>
                      <a:endParaRPr lang="es-CO" sz="1100" b="1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DELEGADA PARA LA SEGURIDAD TERRITORIAL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ATENCIÓN AL USUARIO INTERVENCIÓN TEMPRANA Y ASIGNACIONES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ASUNTOS JURÍDICOS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JUSTICIA TRANSICIONAL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487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PROTECCIÓN Y ASISTENCIA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8583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DESPACHO DEL VICEFISCAL GENERAL DE LA NACIÓN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2079805"/>
                  </a:ext>
                </a:extLst>
              </a:tr>
              <a:tr h="88583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ASUNTOS INTERNACIONALES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13432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ESPECIALIZADA CONTRA LA CORRUPCIÓN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0079070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SUBDIRECCIÓN FINANCIERA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D14831B9-A4F0-8E32-C0EC-5655A34624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294997"/>
              </p:ext>
            </p:extLst>
          </p:nvPr>
        </p:nvGraphicFramePr>
        <p:xfrm>
          <a:off x="3263956" y="3850181"/>
          <a:ext cx="6050354" cy="22434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0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4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47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986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SECCIONAL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ABRIL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MAYO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JUNIO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TRIM </a:t>
                      </a:r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II </a:t>
                      </a:r>
                      <a:endParaRPr lang="es-CO" sz="1100" b="1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TOLIMA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BOLÍVAR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SANTANDER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CÓRDOBA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NARIÑO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ATLÁNTICO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A1F65C0F-F54E-CBE1-DB7F-05867DE45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492"/>
            <a:ext cx="8381999" cy="365125"/>
          </a:xfrm>
        </p:spPr>
        <p:txBody>
          <a:bodyPr/>
          <a:lstStyle/>
          <a:p>
            <a:pPr algn="l"/>
            <a:endParaRPr lang="es-ES" sz="1100" dirty="0"/>
          </a:p>
          <a:p>
            <a:pPr algn="l"/>
            <a:r>
              <a:rPr lang="es-ES" sz="1000" dirty="0"/>
              <a:t>Nota: Se registran la totalidad de dependencias del nivel central que reportaron reclamos en el trimestre.</a:t>
            </a:r>
          </a:p>
          <a:p>
            <a:pPr algn="l"/>
            <a:endParaRPr lang="es-CO" sz="1100" dirty="0"/>
          </a:p>
        </p:txBody>
      </p:sp>
    </p:spTree>
    <p:extLst>
      <p:ext uri="{BB962C8B-B14F-4D97-AF65-F5344CB8AC3E}">
        <p14:creationId xmlns:p14="http://schemas.microsoft.com/office/powerpoint/2010/main" val="2962492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509231"/>
            <a:ext cx="4866183" cy="28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CAUSAS RECLAMOS</a:t>
            </a:r>
          </a:p>
        </p:txBody>
      </p:sp>
      <p:sp>
        <p:nvSpPr>
          <p:cNvPr id="6" name="Google Shape;158;g1df068ca10e_1_182">
            <a:extLst>
              <a:ext uri="{FF2B5EF4-FFF2-40B4-BE49-F238E27FC236}">
                <a16:creationId xmlns:a16="http://schemas.microsoft.com/office/drawing/2014/main" id="{B6F472D1-135A-2B9C-1378-FB07862B4B6D}"/>
              </a:ext>
            </a:extLst>
          </p:cNvPr>
          <p:cNvSpPr txBox="1"/>
          <p:nvPr/>
        </p:nvSpPr>
        <p:spPr>
          <a:xfrm>
            <a:off x="2188986" y="862517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ABRIL </a:t>
            </a: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– </a:t>
            </a: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JUNIO </a:t>
            </a: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2024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3FC1BD5-489B-8478-AE1E-643773353942}"/>
              </a:ext>
            </a:extLst>
          </p:cNvPr>
          <p:cNvSpPr txBox="1"/>
          <p:nvPr/>
        </p:nvSpPr>
        <p:spPr>
          <a:xfrm>
            <a:off x="1894306" y="5319962"/>
            <a:ext cx="8035758" cy="73866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La entidad recibió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la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mayor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cantidad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reclamos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por las siguientes causas: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“Falta de respuesta a las solicitudes”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195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requerimientos,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“Inactividad procesal”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84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 y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“Respuestas inoportunas”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14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10257992-1C9F-AD51-8381-388F8B0A9E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221952"/>
              </p:ext>
            </p:extLst>
          </p:nvPr>
        </p:nvGraphicFramePr>
        <p:xfrm>
          <a:off x="1894304" y="2122964"/>
          <a:ext cx="8035760" cy="23546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83833">
                  <a:extLst>
                    <a:ext uri="{9D8B030D-6E8A-4147-A177-3AD203B41FA5}">
                      <a16:colId xmlns:a16="http://schemas.microsoft.com/office/drawing/2014/main" val="995154711"/>
                    </a:ext>
                  </a:extLst>
                </a:gridCol>
                <a:gridCol w="1025912">
                  <a:extLst>
                    <a:ext uri="{9D8B030D-6E8A-4147-A177-3AD203B41FA5}">
                      <a16:colId xmlns:a16="http://schemas.microsoft.com/office/drawing/2014/main" val="3959475624"/>
                    </a:ext>
                  </a:extLst>
                </a:gridCol>
                <a:gridCol w="855769">
                  <a:extLst>
                    <a:ext uri="{9D8B030D-6E8A-4147-A177-3AD203B41FA5}">
                      <a16:colId xmlns:a16="http://schemas.microsoft.com/office/drawing/2014/main" val="1747279379"/>
                    </a:ext>
                  </a:extLst>
                </a:gridCol>
                <a:gridCol w="846049">
                  <a:extLst>
                    <a:ext uri="{9D8B030D-6E8A-4147-A177-3AD203B41FA5}">
                      <a16:colId xmlns:a16="http://schemas.microsoft.com/office/drawing/2014/main" val="3443466117"/>
                    </a:ext>
                  </a:extLst>
                </a:gridCol>
                <a:gridCol w="924197">
                  <a:extLst>
                    <a:ext uri="{9D8B030D-6E8A-4147-A177-3AD203B41FA5}">
                      <a16:colId xmlns:a16="http://schemas.microsoft.com/office/drawing/2014/main" val="3045447883"/>
                    </a:ext>
                  </a:extLst>
                </a:gridCol>
              </a:tblGrid>
              <a:tr h="26163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CAUSAS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ABRIL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MAYO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JUNIO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TRIM </a:t>
                      </a:r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II </a:t>
                      </a:r>
                      <a:endParaRPr lang="es-CO" sz="1100" b="1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extLst>
                  <a:ext uri="{0D108BD9-81ED-4DB2-BD59-A6C34878D82A}">
                    <a16:rowId xmlns:a16="http://schemas.microsoft.com/office/drawing/2014/main" val="1280972270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FALTA</a:t>
                      </a:r>
                      <a:r>
                        <a:rPr lang="es-CO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RESPUESTA A LAS SOLICITUDES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1650929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INACTIVIDAD</a:t>
                      </a:r>
                      <a:r>
                        <a:rPr lang="es-CO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PROCESAL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4038386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RESPUESTA INOPORTUNAS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0410471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MALA ATENCIÓN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502815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LARGOS TIEMPOS DE ESPERA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9494704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</a:t>
                      </a:r>
                      <a:r>
                        <a:rPr lang="es-E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CAUSAS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6179169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INSTALACIONES</a:t>
                      </a:r>
                      <a:r>
                        <a:rPr lang="es-CO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FÍSICAS INADECUADAS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709699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SUSPENSIÓN DE LA ATENCIÓN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5644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2247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98B3C5B-F88C-B1B6-74A5-0E2681DAF2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158;g1df068ca10e_1_182">
            <a:extLst>
              <a:ext uri="{FF2B5EF4-FFF2-40B4-BE49-F238E27FC236}">
                <a16:creationId xmlns:a16="http://schemas.microsoft.com/office/drawing/2014/main" id="{88C564EC-AF0B-A7AA-E795-2A23BE554C3F}"/>
              </a:ext>
            </a:extLst>
          </p:cNvPr>
          <p:cNvSpPr txBox="1"/>
          <p:nvPr/>
        </p:nvSpPr>
        <p:spPr>
          <a:xfrm>
            <a:off x="6001686" y="2885172"/>
            <a:ext cx="5840544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3600" b="1" dirty="0">
                <a:solidFill>
                  <a:srgbClr val="141868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SUGERENCIAS</a:t>
            </a:r>
          </a:p>
        </p:txBody>
      </p:sp>
      <p:sp>
        <p:nvSpPr>
          <p:cNvPr id="11" name="Google Shape;158;g1df068ca10e_1_182">
            <a:extLst>
              <a:ext uri="{FF2B5EF4-FFF2-40B4-BE49-F238E27FC236}">
                <a16:creationId xmlns:a16="http://schemas.microsoft.com/office/drawing/2014/main" id="{64345A3E-7BAD-B9B3-A1A4-90C9596391A0}"/>
              </a:ext>
            </a:extLst>
          </p:cNvPr>
          <p:cNvSpPr txBox="1"/>
          <p:nvPr/>
        </p:nvSpPr>
        <p:spPr>
          <a:xfrm>
            <a:off x="6001686" y="3868045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ABRIL - JUNIO</a:t>
            </a: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 </a:t>
            </a: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265739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509231"/>
            <a:ext cx="4866183" cy="28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SUGERENCIAS</a:t>
            </a:r>
          </a:p>
        </p:txBody>
      </p:sp>
      <p:sp>
        <p:nvSpPr>
          <p:cNvPr id="6" name="Google Shape;158;g1df068ca10e_1_182">
            <a:extLst>
              <a:ext uri="{FF2B5EF4-FFF2-40B4-BE49-F238E27FC236}">
                <a16:creationId xmlns:a16="http://schemas.microsoft.com/office/drawing/2014/main" id="{B6F472D1-135A-2B9C-1378-FB07862B4B6D}"/>
              </a:ext>
            </a:extLst>
          </p:cNvPr>
          <p:cNvSpPr txBox="1"/>
          <p:nvPr/>
        </p:nvSpPr>
        <p:spPr>
          <a:xfrm>
            <a:off x="2188986" y="862517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ABRIL - JUNIO </a:t>
            </a: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2024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3FC1BD5-489B-8478-AE1E-643773353942}"/>
              </a:ext>
            </a:extLst>
          </p:cNvPr>
          <p:cNvSpPr txBox="1"/>
          <p:nvPr/>
        </p:nvSpPr>
        <p:spPr>
          <a:xfrm>
            <a:off x="1894306" y="5319962"/>
            <a:ext cx="8035758" cy="73866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Las causas de las sugerencias presentadas  fueron las siguientes: “Otras categorías”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13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,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“Mejoras de infraestructura”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10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 e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“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Incrementar la cantidad de personal para la atención”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10257992-1C9F-AD51-8381-388F8B0A9E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164926"/>
              </p:ext>
            </p:extLst>
          </p:nvPr>
        </p:nvGraphicFramePr>
        <p:xfrm>
          <a:off x="1894304" y="2122964"/>
          <a:ext cx="8035760" cy="1391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83833">
                  <a:extLst>
                    <a:ext uri="{9D8B030D-6E8A-4147-A177-3AD203B41FA5}">
                      <a16:colId xmlns:a16="http://schemas.microsoft.com/office/drawing/2014/main" val="995154711"/>
                    </a:ext>
                  </a:extLst>
                </a:gridCol>
                <a:gridCol w="1025912">
                  <a:extLst>
                    <a:ext uri="{9D8B030D-6E8A-4147-A177-3AD203B41FA5}">
                      <a16:colId xmlns:a16="http://schemas.microsoft.com/office/drawing/2014/main" val="3959475624"/>
                    </a:ext>
                  </a:extLst>
                </a:gridCol>
                <a:gridCol w="855769">
                  <a:extLst>
                    <a:ext uri="{9D8B030D-6E8A-4147-A177-3AD203B41FA5}">
                      <a16:colId xmlns:a16="http://schemas.microsoft.com/office/drawing/2014/main" val="1747279379"/>
                    </a:ext>
                  </a:extLst>
                </a:gridCol>
                <a:gridCol w="846049">
                  <a:extLst>
                    <a:ext uri="{9D8B030D-6E8A-4147-A177-3AD203B41FA5}">
                      <a16:colId xmlns:a16="http://schemas.microsoft.com/office/drawing/2014/main" val="3443466117"/>
                    </a:ext>
                  </a:extLst>
                </a:gridCol>
                <a:gridCol w="924197">
                  <a:extLst>
                    <a:ext uri="{9D8B030D-6E8A-4147-A177-3AD203B41FA5}">
                      <a16:colId xmlns:a16="http://schemas.microsoft.com/office/drawing/2014/main" val="3045447883"/>
                    </a:ext>
                  </a:extLst>
                </a:gridCol>
              </a:tblGrid>
              <a:tr h="26163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CAUSAS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ABRIL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MAYO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JUNIO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TRIM </a:t>
                      </a:r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II </a:t>
                      </a:r>
                      <a:endParaRPr lang="es-CO" sz="1100" b="1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extLst>
                  <a:ext uri="{0D108BD9-81ED-4DB2-BD59-A6C34878D82A}">
                    <a16:rowId xmlns:a16="http://schemas.microsoft.com/office/drawing/2014/main" val="1280972270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 CATEGORIAS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1650929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MEJORAS DE INFRAESTRUCTURA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4038386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INCREMENTAR LA CANTIDAD DE  PERSONAL PARA LA ATENCIÓN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0410471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ATENCIÓN PREFERENCIAL POR CONDICIÓN ESPECIAL (EMBARAZO, DISCAPACIDAD,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502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9602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98B3C5B-F88C-B1B6-74A5-0E2681DAF2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158;g1df068ca10e_1_182">
            <a:extLst>
              <a:ext uri="{FF2B5EF4-FFF2-40B4-BE49-F238E27FC236}">
                <a16:creationId xmlns:a16="http://schemas.microsoft.com/office/drawing/2014/main" id="{88C564EC-AF0B-A7AA-E795-2A23BE554C3F}"/>
              </a:ext>
            </a:extLst>
          </p:cNvPr>
          <p:cNvSpPr txBox="1"/>
          <p:nvPr/>
        </p:nvSpPr>
        <p:spPr>
          <a:xfrm>
            <a:off x="6001686" y="2885172"/>
            <a:ext cx="5840544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3600" b="1" dirty="0">
                <a:solidFill>
                  <a:srgbClr val="141868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TIEMPOS PROMEDIO DE RESPUESTA</a:t>
            </a:r>
          </a:p>
        </p:txBody>
      </p:sp>
      <p:sp>
        <p:nvSpPr>
          <p:cNvPr id="11" name="Google Shape;158;g1df068ca10e_1_182">
            <a:extLst>
              <a:ext uri="{FF2B5EF4-FFF2-40B4-BE49-F238E27FC236}">
                <a16:creationId xmlns:a16="http://schemas.microsoft.com/office/drawing/2014/main" id="{64345A3E-7BAD-B9B3-A1A4-90C9596391A0}"/>
              </a:ext>
            </a:extLst>
          </p:cNvPr>
          <p:cNvSpPr txBox="1"/>
          <p:nvPr/>
        </p:nvSpPr>
        <p:spPr>
          <a:xfrm>
            <a:off x="6001686" y="3868045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ABRIL – JUNIO 2024</a:t>
            </a:r>
            <a:endParaRPr lang="es-ES" sz="1700" b="1" spc="220" dirty="0">
              <a:solidFill>
                <a:srgbClr val="3ADFF7"/>
              </a:solidFill>
              <a:latin typeface="Arial" panose="020B0604020202020204" pitchFamily="34" charset="0"/>
              <a:cs typeface="Arial" panose="020B0604020202020204" pitchFamily="34" charset="0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1547762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509231"/>
            <a:ext cx="4866183" cy="27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TIEMPOS PROMEDIO RESPUESTAS</a:t>
            </a:r>
          </a:p>
        </p:txBody>
      </p:sp>
      <p:sp>
        <p:nvSpPr>
          <p:cNvPr id="6" name="Google Shape;158;g1df068ca10e_1_182">
            <a:extLst>
              <a:ext uri="{FF2B5EF4-FFF2-40B4-BE49-F238E27FC236}">
                <a16:creationId xmlns:a16="http://schemas.microsoft.com/office/drawing/2014/main" id="{B6F472D1-135A-2B9C-1378-FB07862B4B6D}"/>
              </a:ext>
            </a:extLst>
          </p:cNvPr>
          <p:cNvSpPr txBox="1"/>
          <p:nvPr/>
        </p:nvSpPr>
        <p:spPr>
          <a:xfrm>
            <a:off x="2188986" y="862517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ABRIL – JUNIO 2024</a:t>
            </a:r>
            <a:endParaRPr lang="es-ES" sz="1700" b="1" spc="220" dirty="0">
              <a:solidFill>
                <a:srgbClr val="3ADFF7"/>
              </a:solidFill>
              <a:latin typeface="Arial" panose="020B0604020202020204" pitchFamily="34" charset="0"/>
              <a:cs typeface="Arial" panose="020B0604020202020204" pitchFamily="34" charset="0"/>
              <a:sym typeface="Avenir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3FC1BD5-489B-8478-AE1E-643773353942}"/>
              </a:ext>
            </a:extLst>
          </p:cNvPr>
          <p:cNvSpPr txBox="1"/>
          <p:nvPr/>
        </p:nvSpPr>
        <p:spPr>
          <a:xfrm>
            <a:off x="1912217" y="4439144"/>
            <a:ext cx="8035758" cy="160043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Durante el periodo reportado las peticiones, quejas, reclamos y sugerencias fueron atendidas en promedio en  un término máximo de entre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y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5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días y un término mínimo de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día, cumpliendo de esta forma con los tiempos de respuesta establecidos en la Ley 1755 de 2015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.</a:t>
            </a:r>
          </a:p>
          <a:p>
            <a:pPr algn="just" hangingPunct="0"/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  <a:p>
            <a:pPr algn="just" hangingPunct="0"/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  <a:sym typeface="Calibri"/>
              </a:rPr>
              <a:t>Dentro de la categoría de peticiones se encuentran las solicitudes de información, las cuales representan el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  <a:sym typeface="Calibri"/>
              </a:rPr>
              <a:t>75%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  <a:sym typeface="Calibri"/>
              </a:rPr>
              <a:t> del total de las peticiones recibidas durante el semestre.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78755"/>
              </p:ext>
            </p:extLst>
          </p:nvPr>
        </p:nvGraphicFramePr>
        <p:xfrm>
          <a:off x="1912217" y="1550847"/>
          <a:ext cx="8063056" cy="24264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7056">
                  <a:extLst>
                    <a:ext uri="{9D8B030D-6E8A-4147-A177-3AD203B41FA5}">
                      <a16:colId xmlns:a16="http://schemas.microsoft.com/office/drawing/2014/main" val="596484549"/>
                    </a:ext>
                  </a:extLst>
                </a:gridCol>
                <a:gridCol w="2036618">
                  <a:extLst>
                    <a:ext uri="{9D8B030D-6E8A-4147-A177-3AD203B41FA5}">
                      <a16:colId xmlns:a16="http://schemas.microsoft.com/office/drawing/2014/main" val="2647808015"/>
                    </a:ext>
                  </a:extLst>
                </a:gridCol>
                <a:gridCol w="2119745">
                  <a:extLst>
                    <a:ext uri="{9D8B030D-6E8A-4147-A177-3AD203B41FA5}">
                      <a16:colId xmlns:a16="http://schemas.microsoft.com/office/drawing/2014/main" val="2525975456"/>
                    </a:ext>
                  </a:extLst>
                </a:gridCol>
                <a:gridCol w="1939637">
                  <a:extLst>
                    <a:ext uri="{9D8B030D-6E8A-4147-A177-3AD203B41FA5}">
                      <a16:colId xmlns:a16="http://schemas.microsoft.com/office/drawing/2014/main" val="772648167"/>
                    </a:ext>
                  </a:extLst>
                </a:gridCol>
              </a:tblGrid>
              <a:tr h="390042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CLASIFICACIÓN</a:t>
                      </a:r>
                    </a:p>
                    <a:p>
                      <a:pPr algn="ctr" fontAlgn="b"/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TÉRMINO VENCIMIENTO (DIAS)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RESPONDIDAS </a:t>
                      </a:r>
                      <a:r>
                        <a:rPr lang="es-419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 TÉRMINOS</a:t>
                      </a:r>
                    </a:p>
                    <a:p>
                      <a:pPr algn="ctr" fontAlgn="b"/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PROMEDIO RESPUESTA (DÍAS)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8118956"/>
                  </a:ext>
                </a:extLst>
              </a:tr>
              <a:tr h="226268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Queja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6629396"/>
                  </a:ext>
                </a:extLst>
              </a:tr>
              <a:tr h="226268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Reclamo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9530569"/>
                  </a:ext>
                </a:extLst>
              </a:tr>
              <a:tr h="226268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Sugerencia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5268488"/>
                  </a:ext>
                </a:extLst>
              </a:tr>
              <a:tr h="226268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Petición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3865445"/>
                  </a:ext>
                </a:extLst>
              </a:tr>
              <a:tr h="226268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6463255"/>
                  </a:ext>
                </a:extLst>
              </a:tr>
              <a:tr h="226268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7887818"/>
                  </a:ext>
                </a:extLst>
              </a:tr>
              <a:tr h="226268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8454710"/>
                  </a:ext>
                </a:extLst>
              </a:tr>
              <a:tr h="226268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73735941"/>
                  </a:ext>
                </a:extLst>
              </a:tr>
              <a:tr h="226268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0047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6057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98B3C5B-F88C-B1B6-74A5-0E2681DAF2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158;g1df068ca10e_1_182">
            <a:extLst>
              <a:ext uri="{FF2B5EF4-FFF2-40B4-BE49-F238E27FC236}">
                <a16:creationId xmlns:a16="http://schemas.microsoft.com/office/drawing/2014/main" id="{88C564EC-AF0B-A7AA-E795-2A23BE554C3F}"/>
              </a:ext>
            </a:extLst>
          </p:cNvPr>
          <p:cNvSpPr txBox="1"/>
          <p:nvPr/>
        </p:nvSpPr>
        <p:spPr>
          <a:xfrm>
            <a:off x="6001686" y="2885172"/>
            <a:ext cx="5840544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3600" b="1" dirty="0">
                <a:solidFill>
                  <a:srgbClr val="141868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GENERALIDADES</a:t>
            </a:r>
          </a:p>
        </p:txBody>
      </p:sp>
      <p:sp>
        <p:nvSpPr>
          <p:cNvPr id="11" name="Google Shape;158;g1df068ca10e_1_182">
            <a:extLst>
              <a:ext uri="{FF2B5EF4-FFF2-40B4-BE49-F238E27FC236}">
                <a16:creationId xmlns:a16="http://schemas.microsoft.com/office/drawing/2014/main" id="{64345A3E-7BAD-B9B3-A1A4-90C9596391A0}"/>
              </a:ext>
            </a:extLst>
          </p:cNvPr>
          <p:cNvSpPr txBox="1"/>
          <p:nvPr/>
        </p:nvSpPr>
        <p:spPr>
          <a:xfrm>
            <a:off x="6001686" y="3868045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ABRIL – JUNIO 2024</a:t>
            </a:r>
          </a:p>
        </p:txBody>
      </p:sp>
    </p:spTree>
    <p:extLst>
      <p:ext uri="{BB962C8B-B14F-4D97-AF65-F5344CB8AC3E}">
        <p14:creationId xmlns:p14="http://schemas.microsoft.com/office/powerpoint/2010/main" val="3846194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98B3C5B-F88C-B1B6-74A5-0E2681DAF2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158;g1df068ca10e_1_182">
            <a:extLst>
              <a:ext uri="{FF2B5EF4-FFF2-40B4-BE49-F238E27FC236}">
                <a16:creationId xmlns:a16="http://schemas.microsoft.com/office/drawing/2014/main" id="{88C564EC-AF0B-A7AA-E795-2A23BE554C3F}"/>
              </a:ext>
            </a:extLst>
          </p:cNvPr>
          <p:cNvSpPr txBox="1"/>
          <p:nvPr/>
        </p:nvSpPr>
        <p:spPr>
          <a:xfrm>
            <a:off x="6001686" y="2885172"/>
            <a:ext cx="5840544" cy="787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3200" b="1" dirty="0">
                <a:solidFill>
                  <a:srgbClr val="141868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ACCESO A LA INFORMACIÓN PÚBLICA</a:t>
            </a:r>
          </a:p>
        </p:txBody>
      </p:sp>
      <p:sp>
        <p:nvSpPr>
          <p:cNvPr id="11" name="Google Shape;158;g1df068ca10e_1_182">
            <a:extLst>
              <a:ext uri="{FF2B5EF4-FFF2-40B4-BE49-F238E27FC236}">
                <a16:creationId xmlns:a16="http://schemas.microsoft.com/office/drawing/2014/main" id="{64345A3E-7BAD-B9B3-A1A4-90C9596391A0}"/>
              </a:ext>
            </a:extLst>
          </p:cNvPr>
          <p:cNvSpPr txBox="1"/>
          <p:nvPr/>
        </p:nvSpPr>
        <p:spPr>
          <a:xfrm>
            <a:off x="6001686" y="3868045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ABRIL </a:t>
            </a: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– </a:t>
            </a: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JUNIO </a:t>
            </a: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4064085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509231"/>
            <a:ext cx="4866183" cy="28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ACCESO INFORMACIÓN PÚBLICA</a:t>
            </a:r>
          </a:p>
        </p:txBody>
      </p:sp>
      <p:sp>
        <p:nvSpPr>
          <p:cNvPr id="6" name="Google Shape;158;g1df068ca10e_1_182">
            <a:extLst>
              <a:ext uri="{FF2B5EF4-FFF2-40B4-BE49-F238E27FC236}">
                <a16:creationId xmlns:a16="http://schemas.microsoft.com/office/drawing/2014/main" id="{B6F472D1-135A-2B9C-1378-FB07862B4B6D}"/>
              </a:ext>
            </a:extLst>
          </p:cNvPr>
          <p:cNvSpPr txBox="1"/>
          <p:nvPr/>
        </p:nvSpPr>
        <p:spPr>
          <a:xfrm>
            <a:off x="2188986" y="862517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ABRIL – JUNIO </a:t>
            </a: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2024</a:t>
            </a:r>
            <a:endParaRPr lang="es-ES" sz="1700" b="1" spc="220" dirty="0">
              <a:solidFill>
                <a:srgbClr val="3ADFF7"/>
              </a:solidFill>
              <a:latin typeface="Arial" panose="020B0604020202020204" pitchFamily="34" charset="0"/>
              <a:cs typeface="Arial" panose="020B0604020202020204" pitchFamily="34" charset="0"/>
              <a:sym typeface="Avenir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675582E-A325-3FA2-4030-774D43549DB5}"/>
              </a:ext>
            </a:extLst>
          </p:cNvPr>
          <p:cNvSpPr txBox="1"/>
          <p:nvPr/>
        </p:nvSpPr>
        <p:spPr>
          <a:xfrm>
            <a:off x="7314597" y="3140495"/>
            <a:ext cx="4203990" cy="156965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conformidad a  lo establecido en la Ley 1712 de 2014, en el periodo reportado se negó el acceso a la información por tener carácter de clasificado o reservado a un  total de </a:t>
            </a:r>
            <a:r>
              <a:rPr lang="es-CO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451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requerimientos.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38C55581-C2E3-2F60-2FA8-3D330E10A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637663"/>
              </p:ext>
            </p:extLst>
          </p:nvPr>
        </p:nvGraphicFramePr>
        <p:xfrm>
          <a:off x="1288763" y="1830531"/>
          <a:ext cx="5698305" cy="10612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4450">
                  <a:extLst>
                    <a:ext uri="{9D8B030D-6E8A-4147-A177-3AD203B41FA5}">
                      <a16:colId xmlns:a16="http://schemas.microsoft.com/office/drawing/2014/main" val="3593930323"/>
                    </a:ext>
                  </a:extLst>
                </a:gridCol>
                <a:gridCol w="1051454">
                  <a:extLst>
                    <a:ext uri="{9D8B030D-6E8A-4147-A177-3AD203B41FA5}">
                      <a16:colId xmlns:a16="http://schemas.microsoft.com/office/drawing/2014/main" val="4026210333"/>
                    </a:ext>
                  </a:extLst>
                </a:gridCol>
                <a:gridCol w="1072444">
                  <a:extLst>
                    <a:ext uri="{9D8B030D-6E8A-4147-A177-3AD203B41FA5}">
                      <a16:colId xmlns:a16="http://schemas.microsoft.com/office/drawing/2014/main" val="1523906900"/>
                    </a:ext>
                  </a:extLst>
                </a:gridCol>
                <a:gridCol w="1038578">
                  <a:extLst>
                    <a:ext uri="{9D8B030D-6E8A-4147-A177-3AD203B41FA5}">
                      <a16:colId xmlns:a16="http://schemas.microsoft.com/office/drawing/2014/main" val="538038368"/>
                    </a:ext>
                  </a:extLst>
                </a:gridCol>
                <a:gridCol w="981379">
                  <a:extLst>
                    <a:ext uri="{9D8B030D-6E8A-4147-A177-3AD203B41FA5}">
                      <a16:colId xmlns:a16="http://schemas.microsoft.com/office/drawing/2014/main" val="2469311456"/>
                    </a:ext>
                  </a:extLst>
                </a:gridCol>
              </a:tblGrid>
              <a:tr h="15066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CANTIDAD DE SOLICITUDES A LAS QUE SE LE NEGO ACCESO A LA INFORMACION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245412"/>
                  </a:ext>
                </a:extLst>
              </a:tr>
              <a:tr h="284019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ORIGEN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ABRIL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MAYO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JUNIO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  <a:r>
                        <a:rPr lang="es-CO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II </a:t>
                      </a:r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TRIM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84219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CENTRAL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157651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SECCIONAL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369843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08281019"/>
                  </a:ext>
                </a:extLst>
              </a:tr>
            </a:tbl>
          </a:graphicData>
        </a:graphic>
      </p:graphicFrame>
      <p:graphicFrame>
        <p:nvGraphicFramePr>
          <p:cNvPr id="9" name="Chart 31">
            <a:extLst>
              <a:ext uri="{FF2B5EF4-FFF2-40B4-BE49-F238E27FC236}">
                <a16:creationId xmlns:a16="http://schemas.microsoft.com/office/drawing/2014/main" id="{00000000-0008-0000-2400-00001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6225687"/>
              </p:ext>
            </p:extLst>
          </p:nvPr>
        </p:nvGraphicFramePr>
        <p:xfrm>
          <a:off x="1328738" y="3140494"/>
          <a:ext cx="5658330" cy="2955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563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98B3C5B-F88C-B1B6-74A5-0E2681DAF2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158;g1df068ca10e_1_182">
            <a:extLst>
              <a:ext uri="{FF2B5EF4-FFF2-40B4-BE49-F238E27FC236}">
                <a16:creationId xmlns:a16="http://schemas.microsoft.com/office/drawing/2014/main" id="{88C564EC-AF0B-A7AA-E795-2A23BE554C3F}"/>
              </a:ext>
            </a:extLst>
          </p:cNvPr>
          <p:cNvSpPr txBox="1"/>
          <p:nvPr/>
        </p:nvSpPr>
        <p:spPr>
          <a:xfrm>
            <a:off x="6001686" y="2885172"/>
            <a:ext cx="5840544" cy="787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3200" b="1" dirty="0">
                <a:solidFill>
                  <a:srgbClr val="141868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TRASLADOS A OTRAS ENTIDADES</a:t>
            </a:r>
          </a:p>
        </p:txBody>
      </p:sp>
      <p:sp>
        <p:nvSpPr>
          <p:cNvPr id="11" name="Google Shape;158;g1df068ca10e_1_182">
            <a:extLst>
              <a:ext uri="{FF2B5EF4-FFF2-40B4-BE49-F238E27FC236}">
                <a16:creationId xmlns:a16="http://schemas.microsoft.com/office/drawing/2014/main" id="{64345A3E-7BAD-B9B3-A1A4-90C9596391A0}"/>
              </a:ext>
            </a:extLst>
          </p:cNvPr>
          <p:cNvSpPr txBox="1"/>
          <p:nvPr/>
        </p:nvSpPr>
        <p:spPr>
          <a:xfrm>
            <a:off x="6001686" y="3868045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ABRIL – JUNIO 2024</a:t>
            </a:r>
            <a:endParaRPr lang="es-ES" sz="1700" b="1" spc="220" dirty="0">
              <a:solidFill>
                <a:srgbClr val="3ADFF7"/>
              </a:solidFill>
              <a:latin typeface="Arial" panose="020B0604020202020204" pitchFamily="34" charset="0"/>
              <a:cs typeface="Arial" panose="020B0604020202020204" pitchFamily="34" charset="0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4221168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509231"/>
            <a:ext cx="4866183" cy="27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TRASLADOS A OTRAS ENTIDADES</a:t>
            </a:r>
          </a:p>
        </p:txBody>
      </p:sp>
      <p:sp>
        <p:nvSpPr>
          <p:cNvPr id="6" name="Google Shape;158;g1df068ca10e_1_182">
            <a:extLst>
              <a:ext uri="{FF2B5EF4-FFF2-40B4-BE49-F238E27FC236}">
                <a16:creationId xmlns:a16="http://schemas.microsoft.com/office/drawing/2014/main" id="{B6F472D1-135A-2B9C-1378-FB07862B4B6D}"/>
              </a:ext>
            </a:extLst>
          </p:cNvPr>
          <p:cNvSpPr txBox="1"/>
          <p:nvPr/>
        </p:nvSpPr>
        <p:spPr>
          <a:xfrm>
            <a:off x="2188986" y="862517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ABRIL </a:t>
            </a: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– </a:t>
            </a: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JUNIO </a:t>
            </a: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2024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675582E-A325-3FA2-4030-774D43549DB5}"/>
              </a:ext>
            </a:extLst>
          </p:cNvPr>
          <p:cNvSpPr txBox="1"/>
          <p:nvPr/>
        </p:nvSpPr>
        <p:spPr>
          <a:xfrm>
            <a:off x="7314597" y="3140495"/>
            <a:ext cx="4203990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Respecto a las solicitudes sobre las cuales la Fiscalía General de la Nación no tenía competencia, durante el periodo reportado se realizó el traslado a otras Instituciones de </a:t>
            </a:r>
            <a:r>
              <a:rPr lang="es-CO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430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requerimientos.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38C55581-C2E3-2F60-2FA8-3D330E10A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069135"/>
              </p:ext>
            </p:extLst>
          </p:nvPr>
        </p:nvGraphicFramePr>
        <p:xfrm>
          <a:off x="1288763" y="1830531"/>
          <a:ext cx="5698305" cy="10612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4450">
                  <a:extLst>
                    <a:ext uri="{9D8B030D-6E8A-4147-A177-3AD203B41FA5}">
                      <a16:colId xmlns:a16="http://schemas.microsoft.com/office/drawing/2014/main" val="3593930323"/>
                    </a:ext>
                  </a:extLst>
                </a:gridCol>
                <a:gridCol w="1051454">
                  <a:extLst>
                    <a:ext uri="{9D8B030D-6E8A-4147-A177-3AD203B41FA5}">
                      <a16:colId xmlns:a16="http://schemas.microsoft.com/office/drawing/2014/main" val="4026210333"/>
                    </a:ext>
                  </a:extLst>
                </a:gridCol>
                <a:gridCol w="1072444">
                  <a:extLst>
                    <a:ext uri="{9D8B030D-6E8A-4147-A177-3AD203B41FA5}">
                      <a16:colId xmlns:a16="http://schemas.microsoft.com/office/drawing/2014/main" val="1523906900"/>
                    </a:ext>
                  </a:extLst>
                </a:gridCol>
                <a:gridCol w="1038578">
                  <a:extLst>
                    <a:ext uri="{9D8B030D-6E8A-4147-A177-3AD203B41FA5}">
                      <a16:colId xmlns:a16="http://schemas.microsoft.com/office/drawing/2014/main" val="538038368"/>
                    </a:ext>
                  </a:extLst>
                </a:gridCol>
                <a:gridCol w="981379">
                  <a:extLst>
                    <a:ext uri="{9D8B030D-6E8A-4147-A177-3AD203B41FA5}">
                      <a16:colId xmlns:a16="http://schemas.microsoft.com/office/drawing/2014/main" val="2469311456"/>
                    </a:ext>
                  </a:extLst>
                </a:gridCol>
              </a:tblGrid>
              <a:tr h="15066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SOLICITUDES TRASLADADAS</a:t>
                      </a:r>
                      <a:r>
                        <a:rPr lang="es-419" sz="1100" b="1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 OTRA INSTITUCIONES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245412"/>
                  </a:ext>
                </a:extLst>
              </a:tr>
              <a:tr h="284019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ORIGEN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ABRIL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MAYO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JUNIO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</a:t>
                      </a:r>
                      <a:r>
                        <a:rPr lang="es-CO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II </a:t>
                      </a:r>
                      <a:r>
                        <a:rPr lang="es-C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84219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CENTRAL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157651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SECCIONAL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369843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08281019"/>
                  </a:ext>
                </a:extLst>
              </a:tr>
            </a:tbl>
          </a:graphicData>
        </a:graphic>
      </p:graphicFrame>
      <p:graphicFrame>
        <p:nvGraphicFramePr>
          <p:cNvPr id="9" name="Chart 27">
            <a:extLst>
              <a:ext uri="{FF2B5EF4-FFF2-40B4-BE49-F238E27FC236}">
                <a16:creationId xmlns:a16="http://schemas.microsoft.com/office/drawing/2014/main" id="{00000000-0008-0000-2200-00001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4138668"/>
              </p:ext>
            </p:extLst>
          </p:nvPr>
        </p:nvGraphicFramePr>
        <p:xfrm>
          <a:off x="1227541" y="3140496"/>
          <a:ext cx="5759527" cy="3191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7029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98B3C5B-F88C-B1B6-74A5-0E2681DAF2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158;g1df068ca10e_1_182">
            <a:extLst>
              <a:ext uri="{FF2B5EF4-FFF2-40B4-BE49-F238E27FC236}">
                <a16:creationId xmlns:a16="http://schemas.microsoft.com/office/drawing/2014/main" id="{88C564EC-AF0B-A7AA-E795-2A23BE554C3F}"/>
              </a:ext>
            </a:extLst>
          </p:cNvPr>
          <p:cNvSpPr txBox="1"/>
          <p:nvPr/>
        </p:nvSpPr>
        <p:spPr>
          <a:xfrm>
            <a:off x="6001686" y="2885172"/>
            <a:ext cx="5840544" cy="39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3200" b="1" dirty="0">
                <a:solidFill>
                  <a:srgbClr val="141868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ACCIONES DE MEJORA</a:t>
            </a:r>
          </a:p>
        </p:txBody>
      </p:sp>
      <p:sp>
        <p:nvSpPr>
          <p:cNvPr id="11" name="Google Shape;158;g1df068ca10e_1_182">
            <a:extLst>
              <a:ext uri="{FF2B5EF4-FFF2-40B4-BE49-F238E27FC236}">
                <a16:creationId xmlns:a16="http://schemas.microsoft.com/office/drawing/2014/main" id="{64345A3E-7BAD-B9B3-A1A4-90C9596391A0}"/>
              </a:ext>
            </a:extLst>
          </p:cNvPr>
          <p:cNvSpPr txBox="1"/>
          <p:nvPr/>
        </p:nvSpPr>
        <p:spPr>
          <a:xfrm>
            <a:off x="6001686" y="3868045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ABRIL – MAYO 2024</a:t>
            </a:r>
            <a:endParaRPr lang="es-ES" sz="1700" b="1" spc="220" dirty="0">
              <a:solidFill>
                <a:srgbClr val="3ADFF7"/>
              </a:solidFill>
              <a:latin typeface="Arial" panose="020B0604020202020204" pitchFamily="34" charset="0"/>
              <a:cs typeface="Arial" panose="020B0604020202020204" pitchFamily="34" charset="0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3959320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509231"/>
            <a:ext cx="4866183" cy="295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ACCIONES DE MEJORA</a:t>
            </a:r>
          </a:p>
        </p:txBody>
      </p:sp>
      <p:sp>
        <p:nvSpPr>
          <p:cNvPr id="6" name="Google Shape;158;g1df068ca10e_1_182">
            <a:extLst>
              <a:ext uri="{FF2B5EF4-FFF2-40B4-BE49-F238E27FC236}">
                <a16:creationId xmlns:a16="http://schemas.microsoft.com/office/drawing/2014/main" id="{B6F472D1-135A-2B9C-1378-FB07862B4B6D}"/>
              </a:ext>
            </a:extLst>
          </p:cNvPr>
          <p:cNvSpPr txBox="1"/>
          <p:nvPr/>
        </p:nvSpPr>
        <p:spPr>
          <a:xfrm>
            <a:off x="2188986" y="862517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ABRIL - JUNIO </a:t>
            </a: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2024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0BBBBFE-5242-F4AF-0605-C798EC80F2BE}"/>
              </a:ext>
            </a:extLst>
          </p:cNvPr>
          <p:cNvSpPr txBox="1"/>
          <p:nvPr/>
        </p:nvSpPr>
        <p:spPr>
          <a:xfrm>
            <a:off x="1288473" y="1590561"/>
            <a:ext cx="10372459" cy="40934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CO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Desde el Grupo de Trabajo PQRS de la Subdirección Nacional de Gestión Documental de forma continua se brindó orientación a las dependencias del nivel central y seccional sobre los lineamientos para la correcta gestión de las PQRS en cuanto:</a:t>
            </a:r>
          </a:p>
          <a:p>
            <a:pPr algn="just"/>
            <a:endParaRPr lang="es-CO" sz="20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Acompañamiento en la revisión y ajuste de los reportes mensuales de PQRS, como insumos principales para la elaboración de los informes trimestrales que deben ser publicados en el sitio web y en la intranet.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Seguimiento en sitio de la correcta aplicación del procedimiento de PQRS en las dependencias del nivel seccional.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Tratamiento de situaciones especiales en la gestión de PQRS contempladas en la Ley, como peticiones reiterativas, incompletas, oscuras o irrespetuosas y</a:t>
            </a:r>
            <a:r>
              <a:rPr lang="es-ES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notificaciones por aviso.</a:t>
            </a:r>
            <a:endParaRPr lang="es-CO" sz="20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5901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509231"/>
            <a:ext cx="4866183" cy="295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ACCIONES DE MEJORA</a:t>
            </a:r>
          </a:p>
        </p:txBody>
      </p:sp>
      <p:sp>
        <p:nvSpPr>
          <p:cNvPr id="6" name="Google Shape;158;g1df068ca10e_1_182">
            <a:extLst>
              <a:ext uri="{FF2B5EF4-FFF2-40B4-BE49-F238E27FC236}">
                <a16:creationId xmlns:a16="http://schemas.microsoft.com/office/drawing/2014/main" id="{B6F472D1-135A-2B9C-1378-FB07862B4B6D}"/>
              </a:ext>
            </a:extLst>
          </p:cNvPr>
          <p:cNvSpPr txBox="1"/>
          <p:nvPr/>
        </p:nvSpPr>
        <p:spPr>
          <a:xfrm>
            <a:off x="2188986" y="862517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ABRIL – JUNIO </a:t>
            </a: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2024</a:t>
            </a:r>
            <a:endParaRPr lang="es-ES" sz="1700" b="1" spc="220" dirty="0">
              <a:solidFill>
                <a:srgbClr val="3ADFF7"/>
              </a:solidFill>
              <a:latin typeface="Arial" panose="020B0604020202020204" pitchFamily="34" charset="0"/>
              <a:cs typeface="Arial" panose="020B0604020202020204" pitchFamily="34" charset="0"/>
              <a:sym typeface="Avenir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0BBBBFE-5242-F4AF-0605-C798EC80F2BE}"/>
              </a:ext>
            </a:extLst>
          </p:cNvPr>
          <p:cNvSpPr txBox="1"/>
          <p:nvPr/>
        </p:nvSpPr>
        <p:spPr>
          <a:xfrm>
            <a:off x="1288473" y="1590561"/>
            <a:ext cx="10372459" cy="2862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Socializaciones sobre PQRS solicitadas por las dependencias del nivel central y seccional.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Respuestas a consultas sobre gestión y trazabilidad de PQRS en los canales a cargo para dar respuesta </a:t>
            </a:r>
            <a:r>
              <a:rPr lang="es-CO" sz="20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 </a:t>
            </a:r>
            <a:r>
              <a:rPr lang="es-CO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acciones de tutela interpuestas contra la Entidad o donde </a:t>
            </a:r>
            <a:r>
              <a:rPr lang="es-CO" sz="20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vincularan </a:t>
            </a:r>
            <a:r>
              <a:rPr lang="es-CO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 la Subdirección Nacional de Gestión Documental </a:t>
            </a:r>
            <a:r>
              <a:rPr lang="es-CO" sz="20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o </a:t>
            </a:r>
            <a:r>
              <a:rPr lang="es-CO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</a:t>
            </a:r>
            <a:r>
              <a:rPr lang="es-CO" sz="20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l </a:t>
            </a:r>
            <a:r>
              <a:rPr lang="es-CO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Grupo de Trabajo PQRS.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Jornadas de descongestión del Canal Virtual de PQRS y del correo electrónico </a:t>
            </a:r>
            <a:r>
              <a:rPr lang="es-CO" sz="2000" b="1" u="sng" dirty="0">
                <a:solidFill>
                  <a:srgbClr val="0070C0"/>
                </a:solidFill>
                <a:latin typeface="Century Gothic" panose="020B0502020202020204" pitchFamily="34" charset="0"/>
              </a:rPr>
              <a:t>ges.documentalpqrs@fiscalia.gov.co</a:t>
            </a:r>
            <a:r>
              <a:rPr lang="es-CO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que </a:t>
            </a:r>
            <a:r>
              <a:rPr lang="es-CO" sz="20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generalmente se </a:t>
            </a:r>
            <a:r>
              <a:rPr lang="es-CO" sz="20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realizan los sábados con miras a mantener los canales de recepción al día</a:t>
            </a:r>
            <a:r>
              <a:rPr lang="es-CO" sz="20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.</a:t>
            </a:r>
            <a:endParaRPr lang="es-CO" sz="20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048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nterfaz de usuario gráfica, Aplicación&#10;&#10;Descripción generada automáticamente con confianza media">
            <a:extLst>
              <a:ext uri="{FF2B5EF4-FFF2-40B4-BE49-F238E27FC236}">
                <a16:creationId xmlns:a16="http://schemas.microsoft.com/office/drawing/2014/main" id="{155089E3-4D85-5D51-5980-A68DA3C601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B2CFCA0-405F-2BB7-E120-B26D0F629DA0}"/>
              </a:ext>
            </a:extLst>
          </p:cNvPr>
          <p:cNvSpPr txBox="1"/>
          <p:nvPr/>
        </p:nvSpPr>
        <p:spPr>
          <a:xfrm>
            <a:off x="6173137" y="5755354"/>
            <a:ext cx="30973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spc="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SUBDIRECCIÓN NACIONAL DE GESTIÓN DOCUMENTAL</a:t>
            </a:r>
          </a:p>
        </p:txBody>
      </p:sp>
    </p:spTree>
    <p:extLst>
      <p:ext uri="{BB962C8B-B14F-4D97-AF65-F5344CB8AC3E}">
        <p14:creationId xmlns:p14="http://schemas.microsoft.com/office/powerpoint/2010/main" val="699384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509231"/>
            <a:ext cx="4866183" cy="295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RESULTADOS GENERALES</a:t>
            </a:r>
          </a:p>
        </p:txBody>
      </p:sp>
      <p:sp>
        <p:nvSpPr>
          <p:cNvPr id="6" name="Google Shape;158;g1df068ca10e_1_182">
            <a:extLst>
              <a:ext uri="{FF2B5EF4-FFF2-40B4-BE49-F238E27FC236}">
                <a16:creationId xmlns:a16="http://schemas.microsoft.com/office/drawing/2014/main" id="{B6F472D1-135A-2B9C-1378-FB07862B4B6D}"/>
              </a:ext>
            </a:extLst>
          </p:cNvPr>
          <p:cNvSpPr txBox="1"/>
          <p:nvPr/>
        </p:nvSpPr>
        <p:spPr>
          <a:xfrm>
            <a:off x="2188986" y="862517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ABRIL – JUNIO 2024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0BBBBFE-5242-F4AF-0605-C798EC80F2BE}"/>
              </a:ext>
            </a:extLst>
          </p:cNvPr>
          <p:cNvSpPr txBox="1"/>
          <p:nvPr/>
        </p:nvSpPr>
        <p:spPr>
          <a:xfrm>
            <a:off x="1288473" y="1590561"/>
            <a:ext cx="10372459" cy="44781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CO" sz="19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La Fiscalía General</a:t>
            </a:r>
            <a:r>
              <a:rPr lang="es-CO" sz="1900" dirty="0"/>
              <a:t> </a:t>
            </a:r>
            <a:r>
              <a:rPr lang="es-CO" sz="19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la Nación presenta el informe consolidado sobre Peticiones, Quejas, Reclamos y Sugerencias, recibidas y atendidas a través de los diferentes canales de recepción que se encuentran habilitados por la entidad durante el período comprendido entre el 1 de abril  y el 30 de junio del 2024 por parte de las Dependencias del Nivel Central y las Direcciones Seccionales, a partir de la extracción de datos del Formato Matriz de Registro PQRS remitido mensualmente a la Subdirección de Gestión Documental por parte los servidores destacados PQRS de las diferentes dependencias.</a:t>
            </a:r>
          </a:p>
          <a:p>
            <a:pPr algn="just"/>
            <a:endParaRPr lang="es-CO" sz="19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ES" sz="19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Es de suma importancia tener presente que las cifras presentadas en los diferentes ítems de PQRS y que, en las diapositivas, se identifican como CANTIDAD,  corresponden exclusivamente a las Dependencias del Nivel Central y Direcciones Seccionales que reportaron mayor número de Peticiones, Quejas, Reclamos o Sugerencias, esto es, no al universo total del período que se reportan en la siguiente diapositiva denominada RESULTADOS GENERALES ABRIL – JUNIO 2024.</a:t>
            </a:r>
            <a:endParaRPr lang="es-CO" sz="19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613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509231"/>
            <a:ext cx="4866183" cy="295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RESULTADOS GENERALES</a:t>
            </a:r>
          </a:p>
        </p:txBody>
      </p:sp>
      <p:sp>
        <p:nvSpPr>
          <p:cNvPr id="6" name="Google Shape;158;g1df068ca10e_1_182">
            <a:extLst>
              <a:ext uri="{FF2B5EF4-FFF2-40B4-BE49-F238E27FC236}">
                <a16:creationId xmlns:a16="http://schemas.microsoft.com/office/drawing/2014/main" id="{B6F472D1-135A-2B9C-1378-FB07862B4B6D}"/>
              </a:ext>
            </a:extLst>
          </p:cNvPr>
          <p:cNvSpPr txBox="1"/>
          <p:nvPr/>
        </p:nvSpPr>
        <p:spPr>
          <a:xfrm>
            <a:off x="2188986" y="862517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ABRIL – JUNIO 2024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FDF7EA6-7406-FE59-B671-E012FA599C7C}"/>
              </a:ext>
            </a:extLst>
          </p:cNvPr>
          <p:cNvSpPr txBox="1"/>
          <p:nvPr/>
        </p:nvSpPr>
        <p:spPr>
          <a:xfrm>
            <a:off x="1288473" y="5952028"/>
            <a:ext cx="7742638" cy="64632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Durante el </a:t>
            </a:r>
            <a:r>
              <a:rPr lang="es-CO" b="1" dirty="0">
                <a:solidFill>
                  <a:srgbClr val="2F308F"/>
                </a:solidFill>
                <a:latin typeface="Century Gothic" panose="020B0502020202020204" pitchFamily="34" charset="0"/>
              </a:rPr>
              <a:t>periodo comprendido entre el 01 de abril y el 30 de junio del 2024, </a:t>
            </a:r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se recibieron un total de </a:t>
            </a:r>
            <a:r>
              <a:rPr lang="es-ES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48.401</a:t>
            </a:r>
            <a:r>
              <a:rPr lang="es-ES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PQRS.</a:t>
            </a:r>
          </a:p>
        </p:txBody>
      </p:sp>
      <p:graphicFrame>
        <p:nvGraphicFramePr>
          <p:cNvPr id="11" name="Chart 6">
            <a:extLst>
              <a:ext uri="{FF2B5EF4-FFF2-40B4-BE49-F238E27FC236}">
                <a16:creationId xmlns:a16="http://schemas.microsoft.com/office/drawing/2014/main" id="{00000000-0008-0000-02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9647044"/>
              </p:ext>
            </p:extLst>
          </p:nvPr>
        </p:nvGraphicFramePr>
        <p:xfrm>
          <a:off x="1288472" y="1971675"/>
          <a:ext cx="7952509" cy="3524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44572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509231"/>
            <a:ext cx="4866183" cy="295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RESULTADOS GENERALES</a:t>
            </a:r>
          </a:p>
        </p:txBody>
      </p:sp>
      <p:sp>
        <p:nvSpPr>
          <p:cNvPr id="6" name="Google Shape;158;g1df068ca10e_1_182">
            <a:extLst>
              <a:ext uri="{FF2B5EF4-FFF2-40B4-BE49-F238E27FC236}">
                <a16:creationId xmlns:a16="http://schemas.microsoft.com/office/drawing/2014/main" id="{B6F472D1-135A-2B9C-1378-FB07862B4B6D}"/>
              </a:ext>
            </a:extLst>
          </p:cNvPr>
          <p:cNvSpPr txBox="1"/>
          <p:nvPr/>
        </p:nvSpPr>
        <p:spPr>
          <a:xfrm>
            <a:off x="2188986" y="862517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ABRIL </a:t>
            </a: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– </a:t>
            </a: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JUNIO </a:t>
            </a: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2024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FDF7EA6-7406-FE59-B671-E012FA599C7C}"/>
              </a:ext>
            </a:extLst>
          </p:cNvPr>
          <p:cNvSpPr txBox="1"/>
          <p:nvPr/>
        </p:nvSpPr>
        <p:spPr>
          <a:xfrm>
            <a:off x="1288473" y="5601341"/>
            <a:ext cx="7742638" cy="120032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ES" sz="1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Durante el </a:t>
            </a:r>
            <a:r>
              <a:rPr lang="es-CO" sz="1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periodo comprendido entre el 1 de </a:t>
            </a:r>
            <a:r>
              <a:rPr lang="es-CO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abril</a:t>
            </a:r>
            <a:r>
              <a:rPr lang="es-CO" sz="1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y el </a:t>
            </a:r>
            <a:r>
              <a:rPr lang="es-CO" sz="1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30 </a:t>
            </a:r>
            <a:r>
              <a:rPr lang="es-CO" sz="1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</a:t>
            </a:r>
            <a:r>
              <a:rPr lang="es-CO" sz="1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junio </a:t>
            </a:r>
            <a:r>
              <a:rPr lang="es-CO" sz="1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del 2024 los canales de recepción presentaron el siguiente comportamiento: </a:t>
            </a:r>
            <a:r>
              <a:rPr lang="es-CO" sz="1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Correo electrónico </a:t>
            </a:r>
            <a:r>
              <a:rPr lang="es-CO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45 %,</a:t>
            </a:r>
            <a:r>
              <a:rPr lang="es-CO" sz="1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Canal virtual </a:t>
            </a:r>
            <a:r>
              <a:rPr lang="es-CO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41</a:t>
            </a:r>
            <a:r>
              <a:rPr lang="es-CO" sz="1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%,</a:t>
            </a:r>
            <a:r>
              <a:rPr lang="es-CO" sz="1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Escrito </a:t>
            </a:r>
            <a:r>
              <a:rPr lang="es-CO" sz="1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12 % </a:t>
            </a:r>
            <a:r>
              <a:rPr lang="es-CO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y Presencial </a:t>
            </a:r>
            <a:r>
              <a:rPr lang="es-CO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 </a:t>
            </a:r>
            <a:r>
              <a:rPr lang="es-CO" b="1" dirty="0">
                <a:solidFill>
                  <a:srgbClr val="FF0000"/>
                </a:solidFill>
                <a:latin typeface="Century Gothic" panose="020B0502020202020204" pitchFamily="34" charset="0"/>
              </a:rPr>
              <a:t>%</a:t>
            </a:r>
            <a:r>
              <a:rPr lang="es-CO" sz="1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.</a:t>
            </a:r>
            <a:endParaRPr lang="es-CO" sz="18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9" name="Chart 4">
            <a:extLst>
              <a:ext uri="{FF2B5EF4-FFF2-40B4-BE49-F238E27FC236}">
                <a16:creationId xmlns:a16="http://schemas.microsoft.com/office/drawing/2014/main" id="{00000000-0008-0000-01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3927775"/>
              </p:ext>
            </p:extLst>
          </p:nvPr>
        </p:nvGraphicFramePr>
        <p:xfrm>
          <a:off x="1288472" y="1313928"/>
          <a:ext cx="8063345" cy="4020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Elipse 9">
            <a:extLst>
              <a:ext uri="{FF2B5EF4-FFF2-40B4-BE49-F238E27FC236}">
                <a16:creationId xmlns:a16="http://schemas.microsoft.com/office/drawing/2014/main" id="{059B7925-7833-6C88-8767-E344369091E2}"/>
              </a:ext>
            </a:extLst>
          </p:cNvPr>
          <p:cNvSpPr/>
          <p:nvPr/>
        </p:nvSpPr>
        <p:spPr>
          <a:xfrm>
            <a:off x="7598963" y="4224848"/>
            <a:ext cx="1432148" cy="6250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000" b="1" dirty="0" smtClean="0"/>
              <a:t>PRESENCIAL</a:t>
            </a:r>
            <a:endParaRPr lang="es-ES" sz="1000" b="1" dirty="0"/>
          </a:p>
          <a:p>
            <a:pPr algn="ctr"/>
            <a:r>
              <a:rPr lang="es-ES" b="1" dirty="0"/>
              <a:t>2</a:t>
            </a:r>
            <a:r>
              <a:rPr lang="es-ES" b="1" dirty="0" smtClean="0"/>
              <a:t>%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2663300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98B3C5B-F88C-B1B6-74A5-0E2681DAF2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158;g1df068ca10e_1_182">
            <a:extLst>
              <a:ext uri="{FF2B5EF4-FFF2-40B4-BE49-F238E27FC236}">
                <a16:creationId xmlns:a16="http://schemas.microsoft.com/office/drawing/2014/main" id="{88C564EC-AF0B-A7AA-E795-2A23BE554C3F}"/>
              </a:ext>
            </a:extLst>
          </p:cNvPr>
          <p:cNvSpPr txBox="1"/>
          <p:nvPr/>
        </p:nvSpPr>
        <p:spPr>
          <a:xfrm>
            <a:off x="6001686" y="2885172"/>
            <a:ext cx="5840544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3600" b="1" dirty="0">
                <a:solidFill>
                  <a:srgbClr val="141868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DERECHOS DE PETICIÓN</a:t>
            </a:r>
          </a:p>
        </p:txBody>
      </p:sp>
      <p:sp>
        <p:nvSpPr>
          <p:cNvPr id="11" name="Google Shape;158;g1df068ca10e_1_182">
            <a:extLst>
              <a:ext uri="{FF2B5EF4-FFF2-40B4-BE49-F238E27FC236}">
                <a16:creationId xmlns:a16="http://schemas.microsoft.com/office/drawing/2014/main" id="{64345A3E-7BAD-B9B3-A1A4-90C9596391A0}"/>
              </a:ext>
            </a:extLst>
          </p:cNvPr>
          <p:cNvSpPr txBox="1"/>
          <p:nvPr/>
        </p:nvSpPr>
        <p:spPr>
          <a:xfrm>
            <a:off x="6001686" y="3868045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ABRIL</a:t>
            </a: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 </a:t>
            </a: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– </a:t>
            </a: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JUNIO </a:t>
            </a: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68443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509231"/>
            <a:ext cx="4866183" cy="28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CANTIDAD DERECHOS PETICIÓN</a:t>
            </a:r>
          </a:p>
        </p:txBody>
      </p:sp>
      <p:sp>
        <p:nvSpPr>
          <p:cNvPr id="6" name="Google Shape;158;g1df068ca10e_1_182">
            <a:extLst>
              <a:ext uri="{FF2B5EF4-FFF2-40B4-BE49-F238E27FC236}">
                <a16:creationId xmlns:a16="http://schemas.microsoft.com/office/drawing/2014/main" id="{B6F472D1-135A-2B9C-1378-FB07862B4B6D}"/>
              </a:ext>
            </a:extLst>
          </p:cNvPr>
          <p:cNvSpPr txBox="1"/>
          <p:nvPr/>
        </p:nvSpPr>
        <p:spPr>
          <a:xfrm>
            <a:off x="2188986" y="862517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ABRIL </a:t>
            </a: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– </a:t>
            </a: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JUNIO </a:t>
            </a:r>
            <a:r>
              <a:rPr lang="es-ES" sz="17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2024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0C39C22-D349-5AB2-46B1-B1BEE6CDAEC2}"/>
              </a:ext>
            </a:extLst>
          </p:cNvPr>
          <p:cNvSpPr txBox="1"/>
          <p:nvPr/>
        </p:nvSpPr>
        <p:spPr>
          <a:xfrm>
            <a:off x="1285480" y="1596987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Dependencias del nivel central que reportaron mayor número de peticiones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856F7C7-2F94-A53F-1ACD-28E890140399}"/>
              </a:ext>
            </a:extLst>
          </p:cNvPr>
          <p:cNvSpPr txBox="1"/>
          <p:nvPr/>
        </p:nvSpPr>
        <p:spPr>
          <a:xfrm>
            <a:off x="1285480" y="4250209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Seccionales que reportaron mayor número de peticiones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E4164789-EC0F-8283-3490-D315C10507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734167"/>
              </p:ext>
            </p:extLst>
          </p:nvPr>
        </p:nvGraphicFramePr>
        <p:xfrm>
          <a:off x="3305519" y="1596988"/>
          <a:ext cx="8650955" cy="25922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59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6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97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NIVEL CENTRAL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ABRIL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MAYO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JUNIO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TRIM </a:t>
                      </a:r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II </a:t>
                      </a:r>
                      <a:endParaRPr lang="es-CO" sz="1100" b="1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just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ATENCIÓN AL USUARIO INTERVENCIÓN TEMPRANA Y ASIGNACIONES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7,170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just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DELEGADA PARA LA SEGURIDAD TERRITORIAL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2,965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just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ASUNTOS JURÍDICOS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1,964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just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JUSTICIA TRANSICIONAL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just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PROTECCIÓN Y ASISTENCIA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just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DESPACHO DEL VICEFISCAL GENERAL DE LA NACIÓN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just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ESPECIALIZADA DE EXTINCIÓN DEL DERECHO DEL DOMINIO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just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SUBDIRECCIÓN DE TALENTO HUMANO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just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ESPECIAL DE INVESTIGACIÓN PARA EL DESMANTELAMIENTO DE LAS ORGANIZACIONES Y CONDUCTAS CRIMINALES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750">
                <a:tc>
                  <a:txBody>
                    <a:bodyPr/>
                    <a:lstStyle/>
                    <a:p>
                      <a:pPr algn="just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ESPECIALIZADA CONTRA LAS VIOLACIONES A LOS DERECHOS HUMANOS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D14831B9-A4F0-8E32-C0EC-5655A34624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591644"/>
              </p:ext>
            </p:extLst>
          </p:nvPr>
        </p:nvGraphicFramePr>
        <p:xfrm>
          <a:off x="3305520" y="4250209"/>
          <a:ext cx="6050354" cy="21799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0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4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47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637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SECCIONAL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ABRIL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MAYO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JUNIO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TRIM </a:t>
                      </a:r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II </a:t>
                      </a:r>
                      <a:endParaRPr lang="es-CO" sz="1100" b="1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NARIÑO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MAGDALENA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1,494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1,409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SANTANDER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HUILA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1,196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TOLIMA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1357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199BB1E1-D5BA-9C9A-0370-C528B3125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" y="6492492"/>
            <a:ext cx="7314596" cy="365125"/>
          </a:xfrm>
        </p:spPr>
        <p:txBody>
          <a:bodyPr/>
          <a:lstStyle/>
          <a:p>
            <a:pPr algn="l"/>
            <a:endParaRPr lang="es-ES" sz="1100" dirty="0"/>
          </a:p>
          <a:p>
            <a:pPr algn="l"/>
            <a:r>
              <a:rPr lang="es-ES" sz="1000" dirty="0"/>
              <a:t>Nota: </a:t>
            </a:r>
            <a:r>
              <a:rPr lang="es-ES" sz="1000" dirty="0" smtClean="0"/>
              <a:t>Se relacionan las diez (10) dependencias del nivel central y seccional con mayor ca</a:t>
            </a:r>
            <a:r>
              <a:rPr lang="es-ES" sz="1000" dirty="0" smtClean="0"/>
              <a:t>ntidad de derechos de petición recibidos en el trimestre</a:t>
            </a:r>
            <a:r>
              <a:rPr lang="es-ES" sz="1000" dirty="0" smtClean="0"/>
              <a:t>.</a:t>
            </a:r>
            <a:endParaRPr lang="es-ES" sz="1000" dirty="0"/>
          </a:p>
          <a:p>
            <a:pPr algn="l"/>
            <a:endParaRPr lang="es-CO" sz="1100" dirty="0"/>
          </a:p>
        </p:txBody>
      </p:sp>
    </p:spTree>
    <p:extLst>
      <p:ext uri="{BB962C8B-B14F-4D97-AF65-F5344CB8AC3E}">
        <p14:creationId xmlns:p14="http://schemas.microsoft.com/office/powerpoint/2010/main" val="190002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509231"/>
            <a:ext cx="4866183" cy="28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CAUSAS DERECHOS PETICIÓN</a:t>
            </a:r>
          </a:p>
        </p:txBody>
      </p:sp>
      <p:sp>
        <p:nvSpPr>
          <p:cNvPr id="6" name="Google Shape;158;g1df068ca10e_1_182">
            <a:extLst>
              <a:ext uri="{FF2B5EF4-FFF2-40B4-BE49-F238E27FC236}">
                <a16:creationId xmlns:a16="http://schemas.microsoft.com/office/drawing/2014/main" id="{B6F472D1-135A-2B9C-1378-FB07862B4B6D}"/>
              </a:ext>
            </a:extLst>
          </p:cNvPr>
          <p:cNvSpPr txBox="1"/>
          <p:nvPr/>
        </p:nvSpPr>
        <p:spPr>
          <a:xfrm>
            <a:off x="2188986" y="862517"/>
            <a:ext cx="5125611" cy="20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7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ABRIL – JUNIO 2024</a:t>
            </a:r>
            <a:endParaRPr lang="es-ES" sz="1700" b="1" spc="220" dirty="0">
              <a:solidFill>
                <a:srgbClr val="3ADFF7"/>
              </a:solidFill>
              <a:latin typeface="Arial" panose="020B0604020202020204" pitchFamily="34" charset="0"/>
              <a:cs typeface="Arial" panose="020B0604020202020204" pitchFamily="34" charset="0"/>
              <a:sym typeface="Avenir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3FC1BD5-489B-8478-AE1E-643773353942}"/>
              </a:ext>
            </a:extLst>
          </p:cNvPr>
          <p:cNvSpPr txBox="1"/>
          <p:nvPr/>
        </p:nvSpPr>
        <p:spPr>
          <a:xfrm>
            <a:off x="1894306" y="5319962"/>
            <a:ext cx="8035758" cy="73866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La entidad recibió el mayor volumen de peticiones por las siguientes causas: “Solicitud de información”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36.459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requerimientos,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“Otras solicitudes”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2.480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 Y “Prestación de un servicio”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2.474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10257992-1C9F-AD51-8381-388F8B0A9E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336878"/>
              </p:ext>
            </p:extLst>
          </p:nvPr>
        </p:nvGraphicFramePr>
        <p:xfrm>
          <a:off x="1894304" y="2122964"/>
          <a:ext cx="8205660" cy="2602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76520">
                  <a:extLst>
                    <a:ext uri="{9D8B030D-6E8A-4147-A177-3AD203B41FA5}">
                      <a16:colId xmlns:a16="http://schemas.microsoft.com/office/drawing/2014/main" val="995154711"/>
                    </a:ext>
                  </a:extLst>
                </a:gridCol>
                <a:gridCol w="1047603">
                  <a:extLst>
                    <a:ext uri="{9D8B030D-6E8A-4147-A177-3AD203B41FA5}">
                      <a16:colId xmlns:a16="http://schemas.microsoft.com/office/drawing/2014/main" val="3959475624"/>
                    </a:ext>
                  </a:extLst>
                </a:gridCol>
                <a:gridCol w="873863">
                  <a:extLst>
                    <a:ext uri="{9D8B030D-6E8A-4147-A177-3AD203B41FA5}">
                      <a16:colId xmlns:a16="http://schemas.microsoft.com/office/drawing/2014/main" val="1747279379"/>
                    </a:ext>
                  </a:extLst>
                </a:gridCol>
                <a:gridCol w="768583">
                  <a:extLst>
                    <a:ext uri="{9D8B030D-6E8A-4147-A177-3AD203B41FA5}">
                      <a16:colId xmlns:a16="http://schemas.microsoft.com/office/drawing/2014/main" val="3443466117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3045447883"/>
                    </a:ext>
                  </a:extLst>
                </a:gridCol>
              </a:tblGrid>
              <a:tr h="26163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CAUSAS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ABRIL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MAYO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JUNIO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TRIM </a:t>
                      </a:r>
                      <a:r>
                        <a:rPr lang="es-CO" sz="1100" b="1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II </a:t>
                      </a:r>
                      <a:endParaRPr lang="es-CO" sz="1100" b="1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extLst>
                  <a:ext uri="{0D108BD9-81ED-4DB2-BD59-A6C34878D82A}">
                    <a16:rowId xmlns:a16="http://schemas.microsoft.com/office/drawing/2014/main" val="1280972270"/>
                  </a:ext>
                </a:extLst>
              </a:tr>
              <a:tr h="24777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SOLICITUD DE INFORMACIÓN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36,459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1650929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1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OTRAS SOLICITUDES</a:t>
                      </a:r>
                      <a:endParaRPr kumimoji="0" lang="es-CO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2,480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4038386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PRESTACIÓN DE UN SERVICIO</a:t>
                      </a:r>
                      <a:endParaRPr kumimoji="0" lang="es-CO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2,474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0410471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SOLICITUD DE CERTIFICACIÓN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502815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INTERVENCIÓN DE UNA ENTIDAD O FUNCIONARIO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9494704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COPIA</a:t>
                      </a:r>
                      <a:r>
                        <a:rPr lang="es-CO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DOCUMENTOS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1,503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6179169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RECONOCIMIENTO DE UN DERECHO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709699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RESOLUCIÓN SITUACIÓN JURÍDICA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5644147"/>
                  </a:ext>
                </a:extLst>
              </a:tr>
              <a:tr h="26163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CONSULTAS EN RELACIÓN CON LAS MATERIAS A SU CARGO 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8622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93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E54675C-2598-D930-5D40-2305CEBFE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158;g1df068ca10e_1_182">
            <a:extLst>
              <a:ext uri="{FF2B5EF4-FFF2-40B4-BE49-F238E27FC236}">
                <a16:creationId xmlns:a16="http://schemas.microsoft.com/office/drawing/2014/main" id="{CB25F8C5-3259-6D56-9423-596E09EB7F91}"/>
              </a:ext>
            </a:extLst>
          </p:cNvPr>
          <p:cNvSpPr txBox="1"/>
          <p:nvPr/>
        </p:nvSpPr>
        <p:spPr>
          <a:xfrm>
            <a:off x="2188986" y="509231"/>
            <a:ext cx="4866183" cy="28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COMPARATIVO PETICIONES</a:t>
            </a:r>
          </a:p>
        </p:txBody>
      </p:sp>
      <p:sp>
        <p:nvSpPr>
          <p:cNvPr id="6" name="Google Shape;158;g1df068ca10e_1_182">
            <a:extLst>
              <a:ext uri="{FF2B5EF4-FFF2-40B4-BE49-F238E27FC236}">
                <a16:creationId xmlns:a16="http://schemas.microsoft.com/office/drawing/2014/main" id="{B6F472D1-135A-2B9C-1378-FB07862B4B6D}"/>
              </a:ext>
            </a:extLst>
          </p:cNvPr>
          <p:cNvSpPr txBox="1"/>
          <p:nvPr/>
        </p:nvSpPr>
        <p:spPr>
          <a:xfrm>
            <a:off x="2188986" y="862517"/>
            <a:ext cx="5125611" cy="19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indent="0" defTabSz="571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0"/>
              <a:buFont typeface="Avenir"/>
              <a:buNone/>
            </a:pPr>
            <a:r>
              <a:rPr lang="es-ES" sz="16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TRIMESTRE </a:t>
            </a:r>
            <a:r>
              <a:rPr lang="es-ES" sz="16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I 2024 </a:t>
            </a:r>
            <a:r>
              <a:rPr lang="es-ES" sz="16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– TRIMESTRE </a:t>
            </a:r>
            <a:r>
              <a:rPr lang="es-ES" sz="1600" b="1" spc="220" dirty="0" smtClean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II </a:t>
            </a:r>
            <a:r>
              <a:rPr lang="es-ES" sz="1600" b="1" spc="220" dirty="0">
                <a:solidFill>
                  <a:srgbClr val="3ADFF7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2024</a:t>
            </a:r>
          </a:p>
        </p:txBody>
      </p:sp>
      <p:graphicFrame>
        <p:nvGraphicFramePr>
          <p:cNvPr id="8" name="Chart 8">
            <a:extLst>
              <a:ext uri="{FF2B5EF4-FFF2-40B4-BE49-F238E27FC236}">
                <a16:creationId xmlns:a16="http://schemas.microsoft.com/office/drawing/2014/main" id="{00000000-0008-0000-02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8190985"/>
              </p:ext>
            </p:extLst>
          </p:nvPr>
        </p:nvGraphicFramePr>
        <p:xfrm>
          <a:off x="914399" y="1654902"/>
          <a:ext cx="10764983" cy="4538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67962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1939</Words>
  <Application>Microsoft Office PowerPoint</Application>
  <PresentationFormat>Panorámica</PresentationFormat>
  <Paragraphs>681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5" baseType="lpstr">
      <vt:lpstr>Aptos</vt:lpstr>
      <vt:lpstr>Aptos Display</vt:lpstr>
      <vt:lpstr>Arial</vt:lpstr>
      <vt:lpstr>Avenir</vt:lpstr>
      <vt:lpstr>Calibri</vt:lpstr>
      <vt:lpstr>Century Gothic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Alejandra Gil Castro</dc:creator>
  <cp:lastModifiedBy>Jairo</cp:lastModifiedBy>
  <cp:revision>40</cp:revision>
  <dcterms:created xsi:type="dcterms:W3CDTF">2024-04-09T21:23:57Z</dcterms:created>
  <dcterms:modified xsi:type="dcterms:W3CDTF">2024-08-09T17:53:26Z</dcterms:modified>
</cp:coreProperties>
</file>