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85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68"/>
    <a:srgbClr val="3A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AD7C-CDD7-404B-9603-1DC6AA336554}" v="7" dt="2024-04-10T16:01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7"/>
    <p:restoredTop sz="94742"/>
  </p:normalViewPr>
  <p:slideViewPr>
    <p:cSldViewPr snapToGrid="0">
      <p:cViewPr varScale="1">
        <p:scale>
          <a:sx n="85" d="100"/>
          <a:sy n="85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TOTALES I TRIM 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GENERAL!$T$5</c:f>
              <c:strCache>
                <c:ptCount val="1"/>
                <c:pt idx="0">
                  <c:v>TOTALES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9A9-42C1-9E39-2619156932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9A9-42C1-9E39-2619156932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9A9-42C1-9E39-2619156932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9A9-42C1-9E39-2619156932BB}"/>
              </c:ext>
            </c:extLst>
          </c:dPt>
          <c:dLbls>
            <c:delete val="1"/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GENERAL!$T$6:$T$9</c:f>
              <c:numCache>
                <c:formatCode>#,##0</c:formatCode>
                <c:ptCount val="4"/>
                <c:pt idx="0">
                  <c:v>92883</c:v>
                </c:pt>
                <c:pt idx="1">
                  <c:v>1008</c:v>
                </c:pt>
                <c:pt idx="2">
                  <c:v>600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A9-42C1-9E39-261915693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PARTICIPACION X CANAL TRIMESTRE I 2024</a:t>
            </a:r>
          </a:p>
        </c:rich>
      </c:tx>
      <c:layout>
        <c:manualLayout>
          <c:xMode val="edge"/>
          <c:yMode val="edge"/>
          <c:x val="0.187838894073063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1.3492792318399765E-2"/>
          <c:y val="7.5949981640895919E-2"/>
          <c:w val="0.84268398972500203"/>
          <c:h val="0.90850597690832691"/>
        </c:manualLayout>
      </c:layout>
      <c:pie3DChart>
        <c:varyColors val="1"/>
        <c:ser>
          <c:idx val="0"/>
          <c:order val="0"/>
          <c:tx>
            <c:strRef>
              <c:f>'TD PETICIONES'!$A$31</c:f>
              <c:strCache>
                <c:ptCount val="1"/>
                <c:pt idx="0">
                  <c:v>TRIMESTRE I 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21B-4120-95E6-C0E05C728E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21B-4120-95E6-C0E05C728E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21B-4120-95E6-C0E05C728E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21B-4120-95E6-C0E05C728E1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21B-4120-95E6-C0E05C728E1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21B-4120-95E6-C0E05C728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'TD PETICIONES'!$B$29:$D$29</c:f>
              <c:strCache>
                <c:ptCount val="3"/>
                <c:pt idx="0">
                  <c:v> ESCRITO </c:v>
                </c:pt>
                <c:pt idx="1">
                  <c:v>VIRTUAL</c:v>
                </c:pt>
                <c:pt idx="2">
                  <c:v>CORREO ELECTRÓNICO</c:v>
                </c:pt>
              </c:strCache>
            </c:strRef>
          </c:cat>
          <c:val>
            <c:numRef>
              <c:f>'TD PETICIONES'!$B$31:$D$31</c:f>
              <c:numCache>
                <c:formatCode>#,##0</c:formatCode>
                <c:ptCount val="3"/>
                <c:pt idx="0">
                  <c:v>7439</c:v>
                </c:pt>
                <c:pt idx="1">
                  <c:v>22166</c:v>
                </c:pt>
                <c:pt idx="2">
                  <c:v>19827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1B-4120-95E6-C0E05C728E1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 2023 IV TRIM  VS I TRIM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GENERAL!$K$6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(GENERAL!$L$6:$N$6,GENERAL!$P$6:$R$6)</c:f>
              <c:numCache>
                <c:formatCode>#,##0</c:formatCode>
                <c:ptCount val="6"/>
                <c:pt idx="0">
                  <c:v>15928</c:v>
                </c:pt>
                <c:pt idx="1">
                  <c:v>14618</c:v>
                </c:pt>
                <c:pt idx="2">
                  <c:v>12154</c:v>
                </c:pt>
                <c:pt idx="3">
                  <c:v>15662</c:v>
                </c:pt>
                <c:pt idx="4">
                  <c:v>18100</c:v>
                </c:pt>
                <c:pt idx="5">
                  <c:v>16421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2-4735-981A-9D34CA9B8630}"/>
            </c:ext>
          </c:extLst>
        </c:ser>
        <c:ser>
          <c:idx val="1"/>
          <c:order val="1"/>
          <c:tx>
            <c:strRef>
              <c:f>GENERAL!$K$7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(GENERAL!$L$7:$N$7,GENERAL!$P$7:$R$7)</c:f>
              <c:numCache>
                <c:formatCode>#,##0</c:formatCode>
                <c:ptCount val="6"/>
                <c:pt idx="0">
                  <c:v>204</c:v>
                </c:pt>
                <c:pt idx="1">
                  <c:v>120</c:v>
                </c:pt>
                <c:pt idx="2">
                  <c:v>145</c:v>
                </c:pt>
                <c:pt idx="3">
                  <c:v>133</c:v>
                </c:pt>
                <c:pt idx="4">
                  <c:v>212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2-4735-981A-9D34CA9B8630}"/>
            </c:ext>
          </c:extLst>
        </c:ser>
        <c:ser>
          <c:idx val="2"/>
          <c:order val="2"/>
          <c:tx>
            <c:strRef>
              <c:f>GENERAL!$K$8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(GENERAL!$L$8:$N$8,GENERAL!$P$8:$R$8)</c:f>
              <c:numCache>
                <c:formatCode>#,##0</c:formatCode>
                <c:ptCount val="6"/>
                <c:pt idx="0">
                  <c:v>122</c:v>
                </c:pt>
                <c:pt idx="1">
                  <c:v>86</c:v>
                </c:pt>
                <c:pt idx="2">
                  <c:v>71</c:v>
                </c:pt>
                <c:pt idx="3">
                  <c:v>148</c:v>
                </c:pt>
                <c:pt idx="4">
                  <c:v>87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2-4735-981A-9D34CA9B8630}"/>
            </c:ext>
          </c:extLst>
        </c:ser>
        <c:ser>
          <c:idx val="3"/>
          <c:order val="3"/>
          <c:tx>
            <c:strRef>
              <c:f>GENERAL!$K$9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(GENERAL!$L$9:$N$9,GENERAL!$P$9:$R$9)</c:f>
              <c:numCache>
                <c:formatCode>#,##0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6</c:v>
                </c:pt>
                <c:pt idx="3">
                  <c:v>13</c:v>
                </c:pt>
                <c:pt idx="4">
                  <c:v>13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2-4735-981A-9D34CA9B8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2816"/>
        <c:axId val="300868112"/>
      </c:barChart>
      <c:catAx>
        <c:axId val="30087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0868112"/>
        <c:crosses val="autoZero"/>
        <c:auto val="1"/>
        <c:lblAlgn val="ctr"/>
        <c:lblOffset val="100"/>
        <c:noMultiLvlLbl val="1"/>
      </c:catAx>
      <c:valAx>
        <c:axId val="300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08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A LAS QUE SE LE NEGO INFORMACION X MES TRIM IV 2023 VS TRIM I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249</c:v>
                </c:pt>
                <c:pt idx="1">
                  <c:v>247</c:v>
                </c:pt>
                <c:pt idx="2">
                  <c:v>190</c:v>
                </c:pt>
                <c:pt idx="3">
                  <c:v>212</c:v>
                </c:pt>
                <c:pt idx="4">
                  <c:v>274</c:v>
                </c:pt>
                <c:pt idx="5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D-47EA-A537-936D516C7669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17</c:v>
                </c:pt>
                <c:pt idx="1">
                  <c:v>7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D-47EA-A537-936D516C7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1864"/>
        <c:axId val="266572256"/>
      </c:barChart>
      <c:catAx>
        <c:axId val="266571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6572256"/>
        <c:crosses val="autoZero"/>
        <c:auto val="1"/>
        <c:lblAlgn val="ctr"/>
        <c:lblOffset val="100"/>
        <c:noMultiLvlLbl val="1"/>
      </c:catAx>
      <c:valAx>
        <c:axId val="2665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657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TRASLADADAS A OTRAS INSTITUCIONES TRIM IV 2023 VS TRIM I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CANT'!$B$10:$G$10</c:f>
              <c:numCache>
                <c:formatCode>General</c:formatCode>
                <c:ptCount val="6"/>
                <c:pt idx="0">
                  <c:v>47</c:v>
                </c:pt>
                <c:pt idx="1">
                  <c:v>74</c:v>
                </c:pt>
                <c:pt idx="2">
                  <c:v>65</c:v>
                </c:pt>
                <c:pt idx="3">
                  <c:v>104</c:v>
                </c:pt>
                <c:pt idx="4">
                  <c:v>122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7-4CF3-9299-74E6324CC4C1}"/>
            </c:ext>
          </c:extLst>
        </c:ser>
        <c:ser>
          <c:idx val="1"/>
          <c:order val="1"/>
          <c:tx>
            <c:strRef>
              <c:f>'TRASLADOS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CANT'!$B$11:$G$11</c:f>
              <c:numCache>
                <c:formatCode>General</c:formatCode>
                <c:ptCount val="6"/>
                <c:pt idx="0">
                  <c:v>65</c:v>
                </c:pt>
                <c:pt idx="1">
                  <c:v>51</c:v>
                </c:pt>
                <c:pt idx="2">
                  <c:v>57</c:v>
                </c:pt>
                <c:pt idx="3">
                  <c:v>76</c:v>
                </c:pt>
                <c:pt idx="4">
                  <c:v>76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7-4CF3-9299-74E6324CC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6176"/>
        <c:axId val="266576568"/>
      </c:barChart>
      <c:catAx>
        <c:axId val="2665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6576568"/>
        <c:crosses val="autoZero"/>
        <c:auto val="1"/>
        <c:lblAlgn val="ctr"/>
        <c:lblOffset val="100"/>
        <c:noMultiLvlLbl val="1"/>
      </c:catAx>
      <c:valAx>
        <c:axId val="26657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65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0.7749</cdr:x>
      <cdr:y>0.24817</cdr:y>
    </cdr:from>
    <cdr:to>
      <cdr:x>0.91298</cdr:x>
      <cdr:y>0.40313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909B6A6-D49A-86CD-068B-4628B890860C}"/>
            </a:ext>
          </a:extLst>
        </cdr:cNvPr>
        <cdr:cNvSpPr/>
      </cdr:nvSpPr>
      <cdr:spPr>
        <a:xfrm xmlns:a="http://schemas.openxmlformats.org/drawingml/2006/main">
          <a:off x="8037662" y="1001057"/>
          <a:ext cx="1432175" cy="62502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PETICIONES98%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0.77757</cdr:x>
      <cdr:y>0.4258</cdr:y>
    </cdr:from>
    <cdr:to>
      <cdr:x>0.91565</cdr:x>
      <cdr:y>0.58076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5E33723-546D-BA2C-4A99-1CD21EF7E7EC}"/>
            </a:ext>
          </a:extLst>
        </cdr:cNvPr>
        <cdr:cNvSpPr/>
      </cdr:nvSpPr>
      <cdr:spPr>
        <a:xfrm xmlns:a="http://schemas.openxmlformats.org/drawingml/2006/main">
          <a:off x="8065317" y="1717554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0.7798</cdr:x>
      <cdr:y>0.61514</cdr:y>
    </cdr:from>
    <cdr:to>
      <cdr:x>0.91788</cdr:x>
      <cdr:y>0.77009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53A77CD3-9BA8-CA59-44FA-E293B73DB7A1}"/>
            </a:ext>
          </a:extLst>
        </cdr:cNvPr>
        <cdr:cNvSpPr/>
      </cdr:nvSpPr>
      <cdr:spPr>
        <a:xfrm xmlns:a="http://schemas.openxmlformats.org/drawingml/2006/main">
          <a:off x="8088458" y="2481284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RECLAMOS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0.77695</cdr:x>
      <cdr:y>0.45772</cdr:y>
    </cdr:from>
    <cdr:to>
      <cdr:x>0.91293</cdr:x>
      <cdr:y>0.61704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059B7925-7833-6C88-8767-E344369091E2}"/>
            </a:ext>
          </a:extLst>
        </cdr:cNvPr>
        <cdr:cNvSpPr/>
      </cdr:nvSpPr>
      <cdr:spPr>
        <a:xfrm xmlns:a="http://schemas.openxmlformats.org/drawingml/2006/main">
          <a:off x="8182879" y="1795686"/>
          <a:ext cx="1432175" cy="62502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ESCRITO</a:t>
          </a:r>
        </a:p>
        <a:p xmlns:a="http://schemas.openxmlformats.org/drawingml/2006/main">
          <a:pPr algn="ctr"/>
          <a:r>
            <a:rPr lang="es-ES" b="1" dirty="0"/>
            <a:t>15%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0.77695</cdr:x>
      <cdr:y>0.26659</cdr:y>
    </cdr:from>
    <cdr:to>
      <cdr:x>0.91293</cdr:x>
      <cdr:y>0.42591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8182879" y="1045865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VIRTUAL</a:t>
          </a:r>
        </a:p>
        <a:p xmlns:a="http://schemas.openxmlformats.org/drawingml/2006/main">
          <a:pPr algn="ctr"/>
          <a:r>
            <a:rPr lang="es-ES" b="1" dirty="0"/>
            <a:t>45%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0.77281</cdr:x>
      <cdr:y>0.64543</cdr:y>
    </cdr:from>
    <cdr:to>
      <cdr:x>0.90879</cdr:x>
      <cdr:y>0.80474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685F67CC-4505-8F89-E1BB-86AE7A720DCD}"/>
            </a:ext>
          </a:extLst>
        </cdr:cNvPr>
        <cdr:cNvSpPr/>
      </cdr:nvSpPr>
      <cdr:spPr>
        <a:xfrm xmlns:a="http://schemas.openxmlformats.org/drawingml/2006/main">
          <a:off x="8139258" y="2532084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CORREO EL.</a:t>
          </a:r>
        </a:p>
        <a:p xmlns:a="http://schemas.openxmlformats.org/drawingml/2006/main">
          <a:pPr algn="ctr"/>
          <a:r>
            <a:rPr lang="es-ES" b="1" dirty="0"/>
            <a:t>40%</a:t>
          </a:r>
          <a:endParaRPr lang="es-CO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6CA9-95B5-42C1-AAF1-79CD520C262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A663-35D6-4CC4-BA60-EFF924F65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8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E681-4AB2-3FB9-6085-6A531A09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BBA96-25CD-101E-A0B9-F5DD4682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20C13-311D-0896-9843-06FF960E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F7EA0-21A9-4587-A6BF-E810682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F9BFF-4E60-76FD-93A6-9A25E1F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0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B8A4-C9BC-4E4F-9BEA-5AFD70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3A061-93DB-27AA-AC23-91C88C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45216-9EAE-550B-A4CC-A1E03E29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8EAFE-0B23-2E48-D36E-6C86DD0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6EB24-55A0-54DC-B33B-41D88CA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EDBEE-938C-C175-C386-2F79B790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9AD19-291B-37ED-BB3C-E832B007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B207-C39D-6617-7622-97F9E346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2D63D-D154-5502-2555-F2DB0D6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F36D0-1CC4-010F-DE9C-5E7ECDB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0D90E-788F-66E2-B9D2-54089D9B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066F1-6647-1721-9FB3-04916CA1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0B407-D0AD-895D-4497-086079B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D415-5223-0016-7072-CCA5DCE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9C690-A9F2-6F83-A300-CB2ECB3D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77CD-D605-9BEC-59CE-1C301406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2EC2B-4E8A-9FA7-E361-916B27EF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285EB-B8CF-FE0E-B104-819B0738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25DE8-6479-78CC-7D34-BC069DB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2FA7-64A1-8AC0-1D18-4DA1C3A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6145-94E3-780D-E903-735274F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B61D0-546A-BD38-CB20-06653A372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2FD5E-2857-1881-2873-CD3B0E02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BFDCE-6075-FC51-E886-D71B4D9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CD9B-79F0-FE29-5629-8AD8EF5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4C749-FA73-0DD1-F935-9496589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8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15AE-1509-8E4D-6863-717F351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1C25-176E-1630-2EC9-7998E36A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BF133-4937-42CD-0BF3-CE41D31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9D66C-52BF-80CD-5410-6FDA3C83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BB3DB2-DB40-58BD-76A3-B166F3F9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FB92C0-B837-284C-3619-8511F2B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F376A-BF83-C4C5-2207-0056A91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64381-1E64-641B-FB26-7853D3D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D77B-6768-DE9E-E421-73A6863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361D6-D143-0B7B-DD62-4BB888C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E3FC1-6FF9-F3A0-4D52-C8ECFFEC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87EB5-5A59-0E79-D182-1E8F8B7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7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4C6934-3693-D372-636D-35832D24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2D5FD4-7D7B-DFD0-17F4-25EF57B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04118-FD9B-CA9F-7800-0635318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2A8A-BCC4-A011-59AA-4B5AD0B5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35EA-0FE3-2B3B-5436-9EB7534F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20E46-4B01-89D5-64F5-F240ED0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31CA2-9643-9C9C-B0A0-A6041EC7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630B2-5815-9F2B-26FB-E7DF2BCB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EA58B-F2D3-32E8-C622-431BE1C4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2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EE8A-C5A9-5D35-CDC8-967FA3C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884D7-4114-72E5-BFC1-52C470F3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C8F7-0AD2-0C34-87A8-D110AFED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5969C-85F2-EFFD-1568-97599851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A6AB2-6C2E-60BF-A0D1-12D2389E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E998-DCCE-BFCE-A99F-7308039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9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5F4D1-F93A-27BF-4153-852B4A49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9352C-0987-D4E3-01DD-79F2C93B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A03CF-0199-184E-9E93-E1DC909E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7EE0-7CDE-0641-8671-C6544E12167C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00E5B-0BEE-51FE-C126-33BED65C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34D5A-F23D-7986-3B85-4C33C3A2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5629BBC-4334-E3BE-11C9-9FB267707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D8A2D-A6C2-46D5-9801-E109ADD34A6E}"/>
              </a:ext>
            </a:extLst>
          </p:cNvPr>
          <p:cNvSpPr txBox="1"/>
          <p:nvPr/>
        </p:nvSpPr>
        <p:spPr>
          <a:xfrm>
            <a:off x="5694389" y="5800475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DIRIGIDO A LA CIUDADANÍA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2D3A7FF7-F96D-16DF-D5AD-F9F5B8638C3E}"/>
              </a:ext>
            </a:extLst>
          </p:cNvPr>
          <p:cNvSpPr txBox="1"/>
          <p:nvPr/>
        </p:nvSpPr>
        <p:spPr>
          <a:xfrm>
            <a:off x="6430352" y="1030400"/>
            <a:ext cx="555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INFORME TRIMESTRAL PQRS</a:t>
            </a:r>
          </a:p>
        </p:txBody>
      </p:sp>
      <p:sp>
        <p:nvSpPr>
          <p:cNvPr id="12" name="Google Shape;158;g1df068ca10e_1_182">
            <a:extLst>
              <a:ext uri="{FF2B5EF4-FFF2-40B4-BE49-F238E27FC236}">
                <a16:creationId xmlns:a16="http://schemas.microsoft.com/office/drawing/2014/main" id="{DA48E09B-599C-FB91-C0D8-652BB35049EE}"/>
              </a:ext>
            </a:extLst>
          </p:cNvPr>
          <p:cNvSpPr txBox="1"/>
          <p:nvPr/>
        </p:nvSpPr>
        <p:spPr>
          <a:xfrm>
            <a:off x="6430352" y="1896838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28411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QUEJAS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5630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99263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GESTIÓN DOCUMENTAL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DISCIPLINARIO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EL NARCOTRÁFICO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48256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685235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La totalidad de quejas recibidas por parte de la Dirección de Control Interno fueron trasladas a otras dependencias.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30172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quejas por las siguientes causas: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causas”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79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2609"/>
              </p:ext>
            </p:extLst>
          </p:nvPr>
        </p:nvGraphicFramePr>
        <p:xfrm>
          <a:off x="1894304" y="2122964"/>
          <a:ext cx="8035760" cy="26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9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RECLAMOS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31376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364279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11242"/>
              </p:ext>
            </p:extLst>
          </p:nvPr>
        </p:nvGraphicFramePr>
        <p:xfrm>
          <a:off x="3305520" y="1596988"/>
          <a:ext cx="8459016" cy="1618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37535"/>
              </p:ext>
            </p:extLst>
          </p:nvPr>
        </p:nvGraphicFramePr>
        <p:xfrm>
          <a:off x="3305520" y="3642795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A1F65C0F-F54E-CBE1-DB7F-05867DE4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685235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Se registran la totalidad de dependencias del nivel central que reportaron reclamos en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6249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quejas por las siguientes causas: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causas”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79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/>
        </p:nvGraphicFramePr>
        <p:xfrm>
          <a:off x="1894304" y="2122964"/>
          <a:ext cx="8035760" cy="26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4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2657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29875"/>
              </p:ext>
            </p:extLst>
          </p:nvPr>
        </p:nvGraphicFramePr>
        <p:xfrm>
          <a:off x="1894304" y="2122964"/>
          <a:ext cx="8035760" cy="139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CATEGORIAS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DE RESPUESTA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154776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RESPUESTAS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607417" y="5207929"/>
            <a:ext cx="8035758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32767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RESPONDIDAS EN TÉRMINOS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05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84619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A LA INFORMACIÓN PÚBLICA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406408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INFORMACIÓN PÚBLICA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776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02730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10" name="Chart 30">
            <a:extLst>
              <a:ext uri="{FF2B5EF4-FFF2-40B4-BE49-F238E27FC236}">
                <a16:creationId xmlns:a16="http://schemas.microsoft.com/office/drawing/2014/main" id="{00000000-0008-0000-24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95755"/>
              </p:ext>
            </p:extLst>
          </p:nvPr>
        </p:nvGraphicFramePr>
        <p:xfrm>
          <a:off x="1288763" y="3139440"/>
          <a:ext cx="5698306" cy="320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422116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532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23810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2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38965"/>
              </p:ext>
            </p:extLst>
          </p:nvPr>
        </p:nvGraphicFramePr>
        <p:xfrm>
          <a:off x="1288763" y="3140495"/>
          <a:ext cx="5698305" cy="32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95932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Subdirección Nacional de Gestión Documental de forma continua se brindó orientación a las dependencias del nivel central y seccional sobre los lineamientos para la correcta gestión de las PQRS en cuanto:</a:t>
            </a:r>
          </a:p>
          <a:p>
            <a:pPr algn="just"/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de la correcta aplicación del procedimiento de PQRS en las dependencias del nivel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a las acciones de tutela interpuestas contra la Entidad o donde vinculan a la Subdirección Nacional de Gestión Documental y/o el 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se realizan los sábados con miras a mantener los canales de recepción al día.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del procedimiento de PQRS con miras a la actualización de este.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 la Matriz de Registro PQRS.</a:t>
            </a:r>
          </a:p>
        </p:txBody>
      </p:sp>
    </p:spTree>
    <p:extLst>
      <p:ext uri="{BB962C8B-B14F-4D97-AF65-F5344CB8AC3E}">
        <p14:creationId xmlns:p14="http://schemas.microsoft.com/office/powerpoint/2010/main" val="125404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155089E3-4D85-5D51-5980-A68DA3C60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CFCA0-405F-2BB7-E120-B26D0F629DA0}"/>
              </a:ext>
            </a:extLst>
          </p:cNvPr>
          <p:cNvSpPr txBox="1"/>
          <p:nvPr/>
        </p:nvSpPr>
        <p:spPr>
          <a:xfrm>
            <a:off x="6173137" y="5755354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NACIONAL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9938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enero y el 31 de marzo del 2024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del período que se reportan en la siguiente diapositiva denominada RESULTADOS GENERALES ENERO – MARZO 2024.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28182"/>
              </p:ext>
            </p:extLst>
          </p:nvPr>
        </p:nvGraphicFramePr>
        <p:xfrm>
          <a:off x="1288473" y="1667214"/>
          <a:ext cx="10372459" cy="370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952028"/>
            <a:ext cx="7742638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enero y el 31 de marzo del 2024,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51.086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</p:spTree>
    <p:extLst>
      <p:ext uri="{BB962C8B-B14F-4D97-AF65-F5344CB8AC3E}">
        <p14:creationId xmlns:p14="http://schemas.microsoft.com/office/powerpoint/2010/main" val="20445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601341"/>
            <a:ext cx="7742638" cy="12003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enero y el 31 de marzo del 2024 los canales de recepción presentaron el siguiente comportamiento: Canal Virtual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Correo electrónico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Escrito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15 %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8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Chart 19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646855"/>
              </p:ext>
            </p:extLst>
          </p:nvPr>
        </p:nvGraphicFramePr>
        <p:xfrm>
          <a:off x="1288473" y="1411111"/>
          <a:ext cx="10532052" cy="392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330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DERECHOS DE PETICIÓN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168443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16692"/>
              </p:ext>
            </p:extLst>
          </p:nvPr>
        </p:nvGraphicFramePr>
        <p:xfrm>
          <a:off x="3305520" y="1596988"/>
          <a:ext cx="8459016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DE INVESTIGACIÓN PARA EL DESMANTELAMIENTO DE LAS ORGANIZACIONES Y CONDUCTAS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55592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2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36.616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2.865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“Prestación de un servicio”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2.625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75838"/>
              </p:ext>
            </p:extLst>
          </p:nvPr>
        </p:nvGraphicFramePr>
        <p:xfrm>
          <a:off x="1894304" y="2122964"/>
          <a:ext cx="8035760" cy="26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RESTACIÓN DE UN SERVICIO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COMPARATIVO PETICIONES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TRIMESTRE IV 2023 – TRIMESTRE I 2024</a:t>
            </a:r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13855"/>
              </p:ext>
            </p:extLst>
          </p:nvPr>
        </p:nvGraphicFramePr>
        <p:xfrm>
          <a:off x="1919111" y="1490133"/>
          <a:ext cx="9798756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79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1999</Words>
  <Application>Microsoft Office PowerPoint</Application>
  <PresentationFormat>Panorámica</PresentationFormat>
  <Paragraphs>667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Avenir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Gil Castro</dc:creator>
  <cp:lastModifiedBy>Jose Luis Carreño Santoyo</cp:lastModifiedBy>
  <cp:revision>15</cp:revision>
  <dcterms:created xsi:type="dcterms:W3CDTF">2024-04-09T21:23:57Z</dcterms:created>
  <dcterms:modified xsi:type="dcterms:W3CDTF">2024-04-29T19:56:31Z</dcterms:modified>
</cp:coreProperties>
</file>