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85" r:id="rId16"/>
    <p:sldId id="274" r:id="rId17"/>
    <p:sldId id="273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59" r:id="rId2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868"/>
    <a:srgbClr val="3AD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AFAD7C-CDD7-404B-9603-1DC6AA336554}" v="7" dt="2024-04-10T16:01:29.6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77"/>
    <p:restoredTop sz="94742"/>
  </p:normalViewPr>
  <p:slideViewPr>
    <p:cSldViewPr snapToGrid="0">
      <p:cViewPr varScale="1">
        <p:scale>
          <a:sx n="69" d="100"/>
          <a:sy n="69" d="100"/>
        </p:scale>
        <p:origin x="10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uarios\79652086\Downloads\ARCHIVO%20DE%20TRABAJO%20CONSOLIDADO%20TRIMESTRE%20IV%202023%20-%20TRIMESTRE%20I%202024%20PQR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uarios\79652086\Downloads\ARCHIVO%20DE%20TRABAJO%20CONSOLIDADO%20TRIMESTRE%20IV%202023%20-%20TRIMESTRE%20I%202024%20PQR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79652086\Downloads\ARCHIVO%20DE%20TRABAJO%20CONSOLIDADO%20TRIMESTRE%20IV%202023%20-%20TRIMESTRE%20I%202024%20PQR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79652086\Downloads\ARCHIVO%20DE%20TRABAJO%20CONSOLIDADO%20TRIMESTRE%20IV%202023%20-%20TRIMESTRE%20I%202024%20PQR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79652086\Downloads\ARCHIVO%20DE%20TRABAJO%20CONSOLIDADO%20TRIMESTRE%20IV%202023%20-%20TRIMESTRE%20I%202024%20PQR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 dirty="0"/>
              <a:t>PETICIONES, QUEJAS, RECLAMOS, SUGERENCIAS TOTALES I TRIM  2024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GENERAL!$T$5</c:f>
              <c:strCache>
                <c:ptCount val="1"/>
                <c:pt idx="0">
                  <c:v>TOTALES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19A9-42C1-9E39-2619156932B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19A9-42C1-9E39-2619156932B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19A9-42C1-9E39-2619156932B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19A9-42C1-9E39-2619156932BB}"/>
              </c:ext>
            </c:extLst>
          </c:dPt>
          <c:dLbls>
            <c:delete val="1"/>
          </c:dLbls>
          <c:cat>
            <c:strRef>
              <c:f>GENERAL!$K$6:$K$9</c:f>
              <c:strCache>
                <c:ptCount val="4"/>
                <c:pt idx="0">
                  <c:v>PETICIONES</c:v>
                </c:pt>
                <c:pt idx="1">
                  <c:v>QUEJAS</c:v>
                </c:pt>
                <c:pt idx="2">
                  <c:v>RECLAMOS</c:v>
                </c:pt>
                <c:pt idx="3">
                  <c:v>SUGERENCIAS</c:v>
                </c:pt>
              </c:strCache>
            </c:strRef>
          </c:cat>
          <c:val>
            <c:numRef>
              <c:f>GENERAL!$T$6:$T$9</c:f>
              <c:numCache>
                <c:formatCode>#,##0</c:formatCode>
                <c:ptCount val="4"/>
                <c:pt idx="0">
                  <c:v>92883</c:v>
                </c:pt>
                <c:pt idx="1">
                  <c:v>1008</c:v>
                </c:pt>
                <c:pt idx="2">
                  <c:v>600</c:v>
                </c:pt>
                <c:pt idx="3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9A9-42C1-9E39-2619156932B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 sz="1800" dirty="0"/>
              <a:t>PARTICIPACION X CANAL TRIMESTRE I 2024</a:t>
            </a:r>
          </a:p>
        </c:rich>
      </c:tx>
      <c:layout>
        <c:manualLayout>
          <c:xMode val="edge"/>
          <c:yMode val="edge"/>
          <c:x val="0.1878388940730638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xMode val="edge"/>
          <c:yMode val="edge"/>
          <c:x val="1.3492792318399765E-2"/>
          <c:y val="7.5949981640895919E-2"/>
          <c:w val="0.84268398972500203"/>
          <c:h val="0.90850597690832691"/>
        </c:manualLayout>
      </c:layout>
      <c:pie3DChart>
        <c:varyColors val="1"/>
        <c:ser>
          <c:idx val="0"/>
          <c:order val="0"/>
          <c:tx>
            <c:strRef>
              <c:f>'TD PETICIONES'!$A$31</c:f>
              <c:strCache>
                <c:ptCount val="1"/>
                <c:pt idx="0">
                  <c:v>TRIMESTRE I 2024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521B-4120-95E6-C0E05C728E1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521B-4120-95E6-C0E05C728E1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521B-4120-95E6-C0E05C728E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'TD PETICIONES'!$B$29:$D$29</c:f>
              <c:strCache>
                <c:ptCount val="3"/>
                <c:pt idx="0">
                  <c:v> ESCRITO </c:v>
                </c:pt>
                <c:pt idx="1">
                  <c:v>VIRTUAL</c:v>
                </c:pt>
                <c:pt idx="2">
                  <c:v>CORREO ELECTRÓNICO</c:v>
                </c:pt>
              </c:strCache>
            </c:strRef>
          </c:cat>
          <c:val>
            <c:numRef>
              <c:f>'TD PETICIONES'!$B$31:$D$31</c:f>
              <c:numCache>
                <c:formatCode>#,##0</c:formatCode>
                <c:ptCount val="3"/>
                <c:pt idx="0">
                  <c:v>7439</c:v>
                </c:pt>
                <c:pt idx="1">
                  <c:v>22166</c:v>
                </c:pt>
                <c:pt idx="2">
                  <c:v>19827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21B-4120-95E6-C0E05C728E1B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/>
              <a:t>PETICIONES, QUEJAS, RECLAMOS, SUGERENCIAS  2023 IV TRIM  VS I TRIM 2024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GENERAL!$K$6</c:f>
              <c:strCache>
                <c:ptCount val="1"/>
                <c:pt idx="0">
                  <c:v>PETICIONES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(GENERAL!$L$5:$N$5,GENERAL!$P$5:$R$5)</c:f>
              <c:strCache>
                <c:ptCount val="6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  <c:pt idx="3">
                  <c:v>ENERO</c:v>
                </c:pt>
                <c:pt idx="4">
                  <c:v>FEBRERO</c:v>
                </c:pt>
                <c:pt idx="5">
                  <c:v>MARZO</c:v>
                </c:pt>
              </c:strCache>
            </c:strRef>
          </c:cat>
          <c:val>
            <c:numRef>
              <c:f>(GENERAL!$L$6:$N$6,GENERAL!$P$6:$R$6)</c:f>
              <c:numCache>
                <c:formatCode>#,##0</c:formatCode>
                <c:ptCount val="6"/>
                <c:pt idx="0">
                  <c:v>15928</c:v>
                </c:pt>
                <c:pt idx="1">
                  <c:v>14618</c:v>
                </c:pt>
                <c:pt idx="2">
                  <c:v>12154</c:v>
                </c:pt>
                <c:pt idx="3">
                  <c:v>15662</c:v>
                </c:pt>
                <c:pt idx="4">
                  <c:v>18100</c:v>
                </c:pt>
                <c:pt idx="5">
                  <c:v>16421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F2-4735-981A-9D34CA9B8630}"/>
            </c:ext>
          </c:extLst>
        </c:ser>
        <c:ser>
          <c:idx val="1"/>
          <c:order val="1"/>
          <c:tx>
            <c:strRef>
              <c:f>GENERAL!$K$7</c:f>
              <c:strCache>
                <c:ptCount val="1"/>
                <c:pt idx="0">
                  <c:v>QUEJAS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(GENERAL!$L$5:$N$5,GENERAL!$P$5:$R$5)</c:f>
              <c:strCache>
                <c:ptCount val="6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  <c:pt idx="3">
                  <c:v>ENERO</c:v>
                </c:pt>
                <c:pt idx="4">
                  <c:v>FEBRERO</c:v>
                </c:pt>
                <c:pt idx="5">
                  <c:v>MARZO</c:v>
                </c:pt>
              </c:strCache>
            </c:strRef>
          </c:cat>
          <c:val>
            <c:numRef>
              <c:f>(GENERAL!$L$7:$N$7,GENERAL!$P$7:$R$7)</c:f>
              <c:numCache>
                <c:formatCode>#,##0</c:formatCode>
                <c:ptCount val="6"/>
                <c:pt idx="0">
                  <c:v>204</c:v>
                </c:pt>
                <c:pt idx="1">
                  <c:v>120</c:v>
                </c:pt>
                <c:pt idx="2">
                  <c:v>145</c:v>
                </c:pt>
                <c:pt idx="3">
                  <c:v>133</c:v>
                </c:pt>
                <c:pt idx="4">
                  <c:v>212</c:v>
                </c:pt>
                <c:pt idx="5">
                  <c:v>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F2-4735-981A-9D34CA9B8630}"/>
            </c:ext>
          </c:extLst>
        </c:ser>
        <c:ser>
          <c:idx val="2"/>
          <c:order val="2"/>
          <c:tx>
            <c:strRef>
              <c:f>GENERAL!$K$8</c:f>
              <c:strCache>
                <c:ptCount val="1"/>
                <c:pt idx="0">
                  <c:v>RECLAMOS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(GENERAL!$L$5:$N$5,GENERAL!$P$5:$R$5)</c:f>
              <c:strCache>
                <c:ptCount val="6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  <c:pt idx="3">
                  <c:v>ENERO</c:v>
                </c:pt>
                <c:pt idx="4">
                  <c:v>FEBRERO</c:v>
                </c:pt>
                <c:pt idx="5">
                  <c:v>MARZO</c:v>
                </c:pt>
              </c:strCache>
            </c:strRef>
          </c:cat>
          <c:val>
            <c:numRef>
              <c:f>(GENERAL!$L$8:$N$8,GENERAL!$P$8:$R$8)</c:f>
              <c:numCache>
                <c:formatCode>#,##0</c:formatCode>
                <c:ptCount val="6"/>
                <c:pt idx="0">
                  <c:v>122</c:v>
                </c:pt>
                <c:pt idx="1">
                  <c:v>86</c:v>
                </c:pt>
                <c:pt idx="2">
                  <c:v>71</c:v>
                </c:pt>
                <c:pt idx="3">
                  <c:v>148</c:v>
                </c:pt>
                <c:pt idx="4">
                  <c:v>87</c:v>
                </c:pt>
                <c:pt idx="5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F2-4735-981A-9D34CA9B8630}"/>
            </c:ext>
          </c:extLst>
        </c:ser>
        <c:ser>
          <c:idx val="3"/>
          <c:order val="3"/>
          <c:tx>
            <c:strRef>
              <c:f>GENERAL!$K$9</c:f>
              <c:strCache>
                <c:ptCount val="1"/>
                <c:pt idx="0">
                  <c:v>SUGERENCIAS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(GENERAL!$L$5:$N$5,GENERAL!$P$5:$R$5)</c:f>
              <c:strCache>
                <c:ptCount val="6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  <c:pt idx="3">
                  <c:v>ENERO</c:v>
                </c:pt>
                <c:pt idx="4">
                  <c:v>FEBRERO</c:v>
                </c:pt>
                <c:pt idx="5">
                  <c:v>MARZO</c:v>
                </c:pt>
              </c:strCache>
            </c:strRef>
          </c:cat>
          <c:val>
            <c:numRef>
              <c:f>(GENERAL!$L$9:$N$9,GENERAL!$P$9:$R$9)</c:f>
              <c:numCache>
                <c:formatCode>#,##0</c:formatCode>
                <c:ptCount val="6"/>
                <c:pt idx="0">
                  <c:v>6</c:v>
                </c:pt>
                <c:pt idx="1">
                  <c:v>15</c:v>
                </c:pt>
                <c:pt idx="2">
                  <c:v>6</c:v>
                </c:pt>
                <c:pt idx="3">
                  <c:v>13</c:v>
                </c:pt>
                <c:pt idx="4">
                  <c:v>13</c:v>
                </c:pt>
                <c:pt idx="5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F2-4735-981A-9D34CA9B863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00872816"/>
        <c:axId val="300868112"/>
      </c:barChart>
      <c:catAx>
        <c:axId val="3008728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300868112"/>
        <c:crosses val="autoZero"/>
        <c:auto val="1"/>
        <c:lblAlgn val="ctr"/>
        <c:lblOffset val="100"/>
        <c:noMultiLvlLbl val="1"/>
      </c:catAx>
      <c:valAx>
        <c:axId val="300868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300872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419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 sz="1800" dirty="0"/>
              <a:t>SOLICITUDES A LAS QUE SE LE NEGO INFORMACION X MES TRIM IV 2023 VS TRIM I 2024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'NEG X MES'!$A$14</c:f>
              <c:strCache>
                <c:ptCount val="1"/>
                <c:pt idx="0">
                  <c:v>NIVEL CENTRAL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('NEG X MES'!$B$13:$D$13,'NEG X MES'!$F$13:$H$13)</c:f>
              <c:strCache>
                <c:ptCount val="6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  <c:pt idx="3">
                  <c:v>ENERO</c:v>
                </c:pt>
                <c:pt idx="4">
                  <c:v>FEBRERO</c:v>
                </c:pt>
                <c:pt idx="5">
                  <c:v>MARZO</c:v>
                </c:pt>
              </c:strCache>
            </c:strRef>
          </c:cat>
          <c:val>
            <c:numRef>
              <c:f>('NEG X MES'!$B$14:$D$14,'NEG X MES'!$F$14:$H$14)</c:f>
              <c:numCache>
                <c:formatCode>#,##0</c:formatCode>
                <c:ptCount val="6"/>
                <c:pt idx="0">
                  <c:v>249</c:v>
                </c:pt>
                <c:pt idx="1">
                  <c:v>247</c:v>
                </c:pt>
                <c:pt idx="2">
                  <c:v>190</c:v>
                </c:pt>
                <c:pt idx="3">
                  <c:v>212</c:v>
                </c:pt>
                <c:pt idx="4">
                  <c:v>274</c:v>
                </c:pt>
                <c:pt idx="5">
                  <c:v>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ED-47EA-A537-936D516C7669}"/>
            </c:ext>
          </c:extLst>
        </c:ser>
        <c:ser>
          <c:idx val="1"/>
          <c:order val="1"/>
          <c:tx>
            <c:strRef>
              <c:f>'NEG X MES'!$A$15</c:f>
              <c:strCache>
                <c:ptCount val="1"/>
                <c:pt idx="0">
                  <c:v>SECCIONAL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('NEG X MES'!$B$13:$D$13,'NEG X MES'!$F$13:$H$13)</c:f>
              <c:strCache>
                <c:ptCount val="6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  <c:pt idx="3">
                  <c:v>ENERO</c:v>
                </c:pt>
                <c:pt idx="4">
                  <c:v>FEBRERO</c:v>
                </c:pt>
                <c:pt idx="5">
                  <c:v>MARZO</c:v>
                </c:pt>
              </c:strCache>
            </c:strRef>
          </c:cat>
          <c:val>
            <c:numRef>
              <c:f>('NEG X MES'!$B$15:$D$15,'NEG X MES'!$F$15:$H$15)</c:f>
              <c:numCache>
                <c:formatCode>#,##0</c:formatCode>
                <c:ptCount val="6"/>
                <c:pt idx="0">
                  <c:v>17</c:v>
                </c:pt>
                <c:pt idx="1">
                  <c:v>7</c:v>
                </c:pt>
                <c:pt idx="2">
                  <c:v>14</c:v>
                </c:pt>
                <c:pt idx="3">
                  <c:v>16</c:v>
                </c:pt>
                <c:pt idx="4">
                  <c:v>19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ED-47EA-A537-936D516C766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66571864"/>
        <c:axId val="266572256"/>
      </c:barChart>
      <c:catAx>
        <c:axId val="2665718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266572256"/>
        <c:crosses val="autoZero"/>
        <c:auto val="1"/>
        <c:lblAlgn val="ctr"/>
        <c:lblOffset val="100"/>
        <c:noMultiLvlLbl val="1"/>
      </c:catAx>
      <c:valAx>
        <c:axId val="266572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266571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419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 sz="1800" dirty="0"/>
              <a:t>SOLICITUDES TRASLADADAS A OTRAS INSTITUCIONES TRIM IV 2023 VS TRIM I 2024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'TRASLADOS CANT'!$A$10</c:f>
              <c:strCache>
                <c:ptCount val="1"/>
                <c:pt idx="0">
                  <c:v>NIVEL CENTRAL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'TRASLADOS CANT'!$B$9:$G$9</c:f>
              <c:strCache>
                <c:ptCount val="6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  <c:pt idx="3">
                  <c:v>ENERO</c:v>
                </c:pt>
                <c:pt idx="4">
                  <c:v>FEBRERO</c:v>
                </c:pt>
                <c:pt idx="5">
                  <c:v>MARZO</c:v>
                </c:pt>
              </c:strCache>
            </c:strRef>
          </c:cat>
          <c:val>
            <c:numRef>
              <c:f>'TRASLADOS CANT'!$B$10:$G$10</c:f>
              <c:numCache>
                <c:formatCode>General</c:formatCode>
                <c:ptCount val="6"/>
                <c:pt idx="0">
                  <c:v>47</c:v>
                </c:pt>
                <c:pt idx="1">
                  <c:v>74</c:v>
                </c:pt>
                <c:pt idx="2">
                  <c:v>65</c:v>
                </c:pt>
                <c:pt idx="3">
                  <c:v>104</c:v>
                </c:pt>
                <c:pt idx="4">
                  <c:v>122</c:v>
                </c:pt>
                <c:pt idx="5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07-4CF3-9299-74E6324CC4C1}"/>
            </c:ext>
          </c:extLst>
        </c:ser>
        <c:ser>
          <c:idx val="1"/>
          <c:order val="1"/>
          <c:tx>
            <c:strRef>
              <c:f>'TRASLADOS CANT'!$A$11</c:f>
              <c:strCache>
                <c:ptCount val="1"/>
                <c:pt idx="0">
                  <c:v>SECCIONAL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'TRASLADOS CANT'!$B$9:$G$9</c:f>
              <c:strCache>
                <c:ptCount val="6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  <c:pt idx="3">
                  <c:v>ENERO</c:v>
                </c:pt>
                <c:pt idx="4">
                  <c:v>FEBRERO</c:v>
                </c:pt>
                <c:pt idx="5">
                  <c:v>MARZO</c:v>
                </c:pt>
              </c:strCache>
            </c:strRef>
          </c:cat>
          <c:val>
            <c:numRef>
              <c:f>'TRASLADOS CANT'!$B$11:$G$11</c:f>
              <c:numCache>
                <c:formatCode>General</c:formatCode>
                <c:ptCount val="6"/>
                <c:pt idx="0">
                  <c:v>65</c:v>
                </c:pt>
                <c:pt idx="1">
                  <c:v>51</c:v>
                </c:pt>
                <c:pt idx="2">
                  <c:v>57</c:v>
                </c:pt>
                <c:pt idx="3">
                  <c:v>76</c:v>
                </c:pt>
                <c:pt idx="4">
                  <c:v>76</c:v>
                </c:pt>
                <c:pt idx="5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07-4CF3-9299-74E6324CC4C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66576176"/>
        <c:axId val="266576568"/>
      </c:barChart>
      <c:catAx>
        <c:axId val="266576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266576568"/>
        <c:crosses val="autoZero"/>
        <c:auto val="1"/>
        <c:lblAlgn val="ctr"/>
        <c:lblOffset val="100"/>
        <c:noMultiLvlLbl val="1"/>
      </c:catAx>
      <c:valAx>
        <c:axId val="266576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266576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419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0.7749</cdr:x>
      <cdr:y>0.24817</cdr:y>
    </cdr:from>
    <cdr:to>
      <cdr:x>0.91298</cdr:x>
      <cdr:y>0.40313</cdr:y>
    </cdr:to>
    <cdr:sp macro="" textlink="">
      <cdr:nvSpPr>
        <cdr:cNvPr id="2" name="Elipse 1">
          <a:extLst xmlns:a="http://schemas.openxmlformats.org/drawingml/2006/main">
            <a:ext uri="{FF2B5EF4-FFF2-40B4-BE49-F238E27FC236}">
              <a16:creationId xmlns:a16="http://schemas.microsoft.com/office/drawing/2014/main" id="{5909B6A6-D49A-86CD-068B-4628B890860C}"/>
            </a:ext>
          </a:extLst>
        </cdr:cNvPr>
        <cdr:cNvSpPr/>
      </cdr:nvSpPr>
      <cdr:spPr>
        <a:xfrm xmlns:a="http://schemas.openxmlformats.org/drawingml/2006/main">
          <a:off x="8037662" y="1001057"/>
          <a:ext cx="1432175" cy="625027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1000" b="1" dirty="0"/>
            <a:t>PETICIONES98%</a:t>
          </a:r>
          <a:endParaRPr lang="es-CO" sz="1000" b="1" dirty="0"/>
        </a:p>
      </cdr:txBody>
    </cdr:sp>
  </cdr:relSizeAnchor>
  <cdr:relSizeAnchor xmlns:cdr="http://schemas.openxmlformats.org/drawingml/2006/chartDrawing">
    <cdr:from>
      <cdr:x>0.77757</cdr:x>
      <cdr:y>0.4258</cdr:y>
    </cdr:from>
    <cdr:to>
      <cdr:x>0.91565</cdr:x>
      <cdr:y>0.58076</cdr:y>
    </cdr:to>
    <cdr:sp macro="" textlink="">
      <cdr:nvSpPr>
        <cdr:cNvPr id="3" name="Elipse 2">
          <a:extLst xmlns:a="http://schemas.openxmlformats.org/drawingml/2006/main">
            <a:ext uri="{FF2B5EF4-FFF2-40B4-BE49-F238E27FC236}">
              <a16:creationId xmlns:a16="http://schemas.microsoft.com/office/drawing/2014/main" id="{15E33723-546D-BA2C-4A99-1CD21EF7E7EC}"/>
            </a:ext>
          </a:extLst>
        </cdr:cNvPr>
        <cdr:cNvSpPr/>
      </cdr:nvSpPr>
      <cdr:spPr>
        <a:xfrm xmlns:a="http://schemas.openxmlformats.org/drawingml/2006/main">
          <a:off x="8065317" y="1717554"/>
          <a:ext cx="1432175" cy="625027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2">
            <a:lumMod val="75000"/>
          </a:schemeClr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b="1" dirty="0"/>
            <a:t>QUEJAS</a:t>
          </a:r>
        </a:p>
        <a:p xmlns:a="http://schemas.openxmlformats.org/drawingml/2006/main">
          <a:pPr algn="ctr"/>
          <a:r>
            <a:rPr lang="es-ES" b="1" dirty="0"/>
            <a:t>1%</a:t>
          </a:r>
          <a:endParaRPr lang="es-CO" b="1" dirty="0"/>
        </a:p>
      </cdr:txBody>
    </cdr:sp>
  </cdr:relSizeAnchor>
  <cdr:relSizeAnchor xmlns:cdr="http://schemas.openxmlformats.org/drawingml/2006/chartDrawing">
    <cdr:from>
      <cdr:x>0.7798</cdr:x>
      <cdr:y>0.61514</cdr:y>
    </cdr:from>
    <cdr:to>
      <cdr:x>0.91788</cdr:x>
      <cdr:y>0.77009</cdr:y>
    </cdr:to>
    <cdr:sp macro="" textlink="">
      <cdr:nvSpPr>
        <cdr:cNvPr id="4" name="Elipse 3">
          <a:extLst xmlns:a="http://schemas.openxmlformats.org/drawingml/2006/main">
            <a:ext uri="{FF2B5EF4-FFF2-40B4-BE49-F238E27FC236}">
              <a16:creationId xmlns:a16="http://schemas.microsoft.com/office/drawing/2014/main" id="{53A77CD3-9BA8-CA59-44FA-E293B73DB7A1}"/>
            </a:ext>
          </a:extLst>
        </cdr:cNvPr>
        <cdr:cNvSpPr/>
      </cdr:nvSpPr>
      <cdr:spPr>
        <a:xfrm xmlns:a="http://schemas.openxmlformats.org/drawingml/2006/main">
          <a:off x="8088458" y="2481284"/>
          <a:ext cx="1432175" cy="625027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6">
            <a:lumMod val="50000"/>
          </a:schemeClr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b="1" dirty="0"/>
            <a:t>RECLAMOS</a:t>
          </a:r>
        </a:p>
        <a:p xmlns:a="http://schemas.openxmlformats.org/drawingml/2006/main">
          <a:pPr algn="ctr"/>
          <a:r>
            <a:rPr lang="es-ES" b="1" dirty="0"/>
            <a:t>1%</a:t>
          </a:r>
          <a:endParaRPr lang="es-CO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0.77563</cdr:x>
      <cdr:y>0.62017</cdr:y>
    </cdr:from>
    <cdr:to>
      <cdr:x>0.91161</cdr:x>
      <cdr:y>0.77949</cdr:y>
    </cdr:to>
    <cdr:sp macro="" textlink="">
      <cdr:nvSpPr>
        <cdr:cNvPr id="2" name="Elipse 1">
          <a:extLst xmlns:a="http://schemas.openxmlformats.org/drawingml/2006/main">
            <a:ext uri="{FF2B5EF4-FFF2-40B4-BE49-F238E27FC236}">
              <a16:creationId xmlns:a16="http://schemas.microsoft.com/office/drawing/2014/main" id="{059B7925-7833-6C88-8767-E344369091E2}"/>
            </a:ext>
          </a:extLst>
        </cdr:cNvPr>
        <cdr:cNvSpPr/>
      </cdr:nvSpPr>
      <cdr:spPr>
        <a:xfrm xmlns:a="http://schemas.openxmlformats.org/drawingml/2006/main">
          <a:off x="8169024" y="2433001"/>
          <a:ext cx="1432148" cy="625032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b="1" dirty="0"/>
            <a:t>ESCRITO</a:t>
          </a:r>
        </a:p>
        <a:p xmlns:a="http://schemas.openxmlformats.org/drawingml/2006/main">
          <a:pPr algn="ctr"/>
          <a:r>
            <a:rPr lang="es-ES" b="1" dirty="0"/>
            <a:t>15%</a:t>
          </a:r>
          <a:endParaRPr lang="es-CO" b="1" dirty="0"/>
        </a:p>
      </cdr:txBody>
    </cdr:sp>
  </cdr:relSizeAnchor>
  <cdr:relSizeAnchor xmlns:cdr="http://schemas.openxmlformats.org/drawingml/2006/chartDrawing">
    <cdr:from>
      <cdr:x>0.77695</cdr:x>
      <cdr:y>0.26659</cdr:y>
    </cdr:from>
    <cdr:to>
      <cdr:x>0.91293</cdr:x>
      <cdr:y>0.42591</cdr:y>
    </cdr:to>
    <cdr:sp macro="" textlink="">
      <cdr:nvSpPr>
        <cdr:cNvPr id="3" name="Elipse 2">
          <a:extLst xmlns:a="http://schemas.openxmlformats.org/drawingml/2006/main">
            <a:ext uri="{FF2B5EF4-FFF2-40B4-BE49-F238E27FC236}">
              <a16:creationId xmlns:a16="http://schemas.microsoft.com/office/drawing/2014/main" id="{570614D9-7810-03DE-CEFD-3A1B93FB49BD}"/>
            </a:ext>
          </a:extLst>
        </cdr:cNvPr>
        <cdr:cNvSpPr/>
      </cdr:nvSpPr>
      <cdr:spPr>
        <a:xfrm xmlns:a="http://schemas.openxmlformats.org/drawingml/2006/main">
          <a:off x="8182879" y="1045865"/>
          <a:ext cx="1432175" cy="625027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2">
            <a:lumMod val="75000"/>
          </a:schemeClr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b="1" dirty="0"/>
            <a:t>VIRTUAL</a:t>
          </a:r>
        </a:p>
        <a:p xmlns:a="http://schemas.openxmlformats.org/drawingml/2006/main">
          <a:pPr algn="ctr"/>
          <a:r>
            <a:rPr lang="es-ES" b="1" dirty="0"/>
            <a:t>45%</a:t>
          </a:r>
          <a:endParaRPr lang="es-CO" b="1" dirty="0"/>
        </a:p>
      </cdr:txBody>
    </cdr:sp>
  </cdr:relSizeAnchor>
  <cdr:relSizeAnchor xmlns:cdr="http://schemas.openxmlformats.org/drawingml/2006/chartDrawing">
    <cdr:from>
      <cdr:x>0.77851</cdr:x>
      <cdr:y>0.4347</cdr:y>
    </cdr:from>
    <cdr:to>
      <cdr:x>0.91449</cdr:x>
      <cdr:y>0.59401</cdr:y>
    </cdr:to>
    <cdr:sp macro="" textlink="">
      <cdr:nvSpPr>
        <cdr:cNvPr id="4" name="Elipse 3">
          <a:extLst xmlns:a="http://schemas.openxmlformats.org/drawingml/2006/main">
            <a:ext uri="{FF2B5EF4-FFF2-40B4-BE49-F238E27FC236}">
              <a16:creationId xmlns:a16="http://schemas.microsoft.com/office/drawing/2014/main" id="{685F67CC-4505-8F89-E1BB-86AE7A720DCD}"/>
            </a:ext>
          </a:extLst>
        </cdr:cNvPr>
        <cdr:cNvSpPr/>
      </cdr:nvSpPr>
      <cdr:spPr>
        <a:xfrm xmlns:a="http://schemas.openxmlformats.org/drawingml/2006/main">
          <a:off x="8199357" y="1705393"/>
          <a:ext cx="1432149" cy="62499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6">
            <a:lumMod val="50000"/>
          </a:schemeClr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1000" b="1" dirty="0"/>
            <a:t>CORREO </a:t>
          </a:r>
          <a:r>
            <a:rPr lang="es-ES" sz="1000" b="1" dirty="0" smtClean="0"/>
            <a:t>ELEC.</a:t>
          </a:r>
          <a:endParaRPr lang="es-ES" sz="1000" b="1" dirty="0"/>
        </a:p>
        <a:p xmlns:a="http://schemas.openxmlformats.org/drawingml/2006/main">
          <a:pPr algn="ctr"/>
          <a:r>
            <a:rPr lang="es-ES" sz="1000" b="1" dirty="0"/>
            <a:t>40%</a:t>
          </a:r>
          <a:endParaRPr lang="es-CO" sz="10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36CA9-95B5-42C1-AAF1-79CD520C262C}" type="datetimeFigureOut">
              <a:rPr lang="es-CO" smtClean="0"/>
              <a:t>1/10/2024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CA663-35D6-4CC4-BA60-EFF924F65A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79481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E681-4AB2-3FB9-6085-6A531A09A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9EBBA96-25CD-101E-A0B9-F5DD468204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420C13-311D-0896-9843-06FF960E8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7EE0-7CDE-0641-8671-C6544E12167C}" type="datetimeFigureOut">
              <a:rPr lang="es-CO" smtClean="0"/>
              <a:t>1/10/2024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3F7EA0-21A9-4587-A6BF-E810682C0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4F9BFF-4E60-76FD-93A6-9A25E1F1A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4BC-8683-C749-8EFC-F73FC99576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3027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47B8A4-C9BC-4E4F-9BEA-5AFD70CBF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883A061-93DB-27AA-AC23-91C88C3D2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245216-9EAE-550B-A4CC-A1E03E292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7EE0-7CDE-0641-8671-C6544E12167C}" type="datetimeFigureOut">
              <a:rPr lang="es-CO" smtClean="0"/>
              <a:t>1/10/2024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D8EAFE-0B23-2E48-D36E-6C86DD0AC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06EB24-55A0-54DC-B33B-41D88CA93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4BC-8683-C749-8EFC-F73FC99576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380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E1EDBEE-938C-C175-C386-2F79B790E2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B9AD19-291B-37ED-BB3C-E832B007C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C2B207-C39D-6617-7622-97F9E346B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7EE0-7CDE-0641-8671-C6544E12167C}" type="datetimeFigureOut">
              <a:rPr lang="es-CO" smtClean="0"/>
              <a:t>1/10/2024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72D63D-D154-5502-2555-F2DB0D66C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9F36D0-1CC4-010F-DE9C-5E7ECDBA2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4BC-8683-C749-8EFC-F73FC99576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2646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A0D90E-788F-66E2-B9D2-54089D9BE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C066F1-6647-1721-9FB3-04916CA14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F0B407-D0AD-895D-4497-086079BF0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7EE0-7CDE-0641-8671-C6544E12167C}" type="datetimeFigureOut">
              <a:rPr lang="es-CO" smtClean="0"/>
              <a:t>1/10/2024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FFD415-5223-0016-7072-CCA5DCE49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79C690-A9F2-6F83-A300-CB2ECB3D7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4BC-8683-C749-8EFC-F73FC99576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9164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D177CD-D605-9BEC-59CE-1C301406B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82EC2B-4E8A-9FA7-E361-916B27EF3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3285EB-B8CF-FE0E-B104-819B07382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7EE0-7CDE-0641-8671-C6544E12167C}" type="datetimeFigureOut">
              <a:rPr lang="es-CO" smtClean="0"/>
              <a:t>1/10/2024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125DE8-6479-78CC-7D34-BC069DB4D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392FA7-64A1-8AC0-1D18-4DA1C3AA0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4BC-8683-C749-8EFC-F73FC99576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8328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D66145-94E3-780D-E903-735274F1F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0B61D0-546A-BD38-CB20-06653A372D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362FD5E-2857-1881-2873-CD3B0E025B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BBFDCE-6075-FC51-E886-D71B4D9B6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7EE0-7CDE-0641-8671-C6544E12167C}" type="datetimeFigureOut">
              <a:rPr lang="es-CO" smtClean="0"/>
              <a:t>1/10/2024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92CD9B-79F0-FE29-5629-8AD8EF57F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D4C749-FA73-0DD1-F935-94965892F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4BC-8683-C749-8EFC-F73FC99576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0852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1F15AE-1509-8E4D-6863-717F351C8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241C25-176E-1630-2EC9-7998E36A2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A4BF133-4937-42CD-0BF3-CE41D313E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449D66C-52BF-80CD-5410-6FDA3C83E8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BBB3DB2-DB40-58BD-76A3-B166F3F993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BFB92C0-B837-284C-3619-8511F2BC1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7EE0-7CDE-0641-8671-C6544E12167C}" type="datetimeFigureOut">
              <a:rPr lang="es-CO" smtClean="0"/>
              <a:t>1/10/2024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36F376A-BF83-C4C5-2207-0056A9168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9164381-1E64-641B-FB26-7853D3D2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4BC-8683-C749-8EFC-F73FC99576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212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E1D77B-6768-DE9E-E421-73A686320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0E361D6-D143-0B7B-DD62-4BB888CBA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7EE0-7CDE-0641-8671-C6544E12167C}" type="datetimeFigureOut">
              <a:rPr lang="es-CO" smtClean="0"/>
              <a:t>1/10/2024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DBE3FC1-6FF9-F3A0-4D52-C8ECFFEC0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9887EB5-5A59-0E79-D182-1E8F8B7EF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4BC-8683-C749-8EFC-F73FC99576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4783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E4C6934-3693-D372-636D-35832D248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7EE0-7CDE-0641-8671-C6544E12167C}" type="datetimeFigureOut">
              <a:rPr lang="es-CO" smtClean="0"/>
              <a:t>1/10/2024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F2D5FD4-7D7B-DFD0-17F4-25EF57B2D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ED04118-FD9B-CA9F-7800-0635318A8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4BC-8683-C749-8EFC-F73FC99576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8765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012A8A-BCC4-A011-59AA-4B5AD0B5A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E635EA-0FE3-2B3B-5436-9EB7534F6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920E46-4B01-89D5-64F5-F240ED027F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DF31CA2-9643-9C9C-B0A0-A6041EC72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7EE0-7CDE-0641-8671-C6544E12167C}" type="datetimeFigureOut">
              <a:rPr lang="es-CO" smtClean="0"/>
              <a:t>1/10/2024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9630B2-5815-9F2B-26FB-E7DF2BCBD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BEA58B-F2D3-32E8-C622-431BE1C45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4BC-8683-C749-8EFC-F73FC99576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57208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83EE8A-C5A9-5D35-CDC8-967FA3CDD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12884D7-4114-72E5-BFC1-52C470F302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C3C8F7-0AD2-0C34-87A8-D110AFED04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F5969C-85F2-EFFD-1568-97599851D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7EE0-7CDE-0641-8671-C6544E12167C}" type="datetimeFigureOut">
              <a:rPr lang="es-CO" smtClean="0"/>
              <a:t>1/10/2024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2A6AB2-6C2E-60BF-A0D1-12D2389E1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A1E998-DCCE-BFCE-A99F-730803993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4BC-8683-C749-8EFC-F73FC99576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8926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345F4D1-F93A-27BF-4153-852B4A49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B9352C-0987-D4E3-01DD-79F2C93B6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2A03CF-0199-184E-9E93-E1DC909E52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B97EE0-7CDE-0641-8671-C6544E12167C}" type="datetimeFigureOut">
              <a:rPr lang="es-CO" smtClean="0"/>
              <a:t>1/10/2024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F00E5B-0BEE-51FE-C126-33BED65CF7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134D5A-F23D-7986-3B85-4C33C3A2E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21D4BC-8683-C749-8EFC-F73FC99576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53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B5629BBC-4334-E3BE-11C9-9FB267707A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3CD8A2D-A6C2-46D5-9801-E109ADD34A6E}"/>
              </a:ext>
            </a:extLst>
          </p:cNvPr>
          <p:cNvSpPr txBox="1"/>
          <p:nvPr/>
        </p:nvSpPr>
        <p:spPr>
          <a:xfrm>
            <a:off x="5694389" y="5800475"/>
            <a:ext cx="30973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spc="200" dirty="0">
                <a:solidFill>
                  <a:srgbClr val="141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DIRIGIDO A LA CIUDADANÍA</a:t>
            </a:r>
          </a:p>
        </p:txBody>
      </p:sp>
      <p:sp>
        <p:nvSpPr>
          <p:cNvPr id="11" name="Google Shape;158;g1df068ca10e_1_182">
            <a:extLst>
              <a:ext uri="{FF2B5EF4-FFF2-40B4-BE49-F238E27FC236}">
                <a16:creationId xmlns:a16="http://schemas.microsoft.com/office/drawing/2014/main" id="{2D3A7FF7-F96D-16DF-D5AD-F9F5B8638C3E}"/>
              </a:ext>
            </a:extLst>
          </p:cNvPr>
          <p:cNvSpPr txBox="1"/>
          <p:nvPr/>
        </p:nvSpPr>
        <p:spPr>
          <a:xfrm>
            <a:off x="6430352" y="1030400"/>
            <a:ext cx="55584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INFORME TRIMESTRAL PQRS</a:t>
            </a:r>
          </a:p>
        </p:txBody>
      </p:sp>
      <p:sp>
        <p:nvSpPr>
          <p:cNvPr id="12" name="Google Shape;158;g1df068ca10e_1_182">
            <a:extLst>
              <a:ext uri="{FF2B5EF4-FFF2-40B4-BE49-F238E27FC236}">
                <a16:creationId xmlns:a16="http://schemas.microsoft.com/office/drawing/2014/main" id="{DA48E09B-599C-FB91-C0D8-652BB35049EE}"/>
              </a:ext>
            </a:extLst>
          </p:cNvPr>
          <p:cNvSpPr txBox="1"/>
          <p:nvPr/>
        </p:nvSpPr>
        <p:spPr>
          <a:xfrm>
            <a:off x="6430352" y="1896838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ENERO – MARZO 2024</a:t>
            </a:r>
          </a:p>
        </p:txBody>
      </p:sp>
    </p:spTree>
    <p:extLst>
      <p:ext uri="{BB962C8B-B14F-4D97-AF65-F5344CB8AC3E}">
        <p14:creationId xmlns:p14="http://schemas.microsoft.com/office/powerpoint/2010/main" val="2841168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98B3C5B-F88C-B1B6-74A5-0E2681DAF2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Google Shape;158;g1df068ca10e_1_182">
            <a:extLst>
              <a:ext uri="{FF2B5EF4-FFF2-40B4-BE49-F238E27FC236}">
                <a16:creationId xmlns:a16="http://schemas.microsoft.com/office/drawing/2014/main" id="{88C564EC-AF0B-A7AA-E795-2A23BE554C3F}"/>
              </a:ext>
            </a:extLst>
          </p:cNvPr>
          <p:cNvSpPr txBox="1"/>
          <p:nvPr/>
        </p:nvSpPr>
        <p:spPr>
          <a:xfrm>
            <a:off x="6001686" y="2885172"/>
            <a:ext cx="5840544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3600" b="1" dirty="0">
                <a:solidFill>
                  <a:srgbClr val="141868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QUEJAS</a:t>
            </a:r>
          </a:p>
        </p:txBody>
      </p:sp>
      <p:sp>
        <p:nvSpPr>
          <p:cNvPr id="11" name="Google Shape;158;g1df068ca10e_1_182">
            <a:extLst>
              <a:ext uri="{FF2B5EF4-FFF2-40B4-BE49-F238E27FC236}">
                <a16:creationId xmlns:a16="http://schemas.microsoft.com/office/drawing/2014/main" id="{64345A3E-7BAD-B9B3-A1A4-90C9596391A0}"/>
              </a:ext>
            </a:extLst>
          </p:cNvPr>
          <p:cNvSpPr txBox="1"/>
          <p:nvPr/>
        </p:nvSpPr>
        <p:spPr>
          <a:xfrm>
            <a:off x="6001686" y="3868045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ENERO – MARZO 2024</a:t>
            </a:r>
          </a:p>
        </p:txBody>
      </p:sp>
    </p:spTree>
    <p:extLst>
      <p:ext uri="{BB962C8B-B14F-4D97-AF65-F5344CB8AC3E}">
        <p14:creationId xmlns:p14="http://schemas.microsoft.com/office/powerpoint/2010/main" val="56309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E54675C-2598-D930-5D40-2305CEBFEE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158;g1df068ca10e_1_182">
            <a:extLst>
              <a:ext uri="{FF2B5EF4-FFF2-40B4-BE49-F238E27FC236}">
                <a16:creationId xmlns:a16="http://schemas.microsoft.com/office/drawing/2014/main" id="{CB25F8C5-3259-6D56-9423-596E09EB7F91}"/>
              </a:ext>
            </a:extLst>
          </p:cNvPr>
          <p:cNvSpPr txBox="1"/>
          <p:nvPr/>
        </p:nvSpPr>
        <p:spPr>
          <a:xfrm>
            <a:off x="2188986" y="509231"/>
            <a:ext cx="4866183" cy="28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CANTIDAD QUEJAS</a:t>
            </a:r>
          </a:p>
        </p:txBody>
      </p:sp>
      <p:sp>
        <p:nvSpPr>
          <p:cNvPr id="6" name="Google Shape;158;g1df068ca10e_1_182">
            <a:extLst>
              <a:ext uri="{FF2B5EF4-FFF2-40B4-BE49-F238E27FC236}">
                <a16:creationId xmlns:a16="http://schemas.microsoft.com/office/drawing/2014/main" id="{B6F472D1-135A-2B9C-1378-FB07862B4B6D}"/>
              </a:ext>
            </a:extLst>
          </p:cNvPr>
          <p:cNvSpPr txBox="1"/>
          <p:nvPr/>
        </p:nvSpPr>
        <p:spPr>
          <a:xfrm>
            <a:off x="2188986" y="862517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ENERO – MARZO 2024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0C39C22-D349-5AB2-46B1-B1BEE6CDAEC2}"/>
              </a:ext>
            </a:extLst>
          </p:cNvPr>
          <p:cNvSpPr txBox="1"/>
          <p:nvPr/>
        </p:nvSpPr>
        <p:spPr>
          <a:xfrm>
            <a:off x="1285480" y="1596987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Dependencias del nivel central que reportaron mayor número de quejas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856F7C7-2F94-A53F-1ACD-28E890140399}"/>
              </a:ext>
            </a:extLst>
          </p:cNvPr>
          <p:cNvSpPr txBox="1"/>
          <p:nvPr/>
        </p:nvSpPr>
        <p:spPr>
          <a:xfrm>
            <a:off x="1285480" y="4250209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Seccionales que reportaron mayor número de quejas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E4164789-EC0F-8283-3490-D315C10507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658802"/>
              </p:ext>
            </p:extLst>
          </p:nvPr>
        </p:nvGraphicFramePr>
        <p:xfrm>
          <a:off x="3305520" y="1596988"/>
          <a:ext cx="8459016" cy="24572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95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28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9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63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97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</a:rPr>
                        <a:t>NIVEL CENTRAL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ENERO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FEBRERO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 smtClean="0">
                          <a:effectLst/>
                        </a:rPr>
                        <a:t>MARZO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TOTAL TRIM I </a:t>
                      </a:r>
                    </a:p>
                  </a:txBody>
                  <a:tcPr marL="8705" marR="8705" marT="870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DELEGADA PARA LA SEGURIDAD TERRITORIAL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DESPACHO DEL VICEFISCAL GENERAL DE LA NACIÓN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PROTECCIÓN Y ASISTENCIA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ATENCIÓN AL USUARIO INTERVENCIÓN TEMPRANA Y ASIGNACIONES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JUSTICIA TRANSICIONAL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CONTROL INTERNO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ESPECIALIZADA CONTRA LAS ORGANIZACIONES CRIMINALES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SUBDIRECCIÓN DE GESTIÓN DOCUMENTAL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CONTROL DISCIPLINARIO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ESPECIALIZADA CONTRA EL NARCOTRÁFICO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D14831B9-A4F0-8E32-C0EC-5655A34624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848256"/>
              </p:ext>
            </p:extLst>
          </p:nvPr>
        </p:nvGraphicFramePr>
        <p:xfrm>
          <a:off x="3305520" y="4250209"/>
          <a:ext cx="6050354" cy="22434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0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3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4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74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47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986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</a:rPr>
                        <a:t>SECCIONAL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ENERO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FEBRERO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MARZO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TOTAL TRIM I </a:t>
                      </a:r>
                    </a:p>
                  </a:txBody>
                  <a:tcPr marL="8705" marR="8705" marT="870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NARIÑO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TOLIMA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MAGDALENA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MEDELLÍN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VALLE DEL CAUCA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ATLÁNTICO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Marcador de pie de página 3">
            <a:extLst>
              <a:ext uri="{FF2B5EF4-FFF2-40B4-BE49-F238E27FC236}">
                <a16:creationId xmlns:a16="http://schemas.microsoft.com/office/drawing/2014/main" id="{199BB1E1-D5BA-9C9A-0370-C528B3125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" y="6492492"/>
            <a:ext cx="6852356" cy="365125"/>
          </a:xfrm>
        </p:spPr>
        <p:txBody>
          <a:bodyPr/>
          <a:lstStyle/>
          <a:p>
            <a:pPr algn="l"/>
            <a:endParaRPr lang="es-ES" sz="1100" dirty="0"/>
          </a:p>
          <a:p>
            <a:pPr algn="l"/>
            <a:r>
              <a:rPr lang="es-ES" sz="1000" dirty="0"/>
              <a:t>Nota: La totalidad de quejas recibidas por parte de la Dirección de Control Interno fueron trasladas a otras dependencias.</a:t>
            </a:r>
          </a:p>
          <a:p>
            <a:pPr algn="l"/>
            <a:endParaRPr lang="es-CO" sz="1100" dirty="0"/>
          </a:p>
        </p:txBody>
      </p:sp>
    </p:spTree>
    <p:extLst>
      <p:ext uri="{BB962C8B-B14F-4D97-AF65-F5344CB8AC3E}">
        <p14:creationId xmlns:p14="http://schemas.microsoft.com/office/powerpoint/2010/main" val="330172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E54675C-2598-D930-5D40-2305CEBFEE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158;g1df068ca10e_1_182">
            <a:extLst>
              <a:ext uri="{FF2B5EF4-FFF2-40B4-BE49-F238E27FC236}">
                <a16:creationId xmlns:a16="http://schemas.microsoft.com/office/drawing/2014/main" id="{CB25F8C5-3259-6D56-9423-596E09EB7F91}"/>
              </a:ext>
            </a:extLst>
          </p:cNvPr>
          <p:cNvSpPr txBox="1"/>
          <p:nvPr/>
        </p:nvSpPr>
        <p:spPr>
          <a:xfrm>
            <a:off x="2188986" y="509231"/>
            <a:ext cx="4866183" cy="28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CAUSAS QUEJAS</a:t>
            </a:r>
          </a:p>
        </p:txBody>
      </p:sp>
      <p:sp>
        <p:nvSpPr>
          <p:cNvPr id="6" name="Google Shape;158;g1df068ca10e_1_182">
            <a:extLst>
              <a:ext uri="{FF2B5EF4-FFF2-40B4-BE49-F238E27FC236}">
                <a16:creationId xmlns:a16="http://schemas.microsoft.com/office/drawing/2014/main" id="{B6F472D1-135A-2B9C-1378-FB07862B4B6D}"/>
              </a:ext>
            </a:extLst>
          </p:cNvPr>
          <p:cNvSpPr txBox="1"/>
          <p:nvPr/>
        </p:nvSpPr>
        <p:spPr>
          <a:xfrm>
            <a:off x="2188986" y="862517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ENERO – MARZO 2024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3FC1BD5-489B-8478-AE1E-643773353942}"/>
              </a:ext>
            </a:extLst>
          </p:cNvPr>
          <p:cNvSpPr txBox="1"/>
          <p:nvPr/>
        </p:nvSpPr>
        <p:spPr>
          <a:xfrm>
            <a:off x="1894306" y="5319962"/>
            <a:ext cx="8035758" cy="73866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La entidad recibió el mayor volumen de quejas por las siguientes causas: “Incumplimiento de tareas o funciones”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226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requerimientos, “Otras causas”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79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 y “trato irrespetuoso o descortés”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68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10257992-1C9F-AD51-8381-388F8B0A9E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22609"/>
              </p:ext>
            </p:extLst>
          </p:nvPr>
        </p:nvGraphicFramePr>
        <p:xfrm>
          <a:off x="1894304" y="2122964"/>
          <a:ext cx="8035760" cy="26994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83833">
                  <a:extLst>
                    <a:ext uri="{9D8B030D-6E8A-4147-A177-3AD203B41FA5}">
                      <a16:colId xmlns:a16="http://schemas.microsoft.com/office/drawing/2014/main" val="995154711"/>
                    </a:ext>
                  </a:extLst>
                </a:gridCol>
                <a:gridCol w="1025912">
                  <a:extLst>
                    <a:ext uri="{9D8B030D-6E8A-4147-A177-3AD203B41FA5}">
                      <a16:colId xmlns:a16="http://schemas.microsoft.com/office/drawing/2014/main" val="3959475624"/>
                    </a:ext>
                  </a:extLst>
                </a:gridCol>
                <a:gridCol w="855769">
                  <a:extLst>
                    <a:ext uri="{9D8B030D-6E8A-4147-A177-3AD203B41FA5}">
                      <a16:colId xmlns:a16="http://schemas.microsoft.com/office/drawing/2014/main" val="1747279379"/>
                    </a:ext>
                  </a:extLst>
                </a:gridCol>
                <a:gridCol w="846049">
                  <a:extLst>
                    <a:ext uri="{9D8B030D-6E8A-4147-A177-3AD203B41FA5}">
                      <a16:colId xmlns:a16="http://schemas.microsoft.com/office/drawing/2014/main" val="3443466117"/>
                    </a:ext>
                  </a:extLst>
                </a:gridCol>
                <a:gridCol w="924197">
                  <a:extLst>
                    <a:ext uri="{9D8B030D-6E8A-4147-A177-3AD203B41FA5}">
                      <a16:colId xmlns:a16="http://schemas.microsoft.com/office/drawing/2014/main" val="3045447883"/>
                    </a:ext>
                  </a:extLst>
                </a:gridCol>
              </a:tblGrid>
              <a:tr h="26163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CAUSAS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ENERO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FEBRERO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MARZO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TOTAL TRIM I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0972270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INCUMPLIMIENTO DE TAREAS O FUNCIONES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1650929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4038386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TRATO IRRESPETUOSO O DESCORTÉS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0410471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NEGACIÓN ACCESO A LA JUSTICIA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502815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NEGATIVA A RECIBIR DENUNCIA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9494704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SUMINISTRO DE INFORMACIÓN IMPRECISA, INCOMPLETA ERRONEA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6179169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NEGACIÓN A SUMINISTRAR INFORMACIÓN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0709699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INDEBIDO ASESORAMIENTO POR PARTE DEL SERVIDOR Y/O FUNCIONARIO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5644147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EXTRALIMITACIÓN DE FUNCIONES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8622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619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98B3C5B-F88C-B1B6-74A5-0E2681DAF2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Google Shape;158;g1df068ca10e_1_182">
            <a:extLst>
              <a:ext uri="{FF2B5EF4-FFF2-40B4-BE49-F238E27FC236}">
                <a16:creationId xmlns:a16="http://schemas.microsoft.com/office/drawing/2014/main" id="{88C564EC-AF0B-A7AA-E795-2A23BE554C3F}"/>
              </a:ext>
            </a:extLst>
          </p:cNvPr>
          <p:cNvSpPr txBox="1"/>
          <p:nvPr/>
        </p:nvSpPr>
        <p:spPr>
          <a:xfrm>
            <a:off x="6001686" y="2885172"/>
            <a:ext cx="5840544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3600" b="1" dirty="0">
                <a:solidFill>
                  <a:srgbClr val="141868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RECLAMOS</a:t>
            </a:r>
          </a:p>
        </p:txBody>
      </p:sp>
      <p:sp>
        <p:nvSpPr>
          <p:cNvPr id="11" name="Google Shape;158;g1df068ca10e_1_182">
            <a:extLst>
              <a:ext uri="{FF2B5EF4-FFF2-40B4-BE49-F238E27FC236}">
                <a16:creationId xmlns:a16="http://schemas.microsoft.com/office/drawing/2014/main" id="{64345A3E-7BAD-B9B3-A1A4-90C9596391A0}"/>
              </a:ext>
            </a:extLst>
          </p:cNvPr>
          <p:cNvSpPr txBox="1"/>
          <p:nvPr/>
        </p:nvSpPr>
        <p:spPr>
          <a:xfrm>
            <a:off x="6001686" y="3868045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ENERO – MARZO 2024</a:t>
            </a:r>
          </a:p>
        </p:txBody>
      </p:sp>
    </p:spTree>
    <p:extLst>
      <p:ext uri="{BB962C8B-B14F-4D97-AF65-F5344CB8AC3E}">
        <p14:creationId xmlns:p14="http://schemas.microsoft.com/office/powerpoint/2010/main" val="3313766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E54675C-2598-D930-5D40-2305CEBFEE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158;g1df068ca10e_1_182">
            <a:extLst>
              <a:ext uri="{FF2B5EF4-FFF2-40B4-BE49-F238E27FC236}">
                <a16:creationId xmlns:a16="http://schemas.microsoft.com/office/drawing/2014/main" id="{CB25F8C5-3259-6D56-9423-596E09EB7F91}"/>
              </a:ext>
            </a:extLst>
          </p:cNvPr>
          <p:cNvSpPr txBox="1"/>
          <p:nvPr/>
        </p:nvSpPr>
        <p:spPr>
          <a:xfrm>
            <a:off x="2188986" y="509231"/>
            <a:ext cx="4866183" cy="28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CANTIDAD RECLAMOS</a:t>
            </a:r>
          </a:p>
        </p:txBody>
      </p:sp>
      <p:sp>
        <p:nvSpPr>
          <p:cNvPr id="6" name="Google Shape;158;g1df068ca10e_1_182">
            <a:extLst>
              <a:ext uri="{FF2B5EF4-FFF2-40B4-BE49-F238E27FC236}">
                <a16:creationId xmlns:a16="http://schemas.microsoft.com/office/drawing/2014/main" id="{B6F472D1-135A-2B9C-1378-FB07862B4B6D}"/>
              </a:ext>
            </a:extLst>
          </p:cNvPr>
          <p:cNvSpPr txBox="1"/>
          <p:nvPr/>
        </p:nvSpPr>
        <p:spPr>
          <a:xfrm>
            <a:off x="2188986" y="862517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ENERO – MARZO 2024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0C39C22-D349-5AB2-46B1-B1BEE6CDAEC2}"/>
              </a:ext>
            </a:extLst>
          </p:cNvPr>
          <p:cNvSpPr txBox="1"/>
          <p:nvPr/>
        </p:nvSpPr>
        <p:spPr>
          <a:xfrm>
            <a:off x="1285480" y="1596987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Dependencias del nivel central que reportaron mayor número de reclamos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856F7C7-2F94-A53F-1ACD-28E890140399}"/>
              </a:ext>
            </a:extLst>
          </p:cNvPr>
          <p:cNvSpPr txBox="1"/>
          <p:nvPr/>
        </p:nvSpPr>
        <p:spPr>
          <a:xfrm>
            <a:off x="1285480" y="3642795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Seccionales que reportaron mayor número de reclamos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E4164789-EC0F-8283-3490-D315C10507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711242"/>
              </p:ext>
            </p:extLst>
          </p:nvPr>
        </p:nvGraphicFramePr>
        <p:xfrm>
          <a:off x="3305520" y="1596988"/>
          <a:ext cx="8459016" cy="16182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95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28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9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63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97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</a:rPr>
                        <a:t>NIVEL CENTRAL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ENERO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FEBRERO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MARZO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TOTAL TRIM I </a:t>
                      </a:r>
                    </a:p>
                  </a:txBody>
                  <a:tcPr marL="8705" marR="8705" marT="870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DELEGADA PARA LA SEGURIDAD TERRITORIAL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ATENCIÓN AL USUARIO INTERVENCIÓN TEMPRANA Y ASIGNACIONES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ASUNTOS JURÍDICOS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PROTECCIÓN Y ASISTENCIA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JUSTICIA TRANSICIONAL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SUBDIRECCIÓN FINANCIERA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D14831B9-A4F0-8E32-C0EC-5655A34624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637535"/>
              </p:ext>
            </p:extLst>
          </p:nvPr>
        </p:nvGraphicFramePr>
        <p:xfrm>
          <a:off x="3305520" y="3642795"/>
          <a:ext cx="6050354" cy="22434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0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3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4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74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47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986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</a:rPr>
                        <a:t>SECCIONAL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ENERO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FEBRERO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MARZO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TOTAL TRIM I </a:t>
                      </a:r>
                    </a:p>
                  </a:txBody>
                  <a:tcPr marL="8705" marR="8705" marT="870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TOLIMA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MEDELLÍN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MAGDALENA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VALLE DEL CAUCA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ATLÁNTICO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A1F65C0F-F54E-CBE1-DB7F-05867DE45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" y="6492492"/>
            <a:ext cx="6852356" cy="365125"/>
          </a:xfrm>
        </p:spPr>
        <p:txBody>
          <a:bodyPr/>
          <a:lstStyle/>
          <a:p>
            <a:pPr algn="l"/>
            <a:endParaRPr lang="es-ES" sz="1100" dirty="0"/>
          </a:p>
          <a:p>
            <a:pPr algn="l"/>
            <a:r>
              <a:rPr lang="es-ES" sz="1000" dirty="0"/>
              <a:t>Nota: Se registran la totalidad de dependencias del nivel central que reportaron reclamos en el trimestre.</a:t>
            </a:r>
          </a:p>
          <a:p>
            <a:pPr algn="l"/>
            <a:endParaRPr lang="es-CO" sz="1100" dirty="0"/>
          </a:p>
        </p:txBody>
      </p:sp>
    </p:spTree>
    <p:extLst>
      <p:ext uri="{BB962C8B-B14F-4D97-AF65-F5344CB8AC3E}">
        <p14:creationId xmlns:p14="http://schemas.microsoft.com/office/powerpoint/2010/main" val="2962492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E54675C-2598-D930-5D40-2305CEBFEE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158;g1df068ca10e_1_182">
            <a:extLst>
              <a:ext uri="{FF2B5EF4-FFF2-40B4-BE49-F238E27FC236}">
                <a16:creationId xmlns:a16="http://schemas.microsoft.com/office/drawing/2014/main" id="{CB25F8C5-3259-6D56-9423-596E09EB7F91}"/>
              </a:ext>
            </a:extLst>
          </p:cNvPr>
          <p:cNvSpPr txBox="1"/>
          <p:nvPr/>
        </p:nvSpPr>
        <p:spPr>
          <a:xfrm>
            <a:off x="2188986" y="509231"/>
            <a:ext cx="4866183" cy="28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CAUSAS </a:t>
            </a:r>
            <a:r>
              <a:rPr lang="es-E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RECLAMOS *</a:t>
            </a:r>
            <a:endParaRPr lang="es-ES" sz="2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venir"/>
            </a:endParaRPr>
          </a:p>
        </p:txBody>
      </p:sp>
      <p:sp>
        <p:nvSpPr>
          <p:cNvPr id="6" name="Google Shape;158;g1df068ca10e_1_182">
            <a:extLst>
              <a:ext uri="{FF2B5EF4-FFF2-40B4-BE49-F238E27FC236}">
                <a16:creationId xmlns:a16="http://schemas.microsoft.com/office/drawing/2014/main" id="{B6F472D1-135A-2B9C-1378-FB07862B4B6D}"/>
              </a:ext>
            </a:extLst>
          </p:cNvPr>
          <p:cNvSpPr txBox="1"/>
          <p:nvPr/>
        </p:nvSpPr>
        <p:spPr>
          <a:xfrm>
            <a:off x="2188986" y="862517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ENERO – MARZO 2024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3FC1BD5-489B-8478-AE1E-643773353942}"/>
              </a:ext>
            </a:extLst>
          </p:cNvPr>
          <p:cNvSpPr txBox="1"/>
          <p:nvPr/>
        </p:nvSpPr>
        <p:spPr>
          <a:xfrm>
            <a:off x="1894306" y="5319962"/>
            <a:ext cx="8035758" cy="73866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La entidad recibió el mayor volumen de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reclamos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por las siguientes causas: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“Falta de respuesta a las solicitudes”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179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requerimientos,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“Inactividad procesal”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82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 y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“respuestas inoportunas” y “Mala atención”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17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484536"/>
              </p:ext>
            </p:extLst>
          </p:nvPr>
        </p:nvGraphicFramePr>
        <p:xfrm>
          <a:off x="1894304" y="2122964"/>
          <a:ext cx="8035761" cy="27586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87899">
                  <a:extLst>
                    <a:ext uri="{9D8B030D-6E8A-4147-A177-3AD203B41FA5}">
                      <a16:colId xmlns:a16="http://schemas.microsoft.com/office/drawing/2014/main" val="4060331314"/>
                    </a:ext>
                  </a:extLst>
                </a:gridCol>
                <a:gridCol w="1217964">
                  <a:extLst>
                    <a:ext uri="{9D8B030D-6E8A-4147-A177-3AD203B41FA5}">
                      <a16:colId xmlns:a16="http://schemas.microsoft.com/office/drawing/2014/main" val="683178418"/>
                    </a:ext>
                  </a:extLst>
                </a:gridCol>
                <a:gridCol w="1091967">
                  <a:extLst>
                    <a:ext uri="{9D8B030D-6E8A-4147-A177-3AD203B41FA5}">
                      <a16:colId xmlns:a16="http://schemas.microsoft.com/office/drawing/2014/main" val="2635153945"/>
                    </a:ext>
                  </a:extLst>
                </a:gridCol>
                <a:gridCol w="1455957">
                  <a:extLst>
                    <a:ext uri="{9D8B030D-6E8A-4147-A177-3AD203B41FA5}">
                      <a16:colId xmlns:a16="http://schemas.microsoft.com/office/drawing/2014/main" val="4158110831"/>
                    </a:ext>
                  </a:extLst>
                </a:gridCol>
                <a:gridCol w="881974">
                  <a:extLst>
                    <a:ext uri="{9D8B030D-6E8A-4147-A177-3AD203B41FA5}">
                      <a16:colId xmlns:a16="http://schemas.microsoft.com/office/drawing/2014/main" val="593194013"/>
                    </a:ext>
                  </a:extLst>
                </a:gridCol>
              </a:tblGrid>
              <a:tr h="3872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1" u="none" strike="noStrike" dirty="0">
                          <a:effectLst/>
                        </a:rPr>
                        <a:t>CAUSAS</a:t>
                      </a:r>
                      <a:endParaRPr lang="es-419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1" u="none" strike="noStrike" dirty="0">
                          <a:effectLst/>
                        </a:rPr>
                        <a:t>ENERO</a:t>
                      </a:r>
                      <a:endParaRPr lang="es-419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1" u="none" strike="noStrike" dirty="0">
                          <a:effectLst/>
                        </a:rPr>
                        <a:t>FEBRERO</a:t>
                      </a:r>
                      <a:endParaRPr lang="es-419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1" u="none" strike="noStrike" dirty="0">
                          <a:effectLst/>
                        </a:rPr>
                        <a:t>MARZO</a:t>
                      </a:r>
                      <a:endParaRPr lang="es-419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1" u="none" strike="noStrike" dirty="0">
                          <a:effectLst/>
                        </a:rPr>
                        <a:t>TOTAL TRIM I</a:t>
                      </a:r>
                      <a:endParaRPr lang="es-419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98320145"/>
                  </a:ext>
                </a:extLst>
              </a:tr>
              <a:tr h="203282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 dirty="0">
                          <a:effectLst/>
                        </a:rPr>
                        <a:t>FALTA DE RESPUESTA A LAS SOLICITUDES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91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42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46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179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0429387"/>
                  </a:ext>
                </a:extLst>
              </a:tr>
              <a:tr h="203282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 dirty="0">
                          <a:effectLst/>
                        </a:rPr>
                        <a:t>INACTIVIDAD PROCESAL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29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23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30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82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0718320"/>
                  </a:ext>
                </a:extLst>
              </a:tr>
              <a:tr h="203282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 dirty="0">
                          <a:effectLst/>
                        </a:rPr>
                        <a:t>RESPUESTAS INOPORTUNAS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9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7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17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74865434"/>
                  </a:ext>
                </a:extLst>
              </a:tr>
              <a:tr h="203282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 dirty="0">
                          <a:effectLst/>
                        </a:rPr>
                        <a:t>MALA ATENCIÓN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8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4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5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17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99029292"/>
                  </a:ext>
                </a:extLst>
              </a:tr>
              <a:tr h="350419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 dirty="0">
                          <a:effectLst/>
                        </a:rPr>
                        <a:t>LARGOS TIEMPOS DE ESPERA ANTES DE LA ATENCIÓN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5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6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2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13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83900912"/>
                  </a:ext>
                </a:extLst>
              </a:tr>
              <a:tr h="203282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OTRAS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4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5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2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11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1601974"/>
                  </a:ext>
                </a:extLst>
              </a:tr>
              <a:tr h="203282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INSTALACIONES FISICAS INADECUADAS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0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0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46296935"/>
                  </a:ext>
                </a:extLst>
              </a:tr>
              <a:tr h="203282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SUSPENSIÓN DE LA ATENCIÓN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0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0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25946357"/>
                  </a:ext>
                </a:extLst>
              </a:tr>
              <a:tr h="191458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 dirty="0">
                          <a:effectLst/>
                        </a:rPr>
                        <a:t>NO HAY ESQUEMA DE SEGUIRIDAD A TESTIGO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0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0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0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0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0422475"/>
                  </a:ext>
                </a:extLst>
              </a:tr>
              <a:tr h="203282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FALTA DE PERSONAL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0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0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0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0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1697472"/>
                  </a:ext>
                </a:extLst>
              </a:tr>
              <a:tr h="203282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TOTAL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148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87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86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321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55460680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B675582E-A325-3FA2-4030-774D43549DB5}"/>
              </a:ext>
            </a:extLst>
          </p:cNvPr>
          <p:cNvSpPr txBox="1"/>
          <p:nvPr/>
        </p:nvSpPr>
        <p:spPr>
          <a:xfrm>
            <a:off x="1894304" y="6212161"/>
            <a:ext cx="6515405" cy="23083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9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* La totalidad de datos de la diapositiva fueron ajustados con relación al informe publicado el 30 de abril de 2024.</a:t>
            </a:r>
            <a:endParaRPr lang="es-CO" sz="9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247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98B3C5B-F88C-B1B6-74A5-0E2681DAF2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Google Shape;158;g1df068ca10e_1_182">
            <a:extLst>
              <a:ext uri="{FF2B5EF4-FFF2-40B4-BE49-F238E27FC236}">
                <a16:creationId xmlns:a16="http://schemas.microsoft.com/office/drawing/2014/main" id="{88C564EC-AF0B-A7AA-E795-2A23BE554C3F}"/>
              </a:ext>
            </a:extLst>
          </p:cNvPr>
          <p:cNvSpPr txBox="1"/>
          <p:nvPr/>
        </p:nvSpPr>
        <p:spPr>
          <a:xfrm>
            <a:off x="6001686" y="2885172"/>
            <a:ext cx="5840544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3600" b="1" dirty="0">
                <a:solidFill>
                  <a:srgbClr val="141868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SUGERENCIAS</a:t>
            </a:r>
          </a:p>
        </p:txBody>
      </p:sp>
      <p:sp>
        <p:nvSpPr>
          <p:cNvPr id="11" name="Google Shape;158;g1df068ca10e_1_182">
            <a:extLst>
              <a:ext uri="{FF2B5EF4-FFF2-40B4-BE49-F238E27FC236}">
                <a16:creationId xmlns:a16="http://schemas.microsoft.com/office/drawing/2014/main" id="{64345A3E-7BAD-B9B3-A1A4-90C9596391A0}"/>
              </a:ext>
            </a:extLst>
          </p:cNvPr>
          <p:cNvSpPr txBox="1"/>
          <p:nvPr/>
        </p:nvSpPr>
        <p:spPr>
          <a:xfrm>
            <a:off x="6001686" y="3868045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ENERO – MARZO 2024</a:t>
            </a:r>
          </a:p>
        </p:txBody>
      </p:sp>
    </p:spTree>
    <p:extLst>
      <p:ext uri="{BB962C8B-B14F-4D97-AF65-F5344CB8AC3E}">
        <p14:creationId xmlns:p14="http://schemas.microsoft.com/office/powerpoint/2010/main" val="3265739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E54675C-2598-D930-5D40-2305CEBFEE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158;g1df068ca10e_1_182">
            <a:extLst>
              <a:ext uri="{FF2B5EF4-FFF2-40B4-BE49-F238E27FC236}">
                <a16:creationId xmlns:a16="http://schemas.microsoft.com/office/drawing/2014/main" id="{CB25F8C5-3259-6D56-9423-596E09EB7F91}"/>
              </a:ext>
            </a:extLst>
          </p:cNvPr>
          <p:cNvSpPr txBox="1"/>
          <p:nvPr/>
        </p:nvSpPr>
        <p:spPr>
          <a:xfrm>
            <a:off x="2188986" y="509231"/>
            <a:ext cx="4866183" cy="28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SUGERENCIAS</a:t>
            </a:r>
          </a:p>
        </p:txBody>
      </p:sp>
      <p:sp>
        <p:nvSpPr>
          <p:cNvPr id="6" name="Google Shape;158;g1df068ca10e_1_182">
            <a:extLst>
              <a:ext uri="{FF2B5EF4-FFF2-40B4-BE49-F238E27FC236}">
                <a16:creationId xmlns:a16="http://schemas.microsoft.com/office/drawing/2014/main" id="{B6F472D1-135A-2B9C-1378-FB07862B4B6D}"/>
              </a:ext>
            </a:extLst>
          </p:cNvPr>
          <p:cNvSpPr txBox="1"/>
          <p:nvPr/>
        </p:nvSpPr>
        <p:spPr>
          <a:xfrm>
            <a:off x="2188986" y="862517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ENERO – MARZO 2024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3FC1BD5-489B-8478-AE1E-643773353942}"/>
              </a:ext>
            </a:extLst>
          </p:cNvPr>
          <p:cNvSpPr txBox="1"/>
          <p:nvPr/>
        </p:nvSpPr>
        <p:spPr>
          <a:xfrm>
            <a:off x="1894306" y="5319962"/>
            <a:ext cx="8035758" cy="73866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Las causas de las sugerencias presentadas  fueron las siguientes: “Otras categorías”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26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requerimientos, “Incrementar la cantidad de personal para la atención”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12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 y “Mejoras de infraestructura”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10257992-1C9F-AD51-8381-388F8B0A9E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029875"/>
              </p:ext>
            </p:extLst>
          </p:nvPr>
        </p:nvGraphicFramePr>
        <p:xfrm>
          <a:off x="1894304" y="2122964"/>
          <a:ext cx="8035760" cy="1474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83833">
                  <a:extLst>
                    <a:ext uri="{9D8B030D-6E8A-4147-A177-3AD203B41FA5}">
                      <a16:colId xmlns:a16="http://schemas.microsoft.com/office/drawing/2014/main" val="995154711"/>
                    </a:ext>
                  </a:extLst>
                </a:gridCol>
                <a:gridCol w="1025912">
                  <a:extLst>
                    <a:ext uri="{9D8B030D-6E8A-4147-A177-3AD203B41FA5}">
                      <a16:colId xmlns:a16="http://schemas.microsoft.com/office/drawing/2014/main" val="3959475624"/>
                    </a:ext>
                  </a:extLst>
                </a:gridCol>
                <a:gridCol w="855769">
                  <a:extLst>
                    <a:ext uri="{9D8B030D-6E8A-4147-A177-3AD203B41FA5}">
                      <a16:colId xmlns:a16="http://schemas.microsoft.com/office/drawing/2014/main" val="1747279379"/>
                    </a:ext>
                  </a:extLst>
                </a:gridCol>
                <a:gridCol w="846049">
                  <a:extLst>
                    <a:ext uri="{9D8B030D-6E8A-4147-A177-3AD203B41FA5}">
                      <a16:colId xmlns:a16="http://schemas.microsoft.com/office/drawing/2014/main" val="3443466117"/>
                    </a:ext>
                  </a:extLst>
                </a:gridCol>
                <a:gridCol w="924197">
                  <a:extLst>
                    <a:ext uri="{9D8B030D-6E8A-4147-A177-3AD203B41FA5}">
                      <a16:colId xmlns:a16="http://schemas.microsoft.com/office/drawing/2014/main" val="3045447883"/>
                    </a:ext>
                  </a:extLst>
                </a:gridCol>
              </a:tblGrid>
              <a:tr h="26163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CAUSAS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ENERO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FEBRERO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MARZO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TOTAL TRIM I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0972270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OTRAS CATEGORIAS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1650929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INCREMENTAR LA CANTIDAD DE  PERSONAL PARA LA ATENCIÓN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4038386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MEJORAS DE INFRAESTRUCTURA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0410471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ATENCIÓN PREFERENCIAL POR CONDICIÓN ESPECIAL (EMBARAZO, DISCAPACIDAD,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502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9602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98B3C5B-F88C-B1B6-74A5-0E2681DAF2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Google Shape;158;g1df068ca10e_1_182">
            <a:extLst>
              <a:ext uri="{FF2B5EF4-FFF2-40B4-BE49-F238E27FC236}">
                <a16:creationId xmlns:a16="http://schemas.microsoft.com/office/drawing/2014/main" id="{88C564EC-AF0B-A7AA-E795-2A23BE554C3F}"/>
              </a:ext>
            </a:extLst>
          </p:cNvPr>
          <p:cNvSpPr txBox="1"/>
          <p:nvPr/>
        </p:nvSpPr>
        <p:spPr>
          <a:xfrm>
            <a:off x="6001686" y="2885172"/>
            <a:ext cx="5840544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3600" b="1" dirty="0">
                <a:solidFill>
                  <a:srgbClr val="141868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TIEMPOS PROMEDIO DE RESPUESTA</a:t>
            </a:r>
          </a:p>
        </p:txBody>
      </p:sp>
      <p:sp>
        <p:nvSpPr>
          <p:cNvPr id="11" name="Google Shape;158;g1df068ca10e_1_182">
            <a:extLst>
              <a:ext uri="{FF2B5EF4-FFF2-40B4-BE49-F238E27FC236}">
                <a16:creationId xmlns:a16="http://schemas.microsoft.com/office/drawing/2014/main" id="{64345A3E-7BAD-B9B3-A1A4-90C9596391A0}"/>
              </a:ext>
            </a:extLst>
          </p:cNvPr>
          <p:cNvSpPr txBox="1"/>
          <p:nvPr/>
        </p:nvSpPr>
        <p:spPr>
          <a:xfrm>
            <a:off x="6001686" y="3868045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ENERO – MARZO 2024</a:t>
            </a:r>
          </a:p>
        </p:txBody>
      </p:sp>
    </p:spTree>
    <p:extLst>
      <p:ext uri="{BB962C8B-B14F-4D97-AF65-F5344CB8AC3E}">
        <p14:creationId xmlns:p14="http://schemas.microsoft.com/office/powerpoint/2010/main" val="1547762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E54675C-2598-D930-5D40-2305CEBFEE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158;g1df068ca10e_1_182">
            <a:extLst>
              <a:ext uri="{FF2B5EF4-FFF2-40B4-BE49-F238E27FC236}">
                <a16:creationId xmlns:a16="http://schemas.microsoft.com/office/drawing/2014/main" id="{CB25F8C5-3259-6D56-9423-596E09EB7F91}"/>
              </a:ext>
            </a:extLst>
          </p:cNvPr>
          <p:cNvSpPr txBox="1"/>
          <p:nvPr/>
        </p:nvSpPr>
        <p:spPr>
          <a:xfrm>
            <a:off x="2188986" y="509231"/>
            <a:ext cx="4866183" cy="27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TIEMPOS PROMEDIO RESPUESTAS</a:t>
            </a:r>
          </a:p>
        </p:txBody>
      </p:sp>
      <p:sp>
        <p:nvSpPr>
          <p:cNvPr id="6" name="Google Shape;158;g1df068ca10e_1_182">
            <a:extLst>
              <a:ext uri="{FF2B5EF4-FFF2-40B4-BE49-F238E27FC236}">
                <a16:creationId xmlns:a16="http://schemas.microsoft.com/office/drawing/2014/main" id="{B6F472D1-135A-2B9C-1378-FB07862B4B6D}"/>
              </a:ext>
            </a:extLst>
          </p:cNvPr>
          <p:cNvSpPr txBox="1"/>
          <p:nvPr/>
        </p:nvSpPr>
        <p:spPr>
          <a:xfrm>
            <a:off x="2188986" y="862517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ENERO – MARZO 2024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3FC1BD5-489B-8478-AE1E-643773353942}"/>
              </a:ext>
            </a:extLst>
          </p:cNvPr>
          <p:cNvSpPr txBox="1"/>
          <p:nvPr/>
        </p:nvSpPr>
        <p:spPr>
          <a:xfrm>
            <a:off x="1607417" y="5207929"/>
            <a:ext cx="8035758" cy="73866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Durante el periodo reportado las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PQRS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fueron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en 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un término máximo de entre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y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5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días y un término mínimo de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día, cumpliendo de esta forma con los tiempos de respuesta establecidos en la Ley 1755 de 2015.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532767"/>
              </p:ext>
            </p:extLst>
          </p:nvPr>
        </p:nvGraphicFramePr>
        <p:xfrm>
          <a:off x="1607417" y="2147451"/>
          <a:ext cx="8063056" cy="25945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7056">
                  <a:extLst>
                    <a:ext uri="{9D8B030D-6E8A-4147-A177-3AD203B41FA5}">
                      <a16:colId xmlns:a16="http://schemas.microsoft.com/office/drawing/2014/main" val="596484549"/>
                    </a:ext>
                  </a:extLst>
                </a:gridCol>
                <a:gridCol w="2036618">
                  <a:extLst>
                    <a:ext uri="{9D8B030D-6E8A-4147-A177-3AD203B41FA5}">
                      <a16:colId xmlns:a16="http://schemas.microsoft.com/office/drawing/2014/main" val="2647808015"/>
                    </a:ext>
                  </a:extLst>
                </a:gridCol>
                <a:gridCol w="2119745">
                  <a:extLst>
                    <a:ext uri="{9D8B030D-6E8A-4147-A177-3AD203B41FA5}">
                      <a16:colId xmlns:a16="http://schemas.microsoft.com/office/drawing/2014/main" val="2525975456"/>
                    </a:ext>
                  </a:extLst>
                </a:gridCol>
                <a:gridCol w="1939637">
                  <a:extLst>
                    <a:ext uri="{9D8B030D-6E8A-4147-A177-3AD203B41FA5}">
                      <a16:colId xmlns:a16="http://schemas.microsoft.com/office/drawing/2014/main" val="772648167"/>
                    </a:ext>
                  </a:extLst>
                </a:gridCol>
              </a:tblGrid>
              <a:tr h="390042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CLASIFICACIÓN</a:t>
                      </a:r>
                    </a:p>
                    <a:p>
                      <a:pPr algn="ctr" fontAlgn="b"/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TÉRMINO VENCIMIENTO (DIAS)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RESPONDIDAS EN TÉRMINOS</a:t>
                      </a:r>
                    </a:p>
                    <a:p>
                      <a:pPr algn="ctr" fontAlgn="b"/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PROMEDIO RESPUESTA (DÍAS)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8118956"/>
                  </a:ext>
                </a:extLst>
              </a:tr>
              <a:tr h="226268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QUEJA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6629396"/>
                  </a:ext>
                </a:extLst>
              </a:tr>
              <a:tr h="226268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RECLAMO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9530569"/>
                  </a:ext>
                </a:extLst>
              </a:tr>
              <a:tr h="226268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SUGERENCIA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5268488"/>
                  </a:ext>
                </a:extLst>
              </a:tr>
              <a:tr h="226268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PETICIÓN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3865445"/>
                  </a:ext>
                </a:extLst>
              </a:tr>
              <a:tr h="22626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6463255"/>
                  </a:ext>
                </a:extLst>
              </a:tr>
              <a:tr h="22626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47887818"/>
                  </a:ext>
                </a:extLst>
              </a:tr>
              <a:tr h="22626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8454710"/>
                  </a:ext>
                </a:extLst>
              </a:tr>
              <a:tr h="22626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73735941"/>
                  </a:ext>
                </a:extLst>
              </a:tr>
              <a:tr h="22626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0047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6057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98B3C5B-F88C-B1B6-74A5-0E2681DAF2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Google Shape;158;g1df068ca10e_1_182">
            <a:extLst>
              <a:ext uri="{FF2B5EF4-FFF2-40B4-BE49-F238E27FC236}">
                <a16:creationId xmlns:a16="http://schemas.microsoft.com/office/drawing/2014/main" id="{88C564EC-AF0B-A7AA-E795-2A23BE554C3F}"/>
              </a:ext>
            </a:extLst>
          </p:cNvPr>
          <p:cNvSpPr txBox="1"/>
          <p:nvPr/>
        </p:nvSpPr>
        <p:spPr>
          <a:xfrm>
            <a:off x="6001686" y="2885172"/>
            <a:ext cx="5840544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3600" b="1" dirty="0">
                <a:solidFill>
                  <a:srgbClr val="141868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GENERALIDADES</a:t>
            </a:r>
          </a:p>
        </p:txBody>
      </p:sp>
      <p:sp>
        <p:nvSpPr>
          <p:cNvPr id="11" name="Google Shape;158;g1df068ca10e_1_182">
            <a:extLst>
              <a:ext uri="{FF2B5EF4-FFF2-40B4-BE49-F238E27FC236}">
                <a16:creationId xmlns:a16="http://schemas.microsoft.com/office/drawing/2014/main" id="{64345A3E-7BAD-B9B3-A1A4-90C9596391A0}"/>
              </a:ext>
            </a:extLst>
          </p:cNvPr>
          <p:cNvSpPr txBox="1"/>
          <p:nvPr/>
        </p:nvSpPr>
        <p:spPr>
          <a:xfrm>
            <a:off x="6001686" y="3868045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ENERO – MARZO 2024</a:t>
            </a:r>
          </a:p>
        </p:txBody>
      </p:sp>
    </p:spTree>
    <p:extLst>
      <p:ext uri="{BB962C8B-B14F-4D97-AF65-F5344CB8AC3E}">
        <p14:creationId xmlns:p14="http://schemas.microsoft.com/office/powerpoint/2010/main" val="3846194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98B3C5B-F88C-B1B6-74A5-0E2681DAF2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Google Shape;158;g1df068ca10e_1_182">
            <a:extLst>
              <a:ext uri="{FF2B5EF4-FFF2-40B4-BE49-F238E27FC236}">
                <a16:creationId xmlns:a16="http://schemas.microsoft.com/office/drawing/2014/main" id="{88C564EC-AF0B-A7AA-E795-2A23BE554C3F}"/>
              </a:ext>
            </a:extLst>
          </p:cNvPr>
          <p:cNvSpPr txBox="1"/>
          <p:nvPr/>
        </p:nvSpPr>
        <p:spPr>
          <a:xfrm>
            <a:off x="6001686" y="2885172"/>
            <a:ext cx="5840544" cy="787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3200" b="1" dirty="0">
                <a:solidFill>
                  <a:srgbClr val="141868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ACCESO A LA INFORMACIÓN PÚBLICA</a:t>
            </a:r>
          </a:p>
        </p:txBody>
      </p:sp>
      <p:sp>
        <p:nvSpPr>
          <p:cNvPr id="11" name="Google Shape;158;g1df068ca10e_1_182">
            <a:extLst>
              <a:ext uri="{FF2B5EF4-FFF2-40B4-BE49-F238E27FC236}">
                <a16:creationId xmlns:a16="http://schemas.microsoft.com/office/drawing/2014/main" id="{64345A3E-7BAD-B9B3-A1A4-90C9596391A0}"/>
              </a:ext>
            </a:extLst>
          </p:cNvPr>
          <p:cNvSpPr txBox="1"/>
          <p:nvPr/>
        </p:nvSpPr>
        <p:spPr>
          <a:xfrm>
            <a:off x="6001686" y="3868045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ENERO – MARZO 2024</a:t>
            </a:r>
          </a:p>
        </p:txBody>
      </p:sp>
    </p:spTree>
    <p:extLst>
      <p:ext uri="{BB962C8B-B14F-4D97-AF65-F5344CB8AC3E}">
        <p14:creationId xmlns:p14="http://schemas.microsoft.com/office/powerpoint/2010/main" val="4064085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E54675C-2598-D930-5D40-2305CEBFEE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158;g1df068ca10e_1_182">
            <a:extLst>
              <a:ext uri="{FF2B5EF4-FFF2-40B4-BE49-F238E27FC236}">
                <a16:creationId xmlns:a16="http://schemas.microsoft.com/office/drawing/2014/main" id="{CB25F8C5-3259-6D56-9423-596E09EB7F91}"/>
              </a:ext>
            </a:extLst>
          </p:cNvPr>
          <p:cNvSpPr txBox="1"/>
          <p:nvPr/>
        </p:nvSpPr>
        <p:spPr>
          <a:xfrm>
            <a:off x="2188986" y="509231"/>
            <a:ext cx="4866183" cy="28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ACCESO INFORMACIÓN PÚBLICA</a:t>
            </a:r>
          </a:p>
        </p:txBody>
      </p:sp>
      <p:sp>
        <p:nvSpPr>
          <p:cNvPr id="6" name="Google Shape;158;g1df068ca10e_1_182">
            <a:extLst>
              <a:ext uri="{FF2B5EF4-FFF2-40B4-BE49-F238E27FC236}">
                <a16:creationId xmlns:a16="http://schemas.microsoft.com/office/drawing/2014/main" id="{B6F472D1-135A-2B9C-1378-FB07862B4B6D}"/>
              </a:ext>
            </a:extLst>
          </p:cNvPr>
          <p:cNvSpPr txBox="1"/>
          <p:nvPr/>
        </p:nvSpPr>
        <p:spPr>
          <a:xfrm>
            <a:off x="2188986" y="862517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ENERO – MARZO 2024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675582E-A325-3FA2-4030-774D43549DB5}"/>
              </a:ext>
            </a:extLst>
          </p:cNvPr>
          <p:cNvSpPr txBox="1"/>
          <p:nvPr/>
        </p:nvSpPr>
        <p:spPr>
          <a:xfrm>
            <a:off x="7314597" y="3140495"/>
            <a:ext cx="4203990" cy="156965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conformidad a  lo establecido en la Ley 1712 de 2014, en el periodo reportado se negó el acceso a la información por tener carácter de clasificado o reservado a un  total de </a:t>
            </a:r>
            <a:r>
              <a:rPr lang="es-CO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776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requerimientos.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38C55581-C2E3-2F60-2FA8-3D330E10A1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202730"/>
              </p:ext>
            </p:extLst>
          </p:nvPr>
        </p:nvGraphicFramePr>
        <p:xfrm>
          <a:off x="1288763" y="1830531"/>
          <a:ext cx="5698305" cy="12593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4450">
                  <a:extLst>
                    <a:ext uri="{9D8B030D-6E8A-4147-A177-3AD203B41FA5}">
                      <a16:colId xmlns:a16="http://schemas.microsoft.com/office/drawing/2014/main" val="3593930323"/>
                    </a:ext>
                  </a:extLst>
                </a:gridCol>
                <a:gridCol w="1051454">
                  <a:extLst>
                    <a:ext uri="{9D8B030D-6E8A-4147-A177-3AD203B41FA5}">
                      <a16:colId xmlns:a16="http://schemas.microsoft.com/office/drawing/2014/main" val="4026210333"/>
                    </a:ext>
                  </a:extLst>
                </a:gridCol>
                <a:gridCol w="1072444">
                  <a:extLst>
                    <a:ext uri="{9D8B030D-6E8A-4147-A177-3AD203B41FA5}">
                      <a16:colId xmlns:a16="http://schemas.microsoft.com/office/drawing/2014/main" val="1523906900"/>
                    </a:ext>
                  </a:extLst>
                </a:gridCol>
                <a:gridCol w="1038578">
                  <a:extLst>
                    <a:ext uri="{9D8B030D-6E8A-4147-A177-3AD203B41FA5}">
                      <a16:colId xmlns:a16="http://schemas.microsoft.com/office/drawing/2014/main" val="538038368"/>
                    </a:ext>
                  </a:extLst>
                </a:gridCol>
                <a:gridCol w="981379">
                  <a:extLst>
                    <a:ext uri="{9D8B030D-6E8A-4147-A177-3AD203B41FA5}">
                      <a16:colId xmlns:a16="http://schemas.microsoft.com/office/drawing/2014/main" val="2469311456"/>
                    </a:ext>
                  </a:extLst>
                </a:gridCol>
              </a:tblGrid>
              <a:tr h="15066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CANTIDAD DE SOLICITUDES A LAS QUE SE LE NEGO ACCESO A LA INFORMACION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245412"/>
                  </a:ext>
                </a:extLst>
              </a:tr>
              <a:tr h="284019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ORIGEN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ENERO</a:t>
                      </a:r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FEBRERO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MARZO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 I TRIM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984219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CENTRAL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157651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SECCIONAL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9369843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08281019"/>
                  </a:ext>
                </a:extLst>
              </a:tr>
            </a:tbl>
          </a:graphicData>
        </a:graphic>
      </p:graphicFrame>
      <p:graphicFrame>
        <p:nvGraphicFramePr>
          <p:cNvPr id="10" name="Chart 30">
            <a:extLst>
              <a:ext uri="{FF2B5EF4-FFF2-40B4-BE49-F238E27FC236}">
                <a16:creationId xmlns:a16="http://schemas.microsoft.com/office/drawing/2014/main" id="{00000000-0008-0000-2400-00001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3395755"/>
              </p:ext>
            </p:extLst>
          </p:nvPr>
        </p:nvGraphicFramePr>
        <p:xfrm>
          <a:off x="1288763" y="3139440"/>
          <a:ext cx="5698306" cy="3209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1563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98B3C5B-F88C-B1B6-74A5-0E2681DAF2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Google Shape;158;g1df068ca10e_1_182">
            <a:extLst>
              <a:ext uri="{FF2B5EF4-FFF2-40B4-BE49-F238E27FC236}">
                <a16:creationId xmlns:a16="http://schemas.microsoft.com/office/drawing/2014/main" id="{88C564EC-AF0B-A7AA-E795-2A23BE554C3F}"/>
              </a:ext>
            </a:extLst>
          </p:cNvPr>
          <p:cNvSpPr txBox="1"/>
          <p:nvPr/>
        </p:nvSpPr>
        <p:spPr>
          <a:xfrm>
            <a:off x="6001686" y="2885172"/>
            <a:ext cx="5840544" cy="787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3200" b="1" dirty="0">
                <a:solidFill>
                  <a:srgbClr val="141868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TRASLADOS A OTRAS ENTIDADES</a:t>
            </a:r>
          </a:p>
        </p:txBody>
      </p:sp>
      <p:sp>
        <p:nvSpPr>
          <p:cNvPr id="11" name="Google Shape;158;g1df068ca10e_1_182">
            <a:extLst>
              <a:ext uri="{FF2B5EF4-FFF2-40B4-BE49-F238E27FC236}">
                <a16:creationId xmlns:a16="http://schemas.microsoft.com/office/drawing/2014/main" id="{64345A3E-7BAD-B9B3-A1A4-90C9596391A0}"/>
              </a:ext>
            </a:extLst>
          </p:cNvPr>
          <p:cNvSpPr txBox="1"/>
          <p:nvPr/>
        </p:nvSpPr>
        <p:spPr>
          <a:xfrm>
            <a:off x="6001686" y="3868045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ENERO – MARZO 2024</a:t>
            </a:r>
          </a:p>
        </p:txBody>
      </p:sp>
    </p:spTree>
    <p:extLst>
      <p:ext uri="{BB962C8B-B14F-4D97-AF65-F5344CB8AC3E}">
        <p14:creationId xmlns:p14="http://schemas.microsoft.com/office/powerpoint/2010/main" val="422116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E54675C-2598-D930-5D40-2305CEBFEE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158;g1df068ca10e_1_182">
            <a:extLst>
              <a:ext uri="{FF2B5EF4-FFF2-40B4-BE49-F238E27FC236}">
                <a16:creationId xmlns:a16="http://schemas.microsoft.com/office/drawing/2014/main" id="{CB25F8C5-3259-6D56-9423-596E09EB7F91}"/>
              </a:ext>
            </a:extLst>
          </p:cNvPr>
          <p:cNvSpPr txBox="1"/>
          <p:nvPr/>
        </p:nvSpPr>
        <p:spPr>
          <a:xfrm>
            <a:off x="2188986" y="509231"/>
            <a:ext cx="4866183" cy="27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TRASLADOS A OTRAS ENTIDADES</a:t>
            </a:r>
          </a:p>
        </p:txBody>
      </p:sp>
      <p:sp>
        <p:nvSpPr>
          <p:cNvPr id="6" name="Google Shape;158;g1df068ca10e_1_182">
            <a:extLst>
              <a:ext uri="{FF2B5EF4-FFF2-40B4-BE49-F238E27FC236}">
                <a16:creationId xmlns:a16="http://schemas.microsoft.com/office/drawing/2014/main" id="{B6F472D1-135A-2B9C-1378-FB07862B4B6D}"/>
              </a:ext>
            </a:extLst>
          </p:cNvPr>
          <p:cNvSpPr txBox="1"/>
          <p:nvPr/>
        </p:nvSpPr>
        <p:spPr>
          <a:xfrm>
            <a:off x="2188986" y="862517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ENERO – MARZO 2024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675582E-A325-3FA2-4030-774D43549DB5}"/>
              </a:ext>
            </a:extLst>
          </p:cNvPr>
          <p:cNvSpPr txBox="1"/>
          <p:nvPr/>
        </p:nvSpPr>
        <p:spPr>
          <a:xfrm>
            <a:off x="7314597" y="3140495"/>
            <a:ext cx="4203990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Respecto a las solicitudes sobre las cuales la Fiscalía General de la Nación no tenía competencia, durante el periodo reportado se realizó el traslado a otras Instituciones de </a:t>
            </a:r>
            <a:r>
              <a:rPr lang="es-CO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532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requerimientos.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38C55581-C2E3-2F60-2FA8-3D330E10A1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595630"/>
              </p:ext>
            </p:extLst>
          </p:nvPr>
        </p:nvGraphicFramePr>
        <p:xfrm>
          <a:off x="1288763" y="1830531"/>
          <a:ext cx="5698305" cy="10764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4450">
                  <a:extLst>
                    <a:ext uri="{9D8B030D-6E8A-4147-A177-3AD203B41FA5}">
                      <a16:colId xmlns:a16="http://schemas.microsoft.com/office/drawing/2014/main" val="3593930323"/>
                    </a:ext>
                  </a:extLst>
                </a:gridCol>
                <a:gridCol w="1051454">
                  <a:extLst>
                    <a:ext uri="{9D8B030D-6E8A-4147-A177-3AD203B41FA5}">
                      <a16:colId xmlns:a16="http://schemas.microsoft.com/office/drawing/2014/main" val="4026210333"/>
                    </a:ext>
                  </a:extLst>
                </a:gridCol>
                <a:gridCol w="1072444">
                  <a:extLst>
                    <a:ext uri="{9D8B030D-6E8A-4147-A177-3AD203B41FA5}">
                      <a16:colId xmlns:a16="http://schemas.microsoft.com/office/drawing/2014/main" val="1523906900"/>
                    </a:ext>
                  </a:extLst>
                </a:gridCol>
                <a:gridCol w="1038578">
                  <a:extLst>
                    <a:ext uri="{9D8B030D-6E8A-4147-A177-3AD203B41FA5}">
                      <a16:colId xmlns:a16="http://schemas.microsoft.com/office/drawing/2014/main" val="538038368"/>
                    </a:ext>
                  </a:extLst>
                </a:gridCol>
                <a:gridCol w="981379">
                  <a:extLst>
                    <a:ext uri="{9D8B030D-6E8A-4147-A177-3AD203B41FA5}">
                      <a16:colId xmlns:a16="http://schemas.microsoft.com/office/drawing/2014/main" val="2469311456"/>
                    </a:ext>
                  </a:extLst>
                </a:gridCol>
              </a:tblGrid>
              <a:tr h="15066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CANTIDAD DE SOLICITUDES </a:t>
                      </a:r>
                      <a:r>
                        <a:rPr lang="es-419" sz="1200" b="1" u="none" strike="noStrike" dirty="0" smtClean="0">
                          <a:effectLst/>
                        </a:rPr>
                        <a:t>TRASLADADAS</a:t>
                      </a:r>
                      <a:r>
                        <a:rPr lang="es-419" sz="1200" b="1" u="none" strike="noStrike" baseline="0" dirty="0" smtClean="0">
                          <a:effectLst/>
                        </a:rPr>
                        <a:t> O OTRAS ENTIDADES *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245412"/>
                  </a:ext>
                </a:extLst>
              </a:tr>
              <a:tr h="284019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ORIGEN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ENERO</a:t>
                      </a:r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FEBRERO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MARZO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 I TRIM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984219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CENTRAL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157651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SECCIONAL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9369843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08281019"/>
                  </a:ext>
                </a:extLst>
              </a:tr>
            </a:tbl>
          </a:graphicData>
        </a:graphic>
      </p:graphicFrame>
      <p:graphicFrame>
        <p:nvGraphicFramePr>
          <p:cNvPr id="2" name="Chart 27">
            <a:extLst>
              <a:ext uri="{FF2B5EF4-FFF2-40B4-BE49-F238E27FC236}">
                <a16:creationId xmlns:a16="http://schemas.microsoft.com/office/drawing/2014/main" id="{00000000-0008-0000-2200-00001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9738965"/>
              </p:ext>
            </p:extLst>
          </p:nvPr>
        </p:nvGraphicFramePr>
        <p:xfrm>
          <a:off x="1288763" y="3140495"/>
          <a:ext cx="5698305" cy="3208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B675582E-A325-3FA2-4030-774D43549DB5}"/>
              </a:ext>
            </a:extLst>
          </p:cNvPr>
          <p:cNvSpPr txBox="1"/>
          <p:nvPr/>
        </p:nvSpPr>
        <p:spPr>
          <a:xfrm>
            <a:off x="1288762" y="6382180"/>
            <a:ext cx="5698305" cy="23083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9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* El título del cuadro fue corregido con relación al informe publicado el 30 de abril de 2024.</a:t>
            </a:r>
            <a:endParaRPr lang="es-CO" sz="9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02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98B3C5B-F88C-B1B6-74A5-0E2681DAF2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Google Shape;158;g1df068ca10e_1_182">
            <a:extLst>
              <a:ext uri="{FF2B5EF4-FFF2-40B4-BE49-F238E27FC236}">
                <a16:creationId xmlns:a16="http://schemas.microsoft.com/office/drawing/2014/main" id="{88C564EC-AF0B-A7AA-E795-2A23BE554C3F}"/>
              </a:ext>
            </a:extLst>
          </p:cNvPr>
          <p:cNvSpPr txBox="1"/>
          <p:nvPr/>
        </p:nvSpPr>
        <p:spPr>
          <a:xfrm>
            <a:off x="6001686" y="2885172"/>
            <a:ext cx="5840544" cy="393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3200" b="1" dirty="0">
                <a:solidFill>
                  <a:srgbClr val="141868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ACCIONES DE MEJORA</a:t>
            </a:r>
          </a:p>
        </p:txBody>
      </p:sp>
      <p:sp>
        <p:nvSpPr>
          <p:cNvPr id="11" name="Google Shape;158;g1df068ca10e_1_182">
            <a:extLst>
              <a:ext uri="{FF2B5EF4-FFF2-40B4-BE49-F238E27FC236}">
                <a16:creationId xmlns:a16="http://schemas.microsoft.com/office/drawing/2014/main" id="{64345A3E-7BAD-B9B3-A1A4-90C9596391A0}"/>
              </a:ext>
            </a:extLst>
          </p:cNvPr>
          <p:cNvSpPr txBox="1"/>
          <p:nvPr/>
        </p:nvSpPr>
        <p:spPr>
          <a:xfrm>
            <a:off x="6001686" y="3868045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ENERO – MARZO 2024</a:t>
            </a:r>
          </a:p>
        </p:txBody>
      </p:sp>
    </p:spTree>
    <p:extLst>
      <p:ext uri="{BB962C8B-B14F-4D97-AF65-F5344CB8AC3E}">
        <p14:creationId xmlns:p14="http://schemas.microsoft.com/office/powerpoint/2010/main" val="395932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E54675C-2598-D930-5D40-2305CEBFEE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158;g1df068ca10e_1_182">
            <a:extLst>
              <a:ext uri="{FF2B5EF4-FFF2-40B4-BE49-F238E27FC236}">
                <a16:creationId xmlns:a16="http://schemas.microsoft.com/office/drawing/2014/main" id="{CB25F8C5-3259-6D56-9423-596E09EB7F91}"/>
              </a:ext>
            </a:extLst>
          </p:cNvPr>
          <p:cNvSpPr txBox="1"/>
          <p:nvPr/>
        </p:nvSpPr>
        <p:spPr>
          <a:xfrm>
            <a:off x="2188986" y="509231"/>
            <a:ext cx="4866183" cy="295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ACCIONES DE MEJORA</a:t>
            </a:r>
          </a:p>
        </p:txBody>
      </p:sp>
      <p:sp>
        <p:nvSpPr>
          <p:cNvPr id="6" name="Google Shape;158;g1df068ca10e_1_182">
            <a:extLst>
              <a:ext uri="{FF2B5EF4-FFF2-40B4-BE49-F238E27FC236}">
                <a16:creationId xmlns:a16="http://schemas.microsoft.com/office/drawing/2014/main" id="{B6F472D1-135A-2B9C-1378-FB07862B4B6D}"/>
              </a:ext>
            </a:extLst>
          </p:cNvPr>
          <p:cNvSpPr txBox="1"/>
          <p:nvPr/>
        </p:nvSpPr>
        <p:spPr>
          <a:xfrm>
            <a:off x="2188986" y="862517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ENERO – MARZO 2024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0BBBBFE-5242-F4AF-0605-C798EC80F2BE}"/>
              </a:ext>
            </a:extLst>
          </p:cNvPr>
          <p:cNvSpPr txBox="1"/>
          <p:nvPr/>
        </p:nvSpPr>
        <p:spPr>
          <a:xfrm>
            <a:off x="1288473" y="1590561"/>
            <a:ext cx="10372459" cy="37856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CO" sz="20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Desde el Grupo de Trabajo PQRS de la </a:t>
            </a:r>
            <a:r>
              <a:rPr lang="es-CO" sz="20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Subdirección </a:t>
            </a:r>
            <a:r>
              <a:rPr lang="es-CO" sz="20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Gestión Documental de forma continua se brindó orientación a las </a:t>
            </a:r>
            <a:r>
              <a:rPr lang="es-CO" sz="20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dependencias sobre </a:t>
            </a:r>
            <a:r>
              <a:rPr lang="es-CO" sz="20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los lineamientos para la correcta gestión de las PQRS en cuanto:</a:t>
            </a:r>
          </a:p>
          <a:p>
            <a:pPr algn="just"/>
            <a:endParaRPr lang="es-CO" sz="20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0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Acompañamiento en la revisión y ajuste de los reportes mensuales de PQRS, como insumos principales para la elaboración de los informes trimestrales que deben ser publicados en el sitio web y en la intranet.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0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Seguimiento en sitio de la correcta aplicación del procedimiento de PQRS en las dependencias del nivel seccional.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0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Tratamiento de situaciones especiales en la gestión de PQRS contempladas en la Ley, como peticiones reiterativas, incompletas, oscuras o irrespetuosas y</a:t>
            </a:r>
            <a:r>
              <a:rPr lang="es-ES" sz="20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notificaciones por aviso.</a:t>
            </a:r>
            <a:endParaRPr lang="es-CO" sz="20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59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E54675C-2598-D930-5D40-2305CEBFEE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158;g1df068ca10e_1_182">
            <a:extLst>
              <a:ext uri="{FF2B5EF4-FFF2-40B4-BE49-F238E27FC236}">
                <a16:creationId xmlns:a16="http://schemas.microsoft.com/office/drawing/2014/main" id="{CB25F8C5-3259-6D56-9423-596E09EB7F91}"/>
              </a:ext>
            </a:extLst>
          </p:cNvPr>
          <p:cNvSpPr txBox="1"/>
          <p:nvPr/>
        </p:nvSpPr>
        <p:spPr>
          <a:xfrm>
            <a:off x="2188986" y="509231"/>
            <a:ext cx="4866183" cy="295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ACCIONES DE MEJORA</a:t>
            </a:r>
          </a:p>
        </p:txBody>
      </p:sp>
      <p:sp>
        <p:nvSpPr>
          <p:cNvPr id="6" name="Google Shape;158;g1df068ca10e_1_182">
            <a:extLst>
              <a:ext uri="{FF2B5EF4-FFF2-40B4-BE49-F238E27FC236}">
                <a16:creationId xmlns:a16="http://schemas.microsoft.com/office/drawing/2014/main" id="{B6F472D1-135A-2B9C-1378-FB07862B4B6D}"/>
              </a:ext>
            </a:extLst>
          </p:cNvPr>
          <p:cNvSpPr txBox="1"/>
          <p:nvPr/>
        </p:nvSpPr>
        <p:spPr>
          <a:xfrm>
            <a:off x="2188986" y="862517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ENERO – MARZO 2024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0BBBBFE-5242-F4AF-0605-C798EC80F2BE}"/>
              </a:ext>
            </a:extLst>
          </p:cNvPr>
          <p:cNvSpPr txBox="1"/>
          <p:nvPr/>
        </p:nvSpPr>
        <p:spPr>
          <a:xfrm>
            <a:off x="1288473" y="1590561"/>
            <a:ext cx="10372459" cy="34778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0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Socializaciones sobre PQRS solicitadas por las </a:t>
            </a:r>
            <a:r>
              <a:rPr lang="es-CO" sz="20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dependencias.</a:t>
            </a:r>
            <a:endParaRPr lang="es-CO" sz="20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0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Respuestas a consultas sobre gestión y trazabilidad de PQRS en los canales a cargo para dar respuesta a las acciones de tutela interpuestas contra la Entidad o donde vinculan a la </a:t>
            </a:r>
            <a:r>
              <a:rPr lang="es-CO" sz="20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Subdirección </a:t>
            </a:r>
            <a:r>
              <a:rPr lang="es-CO" sz="20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Gestión Documental y/o el Grupo de Trabajo PQRS.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0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Jornadas de descongestión del Canal Virtual de PQRS y del correo electrónico </a:t>
            </a:r>
            <a:r>
              <a:rPr lang="es-CO" sz="2000" b="1" u="sng" dirty="0">
                <a:solidFill>
                  <a:srgbClr val="0070C0"/>
                </a:solidFill>
                <a:latin typeface="Century Gothic" panose="020B0502020202020204" pitchFamily="34" charset="0"/>
              </a:rPr>
              <a:t>ges.documentalpqrs@fiscalia.gov.co</a:t>
            </a:r>
            <a:r>
              <a:rPr lang="es-CO" sz="20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que se realizan los sábados con miras a mantener los canales de recepción al día.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0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Revisión y ajuste del procedimiento de PQRS con miras a la actualización de este.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0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Revisión y ajuste de la Matriz de Registro PQRS.</a:t>
            </a:r>
          </a:p>
        </p:txBody>
      </p:sp>
    </p:spTree>
    <p:extLst>
      <p:ext uri="{BB962C8B-B14F-4D97-AF65-F5344CB8AC3E}">
        <p14:creationId xmlns:p14="http://schemas.microsoft.com/office/powerpoint/2010/main" val="1254048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nterfaz de usuario gráfica, Aplicación&#10;&#10;Descripción generada automáticamente con confianza media">
            <a:extLst>
              <a:ext uri="{FF2B5EF4-FFF2-40B4-BE49-F238E27FC236}">
                <a16:creationId xmlns:a16="http://schemas.microsoft.com/office/drawing/2014/main" id="{155089E3-4D85-5D51-5980-A68DA3C601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B2CFCA0-405F-2BB7-E120-B26D0F629DA0}"/>
              </a:ext>
            </a:extLst>
          </p:cNvPr>
          <p:cNvSpPr txBox="1"/>
          <p:nvPr/>
        </p:nvSpPr>
        <p:spPr>
          <a:xfrm>
            <a:off x="6173137" y="5755354"/>
            <a:ext cx="30973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spc="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SUBDIRECCIÓN NACIONAL DE GESTIÓN DOCUMENTAL</a:t>
            </a:r>
          </a:p>
        </p:txBody>
      </p:sp>
    </p:spTree>
    <p:extLst>
      <p:ext uri="{BB962C8B-B14F-4D97-AF65-F5344CB8AC3E}">
        <p14:creationId xmlns:p14="http://schemas.microsoft.com/office/powerpoint/2010/main" val="699384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E54675C-2598-D930-5D40-2305CEBFEE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158;g1df068ca10e_1_182">
            <a:extLst>
              <a:ext uri="{FF2B5EF4-FFF2-40B4-BE49-F238E27FC236}">
                <a16:creationId xmlns:a16="http://schemas.microsoft.com/office/drawing/2014/main" id="{CB25F8C5-3259-6D56-9423-596E09EB7F91}"/>
              </a:ext>
            </a:extLst>
          </p:cNvPr>
          <p:cNvSpPr txBox="1"/>
          <p:nvPr/>
        </p:nvSpPr>
        <p:spPr>
          <a:xfrm>
            <a:off x="2188986" y="509231"/>
            <a:ext cx="4866183" cy="295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RESULTADOS </a:t>
            </a:r>
            <a:r>
              <a:rPr lang="es-E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GENERALES *</a:t>
            </a:r>
            <a:endParaRPr lang="es-E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venir"/>
            </a:endParaRPr>
          </a:p>
        </p:txBody>
      </p:sp>
      <p:sp>
        <p:nvSpPr>
          <p:cNvPr id="6" name="Google Shape;158;g1df068ca10e_1_182">
            <a:extLst>
              <a:ext uri="{FF2B5EF4-FFF2-40B4-BE49-F238E27FC236}">
                <a16:creationId xmlns:a16="http://schemas.microsoft.com/office/drawing/2014/main" id="{B6F472D1-135A-2B9C-1378-FB07862B4B6D}"/>
              </a:ext>
            </a:extLst>
          </p:cNvPr>
          <p:cNvSpPr txBox="1"/>
          <p:nvPr/>
        </p:nvSpPr>
        <p:spPr>
          <a:xfrm>
            <a:off x="2188986" y="862517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ENERO – MARZO 2024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0BBBBFE-5242-F4AF-0605-C798EC80F2BE}"/>
              </a:ext>
            </a:extLst>
          </p:cNvPr>
          <p:cNvSpPr txBox="1"/>
          <p:nvPr/>
        </p:nvSpPr>
        <p:spPr>
          <a:xfrm>
            <a:off x="1288473" y="1590561"/>
            <a:ext cx="10372459" cy="44781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CO" sz="19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La Fiscalía General</a:t>
            </a:r>
            <a:r>
              <a:rPr lang="es-CO" sz="1900" dirty="0"/>
              <a:t> </a:t>
            </a:r>
            <a:r>
              <a:rPr lang="es-CO" sz="19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la Nación presenta el informe consolidado sobre Peticiones, Quejas, Reclamos y Sugerencias, recibidas y atendidas a través de los </a:t>
            </a:r>
            <a:r>
              <a:rPr lang="es-CO" sz="19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canales </a:t>
            </a:r>
            <a:r>
              <a:rPr lang="es-CO" sz="19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recepción que se encuentran habilitados por la entidad durante el período comprendido entre el 1 de enero y el 31 de marzo del 2024 por parte de las Dependencias del Nivel Central y las Direcciones Seccionales, a partir de la extracción de datos del Formato Matriz de Registro PQRS remitido mensualmente a la Subdirección de Gestión Documental por parte los servidores destacados PQRS de las diferentes dependencias.</a:t>
            </a:r>
          </a:p>
          <a:p>
            <a:pPr algn="just"/>
            <a:endParaRPr lang="es-CO" sz="19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ES" sz="19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Es de suma importancia tener </a:t>
            </a:r>
            <a:r>
              <a:rPr lang="es-ES" sz="19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en cuenta </a:t>
            </a:r>
            <a:r>
              <a:rPr lang="es-ES" sz="19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que las cifras presentadas en los diferentes ítems de PQRS y que, en las diapositivas, se identifican como CANTIDAD,  corresponden exclusivamente a las Dependencias del Nivel Central y Direcciones Seccionales que reportaron mayor número de Peticiones, Quejas, Reclamos o Sugerencias, esto es, no al universo total del período que se reportan en la siguiente diapositiva denominada RESULTADOS GENERALES ENERO – MARZO 2024.</a:t>
            </a:r>
            <a:endParaRPr lang="es-CO" sz="19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675582E-A325-3FA2-4030-774D43549DB5}"/>
              </a:ext>
            </a:extLst>
          </p:cNvPr>
          <p:cNvSpPr txBox="1"/>
          <p:nvPr/>
        </p:nvSpPr>
        <p:spPr>
          <a:xfrm>
            <a:off x="1288473" y="6117109"/>
            <a:ext cx="6515405" cy="23083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9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* </a:t>
            </a:r>
            <a:r>
              <a:rPr lang="es-CO" sz="9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La redacción de algunas diapositivas fue ajustada </a:t>
            </a:r>
            <a:r>
              <a:rPr lang="es-CO" sz="9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con relación al informe publicado el 30 de abril de 2024.</a:t>
            </a:r>
            <a:endParaRPr lang="es-CO" sz="9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61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E54675C-2598-D930-5D40-2305CEBFEE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158;g1df068ca10e_1_182">
            <a:extLst>
              <a:ext uri="{FF2B5EF4-FFF2-40B4-BE49-F238E27FC236}">
                <a16:creationId xmlns:a16="http://schemas.microsoft.com/office/drawing/2014/main" id="{CB25F8C5-3259-6D56-9423-596E09EB7F91}"/>
              </a:ext>
            </a:extLst>
          </p:cNvPr>
          <p:cNvSpPr txBox="1"/>
          <p:nvPr/>
        </p:nvSpPr>
        <p:spPr>
          <a:xfrm>
            <a:off x="2188986" y="509231"/>
            <a:ext cx="4866183" cy="295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RESULTADOS GENERALES</a:t>
            </a:r>
          </a:p>
        </p:txBody>
      </p:sp>
      <p:sp>
        <p:nvSpPr>
          <p:cNvPr id="6" name="Google Shape;158;g1df068ca10e_1_182">
            <a:extLst>
              <a:ext uri="{FF2B5EF4-FFF2-40B4-BE49-F238E27FC236}">
                <a16:creationId xmlns:a16="http://schemas.microsoft.com/office/drawing/2014/main" id="{B6F472D1-135A-2B9C-1378-FB07862B4B6D}"/>
              </a:ext>
            </a:extLst>
          </p:cNvPr>
          <p:cNvSpPr txBox="1"/>
          <p:nvPr/>
        </p:nvSpPr>
        <p:spPr>
          <a:xfrm>
            <a:off x="2188986" y="862517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ENERO – MARZO 2024</a:t>
            </a:r>
          </a:p>
        </p:txBody>
      </p:sp>
      <p:graphicFrame>
        <p:nvGraphicFramePr>
          <p:cNvPr id="3" name="Chart 8">
            <a:extLst>
              <a:ext uri="{FF2B5EF4-FFF2-40B4-BE49-F238E27FC236}">
                <a16:creationId xmlns:a16="http://schemas.microsoft.com/office/drawing/2014/main" id="{00000000-0008-0000-0200-00000D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8996346"/>
              </p:ext>
            </p:extLst>
          </p:nvPr>
        </p:nvGraphicFramePr>
        <p:xfrm>
          <a:off x="1288473" y="1667214"/>
          <a:ext cx="10372459" cy="3706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7FDF7EA6-7406-FE59-B671-E012FA599C7C}"/>
              </a:ext>
            </a:extLst>
          </p:cNvPr>
          <p:cNvSpPr txBox="1"/>
          <p:nvPr/>
        </p:nvSpPr>
        <p:spPr>
          <a:xfrm>
            <a:off x="1288473" y="5952028"/>
            <a:ext cx="7742638" cy="64632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ES" b="1" dirty="0">
                <a:solidFill>
                  <a:srgbClr val="2F308F"/>
                </a:solidFill>
                <a:latin typeface="Century Gothic" panose="020B0502020202020204" pitchFamily="34" charset="0"/>
              </a:rPr>
              <a:t>Durante el </a:t>
            </a:r>
            <a:r>
              <a:rPr lang="es-CO" b="1" dirty="0">
                <a:solidFill>
                  <a:srgbClr val="2F308F"/>
                </a:solidFill>
                <a:latin typeface="Century Gothic" panose="020B0502020202020204" pitchFamily="34" charset="0"/>
              </a:rPr>
              <a:t>periodo comprendido entre el 01 de enero y el 31 de marzo del 2024, </a:t>
            </a:r>
            <a:r>
              <a:rPr lang="es-ES" b="1" dirty="0">
                <a:solidFill>
                  <a:srgbClr val="2F308F"/>
                </a:solidFill>
                <a:latin typeface="Century Gothic" panose="020B0502020202020204" pitchFamily="34" charset="0"/>
              </a:rPr>
              <a:t>se recibieron un total de </a:t>
            </a:r>
            <a:r>
              <a:rPr lang="es-ES" b="1" dirty="0">
                <a:solidFill>
                  <a:srgbClr val="FF0000"/>
                </a:solidFill>
                <a:latin typeface="Century Gothic" panose="020B0502020202020204" pitchFamily="34" charset="0"/>
              </a:rPr>
              <a:t>51.086</a:t>
            </a:r>
            <a:r>
              <a:rPr lang="es-ES" b="1" dirty="0">
                <a:solidFill>
                  <a:srgbClr val="2F308F"/>
                </a:solidFill>
                <a:latin typeface="Century Gothic" panose="020B0502020202020204" pitchFamily="34" charset="0"/>
              </a:rPr>
              <a:t> PQRS.</a:t>
            </a:r>
          </a:p>
        </p:txBody>
      </p:sp>
    </p:spTree>
    <p:extLst>
      <p:ext uri="{BB962C8B-B14F-4D97-AF65-F5344CB8AC3E}">
        <p14:creationId xmlns:p14="http://schemas.microsoft.com/office/powerpoint/2010/main" val="204457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E54675C-2598-D930-5D40-2305CEBFEE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158;g1df068ca10e_1_182">
            <a:extLst>
              <a:ext uri="{FF2B5EF4-FFF2-40B4-BE49-F238E27FC236}">
                <a16:creationId xmlns:a16="http://schemas.microsoft.com/office/drawing/2014/main" id="{CB25F8C5-3259-6D56-9423-596E09EB7F91}"/>
              </a:ext>
            </a:extLst>
          </p:cNvPr>
          <p:cNvSpPr txBox="1"/>
          <p:nvPr/>
        </p:nvSpPr>
        <p:spPr>
          <a:xfrm>
            <a:off x="2188986" y="509231"/>
            <a:ext cx="4866183" cy="295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RESULTADOS GENERALES</a:t>
            </a:r>
          </a:p>
        </p:txBody>
      </p:sp>
      <p:sp>
        <p:nvSpPr>
          <p:cNvPr id="6" name="Google Shape;158;g1df068ca10e_1_182">
            <a:extLst>
              <a:ext uri="{FF2B5EF4-FFF2-40B4-BE49-F238E27FC236}">
                <a16:creationId xmlns:a16="http://schemas.microsoft.com/office/drawing/2014/main" id="{B6F472D1-135A-2B9C-1378-FB07862B4B6D}"/>
              </a:ext>
            </a:extLst>
          </p:cNvPr>
          <p:cNvSpPr txBox="1"/>
          <p:nvPr/>
        </p:nvSpPr>
        <p:spPr>
          <a:xfrm>
            <a:off x="2188986" y="862517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ENERO – MARZO 2024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FDF7EA6-7406-FE59-B671-E012FA599C7C}"/>
              </a:ext>
            </a:extLst>
          </p:cNvPr>
          <p:cNvSpPr txBox="1"/>
          <p:nvPr/>
        </p:nvSpPr>
        <p:spPr>
          <a:xfrm>
            <a:off x="1288473" y="5601341"/>
            <a:ext cx="7742638" cy="120032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ES" sz="1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Durante el </a:t>
            </a:r>
            <a:r>
              <a:rPr lang="es-CO" sz="1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periodo comprendido entre el 1 de enero y el 31 de marzo del 2024 los canales de recepción presentaron el siguiente comportamiento: Canal Virtual </a:t>
            </a:r>
            <a:r>
              <a:rPr lang="es-CO" sz="1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45 %,</a:t>
            </a:r>
            <a:r>
              <a:rPr lang="es-CO" sz="1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Correo electrónico </a:t>
            </a:r>
            <a:r>
              <a:rPr lang="es-CO" b="1" dirty="0">
                <a:solidFill>
                  <a:srgbClr val="FF0000"/>
                </a:solidFill>
                <a:latin typeface="Century Gothic" panose="020B0502020202020204" pitchFamily="34" charset="0"/>
              </a:rPr>
              <a:t>40</a:t>
            </a:r>
            <a:r>
              <a:rPr lang="es-CO" sz="1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%,</a:t>
            </a:r>
            <a:r>
              <a:rPr lang="es-CO" sz="1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y Escrito </a:t>
            </a:r>
            <a:r>
              <a:rPr lang="es-CO" sz="1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15 %</a:t>
            </a:r>
            <a:r>
              <a:rPr lang="es-CO" sz="1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.</a:t>
            </a:r>
            <a:endParaRPr lang="es-CO" sz="18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8" name="Chart 19">
            <a:extLst>
              <a:ext uri="{FF2B5EF4-FFF2-40B4-BE49-F238E27FC236}">
                <a16:creationId xmlns:a16="http://schemas.microsoft.com/office/drawing/2014/main" id="{00000000-0008-0000-0600-00001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6327722"/>
              </p:ext>
            </p:extLst>
          </p:nvPr>
        </p:nvGraphicFramePr>
        <p:xfrm>
          <a:off x="1288473" y="1411111"/>
          <a:ext cx="10532052" cy="3923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6330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98B3C5B-F88C-B1B6-74A5-0E2681DAF2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Google Shape;158;g1df068ca10e_1_182">
            <a:extLst>
              <a:ext uri="{FF2B5EF4-FFF2-40B4-BE49-F238E27FC236}">
                <a16:creationId xmlns:a16="http://schemas.microsoft.com/office/drawing/2014/main" id="{88C564EC-AF0B-A7AA-E795-2A23BE554C3F}"/>
              </a:ext>
            </a:extLst>
          </p:cNvPr>
          <p:cNvSpPr txBox="1"/>
          <p:nvPr/>
        </p:nvSpPr>
        <p:spPr>
          <a:xfrm>
            <a:off x="6001686" y="2885172"/>
            <a:ext cx="5840544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3600" b="1" dirty="0">
                <a:solidFill>
                  <a:srgbClr val="141868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DERECHOS DE PETICIÓN</a:t>
            </a:r>
          </a:p>
        </p:txBody>
      </p:sp>
      <p:sp>
        <p:nvSpPr>
          <p:cNvPr id="11" name="Google Shape;158;g1df068ca10e_1_182">
            <a:extLst>
              <a:ext uri="{FF2B5EF4-FFF2-40B4-BE49-F238E27FC236}">
                <a16:creationId xmlns:a16="http://schemas.microsoft.com/office/drawing/2014/main" id="{64345A3E-7BAD-B9B3-A1A4-90C9596391A0}"/>
              </a:ext>
            </a:extLst>
          </p:cNvPr>
          <p:cNvSpPr txBox="1"/>
          <p:nvPr/>
        </p:nvSpPr>
        <p:spPr>
          <a:xfrm>
            <a:off x="6001686" y="3868045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ENERO – MARZO 2024</a:t>
            </a:r>
          </a:p>
        </p:txBody>
      </p:sp>
    </p:spTree>
    <p:extLst>
      <p:ext uri="{BB962C8B-B14F-4D97-AF65-F5344CB8AC3E}">
        <p14:creationId xmlns:p14="http://schemas.microsoft.com/office/powerpoint/2010/main" val="1684433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E54675C-2598-D930-5D40-2305CEBFEE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158;g1df068ca10e_1_182">
            <a:extLst>
              <a:ext uri="{FF2B5EF4-FFF2-40B4-BE49-F238E27FC236}">
                <a16:creationId xmlns:a16="http://schemas.microsoft.com/office/drawing/2014/main" id="{CB25F8C5-3259-6D56-9423-596E09EB7F91}"/>
              </a:ext>
            </a:extLst>
          </p:cNvPr>
          <p:cNvSpPr txBox="1"/>
          <p:nvPr/>
        </p:nvSpPr>
        <p:spPr>
          <a:xfrm>
            <a:off x="2188986" y="509231"/>
            <a:ext cx="4866183" cy="28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CANTIDAD DERECHOS PETICIÓN</a:t>
            </a:r>
          </a:p>
        </p:txBody>
      </p:sp>
      <p:sp>
        <p:nvSpPr>
          <p:cNvPr id="6" name="Google Shape;158;g1df068ca10e_1_182">
            <a:extLst>
              <a:ext uri="{FF2B5EF4-FFF2-40B4-BE49-F238E27FC236}">
                <a16:creationId xmlns:a16="http://schemas.microsoft.com/office/drawing/2014/main" id="{B6F472D1-135A-2B9C-1378-FB07862B4B6D}"/>
              </a:ext>
            </a:extLst>
          </p:cNvPr>
          <p:cNvSpPr txBox="1"/>
          <p:nvPr/>
        </p:nvSpPr>
        <p:spPr>
          <a:xfrm>
            <a:off x="2188986" y="862517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ENERO – MARZO 2024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0C39C22-D349-5AB2-46B1-B1BEE6CDAEC2}"/>
              </a:ext>
            </a:extLst>
          </p:cNvPr>
          <p:cNvSpPr txBox="1"/>
          <p:nvPr/>
        </p:nvSpPr>
        <p:spPr>
          <a:xfrm>
            <a:off x="1285480" y="1596987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Dependencias del nivel central que reportaron mayor número de peticiones 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856F7C7-2F94-A53F-1ACD-28E890140399}"/>
              </a:ext>
            </a:extLst>
          </p:cNvPr>
          <p:cNvSpPr txBox="1"/>
          <p:nvPr/>
        </p:nvSpPr>
        <p:spPr>
          <a:xfrm>
            <a:off x="1285480" y="4250209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Seccionales que reportaron mayor número de peticiones 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E4164789-EC0F-8283-3490-D315C10507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116692"/>
              </p:ext>
            </p:extLst>
          </p:nvPr>
        </p:nvGraphicFramePr>
        <p:xfrm>
          <a:off x="3305520" y="1596988"/>
          <a:ext cx="8459016" cy="25922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95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28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9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63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97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</a:rPr>
                        <a:t>NIVEL CENTRAL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ENERO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FEBRERO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MARZO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TOTAL TRIM I </a:t>
                      </a:r>
                    </a:p>
                  </a:txBody>
                  <a:tcPr marL="8705" marR="8705" marT="870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ATENCIÓN AL USUARIO INTERVENCIÓN TEMPRANA Y ASIGNACIONES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8.967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ASUNTOS JURÍDICOS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DELEGADA PARA LA SEGURIDAD TERRITORIAL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JUSTICIA TRANSICIONAL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PROTECCIÓN Y ASISTENCIA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SUBDIRECCIÓN DE APOYO A LA COMISIÓN DE CARRERA ESPECIAL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DESPACHO DEL VICEFISCAL GENERAL DE LA NACIÓN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ESPECIALIZADA CONTRA LAS VIOLACIONES A LOS DERECHOS HUMANOS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ESPECIALIZADA DE EXTINCIÓN DEL DERECHO DEL DOMINIO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ESPECIAL DE INVESTIGACIÓN PARA EL DESMANTELAMIENTO DE LAS ORGANIZACIONES Y CONDUCTAS CRIMINALES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D14831B9-A4F0-8E32-C0EC-5655A34624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055592"/>
              </p:ext>
            </p:extLst>
          </p:nvPr>
        </p:nvGraphicFramePr>
        <p:xfrm>
          <a:off x="3305520" y="4250209"/>
          <a:ext cx="6050354" cy="22434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0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3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4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74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47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986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</a:rPr>
                        <a:t>SECCIONAL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ENERO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FEBRERO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MARZO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TOTAL TRIM I </a:t>
                      </a:r>
                    </a:p>
                  </a:txBody>
                  <a:tcPr marL="8705" marR="8705" marT="870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3.857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MEDELLÍN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3.154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NARIÑO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SANTANDER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MAGDALENA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NORTE DE SANTANDER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TOLIMA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0028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E54675C-2598-D930-5D40-2305CEBFEE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158;g1df068ca10e_1_182">
            <a:extLst>
              <a:ext uri="{FF2B5EF4-FFF2-40B4-BE49-F238E27FC236}">
                <a16:creationId xmlns:a16="http://schemas.microsoft.com/office/drawing/2014/main" id="{CB25F8C5-3259-6D56-9423-596E09EB7F91}"/>
              </a:ext>
            </a:extLst>
          </p:cNvPr>
          <p:cNvSpPr txBox="1"/>
          <p:nvPr/>
        </p:nvSpPr>
        <p:spPr>
          <a:xfrm>
            <a:off x="2188986" y="509231"/>
            <a:ext cx="4866183" cy="28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CAUSAS DERECHOS PETICIÓN</a:t>
            </a:r>
          </a:p>
        </p:txBody>
      </p:sp>
      <p:sp>
        <p:nvSpPr>
          <p:cNvPr id="6" name="Google Shape;158;g1df068ca10e_1_182">
            <a:extLst>
              <a:ext uri="{FF2B5EF4-FFF2-40B4-BE49-F238E27FC236}">
                <a16:creationId xmlns:a16="http://schemas.microsoft.com/office/drawing/2014/main" id="{B6F472D1-135A-2B9C-1378-FB07862B4B6D}"/>
              </a:ext>
            </a:extLst>
          </p:cNvPr>
          <p:cNvSpPr txBox="1"/>
          <p:nvPr/>
        </p:nvSpPr>
        <p:spPr>
          <a:xfrm>
            <a:off x="2188986" y="862517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ENERO – MARZO 2024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3FC1BD5-489B-8478-AE1E-643773353942}"/>
              </a:ext>
            </a:extLst>
          </p:cNvPr>
          <p:cNvSpPr txBox="1"/>
          <p:nvPr/>
        </p:nvSpPr>
        <p:spPr>
          <a:xfrm>
            <a:off x="1894306" y="5319962"/>
            <a:ext cx="8035758" cy="73866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La entidad recibió el mayor volumen de peticiones por las siguientes causas: “Solicitud de información”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36.616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requerimientos, “Solicitud de certificación”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2.865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 Y “Prestación de un servicio”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2.625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10257992-1C9F-AD51-8381-388F8B0A9E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975838"/>
              </p:ext>
            </p:extLst>
          </p:nvPr>
        </p:nvGraphicFramePr>
        <p:xfrm>
          <a:off x="1894304" y="2122964"/>
          <a:ext cx="8035760" cy="26994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83833">
                  <a:extLst>
                    <a:ext uri="{9D8B030D-6E8A-4147-A177-3AD203B41FA5}">
                      <a16:colId xmlns:a16="http://schemas.microsoft.com/office/drawing/2014/main" val="995154711"/>
                    </a:ext>
                  </a:extLst>
                </a:gridCol>
                <a:gridCol w="1025912">
                  <a:extLst>
                    <a:ext uri="{9D8B030D-6E8A-4147-A177-3AD203B41FA5}">
                      <a16:colId xmlns:a16="http://schemas.microsoft.com/office/drawing/2014/main" val="3959475624"/>
                    </a:ext>
                  </a:extLst>
                </a:gridCol>
                <a:gridCol w="855769">
                  <a:extLst>
                    <a:ext uri="{9D8B030D-6E8A-4147-A177-3AD203B41FA5}">
                      <a16:colId xmlns:a16="http://schemas.microsoft.com/office/drawing/2014/main" val="1747279379"/>
                    </a:ext>
                  </a:extLst>
                </a:gridCol>
                <a:gridCol w="846049">
                  <a:extLst>
                    <a:ext uri="{9D8B030D-6E8A-4147-A177-3AD203B41FA5}">
                      <a16:colId xmlns:a16="http://schemas.microsoft.com/office/drawing/2014/main" val="3443466117"/>
                    </a:ext>
                  </a:extLst>
                </a:gridCol>
                <a:gridCol w="924197">
                  <a:extLst>
                    <a:ext uri="{9D8B030D-6E8A-4147-A177-3AD203B41FA5}">
                      <a16:colId xmlns:a16="http://schemas.microsoft.com/office/drawing/2014/main" val="3045447883"/>
                    </a:ext>
                  </a:extLst>
                </a:gridCol>
              </a:tblGrid>
              <a:tr h="26163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CAUSAS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ENERO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FEBRERO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MARZO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TOTAL TRIM I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0972270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SOLICITUD DE INFORMACIÓN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1650929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SOLICITUD DE CERTIFICACIÓN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4038386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RESTACIÓN DE UN SERVICIO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0410471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COPIA DE DOCUMENTOS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502815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INTERVENCIÓN DE UNA ENTIDAD O FUNCIONARIO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9494704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OTRAS SOLICITUDES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6179169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RECONOCIMIENTO DE UN DERECHO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0709699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RESOLUCIÓN SITUACIÓN JURÍDICA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5644147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SOLICITUD SUSPENCIÓN DE INVESTIGACIÓN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8622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938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E54675C-2598-D930-5D40-2305CEBFEE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158;g1df068ca10e_1_182">
            <a:extLst>
              <a:ext uri="{FF2B5EF4-FFF2-40B4-BE49-F238E27FC236}">
                <a16:creationId xmlns:a16="http://schemas.microsoft.com/office/drawing/2014/main" id="{CB25F8C5-3259-6D56-9423-596E09EB7F91}"/>
              </a:ext>
            </a:extLst>
          </p:cNvPr>
          <p:cNvSpPr txBox="1"/>
          <p:nvPr/>
        </p:nvSpPr>
        <p:spPr>
          <a:xfrm>
            <a:off x="2188986" y="509231"/>
            <a:ext cx="4866183" cy="28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COMPARATIVO PETICIONES</a:t>
            </a:r>
          </a:p>
        </p:txBody>
      </p:sp>
      <p:sp>
        <p:nvSpPr>
          <p:cNvPr id="6" name="Google Shape;158;g1df068ca10e_1_182">
            <a:extLst>
              <a:ext uri="{FF2B5EF4-FFF2-40B4-BE49-F238E27FC236}">
                <a16:creationId xmlns:a16="http://schemas.microsoft.com/office/drawing/2014/main" id="{B6F472D1-135A-2B9C-1378-FB07862B4B6D}"/>
              </a:ext>
            </a:extLst>
          </p:cNvPr>
          <p:cNvSpPr txBox="1"/>
          <p:nvPr/>
        </p:nvSpPr>
        <p:spPr>
          <a:xfrm>
            <a:off x="2188986" y="862517"/>
            <a:ext cx="5125611" cy="19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6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TRIMESTRE IV 2023 – TRIMESTRE I 2024</a:t>
            </a:r>
          </a:p>
        </p:txBody>
      </p:sp>
      <p:graphicFrame>
        <p:nvGraphicFramePr>
          <p:cNvPr id="3" name="Chart 8">
            <a:extLst>
              <a:ext uri="{FF2B5EF4-FFF2-40B4-BE49-F238E27FC236}">
                <a16:creationId xmlns:a16="http://schemas.microsoft.com/office/drawing/2014/main" id="{00000000-0008-0000-02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6013855"/>
              </p:ext>
            </p:extLst>
          </p:nvPr>
        </p:nvGraphicFramePr>
        <p:xfrm>
          <a:off x="1919111" y="1490133"/>
          <a:ext cx="9798756" cy="386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67962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1975</Words>
  <Application>Microsoft Office PowerPoint</Application>
  <PresentationFormat>Panorámica</PresentationFormat>
  <Paragraphs>680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5" baseType="lpstr">
      <vt:lpstr>Aptos</vt:lpstr>
      <vt:lpstr>Aptos Display</vt:lpstr>
      <vt:lpstr>Arial</vt:lpstr>
      <vt:lpstr>Avenir</vt:lpstr>
      <vt:lpstr>Calibri</vt:lpstr>
      <vt:lpstr>Century Gothic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 Alejandra Gil Castro</dc:creator>
  <cp:lastModifiedBy>Jairo</cp:lastModifiedBy>
  <cp:revision>22</cp:revision>
  <dcterms:created xsi:type="dcterms:W3CDTF">2024-04-09T21:23:57Z</dcterms:created>
  <dcterms:modified xsi:type="dcterms:W3CDTF">2024-10-01T21:48:02Z</dcterms:modified>
</cp:coreProperties>
</file>