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0" r:id="rId2"/>
    <p:sldId id="256" r:id="rId3"/>
    <p:sldId id="264" r:id="rId4"/>
    <p:sldId id="314" r:id="rId5"/>
    <p:sldId id="337" r:id="rId6"/>
    <p:sldId id="315" r:id="rId7"/>
    <p:sldId id="316" r:id="rId8"/>
    <p:sldId id="317" r:id="rId9"/>
    <p:sldId id="338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259" r:id="rId2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69EC"/>
    <a:srgbClr val="CCCCFF"/>
    <a:srgbClr val="B7DDEB"/>
    <a:srgbClr val="2F3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6"/>
    <p:restoredTop sz="95380" autoAdjust="0"/>
  </p:normalViewPr>
  <p:slideViewPr>
    <p:cSldViewPr snapToGrid="0" snapToObjects="1">
      <p:cViewPr varScale="1">
        <p:scale>
          <a:sx n="86" d="100"/>
          <a:sy n="86" d="100"/>
        </p:scale>
        <p:origin x="6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79652086\Downloads\ARCHIVO%20DE%20TRABAJO%20CONSOLIDADO%20TRIMESTRE%20I%20-%20TRIMESTRE%20II%202023%20PQR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79652086\Downloads\ARCHIVO%20DE%20TRABAJO%20CONSOLIDADO%20TRIMESTRE%20III%20-%20TRIMESTRE%20IV%202023%20PQR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Informe%20PQRS%20para%20publicaci&#243;n\ARCHIVO%20DE%20TRABAJO%20CONSOLIDADO%20TRIMESTRE%20III%20-%20TRIMESTRE%20IV%202023%20PQR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Informe%20PQRS%20para%20publicaci&#243;n\ARCHIVO%20DE%20TRABAJO%20CONSOLIDADO%20TRIMESTRE%20III%20-%20TRIMESTRE%20IV%202023%20PQR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Informe%20PQRS%20para%20publicaci&#243;n\ARCHIVO%20DE%20TRABAJO%20CONSOLIDADO%20TRIMESTRE%20III%20-%20TRIMESTRE%20IV%202023%20PQR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 dirty="0"/>
              <a:t>PETICIONES, QUEJAS, RECLAMOS, SUGERENCIAS </a:t>
            </a:r>
          </a:p>
          <a:p>
            <a:pPr>
              <a:defRPr/>
            </a:pPr>
            <a:r>
              <a:rPr lang="es-CO" dirty="0" err="1"/>
              <a:t>lII</a:t>
            </a:r>
            <a:r>
              <a:rPr lang="es-CO" dirty="0"/>
              <a:t> SEMESTRE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GENERAL!$T$5</c:f>
              <c:strCache>
                <c:ptCount val="1"/>
                <c:pt idx="0">
                  <c:v>TOTALES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754C-4E17-B792-5FD97C5398C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754C-4E17-B792-5FD97C5398C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754C-4E17-B792-5FD97C5398C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754C-4E17-B792-5FD97C5398C1}"/>
              </c:ext>
            </c:extLst>
          </c:dPt>
          <c:dLbls>
            <c:delete val="1"/>
          </c:dLbls>
          <c:cat>
            <c:strRef>
              <c:f>GENERAL!$K$6:$K$9</c:f>
              <c:strCache>
                <c:ptCount val="4"/>
                <c:pt idx="0">
                  <c:v>PETICIONES</c:v>
                </c:pt>
                <c:pt idx="1">
                  <c:v>QUEJAS</c:v>
                </c:pt>
                <c:pt idx="2">
                  <c:v>RECLAMOS</c:v>
                </c:pt>
                <c:pt idx="3">
                  <c:v>SUGERENCIAS</c:v>
                </c:pt>
              </c:strCache>
            </c:strRef>
          </c:cat>
          <c:val>
            <c:numRef>
              <c:f>GENERAL!$T$6:$T$9</c:f>
              <c:numCache>
                <c:formatCode>#,##0</c:formatCode>
                <c:ptCount val="4"/>
                <c:pt idx="0">
                  <c:v>96653</c:v>
                </c:pt>
                <c:pt idx="1">
                  <c:v>882</c:v>
                </c:pt>
                <c:pt idx="2">
                  <c:v>678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54C-4E17-B792-5FD97C5398C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 sz="2000" dirty="0"/>
              <a:t>PARTICIPACION X CANAL TRIMESTRE IV 2023</a:t>
            </a:r>
          </a:p>
        </c:rich>
      </c:tx>
      <c:layout>
        <c:manualLayout>
          <c:xMode val="edge"/>
          <c:yMode val="edge"/>
          <c:x val="0.15984566750361939"/>
          <c:y val="6.8590938882932926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xMode val="edge"/>
          <c:yMode val="edge"/>
          <c:x val="1.3492792318399765E-2"/>
          <c:y val="7.5949981640895919E-2"/>
          <c:w val="0.84268398972500203"/>
          <c:h val="0.90850597690832691"/>
        </c:manualLayout>
      </c:layout>
      <c:pie3DChart>
        <c:varyColors val="1"/>
        <c:ser>
          <c:idx val="0"/>
          <c:order val="0"/>
          <c:tx>
            <c:strRef>
              <c:f>'TD PETICIONES'!$A$31</c:f>
              <c:strCache>
                <c:ptCount val="1"/>
                <c:pt idx="0">
                  <c:v>TRIMESTRE IV 2023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BE6-41BE-B6C8-A53474C4162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6BE6-41BE-B6C8-A53474C4162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6BE6-41BE-B6C8-A53474C41624}"/>
              </c:ext>
            </c:extLst>
          </c:dPt>
          <c:dLbls>
            <c:delete val="1"/>
          </c:dLbls>
          <c:cat>
            <c:strRef>
              <c:f>'TD PETICIONES'!$B$29:$D$29</c:f>
              <c:strCache>
                <c:ptCount val="3"/>
                <c:pt idx="0">
                  <c:v> ESCRITO </c:v>
                </c:pt>
                <c:pt idx="1">
                  <c:v>VIRTUAL</c:v>
                </c:pt>
                <c:pt idx="2">
                  <c:v>CORREO ELECTRÓNICO</c:v>
                </c:pt>
              </c:strCache>
            </c:strRef>
          </c:cat>
          <c:val>
            <c:numRef>
              <c:f>'TD PETICIONES'!$B$31:$D$31</c:f>
              <c:numCache>
                <c:formatCode>#,##0</c:formatCode>
                <c:ptCount val="3"/>
                <c:pt idx="0">
                  <c:v>6208</c:v>
                </c:pt>
                <c:pt idx="1">
                  <c:v>19311</c:v>
                </c:pt>
                <c:pt idx="2">
                  <c:v>16713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BE6-41BE-B6C8-A53474C41624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/>
              <a:t>SOLICITUDES DE INFORMACION RECIBIDAS SEMESTRE  II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'PET X CAUSAS'!$A$147</c:f>
              <c:strCache>
                <c:ptCount val="1"/>
                <c:pt idx="0">
                  <c:v>SOLICITUD DE INFORMACIÓN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'PET X CAUSAS'!$B$146:$G$146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'PET X CAUSAS'!$B$147:$G$147</c:f>
              <c:numCache>
                <c:formatCode>#,##0</c:formatCode>
                <c:ptCount val="6"/>
                <c:pt idx="0">
                  <c:v>10961</c:v>
                </c:pt>
                <c:pt idx="1">
                  <c:v>11915</c:v>
                </c:pt>
                <c:pt idx="2">
                  <c:v>10560</c:v>
                </c:pt>
                <c:pt idx="3">
                  <c:v>11606</c:v>
                </c:pt>
                <c:pt idx="4">
                  <c:v>10457</c:v>
                </c:pt>
                <c:pt idx="5">
                  <c:v>9274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B8-4092-A37F-E4FE9527D4AF}"/>
            </c:ext>
          </c:extLst>
        </c:ser>
        <c:ser>
          <c:idx val="1"/>
          <c:order val="1"/>
          <c:tx>
            <c:strRef>
              <c:f>'PET X CAUSAS'!$A$148</c:f>
              <c:strCache>
                <c:ptCount val="1"/>
                <c:pt idx="0">
                  <c:v>SOLICITUD DE CERTIFICACIÓN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'PET X CAUSAS'!$B$146:$G$146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'PET X CAUSAS'!$B$148:$G$148</c:f>
              <c:numCache>
                <c:formatCode>#,##0</c:formatCode>
                <c:ptCount val="6"/>
                <c:pt idx="0">
                  <c:v>816</c:v>
                </c:pt>
                <c:pt idx="1">
                  <c:v>756</c:v>
                </c:pt>
                <c:pt idx="2">
                  <c:v>1013</c:v>
                </c:pt>
                <c:pt idx="3">
                  <c:v>771</c:v>
                </c:pt>
                <c:pt idx="4">
                  <c:v>677</c:v>
                </c:pt>
                <c:pt idx="5">
                  <c:v>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B8-4092-A37F-E4FE9527D4AF}"/>
            </c:ext>
          </c:extLst>
        </c:ser>
        <c:ser>
          <c:idx val="2"/>
          <c:order val="2"/>
          <c:tx>
            <c:strRef>
              <c:f>'PET X CAUSAS'!$A$149</c:f>
              <c:strCache>
                <c:ptCount val="1"/>
                <c:pt idx="0">
                  <c:v>COPIA DE DOCUMENTOS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'PET X CAUSAS'!$B$146:$G$146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'PET X CAUSAS'!$B$149:$G$149</c:f>
              <c:numCache>
                <c:formatCode>#,##0</c:formatCode>
                <c:ptCount val="6"/>
                <c:pt idx="0">
                  <c:v>653</c:v>
                </c:pt>
                <c:pt idx="1">
                  <c:v>767</c:v>
                </c:pt>
                <c:pt idx="2">
                  <c:v>844</c:v>
                </c:pt>
                <c:pt idx="3">
                  <c:v>678</c:v>
                </c:pt>
                <c:pt idx="4">
                  <c:v>660</c:v>
                </c:pt>
                <c:pt idx="5">
                  <c:v>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B8-4092-A37F-E4FE9527D4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01658120"/>
        <c:axId val="301658512"/>
      </c:barChart>
      <c:catAx>
        <c:axId val="3016581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01658512"/>
        <c:crosses val="autoZero"/>
        <c:auto val="1"/>
        <c:lblAlgn val="ctr"/>
        <c:lblOffset val="100"/>
        <c:noMultiLvlLbl val="1"/>
      </c:catAx>
      <c:valAx>
        <c:axId val="301658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01658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 sz="1400" dirty="0"/>
              <a:t>SOLICITUDES A LAS QUE SE LE NEGO INFORMACION X MES TRIM III 2023 VS TRIM IV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'NEG X MES'!$A$14</c:f>
              <c:strCache>
                <c:ptCount val="1"/>
                <c:pt idx="0">
                  <c:v>NIVEL CENTRAL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('NEG X MES'!$B$13:$D$13,'NEG X MES'!$F$13:$H$13)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('NEG X MES'!$B$14:$D$14,'NEG X MES'!$F$14:$H$14)</c:f>
              <c:numCache>
                <c:formatCode>#,##0</c:formatCode>
                <c:ptCount val="6"/>
                <c:pt idx="0">
                  <c:v>123</c:v>
                </c:pt>
                <c:pt idx="1">
                  <c:v>337</c:v>
                </c:pt>
                <c:pt idx="2">
                  <c:v>8</c:v>
                </c:pt>
                <c:pt idx="3">
                  <c:v>249</c:v>
                </c:pt>
                <c:pt idx="4">
                  <c:v>247</c:v>
                </c:pt>
                <c:pt idx="5">
                  <c:v>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C2-459B-AC54-7D8D7EBD4780}"/>
            </c:ext>
          </c:extLst>
        </c:ser>
        <c:ser>
          <c:idx val="1"/>
          <c:order val="1"/>
          <c:tx>
            <c:strRef>
              <c:f>'NEG X MES'!$A$15</c:f>
              <c:strCache>
                <c:ptCount val="1"/>
                <c:pt idx="0">
                  <c:v>SECCIONAL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('NEG X MES'!$B$13:$D$13,'NEG X MES'!$F$13:$H$13)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('NEG X MES'!$B$15:$D$15,'NEG X MES'!$F$15:$H$15)</c:f>
              <c:numCache>
                <c:formatCode>#,##0</c:formatCode>
                <c:ptCount val="6"/>
                <c:pt idx="0">
                  <c:v>107</c:v>
                </c:pt>
                <c:pt idx="1">
                  <c:v>17</c:v>
                </c:pt>
                <c:pt idx="2">
                  <c:v>11</c:v>
                </c:pt>
                <c:pt idx="3">
                  <c:v>17</c:v>
                </c:pt>
                <c:pt idx="4">
                  <c:v>7</c:v>
                </c:pt>
                <c:pt idx="5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C2-459B-AC54-7D8D7EBD478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50792064"/>
        <c:axId val="350791672"/>
      </c:barChart>
      <c:catAx>
        <c:axId val="3507920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50791672"/>
        <c:crosses val="autoZero"/>
        <c:auto val="1"/>
        <c:lblAlgn val="ctr"/>
        <c:lblOffset val="100"/>
        <c:noMultiLvlLbl val="1"/>
      </c:catAx>
      <c:valAx>
        <c:axId val="350791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5079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 sz="1600" dirty="0"/>
              <a:t>SOLUCITUDES TRASLADADAS A OTRAS INSTITUCIONES TRIM III 2023 VS TRIM IV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'TRASLADOS CANT'!$A$10</c:f>
              <c:strCache>
                <c:ptCount val="1"/>
                <c:pt idx="0">
                  <c:v>NIVEL CENTRAL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'TRASLADOS CANT'!$B$9:$G$9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'TRASLADOS CANT'!$B$10:$G$10</c:f>
              <c:numCache>
                <c:formatCode>General</c:formatCode>
                <c:ptCount val="6"/>
                <c:pt idx="0">
                  <c:v>75</c:v>
                </c:pt>
                <c:pt idx="1">
                  <c:v>66</c:v>
                </c:pt>
                <c:pt idx="2">
                  <c:v>65</c:v>
                </c:pt>
                <c:pt idx="3">
                  <c:v>47</c:v>
                </c:pt>
                <c:pt idx="4">
                  <c:v>74</c:v>
                </c:pt>
                <c:pt idx="5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45-47DA-B9DD-0A863AE3B085}"/>
            </c:ext>
          </c:extLst>
        </c:ser>
        <c:ser>
          <c:idx val="1"/>
          <c:order val="1"/>
          <c:tx>
            <c:strRef>
              <c:f>'TRASLADOS CANT'!$A$11</c:f>
              <c:strCache>
                <c:ptCount val="1"/>
                <c:pt idx="0">
                  <c:v>SECCIONAL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'TRASLADOS CANT'!$B$9:$G$9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'TRASLADOS CANT'!$B$11:$G$11</c:f>
              <c:numCache>
                <c:formatCode>General</c:formatCode>
                <c:ptCount val="6"/>
                <c:pt idx="0">
                  <c:v>56</c:v>
                </c:pt>
                <c:pt idx="1">
                  <c:v>86</c:v>
                </c:pt>
                <c:pt idx="2">
                  <c:v>77</c:v>
                </c:pt>
                <c:pt idx="3">
                  <c:v>65</c:v>
                </c:pt>
                <c:pt idx="4">
                  <c:v>51</c:v>
                </c:pt>
                <c:pt idx="5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45-47DA-B9DD-0A863AE3B0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99783024"/>
        <c:axId val="350790104"/>
      </c:barChart>
      <c:catAx>
        <c:axId val="29978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50790104"/>
        <c:crosses val="autoZero"/>
        <c:auto val="1"/>
        <c:lblAlgn val="ctr"/>
        <c:lblOffset val="100"/>
        <c:noMultiLvlLbl val="1"/>
      </c:catAx>
      <c:valAx>
        <c:axId val="350790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9783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0.77931</cdr:x>
      <cdr:y>0.22056</cdr:y>
    </cdr:from>
    <cdr:to>
      <cdr:x>0.93588</cdr:x>
      <cdr:y>0.37287</cdr:y>
    </cdr:to>
    <cdr:sp macro="" textlink="">
      <cdr:nvSpPr>
        <cdr:cNvPr id="2" name="Elipse 1">
          <a:extLst xmlns:a="http://schemas.openxmlformats.org/drawingml/2006/main">
            <a:ext uri="{FF2B5EF4-FFF2-40B4-BE49-F238E27FC236}">
              <a16:creationId xmlns:a16="http://schemas.microsoft.com/office/drawing/2014/main" id="{FA40A1CB-E2BA-3F6A-3497-A68043169C47}"/>
            </a:ext>
          </a:extLst>
        </cdr:cNvPr>
        <cdr:cNvSpPr/>
      </cdr:nvSpPr>
      <cdr:spPr>
        <a:xfrm xmlns:a="http://schemas.openxmlformats.org/drawingml/2006/main">
          <a:off x="6395153" y="905085"/>
          <a:ext cx="1284789" cy="62503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s-ES" b="1" dirty="0"/>
            <a:t>PETICIONES98%</a:t>
          </a:r>
          <a:endParaRPr lang="es-CO" b="1" dirty="0"/>
        </a:p>
      </cdr:txBody>
    </cdr:sp>
  </cdr:relSizeAnchor>
  <cdr:relSizeAnchor xmlns:cdr="http://schemas.openxmlformats.org/drawingml/2006/chartDrawing">
    <cdr:from>
      <cdr:x>0.78268</cdr:x>
      <cdr:y>0.39516</cdr:y>
    </cdr:from>
    <cdr:to>
      <cdr:x>0.93925</cdr:x>
      <cdr:y>0.54747</cdr:y>
    </cdr:to>
    <cdr:sp macro="" textlink="">
      <cdr:nvSpPr>
        <cdr:cNvPr id="3" name="Elipse 2">
          <a:extLst xmlns:a="http://schemas.openxmlformats.org/drawingml/2006/main">
            <a:ext uri="{FF2B5EF4-FFF2-40B4-BE49-F238E27FC236}">
              <a16:creationId xmlns:a16="http://schemas.microsoft.com/office/drawing/2014/main" id="{0242430B-42C9-04D6-B613-C4ED7E58CBAE}"/>
            </a:ext>
          </a:extLst>
        </cdr:cNvPr>
        <cdr:cNvSpPr/>
      </cdr:nvSpPr>
      <cdr:spPr>
        <a:xfrm xmlns:a="http://schemas.openxmlformats.org/drawingml/2006/main">
          <a:off x="6422803" y="1621578"/>
          <a:ext cx="1284789" cy="62503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2">
            <a:lumMod val="75000"/>
          </a:schemeClr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b="1" dirty="0"/>
            <a:t>QUEJAS</a:t>
          </a:r>
        </a:p>
        <a:p xmlns:a="http://schemas.openxmlformats.org/drawingml/2006/main">
          <a:pPr algn="ctr"/>
          <a:r>
            <a:rPr lang="es-ES" b="1" dirty="0"/>
            <a:t>1%</a:t>
          </a:r>
          <a:endParaRPr lang="es-CO" b="1" dirty="0"/>
        </a:p>
      </cdr:txBody>
    </cdr:sp>
  </cdr:relSizeAnchor>
  <cdr:relSizeAnchor xmlns:cdr="http://schemas.openxmlformats.org/drawingml/2006/chartDrawing">
    <cdr:from>
      <cdr:x>0.7855</cdr:x>
      <cdr:y>0.58127</cdr:y>
    </cdr:from>
    <cdr:to>
      <cdr:x>0.94207</cdr:x>
      <cdr:y>0.73358</cdr:y>
    </cdr:to>
    <cdr:sp macro="" textlink="">
      <cdr:nvSpPr>
        <cdr:cNvPr id="4" name="Elipse 3">
          <a:extLst xmlns:a="http://schemas.openxmlformats.org/drawingml/2006/main">
            <a:ext uri="{FF2B5EF4-FFF2-40B4-BE49-F238E27FC236}">
              <a16:creationId xmlns:a16="http://schemas.microsoft.com/office/drawing/2014/main" id="{0242430B-42C9-04D6-B613-C4ED7E58CBAE}"/>
            </a:ext>
          </a:extLst>
        </cdr:cNvPr>
        <cdr:cNvSpPr/>
      </cdr:nvSpPr>
      <cdr:spPr>
        <a:xfrm xmlns:a="http://schemas.openxmlformats.org/drawingml/2006/main">
          <a:off x="6445953" y="2385318"/>
          <a:ext cx="1284789" cy="62503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75000"/>
          </a:schemeClr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b="1" dirty="0"/>
            <a:t>RECLAMOS</a:t>
          </a:r>
        </a:p>
        <a:p xmlns:a="http://schemas.openxmlformats.org/drawingml/2006/main">
          <a:pPr algn="ctr"/>
          <a:r>
            <a:rPr lang="es-ES" b="1" dirty="0"/>
            <a:t>1%</a:t>
          </a:r>
          <a:endParaRPr lang="es-CO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B0E54B6-3F1C-CE2C-0550-962459FA27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7AF62BF-87B6-BC2A-0B3D-C86643B9FD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D461E-F730-425F-8860-9E712537EB03}" type="datetimeFigureOut">
              <a:rPr lang="es-CO" smtClean="0"/>
              <a:t>30/01/2024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F8E4DF-0449-E612-6235-807B96695B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DDD20C7-09C9-8DC0-74FB-A42F4C1B7E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DBCD2-78FC-4F93-AFE9-9497C13A1D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179763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F9065-07E8-4D60-B161-0FAA30A98129}" type="datetimeFigureOut">
              <a:rPr lang="es-419" smtClean="0"/>
              <a:t>30/1/2024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08845-EE4E-4EE4-936C-1D965B3121E6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3993505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5A4900-9501-84BA-5F0D-7BF435A294D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31465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con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19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FCC2BD-53FD-2BDF-96D9-1782FC725E0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19476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con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21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CF24D8-058B-6635-1392-E3201D245A6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61213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con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23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6B0FD3-9FFA-3BA0-B143-EE2DA6DFCE2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26674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7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A50E78-9872-C009-D7F0-02AAC2A62FB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75161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8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516C55-4B8D-DF75-DE62-A1E14A050D7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64349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9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E93238-7E6C-7C59-3DFB-CF9E6A0B8CB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40700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11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2023F3-9B78-C7B8-14B0-5932AC87AC9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70493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12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A58913-ED5B-A6C6-256C-54EFF495CB0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71760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F03837-5A16-CA18-022B-493645FCA63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899408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15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DFC86F-A30C-B359-3743-D7EBA32713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140170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Con,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17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DC1043-2CD8-7D1C-5C39-C1284EEDDBB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6080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9BE406-B371-1840-A3D3-A1FC1E7E3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813A03-99AD-334A-AE3B-721DD8559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3170E9-B540-DB4E-A6B9-E2862C2E9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30/01/2024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F4B820-15C4-7C4D-98CA-F6FDC8672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BF74C1-27C0-4F4A-8DBE-76DA68542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1986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345194-B812-104A-9E2E-C16DCC2B6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E952AA4-3D52-B446-A3A4-12BA0E00A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686968-6F82-5347-9A0F-FA3408F4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30/01/2024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E0B087-A179-8849-B7DE-65968F2C8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646A24-A79F-4943-86A6-E93F13068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502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0A39C47-0E51-A446-9B7D-32B5D50C8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D78E60-8DC8-FE4F-A022-65F6D423A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10C7A5-EF6F-B441-BEAD-614D0AA6F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30/01/2024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85CF61-4C0B-7E42-9027-45F1347FF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A0295E-F88F-3B40-9156-B2A8EDD63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342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2F0F57-60E8-7A41-BBC5-E9AA80562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40B5D5-CCDB-0F45-83A8-42ABB05C4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79B834-29E3-A246-9596-B103CB868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30/01/2024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31000E-C96C-214B-B4BB-BB117E3DD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AE524C-1760-C441-9351-DDB183F58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134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A1A6F-1D99-9A46-AF37-8B44FFF68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330D5E-D923-394D-B222-B487F790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314870-8313-944A-AA29-A36A019B9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30/01/2024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88950C-4EA0-B744-90FE-43FB4C3EE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F62C59-42A3-B348-BB2A-58190A34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540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0A1E0-9AE6-B14F-A06C-9745C4678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19EC41-D894-FB48-A12D-41BC5DD36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6364D1-42B6-D64E-AF60-95E3912D9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C7B179-4AE9-094E-9011-513700B06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30/01/2024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A331C0-9E37-5F48-807A-ED0650CA1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00AF95-C73C-CC47-A64D-8CD141D8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617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E3CBC4-56F9-4348-A404-11C61BC19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5FD70C-C731-CE49-849E-F197587E7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98C79B-B8FC-BC41-B3F6-1414BBCB1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B3C1684-C879-0045-B7BE-6D612FEA3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3EB68C-89F3-8242-A68A-4E6A5CCC9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F8146E-36AA-ED4B-A556-8423CDBD9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30/01/2024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83000BB-A68E-7B44-8155-863A9D16D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9A06688-D043-FD45-96EF-1F9778E0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953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55F605-7EC5-1F4A-B00F-EC1B6C6C5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5D6930-1315-404E-8825-2057EA7C0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30/01/2024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54675E-59FD-C040-B081-F020AD5E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0265E82-7DBD-9344-A3C2-D2A583B81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835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D2B8AD0-9A11-0547-8E51-A1590CDA4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30/01/2024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E618F7F-6B80-364D-8409-D1F076FA8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8EE74CC-6310-CB49-8810-60B101C21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596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678FD4-D2EB-5A48-970C-8E5AFB13C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516717-8801-A54B-87EE-E4B4961F9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4D12E06-7437-1F4E-9A0D-EAF2040BD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18221F-F348-1449-BD73-BAB3E5CE5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30/01/2024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AD4378-4A16-7B46-B19F-80AE07C7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6263A4-01C3-CC48-A073-143DA2608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768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EE419F-8FE3-1A4C-ACAF-04052CD69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6F5F820-DAAB-764D-A5FE-CC5FD6A3C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06ABD4-E733-1548-A9AA-FB2C1E19F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E18A00-FB17-4946-94D2-13F954C2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30/01/2024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AA2C76-4F63-0041-92B8-FC55D3EC7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02015E-498C-C143-BF8F-69FF1CA7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520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5378209-2AA0-A64B-B5FF-793D67D5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E5AAAD-121C-8049-840D-5B4318986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A32BBB-CDD8-914F-B985-42A48E115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05056-2B3B-064D-8782-25FF5C39B0C5}" type="datetimeFigureOut">
              <a:rPr lang="es-CO" smtClean="0"/>
              <a:t>30/01/2024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C31935-CC21-694C-AE55-0D8EC475F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B5CEEB-CA54-1C4B-AB26-1437B85D1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283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767D7C-C702-854F-9C5B-4AA94B933D43}"/>
              </a:ext>
            </a:extLst>
          </p:cNvPr>
          <p:cNvSpPr txBox="1"/>
          <p:nvPr/>
        </p:nvSpPr>
        <p:spPr>
          <a:xfrm>
            <a:off x="23325" y="5763865"/>
            <a:ext cx="63877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ln>
                  <a:solidFill>
                    <a:schemeClr val="tx1"/>
                  </a:solidFill>
                </a:ln>
                <a:solidFill>
                  <a:srgbClr val="B7DD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INFORME PQRS</a:t>
            </a:r>
          </a:p>
          <a:p>
            <a:pPr algn="ctr"/>
            <a:r>
              <a:rPr lang="es-CO" sz="3200" b="1" dirty="0">
                <a:ln>
                  <a:solidFill>
                    <a:schemeClr val="tx1"/>
                  </a:solidFill>
                </a:ln>
                <a:solidFill>
                  <a:srgbClr val="B7DD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OCTUBRE – DICIEMBRE 2023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B6E1B8-75FD-494D-A693-C182925B4CA3}"/>
              </a:ext>
            </a:extLst>
          </p:cNvPr>
          <p:cNvSpPr txBox="1"/>
          <p:nvPr/>
        </p:nvSpPr>
        <p:spPr>
          <a:xfrm>
            <a:off x="8379081" y="6306305"/>
            <a:ext cx="38129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12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s-CO" sz="13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SUBDIRECCIÓN DE GESTIÓN DOCUMENTAL</a:t>
            </a:r>
          </a:p>
        </p:txBody>
      </p:sp>
    </p:spTree>
    <p:extLst>
      <p:ext uri="{BB962C8B-B14F-4D97-AF65-F5344CB8AC3E}">
        <p14:creationId xmlns:p14="http://schemas.microsoft.com/office/powerpoint/2010/main" val="4294777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QUEJAS</a:t>
            </a:r>
          </a:p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OCTUBRE – DICIEMBRE 2023</a:t>
            </a:r>
          </a:p>
        </p:txBody>
      </p:sp>
    </p:spTree>
    <p:extLst>
      <p:ext uri="{BB962C8B-B14F-4D97-AF65-F5344CB8AC3E}">
        <p14:creationId xmlns:p14="http://schemas.microsoft.com/office/powerpoint/2010/main" val="3139452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602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CANTIDAD QUEJAS</a:t>
            </a:r>
          </a:p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OCTUBRE - DICIEMBRE 2023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10171" y="1606576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Dependencias del nivel central que reportaron mayor número de quejas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10171" y="3998112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Seccionales que reportaron mayor número de quejas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906119"/>
              </p:ext>
            </p:extLst>
          </p:nvPr>
        </p:nvGraphicFramePr>
        <p:xfrm>
          <a:off x="3691469" y="1606577"/>
          <a:ext cx="7518399" cy="20055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80074">
                  <a:extLst>
                    <a:ext uri="{9D8B030D-6E8A-4147-A177-3AD203B41FA5}">
                      <a16:colId xmlns:a16="http://schemas.microsoft.com/office/drawing/2014/main" val="2014626311"/>
                    </a:ext>
                  </a:extLst>
                </a:gridCol>
                <a:gridCol w="660223">
                  <a:extLst>
                    <a:ext uri="{9D8B030D-6E8A-4147-A177-3AD203B41FA5}">
                      <a16:colId xmlns:a16="http://schemas.microsoft.com/office/drawing/2014/main" val="2624374516"/>
                    </a:ext>
                  </a:extLst>
                </a:gridCol>
                <a:gridCol w="724829">
                  <a:extLst>
                    <a:ext uri="{9D8B030D-6E8A-4147-A177-3AD203B41FA5}">
                      <a16:colId xmlns:a16="http://schemas.microsoft.com/office/drawing/2014/main" val="570079905"/>
                    </a:ext>
                  </a:extLst>
                </a:gridCol>
                <a:gridCol w="747132">
                  <a:extLst>
                    <a:ext uri="{9D8B030D-6E8A-4147-A177-3AD203B41FA5}">
                      <a16:colId xmlns:a16="http://schemas.microsoft.com/office/drawing/2014/main" val="178726940"/>
                    </a:ext>
                  </a:extLst>
                </a:gridCol>
                <a:gridCol w="906141">
                  <a:extLst>
                    <a:ext uri="{9D8B030D-6E8A-4147-A177-3AD203B41FA5}">
                      <a16:colId xmlns:a16="http://schemas.microsoft.com/office/drawing/2014/main" val="528209898"/>
                    </a:ext>
                  </a:extLst>
                </a:gridCol>
              </a:tblGrid>
              <a:tr h="19964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NIVEL CENTRAL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OCTUBRE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NOVIEMBRE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DICIMBRE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TOTAL TRIM IV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extLst>
                  <a:ext uri="{0D108BD9-81ED-4DB2-BD59-A6C34878D82A}">
                    <a16:rowId xmlns:a16="http://schemas.microsoft.com/office/drawing/2014/main" val="2004982247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DELEGADA PARA LA SEGURIDAD TERRITORIAL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3744410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DESPACHO DEL VICEFISCAL GENERAL DE LA NACIÓN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6664965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ATENCIÓN AL USUARIO INTERVENCIÓN TEMPRANA Y ASIGNACIONES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5137263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PROTECCIÓN Y ASISTENCIA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626216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ASUNTOS JURÍDICOS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8212113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ESPECIALIZADA CONTRA LAS ORGANIZACIONES CRIMINALES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9719933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CONTROL INTERNO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2751421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DELEGADA CONTRA LA CRIMINALIDAD ORGANIZADA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3613109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ESPECIALIZADA DE EXTINCIÓN DEL DERECHO DEL DOMINIO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6993005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929121"/>
              </p:ext>
            </p:extLst>
          </p:nvPr>
        </p:nvGraphicFramePr>
        <p:xfrm>
          <a:off x="3691469" y="3998112"/>
          <a:ext cx="6261100" cy="2200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9440">
                  <a:extLst>
                    <a:ext uri="{9D8B030D-6E8A-4147-A177-3AD203B41FA5}">
                      <a16:colId xmlns:a16="http://schemas.microsoft.com/office/drawing/2014/main" val="2148447721"/>
                    </a:ext>
                  </a:extLst>
                </a:gridCol>
                <a:gridCol w="879901">
                  <a:extLst>
                    <a:ext uri="{9D8B030D-6E8A-4147-A177-3AD203B41FA5}">
                      <a16:colId xmlns:a16="http://schemas.microsoft.com/office/drawing/2014/main" val="3792576336"/>
                    </a:ext>
                  </a:extLst>
                </a:gridCol>
                <a:gridCol w="789374">
                  <a:extLst>
                    <a:ext uri="{9D8B030D-6E8A-4147-A177-3AD203B41FA5}">
                      <a16:colId xmlns:a16="http://schemas.microsoft.com/office/drawing/2014/main" val="783461173"/>
                    </a:ext>
                  </a:extLst>
                </a:gridCol>
                <a:gridCol w="865458">
                  <a:extLst>
                    <a:ext uri="{9D8B030D-6E8A-4147-A177-3AD203B41FA5}">
                      <a16:colId xmlns:a16="http://schemas.microsoft.com/office/drawing/2014/main" val="845092382"/>
                    </a:ext>
                  </a:extLst>
                </a:gridCol>
                <a:gridCol w="836927">
                  <a:extLst>
                    <a:ext uri="{9D8B030D-6E8A-4147-A177-3AD203B41FA5}">
                      <a16:colId xmlns:a16="http://schemas.microsoft.com/office/drawing/2014/main" val="196891627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DIRECCCION SECCIONAL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OCTUBRE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NOVIEMBRE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DICIMBRE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TOTAL TRIM IV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extLst>
                  <a:ext uri="{0D108BD9-81ED-4DB2-BD59-A6C34878D82A}">
                    <a16:rowId xmlns:a16="http://schemas.microsoft.com/office/drawing/2014/main" val="94935188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97107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47057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NARIÑO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8254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92438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88167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HUILA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83088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MAGDALENA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893755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TOLIMA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378442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BOLÍVAR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775186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CÉSAR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9439855"/>
                  </a:ext>
                </a:extLst>
              </a:tr>
            </a:tbl>
          </a:graphicData>
        </a:graphic>
      </p:graphicFrame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71E81A3-8ADA-DB5E-378C-98D3FED82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5123" y="6356350"/>
            <a:ext cx="8597590" cy="365125"/>
          </a:xfrm>
        </p:spPr>
        <p:txBody>
          <a:bodyPr/>
          <a:lstStyle/>
          <a:p>
            <a:r>
              <a:rPr lang="es-ES" sz="1100" dirty="0"/>
              <a:t>Nota: Se registran las 9 dependencias del nivel central y las 10 del nivel seccional que presentaron mayor número de quejas durante el trimestre.</a:t>
            </a:r>
            <a:endParaRPr lang="es-CO" sz="1100" dirty="0"/>
          </a:p>
        </p:txBody>
      </p:sp>
    </p:spTree>
    <p:extLst>
      <p:ext uri="{BB962C8B-B14F-4D97-AF65-F5344CB8AC3E}">
        <p14:creationId xmlns:p14="http://schemas.microsoft.com/office/powerpoint/2010/main" val="51956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8" y="704435"/>
            <a:ext cx="8265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CAUSAS QUEJAS</a:t>
            </a:r>
          </a:p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OCTUBRE - DICIEMBRE 2023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27018" y="5373077"/>
            <a:ext cx="8445646" cy="95410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Las causas más frecuentes de quejas fueron las siguientes: “Incumplimiento de tareas o funciones”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184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Trato irrespetuoso o descortés”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52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“Negativa a recibir denuncia”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42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“Negación acceso a la justicia”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30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 y “Negación a suministrar información”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36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164B1F3-101C-04E6-22FE-37E040825A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76623"/>
              </p:ext>
            </p:extLst>
          </p:nvPr>
        </p:nvGraphicFramePr>
        <p:xfrm>
          <a:off x="1427018" y="1839767"/>
          <a:ext cx="8445647" cy="23865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61187">
                  <a:extLst>
                    <a:ext uri="{9D8B030D-6E8A-4147-A177-3AD203B41FA5}">
                      <a16:colId xmlns:a16="http://schemas.microsoft.com/office/drawing/2014/main" val="2039487779"/>
                    </a:ext>
                  </a:extLst>
                </a:gridCol>
                <a:gridCol w="869795">
                  <a:extLst>
                    <a:ext uri="{9D8B030D-6E8A-4147-A177-3AD203B41FA5}">
                      <a16:colId xmlns:a16="http://schemas.microsoft.com/office/drawing/2014/main" val="3016188638"/>
                    </a:ext>
                  </a:extLst>
                </a:gridCol>
                <a:gridCol w="947854">
                  <a:extLst>
                    <a:ext uri="{9D8B030D-6E8A-4147-A177-3AD203B41FA5}">
                      <a16:colId xmlns:a16="http://schemas.microsoft.com/office/drawing/2014/main" val="1563791176"/>
                    </a:ext>
                  </a:extLst>
                </a:gridCol>
                <a:gridCol w="869795">
                  <a:extLst>
                    <a:ext uri="{9D8B030D-6E8A-4147-A177-3AD203B41FA5}">
                      <a16:colId xmlns:a16="http://schemas.microsoft.com/office/drawing/2014/main" val="3124821657"/>
                    </a:ext>
                  </a:extLst>
                </a:gridCol>
                <a:gridCol w="1197016">
                  <a:extLst>
                    <a:ext uri="{9D8B030D-6E8A-4147-A177-3AD203B41FA5}">
                      <a16:colId xmlns:a16="http://schemas.microsoft.com/office/drawing/2014/main" val="2546553186"/>
                    </a:ext>
                  </a:extLst>
                </a:gridCol>
              </a:tblGrid>
              <a:tr h="1935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u="none" strike="noStrike" dirty="0">
                          <a:effectLst/>
                        </a:rPr>
                        <a:t>CAUSAS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OCTUBRE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NOVIEMBRE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DICIEMBRE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TOTAL TRIM IV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59871"/>
                  </a:ext>
                </a:extLst>
              </a:tr>
              <a:tr h="19350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INCUMPLIMIENTO DE TAREAS O FUNCIONES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1332786"/>
                  </a:ext>
                </a:extLst>
              </a:tr>
              <a:tr h="19350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TRATO IRRESPETUOSO O DESCORTÉS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3216092"/>
                  </a:ext>
                </a:extLst>
              </a:tr>
              <a:tr h="19350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NEGATIVA A RECIBIR DENUNCIA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5008736"/>
                  </a:ext>
                </a:extLst>
              </a:tr>
              <a:tr h="19350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NEGACIÓN ACCESO A LA JUSTICIA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9958024"/>
                  </a:ext>
                </a:extLst>
              </a:tr>
              <a:tr h="19350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NEGACIÓN A SUMINISTRAR INFORMACIÓN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4599466"/>
                  </a:ext>
                </a:extLst>
              </a:tr>
              <a:tr h="19350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EXTRALIMITACIÓN DE FUNCIONES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8068151"/>
                  </a:ext>
                </a:extLst>
              </a:tr>
              <a:tr h="19350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SUMINISTRO DE INFORMACIÓN IMPRECISA, INCOMPLETA ERRONEA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3005160"/>
                  </a:ext>
                </a:extLst>
              </a:tr>
              <a:tr h="19350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INDEBIDO ASESORAMIENTO POR PARTE DEL SERVIDOR Y/O FUNCIONARIO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9804115"/>
                  </a:ext>
                </a:extLst>
              </a:tr>
              <a:tr h="19350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INASISTENCIA NO JUSTIFICADA A AUDIENCIA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5053912"/>
                  </a:ext>
                </a:extLst>
              </a:tr>
              <a:tr h="19350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ACOSO LABORAL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0386619"/>
                  </a:ext>
                </a:extLst>
              </a:tr>
              <a:tr h="25800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ACOSO SEXUAL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3633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724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RECLAMOS</a:t>
            </a:r>
          </a:p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OCTUBRE – DICIEMBRE 2023</a:t>
            </a:r>
          </a:p>
        </p:txBody>
      </p:sp>
    </p:spTree>
    <p:extLst>
      <p:ext uri="{BB962C8B-B14F-4D97-AF65-F5344CB8AC3E}">
        <p14:creationId xmlns:p14="http://schemas.microsoft.com/office/powerpoint/2010/main" val="1726451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8" y="704435"/>
            <a:ext cx="974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CANTIDAD RECLAMOS</a:t>
            </a:r>
          </a:p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OCTUBRE – DICIEMBRE 2023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10171" y="1580035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Dependencias del nivel central que reportaron mayor número de reclamos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10171" y="4107872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Seccionales que reportaron mayor número de reclamos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614516"/>
              </p:ext>
            </p:extLst>
          </p:nvPr>
        </p:nvGraphicFramePr>
        <p:xfrm>
          <a:off x="3574468" y="4110530"/>
          <a:ext cx="6220697" cy="20430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7677">
                  <a:extLst>
                    <a:ext uri="{9D8B030D-6E8A-4147-A177-3AD203B41FA5}">
                      <a16:colId xmlns:a16="http://schemas.microsoft.com/office/drawing/2014/main" val="1163099843"/>
                    </a:ext>
                  </a:extLst>
                </a:gridCol>
                <a:gridCol w="928255">
                  <a:extLst>
                    <a:ext uri="{9D8B030D-6E8A-4147-A177-3AD203B41FA5}">
                      <a16:colId xmlns:a16="http://schemas.microsoft.com/office/drawing/2014/main" val="3778193802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val="1556255926"/>
                    </a:ext>
                  </a:extLst>
                </a:gridCol>
                <a:gridCol w="880534">
                  <a:extLst>
                    <a:ext uri="{9D8B030D-6E8A-4147-A177-3AD203B41FA5}">
                      <a16:colId xmlns:a16="http://schemas.microsoft.com/office/drawing/2014/main" val="3449227045"/>
                    </a:ext>
                  </a:extLst>
                </a:gridCol>
                <a:gridCol w="933387">
                  <a:extLst>
                    <a:ext uri="{9D8B030D-6E8A-4147-A177-3AD203B41FA5}">
                      <a16:colId xmlns:a16="http://schemas.microsoft.com/office/drawing/2014/main" val="1944102168"/>
                    </a:ext>
                  </a:extLst>
                </a:gridCol>
              </a:tblGrid>
              <a:tr h="185731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DIRECCCION SECCIONAL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OCTUBRE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NOVIEMBRE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DICIEMBRE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TOTAL TRIM IV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/>
                </a:tc>
                <a:extLst>
                  <a:ext uri="{0D108BD9-81ED-4DB2-BD59-A6C34878D82A}">
                    <a16:rowId xmlns:a16="http://schemas.microsoft.com/office/drawing/2014/main" val="3206215157"/>
                  </a:ext>
                </a:extLst>
              </a:tr>
              <a:tr h="18573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6844411"/>
                  </a:ext>
                </a:extLst>
              </a:tr>
              <a:tr h="18573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971642"/>
                  </a:ext>
                </a:extLst>
              </a:tr>
              <a:tr h="18573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7104383"/>
                  </a:ext>
                </a:extLst>
              </a:tr>
              <a:tr h="18573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TOLIMA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7869837"/>
                  </a:ext>
                </a:extLst>
              </a:tr>
              <a:tr h="18573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CÓRDOBA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1250744"/>
                  </a:ext>
                </a:extLst>
              </a:tr>
              <a:tr h="18573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ATLÁNTICO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3194862"/>
                  </a:ext>
                </a:extLst>
              </a:tr>
              <a:tr h="18573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NARIÑO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8555725"/>
                  </a:ext>
                </a:extLst>
              </a:tr>
              <a:tr h="18573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MEDELLÍN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1263586"/>
                  </a:ext>
                </a:extLst>
              </a:tr>
              <a:tr h="18573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56502387"/>
                  </a:ext>
                </a:extLst>
              </a:tr>
              <a:tr h="18573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CALDAS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9395738"/>
                  </a:ext>
                </a:extLst>
              </a:tr>
            </a:tbl>
          </a:graphicData>
        </a:graphic>
      </p:graphicFrame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DFBE54-80DD-470A-3F97-5C608D32D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5123" y="6264536"/>
            <a:ext cx="8854068" cy="365125"/>
          </a:xfrm>
        </p:spPr>
        <p:txBody>
          <a:bodyPr/>
          <a:lstStyle/>
          <a:p>
            <a:pPr algn="l"/>
            <a:endParaRPr lang="es-ES" sz="1100" dirty="0"/>
          </a:p>
          <a:p>
            <a:pPr algn="l"/>
            <a:r>
              <a:rPr lang="es-ES" sz="1100" dirty="0"/>
              <a:t>Nota: Se registran las 9 dependencias del nivel central que recibieron reclamos durante el trimestre y las 10 del nivel seccional que presentaron mayor número de reclamos durante el trimestre.</a:t>
            </a:r>
          </a:p>
          <a:p>
            <a:pPr algn="l"/>
            <a:endParaRPr lang="es-CO" sz="1100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5E85DD5-FCDC-F4A3-554C-DED6E33D65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245883"/>
              </p:ext>
            </p:extLst>
          </p:nvPr>
        </p:nvGraphicFramePr>
        <p:xfrm>
          <a:off x="3574468" y="1580035"/>
          <a:ext cx="7788625" cy="22191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95462">
                  <a:extLst>
                    <a:ext uri="{9D8B030D-6E8A-4147-A177-3AD203B41FA5}">
                      <a16:colId xmlns:a16="http://schemas.microsoft.com/office/drawing/2014/main" val="2594452970"/>
                    </a:ext>
                  </a:extLst>
                </a:gridCol>
                <a:gridCol w="717592">
                  <a:extLst>
                    <a:ext uri="{9D8B030D-6E8A-4147-A177-3AD203B41FA5}">
                      <a16:colId xmlns:a16="http://schemas.microsoft.com/office/drawing/2014/main" val="3293276760"/>
                    </a:ext>
                  </a:extLst>
                </a:gridCol>
                <a:gridCol w="747132">
                  <a:extLst>
                    <a:ext uri="{9D8B030D-6E8A-4147-A177-3AD203B41FA5}">
                      <a16:colId xmlns:a16="http://schemas.microsoft.com/office/drawing/2014/main" val="3025491019"/>
                    </a:ext>
                  </a:extLst>
                </a:gridCol>
                <a:gridCol w="892097">
                  <a:extLst>
                    <a:ext uri="{9D8B030D-6E8A-4147-A177-3AD203B41FA5}">
                      <a16:colId xmlns:a16="http://schemas.microsoft.com/office/drawing/2014/main" val="262264539"/>
                    </a:ext>
                  </a:extLst>
                </a:gridCol>
                <a:gridCol w="836342">
                  <a:extLst>
                    <a:ext uri="{9D8B030D-6E8A-4147-A177-3AD203B41FA5}">
                      <a16:colId xmlns:a16="http://schemas.microsoft.com/office/drawing/2014/main" val="2660915337"/>
                    </a:ext>
                  </a:extLst>
                </a:gridCol>
              </a:tblGrid>
              <a:tr h="255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u="none" strike="noStrike" dirty="0">
                          <a:effectLst/>
                        </a:rPr>
                        <a:t>DEPENDENCIA NIVEL CENTRAL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OCTUBRE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NOVIEMBRE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DICIEMBRE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TOTAL TRIM IV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/>
                </a:tc>
                <a:extLst>
                  <a:ext uri="{0D108BD9-81ED-4DB2-BD59-A6C34878D82A}">
                    <a16:rowId xmlns:a16="http://schemas.microsoft.com/office/drawing/2014/main" val="3621506659"/>
                  </a:ext>
                </a:extLst>
              </a:tr>
              <a:tr h="2553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DELEGADA PARA LA SEGURIDAD TERRITORIAL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2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0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5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7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extLst>
                  <a:ext uri="{0D108BD9-81ED-4DB2-BD59-A6C34878D82A}">
                    <a16:rowId xmlns:a16="http://schemas.microsoft.com/office/drawing/2014/main" val="3390852290"/>
                  </a:ext>
                </a:extLst>
              </a:tr>
              <a:tr h="2553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DIRECCIÓN DE ATENCIÓN AL USUARIO INTERVENCIÓN TEMPRANA Y ASIGNACIONES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4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3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0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7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extLst>
                  <a:ext uri="{0D108BD9-81ED-4DB2-BD59-A6C34878D82A}">
                    <a16:rowId xmlns:a16="http://schemas.microsoft.com/office/drawing/2014/main" val="1515148645"/>
                  </a:ext>
                </a:extLst>
              </a:tr>
              <a:tr h="2553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DIRECCIÓN DE PROTECCIÓN Y ASISTENCIA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0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4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1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5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extLst>
                  <a:ext uri="{0D108BD9-81ED-4DB2-BD59-A6C34878D82A}">
                    <a16:rowId xmlns:a16="http://schemas.microsoft.com/office/drawing/2014/main" val="2560400487"/>
                  </a:ext>
                </a:extLst>
              </a:tr>
              <a:tr h="25538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u="none" strike="noStrike" dirty="0">
                          <a:effectLst/>
                        </a:rPr>
                        <a:t>DIRECCIÓN DE ASUNTOS JURÍDICOS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1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3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0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4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extLst>
                  <a:ext uri="{0D108BD9-81ED-4DB2-BD59-A6C34878D82A}">
                    <a16:rowId xmlns:a16="http://schemas.microsoft.com/office/drawing/2014/main" val="4248667843"/>
                  </a:ext>
                </a:extLst>
              </a:tr>
              <a:tr h="25538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u="none" strike="noStrike">
                          <a:effectLst/>
                        </a:rPr>
                        <a:t>DIRECCIÓN DE CONTROL INTERNO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2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1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0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3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extLst>
                  <a:ext uri="{0D108BD9-81ED-4DB2-BD59-A6C34878D82A}">
                    <a16:rowId xmlns:a16="http://schemas.microsoft.com/office/drawing/2014/main" val="944803628"/>
                  </a:ext>
                </a:extLst>
              </a:tr>
              <a:tr h="2553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>
                          <a:effectLst/>
                        </a:rPr>
                        <a:t>SUBDIRECCIÓN DE TECNOLOGÍAS DE LA INFORMACIÓN Y LAS COMUNICACIONES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1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0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1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2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extLst>
                  <a:ext uri="{0D108BD9-81ED-4DB2-BD59-A6C34878D82A}">
                    <a16:rowId xmlns:a16="http://schemas.microsoft.com/office/drawing/2014/main" val="490631543"/>
                  </a:ext>
                </a:extLst>
              </a:tr>
              <a:tr h="2553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>
                          <a:effectLst/>
                        </a:rPr>
                        <a:t>DIRECCIÓN ESPECIALIZADA CONTRA LAS ORGANIZACIONES CRIMINALES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0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1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0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1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4" marR="8164" marT="8164" marB="0" anchor="b"/>
                </a:tc>
                <a:extLst>
                  <a:ext uri="{0D108BD9-81ED-4DB2-BD59-A6C34878D82A}">
                    <a16:rowId xmlns:a16="http://schemas.microsoft.com/office/drawing/2014/main" val="4174376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630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7896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CAUSAS RECLAMOS</a:t>
            </a:r>
          </a:p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OCTUBRE - DICIEMBRE 2023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835729" y="5600449"/>
            <a:ext cx="7668490" cy="95410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Las causas más frecuentes de reclamos fueron las siguientes: “Falta de respuesta a solicitudes”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174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“Inactividad procesal”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65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“Otras categorías”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14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 “Respuestas inoportunas”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12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 y “Mala atención”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785570"/>
              </p:ext>
            </p:extLst>
          </p:nvPr>
        </p:nvGraphicFramePr>
        <p:xfrm>
          <a:off x="1835729" y="1648692"/>
          <a:ext cx="7668489" cy="24863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36816">
                  <a:extLst>
                    <a:ext uri="{9D8B030D-6E8A-4147-A177-3AD203B41FA5}">
                      <a16:colId xmlns:a16="http://schemas.microsoft.com/office/drawing/2014/main" val="4168568772"/>
                    </a:ext>
                  </a:extLst>
                </a:gridCol>
                <a:gridCol w="1097588">
                  <a:extLst>
                    <a:ext uri="{9D8B030D-6E8A-4147-A177-3AD203B41FA5}">
                      <a16:colId xmlns:a16="http://schemas.microsoft.com/office/drawing/2014/main" val="134515998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660986"/>
                    </a:ext>
                  </a:extLst>
                </a:gridCol>
                <a:gridCol w="966852">
                  <a:extLst>
                    <a:ext uri="{9D8B030D-6E8A-4147-A177-3AD203B41FA5}">
                      <a16:colId xmlns:a16="http://schemas.microsoft.com/office/drawing/2014/main" val="3302549820"/>
                    </a:ext>
                  </a:extLst>
                </a:gridCol>
                <a:gridCol w="951233">
                  <a:extLst>
                    <a:ext uri="{9D8B030D-6E8A-4147-A177-3AD203B41FA5}">
                      <a16:colId xmlns:a16="http://schemas.microsoft.com/office/drawing/2014/main" val="1908333376"/>
                    </a:ext>
                  </a:extLst>
                </a:gridCol>
              </a:tblGrid>
              <a:tr h="272184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  <a:latin typeface="+mn-lt"/>
                        </a:rPr>
                        <a:t>CAUSAS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OCTUBRE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NOVIEMBRE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DICIEMBRE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TOTAL TRIM IV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/>
                </a:tc>
                <a:extLst>
                  <a:ext uri="{0D108BD9-81ED-4DB2-BD59-A6C34878D82A}">
                    <a16:rowId xmlns:a16="http://schemas.microsoft.com/office/drawing/2014/main" val="634953006"/>
                  </a:ext>
                </a:extLst>
              </a:tr>
              <a:tr h="30970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FALTA DE RESPUESTA A LAS SOLICITUDES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1570775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INACTIVIDAD PROCESAL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7523988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8812536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RESPUESTAS INOPORTUNAS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95039991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MALA ATENCIÓN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562217"/>
                  </a:ext>
                </a:extLst>
              </a:tr>
              <a:tr h="27137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LARGOS TIEMPOS DE ESPERA ANTES DE LA ATENCIÓN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6757123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SUSPENSIÓN DE LA ATENCIÓN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6628188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FALTA DE PERSONAL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8883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927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SUGERENCIAS</a:t>
            </a:r>
          </a:p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OCTUBRE – DICIEMBRE 2023</a:t>
            </a:r>
          </a:p>
        </p:txBody>
      </p:sp>
    </p:spTree>
    <p:extLst>
      <p:ext uri="{BB962C8B-B14F-4D97-AF65-F5344CB8AC3E}">
        <p14:creationId xmlns:p14="http://schemas.microsoft.com/office/powerpoint/2010/main" val="2048975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76430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CAUSAS SUGERENCIAS</a:t>
            </a:r>
          </a:p>
          <a:p>
            <a:pPr algn="ctr"/>
            <a:r>
              <a:rPr lang="es-419" sz="2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OCTUBRE – DICIEMBRE 2023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824759" y="5513438"/>
            <a:ext cx="7425747" cy="73866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Las causas de las sugerencias presentadas  fueron las siguientes: “Otras categorías”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15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“Incrementar la cantidad de personal para la atención”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9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 y “Mejoras de infraestructura”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189525"/>
              </p:ext>
            </p:extLst>
          </p:nvPr>
        </p:nvGraphicFramePr>
        <p:xfrm>
          <a:off x="1824758" y="2176309"/>
          <a:ext cx="7425748" cy="9615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6309">
                  <a:extLst>
                    <a:ext uri="{9D8B030D-6E8A-4147-A177-3AD203B41FA5}">
                      <a16:colId xmlns:a16="http://schemas.microsoft.com/office/drawing/2014/main" val="3714348356"/>
                    </a:ext>
                  </a:extLst>
                </a:gridCol>
                <a:gridCol w="924577">
                  <a:extLst>
                    <a:ext uri="{9D8B030D-6E8A-4147-A177-3AD203B41FA5}">
                      <a16:colId xmlns:a16="http://schemas.microsoft.com/office/drawing/2014/main" val="324258652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71188580"/>
                    </a:ext>
                  </a:extLst>
                </a:gridCol>
                <a:gridCol w="936978">
                  <a:extLst>
                    <a:ext uri="{9D8B030D-6E8A-4147-A177-3AD203B41FA5}">
                      <a16:colId xmlns:a16="http://schemas.microsoft.com/office/drawing/2014/main" val="1117931319"/>
                    </a:ext>
                  </a:extLst>
                </a:gridCol>
                <a:gridCol w="1043484">
                  <a:extLst>
                    <a:ext uri="{9D8B030D-6E8A-4147-A177-3AD203B41FA5}">
                      <a16:colId xmlns:a16="http://schemas.microsoft.com/office/drawing/2014/main" val="348721406"/>
                    </a:ext>
                  </a:extLst>
                </a:gridCol>
              </a:tblGrid>
              <a:tr h="216758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CAUSAS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u="none" strike="noStrike" dirty="0">
                          <a:effectLst/>
                        </a:rPr>
                        <a:t>OCTUBRE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u="none" strike="noStrike" dirty="0">
                          <a:effectLst/>
                        </a:rPr>
                        <a:t>NOVIEMBRE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u="none" strike="noStrike" dirty="0">
                          <a:effectLst/>
                        </a:rPr>
                        <a:t>DICIEMBRE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u="none" strike="noStrike" dirty="0">
                          <a:effectLst/>
                        </a:rPr>
                        <a:t>TOTAL TRIM IV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/>
                </a:tc>
                <a:extLst>
                  <a:ext uri="{0D108BD9-81ED-4DB2-BD59-A6C34878D82A}">
                    <a16:rowId xmlns:a16="http://schemas.microsoft.com/office/drawing/2014/main" val="3479861657"/>
                  </a:ext>
                </a:extLst>
              </a:tr>
              <a:tr h="22281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8608527"/>
                  </a:ext>
                </a:extLst>
              </a:tr>
              <a:tr h="17192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INCREMENTAR LA CANTIDAD DE  PERSONAL PARA LA ATENCIÓN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3430568"/>
                  </a:ext>
                </a:extLst>
              </a:tr>
              <a:tr h="13338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MEJORAS DE INFRAESTRUCTURA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6552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366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TIEMPOS PROMEDIO DE RESPUESTA</a:t>
            </a:r>
          </a:p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OCTUBRE – DICIEMBRE 2023</a:t>
            </a:r>
          </a:p>
        </p:txBody>
      </p:sp>
    </p:spTree>
    <p:extLst>
      <p:ext uri="{BB962C8B-B14F-4D97-AF65-F5344CB8AC3E}">
        <p14:creationId xmlns:p14="http://schemas.microsoft.com/office/powerpoint/2010/main" val="632290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TIEMPOS PROMEDIO DE RESPUESTA</a:t>
            </a:r>
          </a:p>
          <a:p>
            <a:pPr algn="ctr"/>
            <a:r>
              <a:rPr lang="es-419" sz="2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OCTUBRE – DICIEMBRE 2023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607416" y="5447811"/>
            <a:ext cx="8063057" cy="95410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Durante el periodo reportado las peticiones, quejas, reclamos y sugerencias fueron atendidas en promedio en  un término máximo de entre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y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4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días y un término mínimo de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día, cumpliendo de esta forma con los tiempos de respuesta establecidos en la Ley 1755 de 2015.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86725"/>
              </p:ext>
            </p:extLst>
          </p:nvPr>
        </p:nvGraphicFramePr>
        <p:xfrm>
          <a:off x="1607417" y="2147451"/>
          <a:ext cx="8063056" cy="24264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7056">
                  <a:extLst>
                    <a:ext uri="{9D8B030D-6E8A-4147-A177-3AD203B41FA5}">
                      <a16:colId xmlns:a16="http://schemas.microsoft.com/office/drawing/2014/main" val="596484549"/>
                    </a:ext>
                  </a:extLst>
                </a:gridCol>
                <a:gridCol w="2036618">
                  <a:extLst>
                    <a:ext uri="{9D8B030D-6E8A-4147-A177-3AD203B41FA5}">
                      <a16:colId xmlns:a16="http://schemas.microsoft.com/office/drawing/2014/main" val="2647808015"/>
                    </a:ext>
                  </a:extLst>
                </a:gridCol>
                <a:gridCol w="2119745">
                  <a:extLst>
                    <a:ext uri="{9D8B030D-6E8A-4147-A177-3AD203B41FA5}">
                      <a16:colId xmlns:a16="http://schemas.microsoft.com/office/drawing/2014/main" val="2525975456"/>
                    </a:ext>
                  </a:extLst>
                </a:gridCol>
                <a:gridCol w="1939637">
                  <a:extLst>
                    <a:ext uri="{9D8B030D-6E8A-4147-A177-3AD203B41FA5}">
                      <a16:colId xmlns:a16="http://schemas.microsoft.com/office/drawing/2014/main" val="772648167"/>
                    </a:ext>
                  </a:extLst>
                </a:gridCol>
              </a:tblGrid>
              <a:tr h="390042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CLASIFICACIÓN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TÉRMINO VENCIMIENTO (DIAS)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RESPONDIDAS EN TÉRMINOS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PROMEDIO RESPUESTA (DÍAS)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8118956"/>
                  </a:ext>
                </a:extLst>
              </a:tr>
              <a:tr h="226268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QUEJA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6629396"/>
                  </a:ext>
                </a:extLst>
              </a:tr>
              <a:tr h="226268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RECLAMO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9530569"/>
                  </a:ext>
                </a:extLst>
              </a:tr>
              <a:tr h="226268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SUGERENCIA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5268488"/>
                  </a:ext>
                </a:extLst>
              </a:tr>
              <a:tr h="226268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PETICIÓN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3865445"/>
                  </a:ext>
                </a:extLst>
              </a:tr>
              <a:tr h="2262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6463255"/>
                  </a:ext>
                </a:extLst>
              </a:tr>
              <a:tr h="2262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7887818"/>
                  </a:ext>
                </a:extLst>
              </a:tr>
              <a:tr h="2262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8454710"/>
                  </a:ext>
                </a:extLst>
              </a:tr>
              <a:tr h="2262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3735941"/>
                  </a:ext>
                </a:extLst>
              </a:tr>
              <a:tr h="2262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0047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40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INFORME PQRS</a:t>
            </a:r>
          </a:p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OCTUBRE - DICIEMBRE 2023</a:t>
            </a:r>
          </a:p>
        </p:txBody>
      </p:sp>
    </p:spTree>
    <p:extLst>
      <p:ext uri="{BB962C8B-B14F-4D97-AF65-F5344CB8AC3E}">
        <p14:creationId xmlns:p14="http://schemas.microsoft.com/office/powerpoint/2010/main" val="2560010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ACCESO A LA INFORMACIÓN PÚBLICA</a:t>
            </a:r>
          </a:p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OCTUBRE - DICIEMBRE 2023</a:t>
            </a:r>
          </a:p>
        </p:txBody>
      </p:sp>
    </p:spTree>
    <p:extLst>
      <p:ext uri="{BB962C8B-B14F-4D97-AF65-F5344CB8AC3E}">
        <p14:creationId xmlns:p14="http://schemas.microsoft.com/office/powerpoint/2010/main" val="3602572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ACCESO A LA INFORMACIÓN PÚBLICA</a:t>
            </a:r>
          </a:p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OCTUBRE - DICIEMBRE 2023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310676" y="2975436"/>
            <a:ext cx="4203990" cy="156965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conformidad a  lo establecido en la Ley 1712 de 2014, en el periodo reportado se negó el acceso a la información por tener carácter de clasificado o reservado a un  total de </a:t>
            </a:r>
            <a:r>
              <a:rPr lang="es-CO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724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requerimientos.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054055"/>
              </p:ext>
            </p:extLst>
          </p:nvPr>
        </p:nvGraphicFramePr>
        <p:xfrm>
          <a:off x="1288763" y="1830531"/>
          <a:ext cx="5698305" cy="10764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4450">
                  <a:extLst>
                    <a:ext uri="{9D8B030D-6E8A-4147-A177-3AD203B41FA5}">
                      <a16:colId xmlns:a16="http://schemas.microsoft.com/office/drawing/2014/main" val="3593930323"/>
                    </a:ext>
                  </a:extLst>
                </a:gridCol>
                <a:gridCol w="1051454">
                  <a:extLst>
                    <a:ext uri="{9D8B030D-6E8A-4147-A177-3AD203B41FA5}">
                      <a16:colId xmlns:a16="http://schemas.microsoft.com/office/drawing/2014/main" val="4026210333"/>
                    </a:ext>
                  </a:extLst>
                </a:gridCol>
                <a:gridCol w="1072444">
                  <a:extLst>
                    <a:ext uri="{9D8B030D-6E8A-4147-A177-3AD203B41FA5}">
                      <a16:colId xmlns:a16="http://schemas.microsoft.com/office/drawing/2014/main" val="1523906900"/>
                    </a:ext>
                  </a:extLst>
                </a:gridCol>
                <a:gridCol w="1038578">
                  <a:extLst>
                    <a:ext uri="{9D8B030D-6E8A-4147-A177-3AD203B41FA5}">
                      <a16:colId xmlns:a16="http://schemas.microsoft.com/office/drawing/2014/main" val="538038368"/>
                    </a:ext>
                  </a:extLst>
                </a:gridCol>
                <a:gridCol w="981379">
                  <a:extLst>
                    <a:ext uri="{9D8B030D-6E8A-4147-A177-3AD203B41FA5}">
                      <a16:colId xmlns:a16="http://schemas.microsoft.com/office/drawing/2014/main" val="2469311456"/>
                    </a:ext>
                  </a:extLst>
                </a:gridCol>
              </a:tblGrid>
              <a:tr h="15066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CANTIDAD DE SOLICITUDES A LAS QUE SE LE NEGO ACCESO A LA INFORMACION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245412"/>
                  </a:ext>
                </a:extLst>
              </a:tr>
              <a:tr h="284019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ORIGEN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CTUBRE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NOVIEMBRE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DICIEMBRE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 IV TRIM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84219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CENTRAL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15765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SECCIONAL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369843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08281019"/>
                  </a:ext>
                </a:extLst>
              </a:tr>
            </a:tbl>
          </a:graphicData>
        </a:graphic>
      </p:graphicFrame>
      <p:graphicFrame>
        <p:nvGraphicFramePr>
          <p:cNvPr id="5" name="Chart 30">
            <a:extLst>
              <a:ext uri="{FF2B5EF4-FFF2-40B4-BE49-F238E27FC236}">
                <a16:creationId xmlns:a16="http://schemas.microsoft.com/office/drawing/2014/main" id="{00000000-0008-0000-2400-00001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3816811"/>
              </p:ext>
            </p:extLst>
          </p:nvPr>
        </p:nvGraphicFramePr>
        <p:xfrm>
          <a:off x="1288762" y="3153785"/>
          <a:ext cx="5698305" cy="3098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85583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TRASLADOS A OTRAS ENTIDADES</a:t>
            </a:r>
          </a:p>
          <a:p>
            <a:pPr algn="ctr"/>
            <a:r>
              <a:rPr lang="es-ES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OCTUBRE - DICIEMBRE 2023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005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TRASLADO A OTRAS ENTIDADES</a:t>
            </a:r>
          </a:p>
          <a:p>
            <a:pPr algn="ctr"/>
            <a:r>
              <a:rPr lang="es-419" sz="2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OCTUBRE - DICIEMBRE 2023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460480" y="2321930"/>
            <a:ext cx="4054186" cy="166199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Respecto a las solicitudes sobre las cuales la Fiscalía General de la Nación no tenía competencia, durante el periodo reportado se realizó el traslado a otras Instituciones de </a:t>
            </a:r>
            <a:r>
              <a:rPr lang="es-CO" sz="1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359</a:t>
            </a:r>
            <a:r>
              <a:rPr lang="es-CO" sz="1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requerimientos.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380E941-B1BB-BDD6-DA72-D82A158B4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071779"/>
              </p:ext>
            </p:extLst>
          </p:nvPr>
        </p:nvGraphicFramePr>
        <p:xfrm>
          <a:off x="1331384" y="1860444"/>
          <a:ext cx="5698305" cy="10764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4450">
                  <a:extLst>
                    <a:ext uri="{9D8B030D-6E8A-4147-A177-3AD203B41FA5}">
                      <a16:colId xmlns:a16="http://schemas.microsoft.com/office/drawing/2014/main" val="1642741152"/>
                    </a:ext>
                  </a:extLst>
                </a:gridCol>
                <a:gridCol w="1051454">
                  <a:extLst>
                    <a:ext uri="{9D8B030D-6E8A-4147-A177-3AD203B41FA5}">
                      <a16:colId xmlns:a16="http://schemas.microsoft.com/office/drawing/2014/main" val="506921655"/>
                    </a:ext>
                  </a:extLst>
                </a:gridCol>
                <a:gridCol w="1072444">
                  <a:extLst>
                    <a:ext uri="{9D8B030D-6E8A-4147-A177-3AD203B41FA5}">
                      <a16:colId xmlns:a16="http://schemas.microsoft.com/office/drawing/2014/main" val="3579735711"/>
                    </a:ext>
                  </a:extLst>
                </a:gridCol>
                <a:gridCol w="1038578">
                  <a:extLst>
                    <a:ext uri="{9D8B030D-6E8A-4147-A177-3AD203B41FA5}">
                      <a16:colId xmlns:a16="http://schemas.microsoft.com/office/drawing/2014/main" val="2120044856"/>
                    </a:ext>
                  </a:extLst>
                </a:gridCol>
                <a:gridCol w="981379">
                  <a:extLst>
                    <a:ext uri="{9D8B030D-6E8A-4147-A177-3AD203B41FA5}">
                      <a16:colId xmlns:a16="http://schemas.microsoft.com/office/drawing/2014/main" val="3587989622"/>
                    </a:ext>
                  </a:extLst>
                </a:gridCol>
              </a:tblGrid>
              <a:tr h="15066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SOLICITUDES TRASLADADAS A OTRA ENTIDADES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851230"/>
                  </a:ext>
                </a:extLst>
              </a:tr>
              <a:tr h="284019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ORIGEN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CTUBRE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NOVIEMBRE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DICIEMBRE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 IV TRIM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63704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CENTRAL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22504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SECCIONAL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50449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0920781"/>
                  </a:ext>
                </a:extLst>
              </a:tr>
            </a:tbl>
          </a:graphicData>
        </a:graphic>
      </p:graphicFrame>
      <p:graphicFrame>
        <p:nvGraphicFramePr>
          <p:cNvPr id="5" name="Chart 27">
            <a:extLst>
              <a:ext uri="{FF2B5EF4-FFF2-40B4-BE49-F238E27FC236}">
                <a16:creationId xmlns:a16="http://schemas.microsoft.com/office/drawing/2014/main" id="{00000000-0008-0000-2200-00001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4350587"/>
              </p:ext>
            </p:extLst>
          </p:nvPr>
        </p:nvGraphicFramePr>
        <p:xfrm>
          <a:off x="1331384" y="3097402"/>
          <a:ext cx="5698305" cy="3236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8753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PROYECCIÓN DE ACCIONES DE MEJORA</a:t>
            </a:r>
          </a:p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OCTUBRE – DICIEMBRE 2023</a:t>
            </a:r>
          </a:p>
        </p:txBody>
      </p:sp>
    </p:spTree>
    <p:extLst>
      <p:ext uri="{BB962C8B-B14F-4D97-AF65-F5344CB8AC3E}">
        <p14:creationId xmlns:p14="http://schemas.microsoft.com/office/powerpoint/2010/main" val="812405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3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PROYECCIÓN DE ACCIONES DE MEJORA </a:t>
            </a:r>
          </a:p>
          <a:p>
            <a:pPr algn="ctr"/>
            <a:r>
              <a:rPr lang="es-419" sz="23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OCTUBRE - DICIEMBRE 2023</a:t>
            </a:r>
            <a:endParaRPr lang="es-CO" sz="23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16180" y="1509803"/>
            <a:ext cx="10297775" cy="44935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CO" sz="22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Desde el Grupo de Trabajo PQRS de la Subdirección de Gestión Documental de forma continua se brindó orientación a las dependencias del nivel central y seccional sobre los lineamientos para el correcto trámite de PQRS en cuanto:</a:t>
            </a:r>
          </a:p>
          <a:p>
            <a:pPr algn="just"/>
            <a:endParaRPr lang="es-CO" sz="22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2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Acompañamiento en la revisión y ajuste de los reportes mensuales de PQRS, como insumos principales para la elaboración de los informes que deben ser publicados en el sitio web y en la intranet.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2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Seguimiento en sitio de la correcta aplicación del procedimiento de PQRS en las dependencias.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2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Tratamiento de situaciones especiales en la gestión de PQRS contempladas en la Ley, como peticiones reiterativas, incompletas, oscuras o irrespetuosas y</a:t>
            </a:r>
            <a:r>
              <a:rPr lang="es-ES" sz="22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notificaciones por aviso.</a:t>
            </a:r>
            <a:endParaRPr lang="es-CO" sz="22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14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3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PROYECCIÓN DE ACCIONES DE MEJORA</a:t>
            </a:r>
          </a:p>
          <a:p>
            <a:pPr algn="ctr"/>
            <a:r>
              <a:rPr lang="es-419" sz="23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OTCUBRE - DICIEMBRE 2023</a:t>
            </a:r>
            <a:endParaRPr lang="es-CO" sz="23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16180" y="1666971"/>
            <a:ext cx="10297775" cy="44935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2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Socializaciones sobre PQRS solicitadas por las dependencias del nivel central y seccional.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2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Respuestas a consultas sobre gestión y trazabilidad de PQRS en los canales a cargo para dar respuesta a las acciones de tutela interpuestas contra la Entidad o donde vinculan a la Subdirección de Gestión Documental y/o el Grupo de Trabajo PQRS.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2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Jornadas de descongestión del Canal Virtual de PQRS y del correo electrónico </a:t>
            </a:r>
            <a:r>
              <a:rPr lang="es-CO" sz="2200" b="1" u="sng" dirty="0">
                <a:solidFill>
                  <a:srgbClr val="0070C0"/>
                </a:solidFill>
                <a:latin typeface="Century Gothic" panose="020B0502020202020204" pitchFamily="34" charset="0"/>
              </a:rPr>
              <a:t>ges.documentalpqrs@fiscalia.gov.co</a:t>
            </a:r>
            <a:r>
              <a:rPr lang="es-CO" sz="22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que se realizan los días sábados, las cuales han incidido positivamente, evitando retrasos en tramitaciones de las PQRS.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2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Revisión y ajuste del procedimiento de PQRS con miras a la actualización del mismo.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2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Revisión y ajuste de la Matriz de Registro PQRS.</a:t>
            </a:r>
          </a:p>
        </p:txBody>
      </p:sp>
    </p:spTree>
    <p:extLst>
      <p:ext uri="{BB962C8B-B14F-4D97-AF65-F5344CB8AC3E}">
        <p14:creationId xmlns:p14="http://schemas.microsoft.com/office/powerpoint/2010/main" val="1790737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452336B-9F37-C946-907D-8975DE6755CE}"/>
              </a:ext>
            </a:extLst>
          </p:cNvPr>
          <p:cNvSpPr txBox="1"/>
          <p:nvPr/>
        </p:nvSpPr>
        <p:spPr>
          <a:xfrm>
            <a:off x="9413508" y="5292290"/>
            <a:ext cx="2279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SUBDIRECCIÓN DE GESTIÓN DOCUMENTAL</a:t>
            </a:r>
          </a:p>
          <a:p>
            <a:pPr algn="ctr"/>
            <a:r>
              <a:rPr lang="es-CO" sz="1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Grupo de Trabajo PQRS</a:t>
            </a:r>
            <a:endParaRPr lang="es-CO" sz="12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835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RESULTADOS GENERALES</a:t>
            </a:r>
          </a:p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OCTUBRE - DICIEMBRE 2023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288473" y="1590561"/>
            <a:ext cx="10372459" cy="44781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CO" sz="19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 Fiscalía General</a:t>
            </a:r>
            <a:r>
              <a:rPr lang="es-CO" sz="1900" dirty="0"/>
              <a:t> </a:t>
            </a:r>
            <a:r>
              <a:rPr lang="es-CO" sz="19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la Nación presenta el informe consolidado sobre Peticiones, Quejas, Reclamos y Sugerencias, recibidas y atendidas a través de los diferentes canales de recepción que se encuentran habilitados por la entidad durante el período comprendido entre el 1 de octubre y el 31 de diciembre del 2023 por parte de las Dependencias del Nivel Central y las Direcciones Seccionales, a partir de la extracción de datos del Formato Matriz de Registro PQRS remitido mensualmente a la Subdirección de Gestión Documental por parte los servidores destacados PQRS de las diferentes dependencias.</a:t>
            </a:r>
          </a:p>
          <a:p>
            <a:pPr algn="just"/>
            <a:endParaRPr lang="es-CO" sz="19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ES" sz="19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Es de suma importancia tener presente que las cifras presentadas en los diferentes ítems de PQRS y que, en las diapositivas, se identifican como CANTIDAD,  corresponden exclusivamente a las Dependencias del Nivel Central y Direcciones Seccionales que reportaron mayor número de Peticiones, Quejas, Reclamos o Sugerencias, esto es, no al universo total del período que se reportan en la primera diapositiva denominada RESULTADOS GENERALES OCTUBRE – DICIEMBRE 2023.</a:t>
            </a:r>
            <a:endParaRPr lang="es-CO" sz="19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856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8" y="704435"/>
            <a:ext cx="8155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RESULTADOS GENERALES OCTUBRE - DICIEMBRE 2023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556656" y="5939706"/>
            <a:ext cx="8155380" cy="64632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Durante el </a:t>
            </a:r>
            <a:r>
              <a:rPr lang="es-CO" b="1" dirty="0">
                <a:solidFill>
                  <a:srgbClr val="2F308F"/>
                </a:solidFill>
                <a:latin typeface="Century Gothic" panose="020B0502020202020204" pitchFamily="34" charset="0"/>
              </a:rPr>
              <a:t>periodo comprendido entre el 01 de octubre y el 31 de diciembre del 2023, </a:t>
            </a:r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se recibieron un total de </a:t>
            </a:r>
            <a:r>
              <a:rPr lang="es-ES" b="1" dirty="0">
                <a:solidFill>
                  <a:srgbClr val="FF0000"/>
                </a:solidFill>
                <a:latin typeface="Century Gothic" panose="020B0502020202020204" pitchFamily="34" charset="0"/>
              </a:rPr>
              <a:t>43,475</a:t>
            </a:r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 PQRS.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1A0EE76-7396-A502-B42C-F863FD9F7DB2}"/>
              </a:ext>
            </a:extLst>
          </p:cNvPr>
          <p:cNvSpPr txBox="1"/>
          <p:nvPr/>
        </p:nvSpPr>
        <p:spPr>
          <a:xfrm>
            <a:off x="5039731" y="3814903"/>
            <a:ext cx="12907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</a:rPr>
              <a:t>Peticiones 98%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72D1255-42F0-F41A-C14A-7CDBFA746754}"/>
              </a:ext>
            </a:extLst>
          </p:cNvPr>
          <p:cNvSpPr txBox="1"/>
          <p:nvPr/>
        </p:nvSpPr>
        <p:spPr>
          <a:xfrm>
            <a:off x="5600652" y="2272765"/>
            <a:ext cx="11576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</a:rPr>
              <a:t>Reclamos1%</a:t>
            </a:r>
            <a:endParaRPr lang="es-CO" sz="1400" dirty="0">
              <a:solidFill>
                <a:schemeClr val="bg1"/>
              </a:solidFill>
            </a:endParaRPr>
          </a:p>
        </p:txBody>
      </p:sp>
      <p:graphicFrame>
        <p:nvGraphicFramePr>
          <p:cNvPr id="4" name="Chart 8">
            <a:extLst>
              <a:ext uri="{FF2B5EF4-FFF2-40B4-BE49-F238E27FC236}">
                <a16:creationId xmlns:a16="http://schemas.microsoft.com/office/drawing/2014/main" id="{00000000-0008-0000-02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1389137"/>
              </p:ext>
            </p:extLst>
          </p:nvPr>
        </p:nvGraphicFramePr>
        <p:xfrm>
          <a:off x="1505893" y="1583473"/>
          <a:ext cx="8206143" cy="4103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7162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8" y="704435"/>
            <a:ext cx="8193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RESULTADOS GENERALES OCTUBRE – DICIEMBRE 2023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607417" y="5941438"/>
            <a:ext cx="8155380" cy="73866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ES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Durante el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periodo comprendido entre el 1 de octubre y el 31 de diciembre del 2023 los canales de recepción presentaron el siguiente comportamiento: Canal Virtual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46 %,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Correo electrónico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39 %,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y Escrito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15 %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Chart 19">
            <a:extLst>
              <a:ext uri="{FF2B5EF4-FFF2-40B4-BE49-F238E27FC236}">
                <a16:creationId xmlns:a16="http://schemas.microsoft.com/office/drawing/2014/main" id="{00000000-0008-0000-0600-00001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017245"/>
              </p:ext>
            </p:extLst>
          </p:nvPr>
        </p:nvGraphicFramePr>
        <p:xfrm>
          <a:off x="1607418" y="1561171"/>
          <a:ext cx="8155379" cy="3936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Elipse 4">
            <a:extLst>
              <a:ext uri="{FF2B5EF4-FFF2-40B4-BE49-F238E27FC236}">
                <a16:creationId xmlns:a16="http://schemas.microsoft.com/office/drawing/2014/main" id="{4409309F-E81D-CD2B-1501-A5A4C93A34AB}"/>
              </a:ext>
            </a:extLst>
          </p:cNvPr>
          <p:cNvSpPr/>
          <p:nvPr/>
        </p:nvSpPr>
        <p:spPr>
          <a:xfrm>
            <a:off x="8333688" y="3780455"/>
            <a:ext cx="1284836" cy="62502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/>
              <a:t>ESCRITO 15%</a:t>
            </a:r>
            <a:endParaRPr lang="es-CO" b="1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E3D8F87C-1899-B271-73B5-EC967D30741C}"/>
              </a:ext>
            </a:extLst>
          </p:cNvPr>
          <p:cNvSpPr/>
          <p:nvPr/>
        </p:nvSpPr>
        <p:spPr>
          <a:xfrm>
            <a:off x="8333688" y="2267655"/>
            <a:ext cx="1284836" cy="625027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/>
              <a:t>VIRTUAL</a:t>
            </a:r>
          </a:p>
          <a:p>
            <a:pPr algn="ctr"/>
            <a:r>
              <a:rPr lang="es-ES" b="1" dirty="0"/>
              <a:t>46%</a:t>
            </a:r>
            <a:endParaRPr lang="es-CO" b="1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9DE87513-8F95-E88B-9EFB-957BB3E77D6E}"/>
              </a:ext>
            </a:extLst>
          </p:cNvPr>
          <p:cNvSpPr/>
          <p:nvPr/>
        </p:nvSpPr>
        <p:spPr>
          <a:xfrm>
            <a:off x="8333688" y="3024055"/>
            <a:ext cx="1284836" cy="62502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CORREO ELECTRÓNICO</a:t>
            </a:r>
          </a:p>
          <a:p>
            <a:pPr algn="ctr"/>
            <a:r>
              <a:rPr lang="es-ES" sz="900" b="1" dirty="0"/>
              <a:t>39%</a:t>
            </a:r>
            <a:endParaRPr lang="es-CO" sz="900" b="1" dirty="0"/>
          </a:p>
        </p:txBody>
      </p:sp>
    </p:spTree>
    <p:extLst>
      <p:ext uri="{BB962C8B-B14F-4D97-AF65-F5344CB8AC3E}">
        <p14:creationId xmlns:p14="http://schemas.microsoft.com/office/powerpoint/2010/main" val="2823682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DERECHOS DE PETICIÓN</a:t>
            </a:r>
          </a:p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OCTUBRE – DICIEMBRE 2023</a:t>
            </a:r>
          </a:p>
        </p:txBody>
      </p:sp>
    </p:spTree>
    <p:extLst>
      <p:ext uri="{BB962C8B-B14F-4D97-AF65-F5344CB8AC3E}">
        <p14:creationId xmlns:p14="http://schemas.microsoft.com/office/powerpoint/2010/main" val="2198461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CANTIDAD DERECHOS DE PETICIÓN</a:t>
            </a:r>
          </a:p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OCTUBRE - DICIEMBRE 2023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285480" y="1596987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Dependencias del nivel central que reportaron mayor número de peticiones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285480" y="4250209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Seccionales que reportaron mayor número de peticiones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342845"/>
              </p:ext>
            </p:extLst>
          </p:nvPr>
        </p:nvGraphicFramePr>
        <p:xfrm>
          <a:off x="3305520" y="1596988"/>
          <a:ext cx="8459016" cy="24572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95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2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9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63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97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NIVEL CENTRAL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OCTUBRE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NOVIEMBRE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DICIEMBRE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TOTAL TRIM IV</a:t>
                      </a:r>
                    </a:p>
                  </a:txBody>
                  <a:tcPr marL="8705" marR="8705" marT="870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ATENCIÓN AL USUARIO INTERVENCIÓN TEMPRANA Y ASIGNACIONES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6.770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DELEGADA PARA LA SEGURIDAD TERRITORIAL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ASUNTOS JURÍDICOS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JUSTICIA TRANSICIONAL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PROTECCIÓN Y ASISTENCIA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ESPECIALIZADA CONTRA LAS VIOLACIONES A LOS DERECHOS HUMANOS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DESPACHO DEL VICEFISCAL GENERAL DE LA NACIÓN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DE APOYO A LA COMISIÓN DE CARRERA ESPECIAL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ESPECIALIZADA DE EXTINCIÓN DEL DERECHO DEL DOMINIO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DE TALENTO HUMANO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749557"/>
              </p:ext>
            </p:extLst>
          </p:nvPr>
        </p:nvGraphicFramePr>
        <p:xfrm>
          <a:off x="3356194" y="4250209"/>
          <a:ext cx="6050354" cy="22434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0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4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47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98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SECCIONAL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OCTUBRE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NOVIEMBRE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DICIEMBRE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TOTAL TRIM IV</a:t>
                      </a:r>
                    </a:p>
                  </a:txBody>
                  <a:tcPr marL="8705" marR="8705" marT="870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MEDELLÍN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NARIÑO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MAGDALENA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ATLÁNTICO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NORTE DE SANTANDER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TOLIMA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70A9722-57BF-EC3F-3F0A-B8FB9B82F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7424" y="6510967"/>
            <a:ext cx="9143999" cy="347033"/>
          </a:xfrm>
        </p:spPr>
        <p:txBody>
          <a:bodyPr/>
          <a:lstStyle/>
          <a:p>
            <a:r>
              <a:rPr lang="es-ES" dirty="0"/>
              <a:t>Nota: Se registran las 10 dependencias del nivel central y seccional que presentaron mayor número de peticiones durante el trimestre.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22590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8" y="704435"/>
            <a:ext cx="832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MOTIVOS PETICIONES</a:t>
            </a:r>
          </a:p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OCTUBRE – DICIEMBRE 2023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894306" y="5319962"/>
            <a:ext cx="8035758" cy="1169549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 entidad recibió el mayor volumen de peticiones por las siguientes causas: “Solicitud de información”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31.337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“Prestación de un servicio”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2,271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“Solicitud de certificación”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2.016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requerimientos, “Intervención de una entidad o funcionario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1.828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 y “Copia de documentos”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1.714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4BC5FD2-7ED9-444D-8BF6-ACC3BE1CB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406472"/>
              </p:ext>
            </p:extLst>
          </p:nvPr>
        </p:nvGraphicFramePr>
        <p:xfrm>
          <a:off x="1894304" y="2122964"/>
          <a:ext cx="8035760" cy="2616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83833">
                  <a:extLst>
                    <a:ext uri="{9D8B030D-6E8A-4147-A177-3AD203B41FA5}">
                      <a16:colId xmlns:a16="http://schemas.microsoft.com/office/drawing/2014/main" val="995154711"/>
                    </a:ext>
                  </a:extLst>
                </a:gridCol>
                <a:gridCol w="1025912">
                  <a:extLst>
                    <a:ext uri="{9D8B030D-6E8A-4147-A177-3AD203B41FA5}">
                      <a16:colId xmlns:a16="http://schemas.microsoft.com/office/drawing/2014/main" val="3959475624"/>
                    </a:ext>
                  </a:extLst>
                </a:gridCol>
                <a:gridCol w="855769">
                  <a:extLst>
                    <a:ext uri="{9D8B030D-6E8A-4147-A177-3AD203B41FA5}">
                      <a16:colId xmlns:a16="http://schemas.microsoft.com/office/drawing/2014/main" val="1747279379"/>
                    </a:ext>
                  </a:extLst>
                </a:gridCol>
                <a:gridCol w="846049">
                  <a:extLst>
                    <a:ext uri="{9D8B030D-6E8A-4147-A177-3AD203B41FA5}">
                      <a16:colId xmlns:a16="http://schemas.microsoft.com/office/drawing/2014/main" val="3443466117"/>
                    </a:ext>
                  </a:extLst>
                </a:gridCol>
                <a:gridCol w="924197">
                  <a:extLst>
                    <a:ext uri="{9D8B030D-6E8A-4147-A177-3AD203B41FA5}">
                      <a16:colId xmlns:a16="http://schemas.microsoft.com/office/drawing/2014/main" val="3045447883"/>
                    </a:ext>
                  </a:extLst>
                </a:gridCol>
              </a:tblGrid>
              <a:tr h="26163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CAUSAS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OCTUBRE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NOVIEMBRE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DICIEMBRE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TOTAL TRIM IV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0972270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SOLICITUD DE INFORMACIÓN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31.337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1650929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PRESTACIÓN DE UN SERVICIO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4038386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SOLICITUD DE CERTIFICACIÓN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0410471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INTERVENCIÓN DE UNA ENTIDAD O FUNCIONARIO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502815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COPIA DE DOCUMENTOS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9494704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 SOLICITUDES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6179169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RECONOCIMIENTO DE UN DERECHO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709699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RESOLUCIÓN SITUACIÓN JURÍDICA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5644147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SOLICITUD SUSPENCIÓN DE INVESTIGACIÓN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8622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889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8" y="704435"/>
            <a:ext cx="8963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COMPARATIVO PETICIONES TRIM III 2023 VS. TRIM IV 2023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Chart 15">
            <a:extLst>
              <a:ext uri="{FF2B5EF4-FFF2-40B4-BE49-F238E27FC236}">
                <a16:creationId xmlns:a16="http://schemas.microsoft.com/office/drawing/2014/main" id="{00000000-0008-0000-0500-00000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3257441"/>
              </p:ext>
            </p:extLst>
          </p:nvPr>
        </p:nvGraphicFramePr>
        <p:xfrm>
          <a:off x="1873405" y="1639229"/>
          <a:ext cx="8381171" cy="4003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544909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5843</TotalTime>
  <Words>2081</Words>
  <Application>Microsoft Office PowerPoint</Application>
  <PresentationFormat>Panorámica</PresentationFormat>
  <Paragraphs>681</Paragraphs>
  <Slides>27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Luis Cubillos Delgado</dc:creator>
  <cp:lastModifiedBy>Jose Luis Carreño Santoyo</cp:lastModifiedBy>
  <cp:revision>473</cp:revision>
  <dcterms:created xsi:type="dcterms:W3CDTF">2020-02-19T16:39:42Z</dcterms:created>
  <dcterms:modified xsi:type="dcterms:W3CDTF">2024-01-30T19:36:46Z</dcterms:modified>
</cp:coreProperties>
</file>