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0" r:id="rId2"/>
    <p:sldId id="256" r:id="rId3"/>
    <p:sldId id="264" r:id="rId4"/>
    <p:sldId id="314" r:id="rId5"/>
    <p:sldId id="337" r:id="rId6"/>
    <p:sldId id="315" r:id="rId7"/>
    <p:sldId id="316" r:id="rId8"/>
    <p:sldId id="317" r:id="rId9"/>
    <p:sldId id="338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259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B7DDEB"/>
    <a:srgbClr val="2F3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NAS1\sub_gestion_documental\SEGUIMIENTO%20PQRS\2022\Trimestre%20I\Extraccion%20de%20Datos%20TRIM%20I%202022\ARCHIVO%20DE%20TRABAJO%20CONSOLIDADO%20TRIMESTRE%20IV%202021%20-%20TRIMESTRE%20I%202022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NAS1\sub_gestion_documental\SEGUIMIENTO%20PQRS\2022\Trimestre%20I\Extraccion%20de%20Datos%20TRIM%20I%202022\ARCHIVO%20DE%20TRABAJO%20CONSOLIDADO%20TRIMESTRE%20IV%202021%20-%20TRIMESTRE%20I%202022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V%202021%20-%20TRIMESTRE%20I%202022%20PQ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V%202021%20-%20TRIMESTRE%20I%202022%20PQ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TIPO DE SOLICITUDES l TRIM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GENERAL!$S$5</c:f>
              <c:strCache>
                <c:ptCount val="1"/>
                <c:pt idx="0">
                  <c:v>TRIM 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09-4B0E-9C59-E86D07D8BE3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09-4B0E-9C59-E86D07D8BE3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09-4B0E-9C59-E86D07D8BE3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09-4B0E-9C59-E86D07D8BE37}"/>
              </c:ext>
            </c:extLst>
          </c:dPt>
          <c:dLbls>
            <c:dLbl>
              <c:idx val="0"/>
              <c:layout>
                <c:manualLayout>
                  <c:x val="-8.3483632342567348E-3"/>
                  <c:y val="-0.2481069731148471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09-4B0E-9C59-E86D07D8BE3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092073236608134E-2"/>
                  <c:y val="9.466411293182945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09-4B0E-9C59-E86D07D8BE3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620547431571052E-4"/>
                  <c:y val="-4.63417748457118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F09-4B0E-9C59-E86D07D8BE3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1643184432454479E-2"/>
                  <c:y val="1.405972902035894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F09-4B0E-9C59-E86D07D8BE3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GENERAL!$K$6:$K$9</c:f>
              <c:strCache>
                <c:ptCount val="4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SUGERENCIAS</c:v>
                </c:pt>
              </c:strCache>
            </c:strRef>
          </c:cat>
          <c:val>
            <c:numRef>
              <c:f>GENERAL!$S$6:$S$9</c:f>
              <c:numCache>
                <c:formatCode>#,##0</c:formatCode>
                <c:ptCount val="4"/>
                <c:pt idx="0">
                  <c:v>54500</c:v>
                </c:pt>
                <c:pt idx="1">
                  <c:v>517</c:v>
                </c:pt>
                <c:pt idx="2">
                  <c:v>651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F09-4B0E-9C59-E86D07D8B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PARTICIPACION X CANAL TRIMESTRE I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91107879031045"/>
          <c:y val="0.17636149185055572"/>
          <c:w val="0.7492657605697377"/>
          <c:h val="0.80809448818897645"/>
        </c:manualLayout>
      </c:layout>
      <c:pie3DChart>
        <c:varyColors val="1"/>
        <c:ser>
          <c:idx val="0"/>
          <c:order val="0"/>
          <c:tx>
            <c:strRef>
              <c:f>'TD PETICIONES'!$A$31</c:f>
              <c:strCache>
                <c:ptCount val="1"/>
                <c:pt idx="0">
                  <c:v>TRIMESTRE l 2022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E-49D2-8F33-2938CC61D36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E-49D2-8F33-2938CC61D36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E-49D2-8F33-2938CC61D3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'TD PETICIONES'!$B$29:$D$29</c:f>
              <c:strCache>
                <c:ptCount val="3"/>
                <c:pt idx="0">
                  <c:v> ESCRITO </c:v>
                </c:pt>
                <c:pt idx="1">
                  <c:v>VIRTUAL</c:v>
                </c:pt>
                <c:pt idx="2">
                  <c:v>CORREO ELECTRÓNICO</c:v>
                </c:pt>
              </c:strCache>
            </c:strRef>
          </c:cat>
          <c:val>
            <c:numRef>
              <c:f>'TD PETICIONES'!$B$31:$D$31</c:f>
              <c:numCache>
                <c:formatCode>#,##0</c:formatCode>
                <c:ptCount val="3"/>
                <c:pt idx="0">
                  <c:v>8698</c:v>
                </c:pt>
                <c:pt idx="1">
                  <c:v>20543</c:v>
                </c:pt>
                <c:pt idx="2">
                  <c:v>24546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18E-49D2-8F33-2938CC61D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SOLICITUDES A LAS QUE SE LE NEGO INFORMACION TRIMESTRE I 2022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IV 2021 - TRIMESTRE I 2022 PQRS.xlsx]NEG X MES'!$A$55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IV 2021 - TRIMESTRE I 2022 PQRS.xlsx]NEG X MES'!$B$54:$G$54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IV 2021 - TRIMESTRE I 2022 PQRS.xlsx]NEG X MES'!$B$55:$G$55</c:f>
              <c:numCache>
                <c:formatCode>General</c:formatCode>
                <c:ptCount val="6"/>
                <c:pt idx="0">
                  <c:v>69</c:v>
                </c:pt>
                <c:pt idx="1">
                  <c:v>107</c:v>
                </c:pt>
                <c:pt idx="2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7E-4BB8-8955-B08C5137E463}"/>
            </c:ext>
          </c:extLst>
        </c:ser>
        <c:ser>
          <c:idx val="1"/>
          <c:order val="1"/>
          <c:tx>
            <c:strRef>
              <c:f>'[ARCHIVO DE TRABAJO CONSOLIDADO TRIMESTRE IV 2021 - TRIMESTRE I 2022 PQRS.xlsx]NEG X MES'!$A$56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IV 2021 - TRIMESTRE I 2022 PQRS.xlsx]NEG X MES'!$B$54:$G$54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IV 2021 - TRIMESTRE I 2022 PQRS.xlsx]NEG X MES'!$B$56:$G$56</c:f>
              <c:numCache>
                <c:formatCode>General</c:formatCode>
                <c:ptCount val="6"/>
                <c:pt idx="0">
                  <c:v>94</c:v>
                </c:pt>
                <c:pt idx="1">
                  <c:v>178</c:v>
                </c:pt>
                <c:pt idx="2">
                  <c:v>212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7E-4BB8-8955-B08C5137E4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91662288"/>
        <c:axId val="1691663920"/>
      </c:barChart>
      <c:catAx>
        <c:axId val="1691662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1663920"/>
        <c:crosses val="autoZero"/>
        <c:auto val="1"/>
        <c:lblAlgn val="ctr"/>
        <c:lblOffset val="100"/>
        <c:noMultiLvlLbl val="1"/>
      </c:catAx>
      <c:valAx>
        <c:axId val="169166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166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TRASLADOS OTRAS ENTIDADES X MES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IV 2021 - TRIMESTRE I 2022 PQRS.xlsx]TRASLADOS OTRAS ENTI X MES'!$A$17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'[ARCHIVO DE TRABAJO CONSOLIDADO TRIMESTRE IV 2021 - TRIMESTRE I 2022 PQRS.xlsx]TRASLADOS OTRAS ENTI X MES'!$B$16:$D$16,'[ARCHIVO DE TRABAJO CONSOLIDADO TRIMESTRE IV 2021 - TRIMESTRE I 2022 PQRS.xlsx]TRASLADOS OTRAS ENTI X MES'!$F$16:$H$16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'[ARCHIVO DE TRABAJO CONSOLIDADO TRIMESTRE IV 2021 - TRIMESTRE I 2022 PQRS.xlsx]TRASLADOS OTRAS ENTI X MES'!$B$17:$D$17,'[ARCHIVO DE TRABAJO CONSOLIDADO TRIMESTRE IV 2021 - TRIMESTRE I 2022 PQRS.xlsx]TRASLADOS OTRAS ENTI X MES'!$F$17:$H$17</c:f>
              <c:numCache>
                <c:formatCode>General</c:formatCode>
                <c:ptCount val="6"/>
                <c:pt idx="0">
                  <c:v>347</c:v>
                </c:pt>
                <c:pt idx="1">
                  <c:v>124</c:v>
                </c:pt>
                <c:pt idx="2">
                  <c:v>44</c:v>
                </c:pt>
                <c:pt idx="3">
                  <c:v>51</c:v>
                </c:pt>
                <c:pt idx="4">
                  <c:v>57</c:v>
                </c:pt>
                <c:pt idx="5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4E-49A2-913C-2F7CFC63DD5A}"/>
            </c:ext>
          </c:extLst>
        </c:ser>
        <c:ser>
          <c:idx val="1"/>
          <c:order val="1"/>
          <c:tx>
            <c:strRef>
              <c:f>'[ARCHIVO DE TRABAJO CONSOLIDADO TRIMESTRE IV 2021 - TRIMESTRE I 2022 PQRS.xlsx]TRASLADOS OTRAS ENTI X MES'!$A$18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'[ARCHIVO DE TRABAJO CONSOLIDADO TRIMESTRE IV 2021 - TRIMESTRE I 2022 PQRS.xlsx]TRASLADOS OTRAS ENTI X MES'!$B$16:$D$16,'[ARCHIVO DE TRABAJO CONSOLIDADO TRIMESTRE IV 2021 - TRIMESTRE I 2022 PQRS.xlsx]TRASLADOS OTRAS ENTI X MES'!$F$16:$H$16</c:f>
              <c:strCache>
                <c:ptCount val="6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ENERO</c:v>
                </c:pt>
                <c:pt idx="4">
                  <c:v>FEBRERO</c:v>
                </c:pt>
                <c:pt idx="5">
                  <c:v>MARZO</c:v>
                </c:pt>
              </c:strCache>
            </c:strRef>
          </c:cat>
          <c:val>
            <c:numRef>
              <c:f>'[ARCHIVO DE TRABAJO CONSOLIDADO TRIMESTRE IV 2021 - TRIMESTRE I 2022 PQRS.xlsx]TRASLADOS OTRAS ENTI X MES'!$B$18:$D$18,'[ARCHIVO DE TRABAJO CONSOLIDADO TRIMESTRE IV 2021 - TRIMESTRE I 2022 PQRS.xlsx]TRASLADOS OTRAS ENTI X MES'!$F$18:$H$18</c:f>
              <c:numCache>
                <c:formatCode>General</c:formatCode>
                <c:ptCount val="6"/>
                <c:pt idx="0">
                  <c:v>87</c:v>
                </c:pt>
                <c:pt idx="1">
                  <c:v>167</c:v>
                </c:pt>
                <c:pt idx="2">
                  <c:v>83</c:v>
                </c:pt>
                <c:pt idx="3">
                  <c:v>135</c:v>
                </c:pt>
                <c:pt idx="4">
                  <c:v>100</c:v>
                </c:pt>
                <c:pt idx="5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4E-49A2-913C-2F7CFC63D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91668272"/>
        <c:axId val="1691668816"/>
      </c:barChart>
      <c:catAx>
        <c:axId val="1691668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1668816"/>
        <c:crosses val="autoZero"/>
        <c:auto val="1"/>
        <c:lblAlgn val="ctr"/>
        <c:lblOffset val="100"/>
        <c:noMultiLvlLbl val="1"/>
      </c:catAx>
      <c:valAx>
        <c:axId val="169166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166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29/4/2022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947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121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66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51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43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4070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176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940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017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Con,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080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23325" y="5763865"/>
            <a:ext cx="638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ENERO – MARZO 2022</a:t>
            </a:r>
            <a:endParaRPr lang="es-CO" sz="3200" b="1" dirty="0">
              <a:ln>
                <a:solidFill>
                  <a:schemeClr val="tx1"/>
                </a:solidFill>
              </a:ln>
              <a:solidFill>
                <a:srgbClr val="B7DD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3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QUEJAS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2022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QUEJAS ENERO – MARZO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606576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9811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74614"/>
              </p:ext>
            </p:extLst>
          </p:nvPr>
        </p:nvGraphicFramePr>
        <p:xfrm>
          <a:off x="3691469" y="1606577"/>
          <a:ext cx="7662330" cy="2296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5840">
                  <a:extLst>
                    <a:ext uri="{9D8B030D-6E8A-4147-A177-3AD203B41FA5}">
                      <a16:colId xmlns="" xmlns:a16="http://schemas.microsoft.com/office/drawing/2014/main" val="2014626311"/>
                    </a:ext>
                  </a:extLst>
                </a:gridCol>
                <a:gridCol w="886691">
                  <a:extLst>
                    <a:ext uri="{9D8B030D-6E8A-4147-A177-3AD203B41FA5}">
                      <a16:colId xmlns="" xmlns:a16="http://schemas.microsoft.com/office/drawing/2014/main" val="2624374516"/>
                    </a:ext>
                  </a:extLst>
                </a:gridCol>
                <a:gridCol w="900545">
                  <a:extLst>
                    <a:ext uri="{9D8B030D-6E8A-4147-A177-3AD203B41FA5}">
                      <a16:colId xmlns="" xmlns:a16="http://schemas.microsoft.com/office/drawing/2014/main" val="570079905"/>
                    </a:ext>
                  </a:extLst>
                </a:gridCol>
                <a:gridCol w="741356">
                  <a:extLst>
                    <a:ext uri="{9D8B030D-6E8A-4147-A177-3AD203B41FA5}">
                      <a16:colId xmlns="" xmlns:a16="http://schemas.microsoft.com/office/drawing/2014/main" val="178726940"/>
                    </a:ext>
                  </a:extLst>
                </a:gridCol>
                <a:gridCol w="567898">
                  <a:extLst>
                    <a:ext uri="{9D8B030D-6E8A-4147-A177-3AD203B41FA5}">
                      <a16:colId xmlns="" xmlns:a16="http://schemas.microsoft.com/office/drawing/2014/main" val="528209898"/>
                    </a:ext>
                  </a:extLst>
                </a:gridCol>
              </a:tblGrid>
              <a:tr h="30783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DEPENDENCIA NIVEL CENTRAL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 smtClean="0">
                          <a:effectLst/>
                        </a:rPr>
                        <a:t>ENERO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 smtClean="0">
                          <a:effectLst/>
                        </a:rPr>
                        <a:t>FEBRERO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 smtClean="0">
                          <a:effectLst/>
                        </a:rPr>
                        <a:t>MARZO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TOTAL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="" xmlns:a16="http://schemas.microsoft.com/office/drawing/2014/main" val="2004982247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CIUDADANA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63744410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66664965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INTERNO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3513726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2626216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2821211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DE EXTINCIÓN DEL DERECHO DEL DOMINIO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6971993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ORGANIZACIONES CRIMINALES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86975460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CONTRA LA CRIMINALIDAD ORGANIZADA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42751421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DEL CUERPO TÉCNICO DE INVESTIGACIÓN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63613109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GESTIÓN DOCUMENTAL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0699300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982968"/>
              </p:ext>
            </p:extLst>
          </p:nvPr>
        </p:nvGraphicFramePr>
        <p:xfrm>
          <a:off x="3691469" y="3998112"/>
          <a:ext cx="6261100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440">
                  <a:extLst>
                    <a:ext uri="{9D8B030D-6E8A-4147-A177-3AD203B41FA5}">
                      <a16:colId xmlns="" xmlns:a16="http://schemas.microsoft.com/office/drawing/2014/main" val="2148447721"/>
                    </a:ext>
                  </a:extLst>
                </a:gridCol>
                <a:gridCol w="879901">
                  <a:extLst>
                    <a:ext uri="{9D8B030D-6E8A-4147-A177-3AD203B41FA5}">
                      <a16:colId xmlns="" xmlns:a16="http://schemas.microsoft.com/office/drawing/2014/main" val="3792576336"/>
                    </a:ext>
                  </a:extLst>
                </a:gridCol>
                <a:gridCol w="789374">
                  <a:extLst>
                    <a:ext uri="{9D8B030D-6E8A-4147-A177-3AD203B41FA5}">
                      <a16:colId xmlns="" xmlns:a16="http://schemas.microsoft.com/office/drawing/2014/main" val="783461173"/>
                    </a:ext>
                  </a:extLst>
                </a:gridCol>
                <a:gridCol w="865458">
                  <a:extLst>
                    <a:ext uri="{9D8B030D-6E8A-4147-A177-3AD203B41FA5}">
                      <a16:colId xmlns="" xmlns:a16="http://schemas.microsoft.com/office/drawing/2014/main" val="845092382"/>
                    </a:ext>
                  </a:extLst>
                </a:gridCol>
                <a:gridCol w="836927">
                  <a:extLst>
                    <a:ext uri="{9D8B030D-6E8A-4147-A177-3AD203B41FA5}">
                      <a16:colId xmlns="" xmlns:a16="http://schemas.microsoft.com/office/drawing/2014/main" val="196891627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DIRECCCION 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 smtClean="0">
                          <a:effectLst/>
                        </a:rPr>
                        <a:t>ENERO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 smtClean="0">
                          <a:effectLst/>
                        </a:rPr>
                        <a:t>FEBRERO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 smtClean="0">
                          <a:effectLst/>
                        </a:rPr>
                        <a:t>MARZO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TOTAL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="" xmlns:a16="http://schemas.microsoft.com/office/drawing/2014/main" val="9493518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39710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047057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08254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092438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388167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08308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589375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037844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 MEDIO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377518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89439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QUEJAS ENERO – MARZO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27018" y="5373077"/>
            <a:ext cx="8445646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quejas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fueron el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“Incumplimiento de tareas o funciones”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270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“Otras categorías”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50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“Suministro de información imprecisa, incompleta y errónea”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44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“Trato irrespetuoso o descortés”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33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“Negación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suministrar información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28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46162"/>
              </p:ext>
            </p:extLst>
          </p:nvPr>
        </p:nvGraphicFramePr>
        <p:xfrm>
          <a:off x="1427017" y="1690250"/>
          <a:ext cx="8445647" cy="3199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4183">
                  <a:extLst>
                    <a:ext uri="{9D8B030D-6E8A-4147-A177-3AD203B41FA5}">
                      <a16:colId xmlns="" xmlns:a16="http://schemas.microsoft.com/office/drawing/2014/main" val="2059649193"/>
                    </a:ext>
                  </a:extLst>
                </a:gridCol>
                <a:gridCol w="969818">
                  <a:extLst>
                    <a:ext uri="{9D8B030D-6E8A-4147-A177-3AD203B41FA5}">
                      <a16:colId xmlns="" xmlns:a16="http://schemas.microsoft.com/office/drawing/2014/main" val="2640617565"/>
                    </a:ext>
                  </a:extLst>
                </a:gridCol>
                <a:gridCol w="1122218">
                  <a:extLst>
                    <a:ext uri="{9D8B030D-6E8A-4147-A177-3AD203B41FA5}">
                      <a16:colId xmlns="" xmlns:a16="http://schemas.microsoft.com/office/drawing/2014/main" val="1770404182"/>
                    </a:ext>
                  </a:extLst>
                </a:gridCol>
                <a:gridCol w="954762">
                  <a:extLst>
                    <a:ext uri="{9D8B030D-6E8A-4147-A177-3AD203B41FA5}">
                      <a16:colId xmlns="" xmlns:a16="http://schemas.microsoft.com/office/drawing/2014/main" val="808038742"/>
                    </a:ext>
                  </a:extLst>
                </a:gridCol>
                <a:gridCol w="1034666">
                  <a:extLst>
                    <a:ext uri="{9D8B030D-6E8A-4147-A177-3AD203B41FA5}">
                      <a16:colId xmlns="" xmlns:a16="http://schemas.microsoft.com/office/drawing/2014/main" val="1711064806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endParaRPr lang="es-419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2658670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CAUSAS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ENERO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 smtClean="0">
                          <a:effectLst/>
                        </a:rPr>
                        <a:t>FEBRERO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 smtClean="0">
                          <a:effectLst/>
                        </a:rPr>
                        <a:t>MARZO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TOTAL </a:t>
                      </a:r>
                      <a:r>
                        <a:rPr lang="es-419" sz="1000" b="1" u="none" strike="noStrike" dirty="0" smtClean="0">
                          <a:effectLst/>
                        </a:rPr>
                        <a:t>l </a:t>
                      </a:r>
                      <a:r>
                        <a:rPr lang="es-419" sz="1000" b="1" u="none" strike="noStrike" dirty="0">
                          <a:effectLst/>
                        </a:rPr>
                        <a:t>TRIM </a:t>
                      </a:r>
                      <a:r>
                        <a:rPr lang="es-419" sz="1000" b="1" u="none" strike="noStrike" dirty="0" smtClean="0">
                          <a:effectLst/>
                        </a:rPr>
                        <a:t>2022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="" xmlns:a16="http://schemas.microsoft.com/office/drawing/2014/main" val="1005947487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INCUMPLIMIENTO DE TAREAS O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08171034"/>
                  </a:ext>
                </a:extLst>
              </a:tr>
              <a:tr h="15919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20329274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DE INFORMACIÓN IMPRECISA, INCOMPLETA ERRONEA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34553122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TRATO IRRESPETUOSO O DESCORTÉS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17875676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 SUMINISTRAR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5188252"/>
                  </a:ext>
                </a:extLst>
              </a:tr>
              <a:tr h="21180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NEGATIVA A RECIBIR DENUNCIA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56574152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ACCESO A LA JUSTICIA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10340518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EXTRALIMITACIÓN DE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77045885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INDEBIDO ASESORAMIENTO POR PARTE DEL SERVIDOR Y/O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86210718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INASISTENCIA NO JUSTIFICADA A AUDIENCIA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55367428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INDEBIDO DE LOS BIENES DE LA ENTIDAD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60535559"/>
                  </a:ext>
                </a:extLst>
              </a:tr>
              <a:tr h="18477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ACOSO LABORAL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4479934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ACOSO SEXUAL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77900669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DÁDIVAS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75093522"/>
                  </a:ext>
                </a:extLst>
              </a:tr>
              <a:tr h="29931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35114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RECLAMOS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2022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RECLAMOS ENERO – MARZO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580035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410787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61584"/>
              </p:ext>
            </p:extLst>
          </p:nvPr>
        </p:nvGraphicFramePr>
        <p:xfrm>
          <a:off x="3574468" y="1580034"/>
          <a:ext cx="7779333" cy="2014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5968">
                  <a:extLst>
                    <a:ext uri="{9D8B030D-6E8A-4147-A177-3AD203B41FA5}">
                      <a16:colId xmlns="" xmlns:a16="http://schemas.microsoft.com/office/drawing/2014/main" val="3076385178"/>
                    </a:ext>
                  </a:extLst>
                </a:gridCol>
                <a:gridCol w="886691">
                  <a:extLst>
                    <a:ext uri="{9D8B030D-6E8A-4147-A177-3AD203B41FA5}">
                      <a16:colId xmlns="" xmlns:a16="http://schemas.microsoft.com/office/drawing/2014/main" val="1896372951"/>
                    </a:ext>
                  </a:extLst>
                </a:gridCol>
                <a:gridCol w="803564">
                  <a:extLst>
                    <a:ext uri="{9D8B030D-6E8A-4147-A177-3AD203B41FA5}">
                      <a16:colId xmlns="" xmlns:a16="http://schemas.microsoft.com/office/drawing/2014/main" val="2726900482"/>
                    </a:ext>
                  </a:extLst>
                </a:gridCol>
                <a:gridCol w="757340">
                  <a:extLst>
                    <a:ext uri="{9D8B030D-6E8A-4147-A177-3AD203B41FA5}">
                      <a16:colId xmlns="" xmlns:a16="http://schemas.microsoft.com/office/drawing/2014/main" val="3349195843"/>
                    </a:ext>
                  </a:extLst>
                </a:gridCol>
                <a:gridCol w="565770">
                  <a:extLst>
                    <a:ext uri="{9D8B030D-6E8A-4147-A177-3AD203B41FA5}">
                      <a16:colId xmlns="" xmlns:a16="http://schemas.microsoft.com/office/drawing/2014/main" val="1840876264"/>
                    </a:ext>
                  </a:extLst>
                </a:gridCol>
              </a:tblGrid>
              <a:tr h="27647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DEPENDENCIA NIVEL CENTRAL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 smtClean="0">
                          <a:effectLst/>
                        </a:rPr>
                        <a:t>ENERO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 smtClean="0">
                          <a:effectLst/>
                        </a:rPr>
                        <a:t>FEBRERO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 smtClean="0">
                          <a:effectLst/>
                        </a:rPr>
                        <a:t>MARZO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TOTAL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287900781"/>
                  </a:ext>
                </a:extLst>
              </a:tr>
              <a:tr h="26218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61052419"/>
                  </a:ext>
                </a:extLst>
              </a:tr>
              <a:tr h="26218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CIUDADANA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69895867"/>
                  </a:ext>
                </a:extLst>
              </a:tr>
              <a:tr h="26218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86370691"/>
                  </a:ext>
                </a:extLst>
              </a:tr>
              <a:tr h="26218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DE EXTINCIÓN DEL DERECHO DEL DOMINIO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97940302"/>
                  </a:ext>
                </a:extLst>
              </a:tr>
              <a:tr h="26218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INTERNO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50209968"/>
                  </a:ext>
                </a:extLst>
              </a:tr>
              <a:tr h="262181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VIOLACIONES A LOS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8140934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10782"/>
              </p:ext>
            </p:extLst>
          </p:nvPr>
        </p:nvGraphicFramePr>
        <p:xfrm>
          <a:off x="3574468" y="4173213"/>
          <a:ext cx="6220697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7677">
                  <a:extLst>
                    <a:ext uri="{9D8B030D-6E8A-4147-A177-3AD203B41FA5}">
                      <a16:colId xmlns="" xmlns:a16="http://schemas.microsoft.com/office/drawing/2014/main" val="1163099843"/>
                    </a:ext>
                  </a:extLst>
                </a:gridCol>
                <a:gridCol w="997528">
                  <a:extLst>
                    <a:ext uri="{9D8B030D-6E8A-4147-A177-3AD203B41FA5}">
                      <a16:colId xmlns="" xmlns:a16="http://schemas.microsoft.com/office/drawing/2014/main" val="3778193802"/>
                    </a:ext>
                  </a:extLst>
                </a:gridCol>
                <a:gridCol w="997527">
                  <a:extLst>
                    <a:ext uri="{9D8B030D-6E8A-4147-A177-3AD203B41FA5}">
                      <a16:colId xmlns="" xmlns:a16="http://schemas.microsoft.com/office/drawing/2014/main" val="1556255926"/>
                    </a:ext>
                  </a:extLst>
                </a:gridCol>
                <a:gridCol w="931816">
                  <a:extLst>
                    <a:ext uri="{9D8B030D-6E8A-4147-A177-3AD203B41FA5}">
                      <a16:colId xmlns="" xmlns:a16="http://schemas.microsoft.com/office/drawing/2014/main" val="3449227045"/>
                    </a:ext>
                  </a:extLst>
                </a:gridCol>
                <a:gridCol w="786149">
                  <a:extLst>
                    <a:ext uri="{9D8B030D-6E8A-4147-A177-3AD203B41FA5}">
                      <a16:colId xmlns="" xmlns:a16="http://schemas.microsoft.com/office/drawing/2014/main" val="194410216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DIRECCCION 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ENERO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 smtClean="0">
                          <a:effectLst/>
                        </a:rPr>
                        <a:t>FEBRERO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 smtClean="0">
                          <a:effectLst/>
                        </a:rPr>
                        <a:t>MARZO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TOTAL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062151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168444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99716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471043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078698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912507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131948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585557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012635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565023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29395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RECLAMOS ENERO – MARZO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35729" y="5600449"/>
            <a:ext cx="7668490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reclamos fueron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“Falta de respuesta a solicitudes”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405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“Inactividad procesal”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158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“Largos tiempos de espera antes de la atención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“Otras categorías”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16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y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“Respuestas inoportunas”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261711"/>
              </p:ext>
            </p:extLst>
          </p:nvPr>
        </p:nvGraphicFramePr>
        <p:xfrm>
          <a:off x="1835729" y="1648692"/>
          <a:ext cx="7668489" cy="3045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816">
                  <a:extLst>
                    <a:ext uri="{9D8B030D-6E8A-4147-A177-3AD203B41FA5}">
                      <a16:colId xmlns="" xmlns:a16="http://schemas.microsoft.com/office/drawing/2014/main" val="416856877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1345159988"/>
                    </a:ext>
                  </a:extLst>
                </a:gridCol>
                <a:gridCol w="1025237">
                  <a:extLst>
                    <a:ext uri="{9D8B030D-6E8A-4147-A177-3AD203B41FA5}">
                      <a16:colId xmlns="" xmlns:a16="http://schemas.microsoft.com/office/drawing/2014/main" val="4660986"/>
                    </a:ext>
                  </a:extLst>
                </a:gridCol>
                <a:gridCol w="969818">
                  <a:extLst>
                    <a:ext uri="{9D8B030D-6E8A-4147-A177-3AD203B41FA5}">
                      <a16:colId xmlns="" xmlns:a16="http://schemas.microsoft.com/office/drawing/2014/main" val="3302549820"/>
                    </a:ext>
                  </a:extLst>
                </a:gridCol>
                <a:gridCol w="817418">
                  <a:extLst>
                    <a:ext uri="{9D8B030D-6E8A-4147-A177-3AD203B41FA5}">
                      <a16:colId xmlns="" xmlns:a16="http://schemas.microsoft.com/office/drawing/2014/main" val="1908333376"/>
                    </a:ext>
                  </a:extLst>
                </a:gridCol>
              </a:tblGrid>
              <a:tr h="27218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ENERO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FEBRERO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MARZO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TOTAL 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34953006"/>
                  </a:ext>
                </a:extLst>
              </a:tr>
              <a:tr h="3097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RESPUESTA A LAS SOLICITUDES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31570775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INACTIVIDAD PROCESAL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27523988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LARGOS TIEMPOS DE ESPERA ANTES DE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38812536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95039991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 ATENCIÓN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4562217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RESPUESTAS INOPORTUNAS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16757123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SUSPENSIÓN DE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4657209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PERSONAL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90506328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INSTALACIONES FISICAS INADECUADAS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26628188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HAY ESQUEMA DE SEGUIRIDAD A TESTIGO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69114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SUGERENCIAS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2022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SUGERENCIAS ENERO – MARZO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24759" y="5513438"/>
            <a:ext cx="7425747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más frecuentes  de sugerencias  fueron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“Incrementar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cantidad de personal para la atención”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“Otras categorías”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457197"/>
              </p:ext>
            </p:extLst>
          </p:nvPr>
        </p:nvGraphicFramePr>
        <p:xfrm>
          <a:off x="1824758" y="2176309"/>
          <a:ext cx="7425748" cy="1111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6309">
                  <a:extLst>
                    <a:ext uri="{9D8B030D-6E8A-4147-A177-3AD203B41FA5}">
                      <a16:colId xmlns="" xmlns:a16="http://schemas.microsoft.com/office/drawing/2014/main" val="3714348356"/>
                    </a:ext>
                  </a:extLst>
                </a:gridCol>
                <a:gridCol w="1020566">
                  <a:extLst>
                    <a:ext uri="{9D8B030D-6E8A-4147-A177-3AD203B41FA5}">
                      <a16:colId xmlns="" xmlns:a16="http://schemas.microsoft.com/office/drawing/2014/main" val="3242586524"/>
                    </a:ext>
                  </a:extLst>
                </a:gridCol>
                <a:gridCol w="1008271">
                  <a:extLst>
                    <a:ext uri="{9D8B030D-6E8A-4147-A177-3AD203B41FA5}">
                      <a16:colId xmlns="" xmlns:a16="http://schemas.microsoft.com/office/drawing/2014/main" val="3671188580"/>
                    </a:ext>
                  </a:extLst>
                </a:gridCol>
                <a:gridCol w="1008271">
                  <a:extLst>
                    <a:ext uri="{9D8B030D-6E8A-4147-A177-3AD203B41FA5}">
                      <a16:colId xmlns="" xmlns:a16="http://schemas.microsoft.com/office/drawing/2014/main" val="1117931319"/>
                    </a:ext>
                  </a:extLst>
                </a:gridCol>
                <a:gridCol w="782331">
                  <a:extLst>
                    <a:ext uri="{9D8B030D-6E8A-4147-A177-3AD203B41FA5}">
                      <a16:colId xmlns="" xmlns:a16="http://schemas.microsoft.com/office/drawing/2014/main" val="348721406"/>
                    </a:ext>
                  </a:extLst>
                </a:gridCol>
              </a:tblGrid>
              <a:tr h="21675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ENERO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FEBRERO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MARZO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TOTAL 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79861657"/>
                  </a:ext>
                </a:extLst>
              </a:tr>
              <a:tr h="422786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 dirty="0">
                          <a:effectLst/>
                        </a:rPr>
                        <a:t>INCREMENTAR LA CANTIDAD DE  PERSONAL PARA LA ATENCIÓN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5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5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10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78608527"/>
                  </a:ext>
                </a:extLst>
              </a:tr>
              <a:tr h="23607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 dirty="0">
                          <a:effectLst/>
                        </a:rPr>
                        <a:t>OTRAS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5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3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1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9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11916658"/>
                  </a:ext>
                </a:extLst>
              </a:tr>
              <a:tr h="23607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TOTAL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5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8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6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19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452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2022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TIEMPOS PROMEDIO DE RESPUESTA ENERO – MARZO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07416" y="5447811"/>
            <a:ext cx="8063057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las peticiones, quejas, reclamos y sugerencias fueron atendidas en promedio en  un término promedio máximo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días y un término mínimo de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entre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y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días,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cumpliendo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esta forma con los tiempos de respuesta establecidos en la Ley 1755 de 2015 y el Decreto 491 de 2020 (Artículo 5).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099750"/>
              </p:ext>
            </p:extLst>
          </p:nvPr>
        </p:nvGraphicFramePr>
        <p:xfrm>
          <a:off x="1607417" y="2147451"/>
          <a:ext cx="8063056" cy="2426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056">
                  <a:extLst>
                    <a:ext uri="{9D8B030D-6E8A-4147-A177-3AD203B41FA5}">
                      <a16:colId xmlns="" xmlns:a16="http://schemas.microsoft.com/office/drawing/2014/main" val="596484549"/>
                    </a:ext>
                  </a:extLst>
                </a:gridCol>
                <a:gridCol w="2036618">
                  <a:extLst>
                    <a:ext uri="{9D8B030D-6E8A-4147-A177-3AD203B41FA5}">
                      <a16:colId xmlns="" xmlns:a16="http://schemas.microsoft.com/office/drawing/2014/main" val="2647808015"/>
                    </a:ext>
                  </a:extLst>
                </a:gridCol>
                <a:gridCol w="2119745">
                  <a:extLst>
                    <a:ext uri="{9D8B030D-6E8A-4147-A177-3AD203B41FA5}">
                      <a16:colId xmlns="" xmlns:a16="http://schemas.microsoft.com/office/drawing/2014/main" val="2525975456"/>
                    </a:ext>
                  </a:extLst>
                </a:gridCol>
                <a:gridCol w="1939637">
                  <a:extLst>
                    <a:ext uri="{9D8B030D-6E8A-4147-A177-3AD203B41FA5}">
                      <a16:colId xmlns="" xmlns:a16="http://schemas.microsoft.com/office/drawing/2014/main" val="772648167"/>
                    </a:ext>
                  </a:extLst>
                </a:gridCol>
              </a:tblGrid>
              <a:tr h="39004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TIPO PQRS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TÉRMINO VENCIMIENTO (DIAS)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RESPONDIDAS EN TÉRMINOS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PROMEDIO RESPUESTA (DÍAS)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5811895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6662939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39530569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Sugerencia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45268488"/>
                  </a:ext>
                </a:extLst>
              </a:tr>
              <a:tr h="22626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4386544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5646325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47887818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38454710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73735941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3004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2022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2022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ACCESO A LA INFORMACIÓN PÚBLICA ENERO – MARZO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310676" y="2975436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conformidad a  lo establecido en la Ley 1712 de 2014, en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el periodo reportado se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negó el acceso a la información por tener carácter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clasificado o reservado a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un  total de </a:t>
            </a:r>
            <a:r>
              <a:rPr lang="es-CO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750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006974"/>
              </p:ext>
            </p:extLst>
          </p:nvPr>
        </p:nvGraphicFramePr>
        <p:xfrm>
          <a:off x="1288763" y="1830531"/>
          <a:ext cx="5698305" cy="1167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="" xmlns:a16="http://schemas.microsoft.com/office/drawing/2014/main" val="3593930323"/>
                    </a:ext>
                  </a:extLst>
                </a:gridCol>
                <a:gridCol w="1171575">
                  <a:extLst>
                    <a:ext uri="{9D8B030D-6E8A-4147-A177-3AD203B41FA5}">
                      <a16:colId xmlns="" xmlns:a16="http://schemas.microsoft.com/office/drawing/2014/main" val="4026210333"/>
                    </a:ext>
                  </a:extLst>
                </a:gridCol>
                <a:gridCol w="1200150">
                  <a:extLst>
                    <a:ext uri="{9D8B030D-6E8A-4147-A177-3AD203B41FA5}">
                      <a16:colId xmlns="" xmlns:a16="http://schemas.microsoft.com/office/drawing/2014/main" val="1523906900"/>
                    </a:ext>
                  </a:extLst>
                </a:gridCol>
                <a:gridCol w="996142">
                  <a:extLst>
                    <a:ext uri="{9D8B030D-6E8A-4147-A177-3AD203B41FA5}">
                      <a16:colId xmlns="" xmlns:a16="http://schemas.microsoft.com/office/drawing/2014/main" val="538038368"/>
                    </a:ext>
                  </a:extLst>
                </a:gridCol>
                <a:gridCol w="775988">
                  <a:extLst>
                    <a:ext uri="{9D8B030D-6E8A-4147-A177-3AD203B41FA5}">
                      <a16:colId xmlns="" xmlns:a16="http://schemas.microsoft.com/office/drawing/2014/main" val="2469311456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A LAS QUE SE LE NEGO </a:t>
                      </a:r>
                      <a:r>
                        <a:rPr lang="es-419" sz="1200" b="1" u="none" strike="noStrike" dirty="0" smtClean="0">
                          <a:effectLst/>
                        </a:rPr>
                        <a:t>ACCESO A LA </a:t>
                      </a:r>
                      <a:r>
                        <a:rPr lang="es-419" sz="1200" b="1" u="none" strike="noStrike" dirty="0">
                          <a:effectLst/>
                        </a:rPr>
                        <a:t>INFORMACION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 TRIM 2022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08281019"/>
                  </a:ext>
                </a:extLst>
              </a:tr>
            </a:tbl>
          </a:graphicData>
        </a:graphic>
      </p:graphicFrame>
      <p:graphicFrame>
        <p:nvGraphicFramePr>
          <p:cNvPr id="6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095076"/>
              </p:ext>
            </p:extLst>
          </p:nvPr>
        </p:nvGraphicFramePr>
        <p:xfrm>
          <a:off x="1288763" y="3224817"/>
          <a:ext cx="5658330" cy="331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5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TRASLADOS A OTRAS ENTIDADES</a:t>
            </a:r>
          </a:p>
          <a:p>
            <a:pPr algn="ctr"/>
            <a:r>
              <a:rPr lang="es-ES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2022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ENTIDADES ENERO – MARZO 2022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60480" y="2321930"/>
            <a:ext cx="4054186" cy="166199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Respecto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las solicitudes sobre las cuales la Fiscalía General de la Nación no tiene competencia,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se realizó el traslado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otras Instituciones de </a:t>
            </a:r>
            <a:r>
              <a:rPr lang="es-CO" sz="17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513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7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231153"/>
              </p:ext>
            </p:extLst>
          </p:nvPr>
        </p:nvGraphicFramePr>
        <p:xfrm>
          <a:off x="1288760" y="1596985"/>
          <a:ext cx="5783552" cy="1196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896">
                  <a:extLst>
                    <a:ext uri="{9D8B030D-6E8A-4147-A177-3AD203B41FA5}">
                      <a16:colId xmlns="" xmlns:a16="http://schemas.microsoft.com/office/drawing/2014/main" val="3698653021"/>
                    </a:ext>
                  </a:extLst>
                </a:gridCol>
                <a:gridCol w="1262156">
                  <a:extLst>
                    <a:ext uri="{9D8B030D-6E8A-4147-A177-3AD203B41FA5}">
                      <a16:colId xmlns="" xmlns:a16="http://schemas.microsoft.com/office/drawing/2014/main" val="134291543"/>
                    </a:ext>
                  </a:extLst>
                </a:gridCol>
                <a:gridCol w="1240079">
                  <a:extLst>
                    <a:ext uri="{9D8B030D-6E8A-4147-A177-3AD203B41FA5}">
                      <a16:colId xmlns="" xmlns:a16="http://schemas.microsoft.com/office/drawing/2014/main" val="3554205136"/>
                    </a:ext>
                  </a:extLst>
                </a:gridCol>
                <a:gridCol w="1156421">
                  <a:extLst>
                    <a:ext uri="{9D8B030D-6E8A-4147-A177-3AD203B41FA5}">
                      <a16:colId xmlns="" xmlns:a16="http://schemas.microsoft.com/office/drawing/2014/main" val="371688302"/>
                    </a:ext>
                  </a:extLst>
                </a:gridCol>
              </a:tblGrid>
              <a:tr h="2991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SOLICITUDES TRASLADADAS A OTRAS INSTITUCIONES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839003"/>
                  </a:ext>
                </a:extLst>
              </a:tr>
              <a:tr h="29910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ORIGEN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419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419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419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70953781"/>
                  </a:ext>
                </a:extLst>
              </a:tr>
              <a:tr h="29910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NIVEL CENTRAL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54754564"/>
                  </a:ext>
                </a:extLst>
              </a:tr>
              <a:tr h="29910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SECCIONAL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32216285"/>
                  </a:ext>
                </a:extLst>
              </a:tr>
            </a:tbl>
          </a:graphicData>
        </a:graphic>
      </p:graphicFrame>
      <p:graphicFrame>
        <p:nvGraphicFramePr>
          <p:cNvPr id="7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924918"/>
              </p:ext>
            </p:extLst>
          </p:nvPr>
        </p:nvGraphicFramePr>
        <p:xfrm>
          <a:off x="1288761" y="3200400"/>
          <a:ext cx="5783552" cy="338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2022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3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 ENERO – MARZO 2022</a:t>
            </a:r>
            <a:endParaRPr lang="es-CO" sz="23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509803"/>
            <a:ext cx="10297775" cy="4431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forma continua se brinda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orientación a las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y seccional sobre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los lineamientos para el tramite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 en cuanto: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informes mensuales de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Tratamiento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situaciones especiales en la gestión de PQRS contempladas en la Ley,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como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peticiones reiterativas, incompletas, oscuras o irrespetuosas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Atención de capacitaciones sobre PQRS solicitadas por las dependencias del nivel central y seccional.</a:t>
            </a: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 </a:t>
            </a:r>
            <a:r>
              <a:rPr lang="es-419" sz="23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ENERO – MARZO 2022 </a:t>
            </a:r>
            <a:endParaRPr lang="es-CO" sz="23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3323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Visitas a las Direcciones Seccionales para realizar seguimiento al procedimiento de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Aplicabilidad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Ley de Protección de Datos Personales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Jornadas de descongestión del canal virtual de PQRS y del correo electrónico </a:t>
            </a:r>
            <a:r>
              <a:rPr lang="es-CO" sz="24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ges.documentalpqrs@fiscalia.gov.co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a cargo del Grupo PQRS de la Subdirección de Gestión Documental, dando como resultado un sistema y un buzón que a la fecha se encuentran al día.</a:t>
            </a: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ENERO - MARZO 2022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88473" y="1590561"/>
            <a:ext cx="10372459" cy="4662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Fiscalía General</a:t>
            </a:r>
            <a:r>
              <a:rPr lang="es-CO" sz="2700" dirty="0"/>
              <a:t>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Nación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presenta el informe consolidado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sobre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Peticiones, Quejas, Reclamos y Sugerencias, recibidas y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atendidas a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través de los diferentes canales de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recepción que se encuentran habilitados por la entidad durante el período comprendido entre el 1 de enero y el 31 de marzo de 2022 por parte de las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ependencias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del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Nivel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entral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las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Seccionales, a partir de la extracción de datos del Formato Matriz de Registro PQRS remitido mensualmente a la Subdirección de Gestión Documental por parte los servidores destacados PQRS de las diferentes dependencias.</a:t>
            </a:r>
            <a:endParaRPr lang="es-CO" sz="27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  <a:r>
              <a:rPr lang="es-419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ENERO - MARZO 2022</a:t>
            </a:r>
            <a:endParaRPr lang="es-CO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56656" y="5939706"/>
            <a:ext cx="8155380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período comprendido del 01 de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enero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31 de marzo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2022,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55.687</a:t>
            </a:r>
            <a:r>
              <a:rPr lang="es-ES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PQRS.</a:t>
            </a:r>
            <a:endParaRPr lang="es-ES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689267"/>
              </p:ext>
            </p:extLst>
          </p:nvPr>
        </p:nvGraphicFramePr>
        <p:xfrm>
          <a:off x="1556656" y="1666874"/>
          <a:ext cx="8155380" cy="397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1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  <a:r>
              <a:rPr lang="es-419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ENERO – MARZO 2022</a:t>
            </a:r>
            <a:endParaRPr lang="es-CO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07417" y="5941438"/>
            <a:ext cx="8155380" cy="523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Los canales de recepción presentaron el siguiente comportamiento “Correo electrónico” 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46%,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“Canal Virtual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”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38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,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y “Escrito”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16 %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6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582959"/>
              </p:ext>
            </p:extLst>
          </p:nvPr>
        </p:nvGraphicFramePr>
        <p:xfrm>
          <a:off x="1607416" y="1619480"/>
          <a:ext cx="8155381" cy="394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6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DERECHOS DE PETICIÓN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ENERO – MARZO 2022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5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DERECHOS DE PETICIÓN ENERO – MARZO 2022</a:t>
            </a:r>
            <a:endParaRPr lang="es-CO" sz="25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15821"/>
              </p:ext>
            </p:extLst>
          </p:nvPr>
        </p:nvGraphicFramePr>
        <p:xfrm>
          <a:off x="3305520" y="1596988"/>
          <a:ext cx="8209146" cy="2457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65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03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6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69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91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NIVEL CENTRAL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</a:rPr>
                        <a:t>ENERO</a:t>
                      </a:r>
                      <a:endParaRPr lang="es-CO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</a:rPr>
                        <a:t>FEBRERO</a:t>
                      </a:r>
                      <a:endParaRPr lang="es-CO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</a:rPr>
                        <a:t>MARZO</a:t>
                      </a:r>
                      <a:endParaRPr lang="es-CO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</a:rPr>
                        <a:t>TOTAL TRIM I</a:t>
                      </a:r>
                      <a:endParaRPr lang="es-CO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DIRECCIÓN DE ATENCIÓN AL USUARIO INTERVENCIÓN TEMPRANA Y ASIGNACIONES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1.503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2.232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2.731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6.466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DELEGADA PARA LA SEGURIDAD CIUDADANA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738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979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987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2.704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</a:rPr>
                        <a:t>DIRECCIÓN DE ASUNTOS JURÍDICOS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471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780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669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1.920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DIRECCIÓN DE PROTECCIÓN Y ASISTENCIA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348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531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537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1.416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DIRECCIÓN DE APOYO A LA INVESTIGACIÓN Y ANÁLISIS CONTRA LA CRIMINALIDAD ORGANIZADA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223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420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478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1.121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</a:rPr>
                        <a:t>DIRECCIÓN DE JUSTICIA TRANSICIONAL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177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278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454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909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DIRECCIÓN ESPECIALIZADA CONTRA LAS VIOLACIONES A LOS DERECHOS HUMANOS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209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310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333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852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DIRECCIÓN ESPECIALIZADA CONTRA LA CORRUPCIÓN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36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27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493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556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DESPACHO DEL VICEFISCAL GENERAL DE LA NACIÓN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136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200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170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506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DIRECCIÓN ESPECIALIZADA DE EXTINCIÓN DEL DERECHO DEL DOMINIO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218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112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147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477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3332"/>
              </p:ext>
            </p:extLst>
          </p:nvPr>
        </p:nvGraphicFramePr>
        <p:xfrm>
          <a:off x="3305520" y="4267534"/>
          <a:ext cx="6213054" cy="224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2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28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96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2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60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SECCIONAL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</a:rPr>
                        <a:t>ENERO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</a:rPr>
                        <a:t>FEBRERO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</a:rPr>
                        <a:t>MARZO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effectLst/>
                        </a:rPr>
                        <a:t>TOTAL TRIM I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effectLst/>
                        </a:rPr>
                        <a:t>BOGOTÁ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2.226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2.521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2.281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7.028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effectLst/>
                        </a:rPr>
                        <a:t>MEDELLÍN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935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1.356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1.184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3.475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effectLst/>
                        </a:rPr>
                        <a:t>ANTIOQUIA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885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828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1.166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2.879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effectLst/>
                        </a:rPr>
                        <a:t>CALI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868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766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738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2.372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>
                          <a:effectLst/>
                        </a:rPr>
                        <a:t>CAUCA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602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664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653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1.919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>
                          <a:effectLst/>
                        </a:rPr>
                        <a:t>NORTE DE SANTANDER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443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607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573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1.623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>
                          <a:effectLst/>
                        </a:rPr>
                        <a:t>CUNDINAMARCA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506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538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501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1.545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>
                          <a:effectLst/>
                        </a:rPr>
                        <a:t>SANTANDER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491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568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361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1.420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>
                          <a:effectLst/>
                        </a:rPr>
                        <a:t>TOLIMA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370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431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511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1.312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>
                          <a:effectLst/>
                        </a:rPr>
                        <a:t>NARIÑO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269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412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532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1.213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5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MOTIVOS PETICIONES ENERO – MARZO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94305" y="5655628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un mayor volumen de peticiones por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“Solicitud de información” con un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68 %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 “Denuncia” con un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7 %,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“Solicitud de certificación”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%,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“Prestación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un servicio”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y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”Copia de documentos”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 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747812"/>
              </p:ext>
            </p:extLst>
          </p:nvPr>
        </p:nvGraphicFramePr>
        <p:xfrm>
          <a:off x="1894305" y="1619477"/>
          <a:ext cx="8035758" cy="3108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4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2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91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11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05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82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0570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ENERO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FEBRERO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MARZO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TOTAL TRIM l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PORCENTAJE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DENUNCIA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CERTIFICACIÓN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PRESTACIÓN DE UN SERVICIO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COPIA DE DOCUMENTOS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SOLICITUDES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PETICIONES ENTRE AUTORIDADES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DE UN DERECHO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DE UNA ENTIDAD 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776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RESOLUCIÓN SITUACIÓN JURÍDICA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SUSPENCIÓN DE INVESTIGACIÓN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INTERPONER RECURSOS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CONSULTAS EN RELACIÓN CON LAS MATERIAS A SU CARGO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5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INFORMES A CONGRESISTAS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COMPARATIVO PETICIONES TRIM IV 2021 – TRIM I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046" y="1619245"/>
            <a:ext cx="8638270" cy="49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4386</TotalTime>
  <Words>1847</Words>
  <Application>Microsoft Office PowerPoint</Application>
  <PresentationFormat>Panorámica</PresentationFormat>
  <Paragraphs>709</Paragraphs>
  <Slides>27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Jose Luis Carreño Santoyo</cp:lastModifiedBy>
  <cp:revision>384</cp:revision>
  <dcterms:created xsi:type="dcterms:W3CDTF">2020-02-19T16:39:42Z</dcterms:created>
  <dcterms:modified xsi:type="dcterms:W3CDTF">2022-04-29T16:10:27Z</dcterms:modified>
</cp:coreProperties>
</file>