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2022%20-%20TRIMESTRE%20II%202022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2022%20-%20TRIMESTRE%20II%202022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%202022%20-%20TRIMESTRE%20II%202022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2022%20-%20TRIMESTRE%20II%202022%20PQ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V%202021%20-%20TRIMESTRE%20I%202022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II TRIM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GENERAL!$S$5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A1-426E-A862-1C3971A1B5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A1-426E-A862-1C3971A1B5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EA1-426E-A862-1C3971A1B5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EA1-426E-A862-1C3971A1B531}"/>
              </c:ext>
            </c:extLst>
          </c:dPt>
          <c:dLbls>
            <c:dLbl>
              <c:idx val="0"/>
              <c:layout>
                <c:manualLayout>
                  <c:x val="-8.3483632342567348E-3"/>
                  <c:y val="-0.248106973114847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1-426E-A862-1C3971A1B531}"/>
                </c:ext>
              </c:extLst>
            </c:dLbl>
            <c:dLbl>
              <c:idx val="1"/>
              <c:layout>
                <c:manualLayout>
                  <c:x val="-2.4092073236608134E-2"/>
                  <c:y val="9.46641129318294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1-426E-A862-1C3971A1B531}"/>
                </c:ext>
              </c:extLst>
            </c:dLbl>
            <c:dLbl>
              <c:idx val="2"/>
              <c:layout>
                <c:manualLayout>
                  <c:x val="-3.5620547431571052E-4"/>
                  <c:y val="-4.634177484571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A1-426E-A862-1C3971A1B531}"/>
                </c:ext>
              </c:extLst>
            </c:dLbl>
            <c:dLbl>
              <c:idx val="3"/>
              <c:layout>
                <c:manualLayout>
                  <c:x val="6.1643184432454479E-2"/>
                  <c:y val="1.40597290203589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A1-426E-A862-1C3971A1B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GENERAL!$S$6:$S$9</c:f>
              <c:numCache>
                <c:formatCode>#,##0</c:formatCode>
                <c:ptCount val="4"/>
                <c:pt idx="0">
                  <c:v>50740</c:v>
                </c:pt>
                <c:pt idx="1">
                  <c:v>497</c:v>
                </c:pt>
                <c:pt idx="2">
                  <c:v>552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A1-426E-A862-1C3971A1B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400" dirty="0"/>
              <a:t>PARTICIPACIÓN POR CANAL TRIMESTRE II 2022</a:t>
            </a:r>
          </a:p>
        </c:rich>
      </c:tx>
      <c:layout>
        <c:manualLayout>
          <c:xMode val="edge"/>
          <c:yMode val="edge"/>
          <c:x val="0.25245105101798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1.3492792318399765E-2"/>
          <c:y val="7.5949981640895919E-2"/>
          <c:w val="0.84268398972500203"/>
          <c:h val="0.90850597690832691"/>
        </c:manualLayout>
      </c:layout>
      <c:pie3DChart>
        <c:varyColors val="1"/>
        <c:ser>
          <c:idx val="0"/>
          <c:order val="0"/>
          <c:tx>
            <c:strRef>
              <c:f>'TD PETICIONES'!$A$31</c:f>
              <c:strCache>
                <c:ptCount val="1"/>
                <c:pt idx="0">
                  <c:v>TRIMESTRE lI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782-4CD0-9D04-C63C85A9CD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782-4CD0-9D04-C63C85A9CDC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782-4CD0-9D04-C63C85A9CD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'TD PETICIONES'!$B$29:$D$29</c:f>
              <c:strCache>
                <c:ptCount val="3"/>
                <c:pt idx="0">
                  <c:v> ESCRITO </c:v>
                </c:pt>
                <c:pt idx="1">
                  <c:v>VIRTUAL</c:v>
                </c:pt>
                <c:pt idx="2">
                  <c:v>CORREO ELECTRÓNICO</c:v>
                </c:pt>
              </c:strCache>
            </c:strRef>
          </c:cat>
          <c:val>
            <c:numRef>
              <c:f>'TD PETICIONES'!$B$31:$D$31</c:f>
              <c:numCache>
                <c:formatCode>#,##0</c:formatCode>
                <c:ptCount val="3"/>
                <c:pt idx="0">
                  <c:v>8996</c:v>
                </c:pt>
                <c:pt idx="1">
                  <c:v>21658</c:v>
                </c:pt>
                <c:pt idx="2">
                  <c:v>19477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82-4CD0-9D04-C63C85A9CDC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000227457240181"/>
          <c:y val="0.93277039008622709"/>
          <c:w val="0.44814900693149884"/>
          <c:h val="4.5304123027384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 RECIBIDAS  TRIM l 2022 VS  TRIM lI 2022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('PET X CAUSAS'!$B$23:$D$23,'PET X CAUSAS'!$F$23:$H$23)</c:f>
              <c:numCache>
                <c:formatCode>#,##0</c:formatCode>
                <c:ptCount val="6"/>
                <c:pt idx="0">
                  <c:v>10191</c:v>
                </c:pt>
                <c:pt idx="1">
                  <c:v>13408</c:v>
                </c:pt>
                <c:pt idx="2">
                  <c:v>13615</c:v>
                </c:pt>
                <c:pt idx="3">
                  <c:v>9906</c:v>
                </c:pt>
                <c:pt idx="4">
                  <c:v>12701</c:v>
                </c:pt>
                <c:pt idx="5">
                  <c:v>12677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6-4800-B6DE-FBC56799E921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('PET X CAUSAS'!$B$24:$D$24,'PET X CAUSAS'!$F$24:$H$24)</c:f>
              <c:numCache>
                <c:formatCode>#,##0</c:formatCode>
                <c:ptCount val="6"/>
                <c:pt idx="0">
                  <c:v>895</c:v>
                </c:pt>
                <c:pt idx="1">
                  <c:v>1164</c:v>
                </c:pt>
                <c:pt idx="2">
                  <c:v>1067</c:v>
                </c:pt>
                <c:pt idx="3">
                  <c:v>811</c:v>
                </c:pt>
                <c:pt idx="4">
                  <c:v>1048</c:v>
                </c:pt>
                <c:pt idx="5">
                  <c:v>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6-4800-B6DE-FBC56799E921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('PET X CAUSAS'!$B$25:$D$25,'PET X CAUSAS'!$F$25:$H$25)</c:f>
              <c:numCache>
                <c:formatCode>#,##0</c:formatCode>
                <c:ptCount val="6"/>
                <c:pt idx="0">
                  <c:v>626</c:v>
                </c:pt>
                <c:pt idx="1">
                  <c:v>867</c:v>
                </c:pt>
                <c:pt idx="2">
                  <c:v>924</c:v>
                </c:pt>
                <c:pt idx="3">
                  <c:v>613</c:v>
                </c:pt>
                <c:pt idx="4">
                  <c:v>752</c:v>
                </c:pt>
                <c:pt idx="5">
                  <c:v>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D6-4800-B6DE-FBC56799E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8124768"/>
        <c:axId val="88132384"/>
      </c:barChart>
      <c:catAx>
        <c:axId val="88124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88132384"/>
        <c:crosses val="autoZero"/>
        <c:auto val="1"/>
        <c:lblAlgn val="ctr"/>
        <c:lblOffset val="100"/>
        <c:noMultiLvlLbl val="1"/>
      </c:catAx>
      <c:valAx>
        <c:axId val="8813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8812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600" dirty="0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2022 - TRIMESTRE II 2022 PQRS.xlsx]NEG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PQRS.xlsx]NEG X MES'!$B$13:$D$13,'[ARCHIVO DE TRABAJO CONSOLIDADO TRIMESTRE I 2022 - TRIMESTRE II 2022 PQRS.xlsx]NEG X MES'!$F$13:$H$13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PQRS.xlsx]NEG X MES'!$B$14:$D$14,'[ARCHIVO DE TRABAJO CONSOLIDADO TRIMESTRE I 2022 - TRIMESTRE II 2022 PQRS.xlsx]NEG X MES'!$F$14:$H$14</c:f>
              <c:numCache>
                <c:formatCode>#,##0</c:formatCode>
                <c:ptCount val="6"/>
                <c:pt idx="0">
                  <c:v>69</c:v>
                </c:pt>
                <c:pt idx="1">
                  <c:v>107</c:v>
                </c:pt>
                <c:pt idx="2">
                  <c:v>90</c:v>
                </c:pt>
                <c:pt idx="3">
                  <c:v>142</c:v>
                </c:pt>
                <c:pt idx="4">
                  <c:v>169</c:v>
                </c:pt>
                <c:pt idx="5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0-479B-8E67-54CC50FEB1DC}"/>
            </c:ext>
          </c:extLst>
        </c:ser>
        <c:ser>
          <c:idx val="1"/>
          <c:order val="1"/>
          <c:tx>
            <c:strRef>
              <c:f>'[ARCHIVO DE TRABAJO CONSOLIDADO TRIMESTRE I 2022 - TRIMESTRE II 2022 PQRS.xlsx]NEG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2022 - TRIMESTRE II 2022 PQRS.xlsx]NEG X MES'!$B$13:$D$13,'[ARCHIVO DE TRABAJO CONSOLIDADO TRIMESTRE I 2022 - TRIMESTRE II 2022 PQRS.xlsx]NEG X MES'!$F$13:$H$13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2022 - TRIMESTRE II 2022 PQRS.xlsx]NEG X MES'!$B$15:$D$15,'[ARCHIVO DE TRABAJO CONSOLIDADO TRIMESTRE I 2022 - TRIMESTRE II 2022 PQRS.xlsx]NEG X MES'!$F$15:$H$15</c:f>
              <c:numCache>
                <c:formatCode>#,##0</c:formatCode>
                <c:ptCount val="6"/>
                <c:pt idx="0">
                  <c:v>94</c:v>
                </c:pt>
                <c:pt idx="1">
                  <c:v>178</c:v>
                </c:pt>
                <c:pt idx="2">
                  <c:v>212</c:v>
                </c:pt>
                <c:pt idx="3">
                  <c:v>334</c:v>
                </c:pt>
                <c:pt idx="4">
                  <c:v>269</c:v>
                </c:pt>
                <c:pt idx="5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0-479B-8E67-54CC50FEB1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6793888"/>
        <c:axId val="376781920"/>
      </c:barChart>
      <c:catAx>
        <c:axId val="376793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6781920"/>
        <c:crosses val="autoZero"/>
        <c:auto val="1"/>
        <c:lblAlgn val="ctr"/>
        <c:lblOffset val="100"/>
        <c:noMultiLvlLbl val="1"/>
      </c:catAx>
      <c:valAx>
        <c:axId val="3767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67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IV 2021 - TRIMESTRE I 2022 PQRS.xlsx]TRASLADOS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'[ARCHIVO DE TRABAJO CONSOLIDADO TRIMESTRE IV 2021 - TRIMESTRE I 2022 PQRS.xlsx]TRASLADOS OTRAS ENTI X MES'!$B$16:$D$16,'[ARCHIVO DE TRABAJO CONSOLIDADO TRIMESTRE IV 2021 - TRIMESTRE I 2022 PQRS.xlsx]TRASLADOS OTRAS ENTI X MES'!$F$16:$H$16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'[ARCHIVO DE TRABAJO CONSOLIDADO TRIMESTRE IV 2021 - TRIMESTRE I 2022 PQRS.xlsx]TRASLADOS OTRAS ENTI X MES'!$B$17:$D$17,'[ARCHIVO DE TRABAJO CONSOLIDADO TRIMESTRE IV 2021 - TRIMESTRE I 2022 PQRS.xlsx]TRASLADOS OTRAS ENTI X MES'!$F$17:$H$17</c:f>
              <c:numCache>
                <c:formatCode>General</c:formatCode>
                <c:ptCount val="6"/>
                <c:pt idx="0">
                  <c:v>347</c:v>
                </c:pt>
                <c:pt idx="1">
                  <c:v>124</c:v>
                </c:pt>
                <c:pt idx="2">
                  <c:v>44</c:v>
                </c:pt>
                <c:pt idx="3">
                  <c:v>51</c:v>
                </c:pt>
                <c:pt idx="4">
                  <c:v>57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E-49A2-913C-2F7CFC63DD5A}"/>
            </c:ext>
          </c:extLst>
        </c:ser>
        <c:ser>
          <c:idx val="1"/>
          <c:order val="1"/>
          <c:tx>
            <c:strRef>
              <c:f>'[ARCHIVO DE TRABAJO CONSOLIDADO TRIMESTRE IV 2021 - TRIMESTRE I 2022 PQRS.xlsx]TRASLADOS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'[ARCHIVO DE TRABAJO CONSOLIDADO TRIMESTRE IV 2021 - TRIMESTRE I 2022 PQRS.xlsx]TRASLADOS OTRAS ENTI X MES'!$B$16:$D$16,'[ARCHIVO DE TRABAJO CONSOLIDADO TRIMESTRE IV 2021 - TRIMESTRE I 2022 PQRS.xlsx]TRASLADOS OTRAS ENTI X MES'!$F$16:$H$16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'[ARCHIVO DE TRABAJO CONSOLIDADO TRIMESTRE IV 2021 - TRIMESTRE I 2022 PQRS.xlsx]TRASLADOS OTRAS ENTI X MES'!$B$18:$D$18,'[ARCHIVO DE TRABAJO CONSOLIDADO TRIMESTRE IV 2021 - TRIMESTRE I 2022 PQRS.xlsx]TRASLADOS OTRAS ENTI X MES'!$F$18:$H$18</c:f>
              <c:numCache>
                <c:formatCode>General</c:formatCode>
                <c:ptCount val="6"/>
                <c:pt idx="0">
                  <c:v>87</c:v>
                </c:pt>
                <c:pt idx="1">
                  <c:v>167</c:v>
                </c:pt>
                <c:pt idx="2">
                  <c:v>83</c:v>
                </c:pt>
                <c:pt idx="3">
                  <c:v>135</c:v>
                </c:pt>
                <c:pt idx="4">
                  <c:v>100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E-49A2-913C-2F7CFC63D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91668272"/>
        <c:axId val="1691668816"/>
      </c:barChart>
      <c:catAx>
        <c:axId val="1691668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91668816"/>
        <c:crosses val="autoZero"/>
        <c:auto val="1"/>
        <c:lblAlgn val="ctr"/>
        <c:lblOffset val="100"/>
        <c:noMultiLvlLbl val="1"/>
      </c:catAx>
      <c:valAx>
        <c:axId val="16916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9166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28/7/2022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28/07/2022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ABRIL – JUNIO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2022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53276"/>
              </p:ext>
            </p:extLst>
          </p:nvPr>
        </p:nvGraphicFramePr>
        <p:xfrm>
          <a:off x="3691469" y="1606577"/>
          <a:ext cx="7518399" cy="20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692806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675687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676408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993424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MAYO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JUNIO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 CORRUPCIÓN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697546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23582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MAYO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JUNIO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fueron las siguientes: Incumplimiento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260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Suministro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información imprecisa, incompleta y errónea”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“Trato irrespetuoso o descortés”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“Negación a suministrar información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76802"/>
              </p:ext>
            </p:extLst>
          </p:nvPr>
        </p:nvGraphicFramePr>
        <p:xfrm>
          <a:off x="1427017" y="1690250"/>
          <a:ext cx="8445647" cy="3115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4183">
                  <a:extLst>
                    <a:ext uri="{9D8B030D-6E8A-4147-A177-3AD203B41FA5}">
                      <a16:colId xmlns:a16="http://schemas.microsoft.com/office/drawing/2014/main" val="205964919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640617565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770404182"/>
                    </a:ext>
                  </a:extLst>
                </a:gridCol>
                <a:gridCol w="954762">
                  <a:extLst>
                    <a:ext uri="{9D8B030D-6E8A-4147-A177-3AD203B41FA5}">
                      <a16:colId xmlns:a16="http://schemas.microsoft.com/office/drawing/2014/main" val="808038742"/>
                    </a:ext>
                  </a:extLst>
                </a:gridCol>
                <a:gridCol w="1034666">
                  <a:extLst>
                    <a:ext uri="{9D8B030D-6E8A-4147-A177-3AD203B41FA5}">
                      <a16:colId xmlns:a16="http://schemas.microsoft.com/office/drawing/2014/main" val="171106480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endParaRPr lang="es-419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8670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CAUSAS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MAYO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JUNIO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005947487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171034"/>
                  </a:ext>
                </a:extLst>
              </a:tr>
              <a:tr h="159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329274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4553122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875676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88252"/>
                  </a:ext>
                </a:extLst>
              </a:tr>
              <a:tr h="21180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74152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051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7045885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21071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36742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INDEBIDO DE LOS BIENES DE LA ENTIDAD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535559"/>
                  </a:ext>
                </a:extLst>
              </a:tr>
              <a:tr h="18477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479934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DÁDIVAS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900669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093522"/>
                  </a:ext>
                </a:extLst>
              </a:tr>
              <a:tr h="29931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114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2022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45382"/>
              </p:ext>
            </p:extLst>
          </p:nvPr>
        </p:nvGraphicFramePr>
        <p:xfrm>
          <a:off x="3574468" y="1580034"/>
          <a:ext cx="7779333" cy="2055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1265">
                  <a:extLst>
                    <a:ext uri="{9D8B030D-6E8A-4147-A177-3AD203B41FA5}">
                      <a16:colId xmlns:a16="http://schemas.microsoft.com/office/drawing/2014/main" val="3076385178"/>
                    </a:ext>
                  </a:extLst>
                </a:gridCol>
                <a:gridCol w="767645">
                  <a:extLst>
                    <a:ext uri="{9D8B030D-6E8A-4147-A177-3AD203B41FA5}">
                      <a16:colId xmlns:a16="http://schemas.microsoft.com/office/drawing/2014/main" val="1896372951"/>
                    </a:ext>
                  </a:extLst>
                </a:gridCol>
                <a:gridCol w="688622">
                  <a:extLst>
                    <a:ext uri="{9D8B030D-6E8A-4147-A177-3AD203B41FA5}">
                      <a16:colId xmlns:a16="http://schemas.microsoft.com/office/drawing/2014/main" val="2726900482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3349195843"/>
                    </a:ext>
                  </a:extLst>
                </a:gridCol>
                <a:gridCol w="968023">
                  <a:extLst>
                    <a:ext uri="{9D8B030D-6E8A-4147-A177-3AD203B41FA5}">
                      <a16:colId xmlns:a16="http://schemas.microsoft.com/office/drawing/2014/main" val="1840876264"/>
                    </a:ext>
                  </a:extLst>
                </a:gridCol>
              </a:tblGrid>
              <a:tr h="27647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DEPENDENCIA NIVEL CENTRAL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287900781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052419"/>
                  </a:ext>
                </a:extLst>
              </a:tr>
              <a:tr h="12732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9895867"/>
                  </a:ext>
                </a:extLst>
              </a:tr>
              <a:tr h="15059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370691"/>
                  </a:ext>
                </a:extLst>
              </a:tr>
              <a:tr h="1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940302"/>
                  </a:ext>
                </a:extLst>
              </a:tr>
              <a:tr h="1508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209968"/>
                  </a:ext>
                </a:extLst>
              </a:tr>
              <a:tr h="1776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140934"/>
                  </a:ext>
                </a:extLst>
              </a:tr>
              <a:tr h="1419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292906"/>
                  </a:ext>
                </a:extLst>
              </a:tr>
              <a:tr h="1419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04631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95348"/>
              </p:ext>
            </p:extLst>
          </p:nvPr>
        </p:nvGraphicFramePr>
        <p:xfrm>
          <a:off x="3574468" y="4173213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Falta de respuesta a solicitudes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Inactividad procesal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Largos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de espera antes de la atención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Respuestas inoportunas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Mala atención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65056"/>
              </p:ext>
            </p:extLst>
          </p:nvPr>
        </p:nvGraphicFramePr>
        <p:xfrm>
          <a:off x="1835729" y="1648692"/>
          <a:ext cx="7668489" cy="304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992396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MAYO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JUNIO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+mn-lt"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ESQUEMA DE SEGUIRIDAD A TESTIGO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50632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11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-JUNIO 2022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 de sugerencias  fueron las siguientes: Otras categorías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Incrementar la cantidad de personal para la atención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Mejoras de infraestructura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48800"/>
              </p:ext>
            </p:extLst>
          </p:nvPr>
        </p:nvGraphicFramePr>
        <p:xfrm>
          <a:off x="1824758" y="2176309"/>
          <a:ext cx="7425748" cy="1887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+mn-lt"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+mn-lt"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+mn-lt"/>
                        </a:rPr>
                        <a:t>TOTAL TRIM 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916658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3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 ETC)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18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HACER REPARACIONES LOCATIVAS EN PRESENCIA DE USUARIOS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566128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2022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RESPUESTA</a:t>
            </a:r>
          </a:p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–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promedio máximo 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días y un término mínimo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y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días, cumpliendo de esta forma con los tiempos de respuesta establecidos en la Ley 1755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02294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TIPO 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2022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2022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PÚBLICA</a:t>
            </a:r>
          </a:p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-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1.178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20290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+mn-lt"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+mn-lt"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+mn-lt"/>
                        </a:rPr>
                        <a:t>TOTAL TRIM 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7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208762"/>
              </p:ext>
            </p:extLst>
          </p:nvPr>
        </p:nvGraphicFramePr>
        <p:xfrm>
          <a:off x="1288763" y="3183945"/>
          <a:ext cx="56983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- JUNIO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ENTIDADES</a:t>
            </a:r>
          </a:p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- JUNIO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tiene competencia, durante el periodo reportado se realizó el traslado 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394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</a:p>
        </p:txBody>
      </p:sp>
      <p:graphicFrame>
        <p:nvGraphicFramePr>
          <p:cNvPr id="7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924918"/>
              </p:ext>
            </p:extLst>
          </p:nvPr>
        </p:nvGraphicFramePr>
        <p:xfrm>
          <a:off x="1288761" y="3200400"/>
          <a:ext cx="5783552" cy="338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16347"/>
              </p:ext>
            </p:extLst>
          </p:nvPr>
        </p:nvGraphicFramePr>
        <p:xfrm>
          <a:off x="1331384" y="1860444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+mn-lt"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+mn-lt"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+mn-lt"/>
                        </a:rPr>
                        <a:t>TOTAL TRIM 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2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- JUNIO 2022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  <a:endParaRPr lang="es-419" sz="23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419" sz="23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</a:t>
            </a:r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- JUNIO 2022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forma continua se brinda orientación a las dependencias del nivel central y seccional sobre los lineamientos para el correcto trámite de PQRS en cuanto: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los servidores del nivel central y seccional.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</a:t>
            </a:r>
            <a:r>
              <a:rPr lang="es-419" sz="23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MEJORA</a:t>
            </a:r>
          </a:p>
          <a:p>
            <a:pPr algn="ctr"/>
            <a:r>
              <a:rPr lang="es-419" sz="23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2022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Visitas a las Direcciones Seccionales para realizar seguimiento a la aplicación del procedimiento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Aplicabilidad de la Ley de Protección de Datos Personales.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2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a cargo del Grupo PQRS de la Subdirección de Gestión Documental, dando como resultado un sistema y un buzón que a la fecha se encuentran al día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actualizó a la versión 8 el Procedimiento PQRS, al cual se incorporaron los siguientes documentos: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Formato solicitud de complementación derecho de petición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incompleto, Formato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rechazo derecho de petición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irrespetuoso, Formato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para solicitar aclaración frente a derecho de petición oscuro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Formato desistimiento tácito y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archivo.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2400" dirty="0"/>
              <a:t>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abril y el 30 de junio de 2022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abril al 30 de junio de 2022,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51.810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89228"/>
              </p:ext>
            </p:extLst>
          </p:nvPr>
        </p:nvGraphicFramePr>
        <p:xfrm>
          <a:off x="1607416" y="1643846"/>
          <a:ext cx="8104619" cy="387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523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canales de recepción presentaron el siguiente comportamiento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39%,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Chart 19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64829"/>
              </p:ext>
            </p:extLst>
          </p:nvPr>
        </p:nvGraphicFramePr>
        <p:xfrm>
          <a:off x="1607418" y="1636295"/>
          <a:ext cx="8155379" cy="405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2022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42992"/>
              </p:ext>
            </p:extLst>
          </p:nvPr>
        </p:nvGraphicFramePr>
        <p:xfrm>
          <a:off x="3305520" y="1596988"/>
          <a:ext cx="8299457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3767"/>
              </p:ext>
            </p:extLst>
          </p:nvPr>
        </p:nvGraphicFramePr>
        <p:xfrm>
          <a:off x="3305519" y="4267534"/>
          <a:ext cx="6335191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los siguientes motivos: Solicitud de información con un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6 %,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“Prestación 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Denuncia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y Copia de documentos”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 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70932"/>
              </p:ext>
            </p:extLst>
          </p:nvPr>
        </p:nvGraphicFramePr>
        <p:xfrm>
          <a:off x="1894305" y="1619477"/>
          <a:ext cx="8035758" cy="310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57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CAUSAS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ABRIL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MAYO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JUNIO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TOTAL TRIM </a:t>
                      </a:r>
                      <a:r>
                        <a:rPr lang="es-CO" sz="1200" b="1" u="none" strike="noStrike" dirty="0" err="1">
                          <a:effectLst/>
                        </a:rPr>
                        <a:t>lI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PORCENTAJE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ENTRE AUTORIDADES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6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INTERPONER RECURSOS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 A SU CARGO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A CONGRESISTAS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 2022 – TRIM II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13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549921"/>
              </p:ext>
            </p:extLst>
          </p:nvPr>
        </p:nvGraphicFramePr>
        <p:xfrm>
          <a:off x="1455821" y="1576136"/>
          <a:ext cx="8662737" cy="406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4523</TotalTime>
  <Words>1975</Words>
  <Application>Microsoft Office PowerPoint</Application>
  <PresentationFormat>Panorámica</PresentationFormat>
  <Paragraphs>758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397</cp:revision>
  <dcterms:created xsi:type="dcterms:W3CDTF">2020-02-19T16:39:42Z</dcterms:created>
  <dcterms:modified xsi:type="dcterms:W3CDTF">2022-07-29T02:39:35Z</dcterms:modified>
</cp:coreProperties>
</file>