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9EC"/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5380" autoAdjust="0"/>
  </p:normalViewPr>
  <p:slideViewPr>
    <p:cSldViewPr snapToGrid="0" snapToObjects="1">
      <p:cViewPr varScale="1">
        <p:scale>
          <a:sx n="83" d="100"/>
          <a:sy n="83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%20-%20TRIMESTRE%20II%202023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%20-%20TRIMESTRE%20III%202023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%20-%20TRIMESTRE%20III%202023%20PQ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%20-%20TRIMESTRE%20III%202023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</a:t>
            </a:r>
          </a:p>
          <a:p>
            <a:pPr>
              <a:defRPr/>
            </a:pPr>
            <a:r>
              <a:rPr lang="es-CO" dirty="0" err="1"/>
              <a:t>lII</a:t>
            </a:r>
            <a:r>
              <a:rPr lang="es-CO" dirty="0"/>
              <a:t> SEMESTRE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GENERAL!$T$5</c:f>
              <c:strCache>
                <c:ptCount val="1"/>
                <c:pt idx="0">
                  <c:v>TOTALES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54C-4E17-B792-5FD97C539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54C-4E17-B792-5FD97C5398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54C-4E17-B792-5FD97C5398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54C-4E17-B792-5FD97C5398C1}"/>
              </c:ext>
            </c:extLst>
          </c:dPt>
          <c:dLbls>
            <c:delete val="1"/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GENERAL!$T$6:$T$9</c:f>
              <c:numCache>
                <c:formatCode>#,##0</c:formatCode>
                <c:ptCount val="4"/>
                <c:pt idx="0">
                  <c:v>96653</c:v>
                </c:pt>
                <c:pt idx="1">
                  <c:v>882</c:v>
                </c:pt>
                <c:pt idx="2">
                  <c:v>678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4C-4E17-B792-5FD97C5398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PARTICIPACION X CANAL TRIM III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CANALES!$P$73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EF58-48E5-B382-C756B14F93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F8-4402-B529-2B821C0221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F58-48E5-B382-C756B14F932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EF58-48E5-B382-C756B14F932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F58-48E5-B382-C756B14F932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EF58-48E5-B382-C756B14F932A}"/>
              </c:ext>
            </c:extLst>
          </c:dPt>
          <c:cat>
            <c:strRef>
              <c:f>CANALES!$N$74:$N$79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CANALES!$P$74:$P$79</c:f>
              <c:numCache>
                <c:formatCode>#,##0</c:formatCode>
                <c:ptCount val="6"/>
                <c:pt idx="0">
                  <c:v>590</c:v>
                </c:pt>
                <c:pt idx="1">
                  <c:v>7963</c:v>
                </c:pt>
                <c:pt idx="2">
                  <c:v>5</c:v>
                </c:pt>
                <c:pt idx="3">
                  <c:v>9</c:v>
                </c:pt>
                <c:pt idx="4">
                  <c:v>22192</c:v>
                </c:pt>
                <c:pt idx="5">
                  <c:v>20330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58-48E5-B382-C756B14F9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CANALES!$O$73</c15:sqref>
                        </c15:formulaRef>
                      </c:ext>
                    </c:extLst>
                    <c:strCache>
                      <c:ptCount val="1"/>
                      <c:pt idx="0">
                        <c:v>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7-EF58-48E5-B382-C756B14F932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9-EF58-48E5-B382-C756B14F932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B-EF58-48E5-B382-C756B14F932A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D-EF58-48E5-B382-C756B14F932A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F-EF58-48E5-B382-C756B14F932A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1-EF58-48E5-B382-C756B14F932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CANALES!$O$74:$O$79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651</c:v>
                      </c:pt>
                      <c:pt idx="1">
                        <c:v>7956</c:v>
                      </c:pt>
                      <c:pt idx="2">
                        <c:v>9</c:v>
                      </c:pt>
                      <c:pt idx="3">
                        <c:v>24</c:v>
                      </c:pt>
                      <c:pt idx="4">
                        <c:v>21538</c:v>
                      </c:pt>
                      <c:pt idx="5">
                        <c:v>16981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EF58-48E5-B382-C756B14F932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CANALES!$Q$73</c15:sqref>
                        </c15:formulaRef>
                      </c:ext>
                    </c:extLst>
                    <c:strCache>
                      <c:ptCount val="1"/>
                      <c:pt idx="0">
                        <c:v>TRIM I +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F4F8-4402-B529-2B821C0221B9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F4F8-4402-B529-2B821C0221B9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F4F8-4402-B529-2B821C0221B9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F4F8-4402-B529-2B821C0221B9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F4F8-4402-B529-2B821C0221B9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F4F8-4402-B529-2B821C0221B9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1241</c:v>
                      </c:pt>
                      <c:pt idx="1">
                        <c:v>15919</c:v>
                      </c:pt>
                      <c:pt idx="2">
                        <c:v>14</c:v>
                      </c:pt>
                      <c:pt idx="3">
                        <c:v>33</c:v>
                      </c:pt>
                      <c:pt idx="4">
                        <c:v>43730</c:v>
                      </c:pt>
                      <c:pt idx="5">
                        <c:v>37311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F58-48E5-B382-C756B14F932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II 2023 VS  TRIM  III 2023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9387</c:v>
                </c:pt>
                <c:pt idx="1">
                  <c:v>12773</c:v>
                </c:pt>
                <c:pt idx="2">
                  <c:v>11949</c:v>
                </c:pt>
                <c:pt idx="3">
                  <c:v>10961</c:v>
                </c:pt>
                <c:pt idx="4">
                  <c:v>11915</c:v>
                </c:pt>
                <c:pt idx="5">
                  <c:v>10560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8-4261-8508-0E9A096969C2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979</c:v>
                </c:pt>
                <c:pt idx="1">
                  <c:v>1061</c:v>
                </c:pt>
                <c:pt idx="2">
                  <c:v>776</c:v>
                </c:pt>
                <c:pt idx="3">
                  <c:v>816</c:v>
                </c:pt>
                <c:pt idx="4">
                  <c:v>756</c:v>
                </c:pt>
                <c:pt idx="5">
                  <c:v>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8-4261-8508-0E9A096969C2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661</c:v>
                </c:pt>
                <c:pt idx="1">
                  <c:v>698</c:v>
                </c:pt>
                <c:pt idx="2">
                  <c:v>676</c:v>
                </c:pt>
                <c:pt idx="3">
                  <c:v>653</c:v>
                </c:pt>
                <c:pt idx="4">
                  <c:v>767</c:v>
                </c:pt>
                <c:pt idx="5">
                  <c:v>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8-4261-8508-0E9A09696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6595392"/>
        <c:axId val="366595784"/>
      </c:barChart>
      <c:catAx>
        <c:axId val="366595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6595784"/>
        <c:crosses val="autoZero"/>
        <c:auto val="1"/>
        <c:lblAlgn val="ctr"/>
        <c:lblOffset val="100"/>
        <c:noMultiLvlLbl val="1"/>
      </c:catAx>
      <c:valAx>
        <c:axId val="36659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65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176</c:v>
                </c:pt>
                <c:pt idx="1">
                  <c:v>263</c:v>
                </c:pt>
                <c:pt idx="2">
                  <c:v>206</c:v>
                </c:pt>
                <c:pt idx="3">
                  <c:v>123</c:v>
                </c:pt>
                <c:pt idx="4">
                  <c:v>337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2-46FF-B0BF-0CFDBE19242D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70</c:v>
                </c:pt>
                <c:pt idx="1">
                  <c:v>259</c:v>
                </c:pt>
                <c:pt idx="2">
                  <c:v>94</c:v>
                </c:pt>
                <c:pt idx="3">
                  <c:v>107</c:v>
                </c:pt>
                <c:pt idx="4">
                  <c:v>17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2-46FF-B0BF-0CFDBE1924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3679368"/>
        <c:axId val="373675056"/>
      </c:barChart>
      <c:catAx>
        <c:axId val="373679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675056"/>
        <c:crosses val="autoZero"/>
        <c:auto val="1"/>
        <c:lblAlgn val="ctr"/>
        <c:lblOffset val="100"/>
        <c:noMultiLvlLbl val="1"/>
      </c:catAx>
      <c:valAx>
        <c:axId val="37367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67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101</c:v>
                </c:pt>
                <c:pt idx="1">
                  <c:v>108</c:v>
                </c:pt>
                <c:pt idx="2">
                  <c:v>95</c:v>
                </c:pt>
                <c:pt idx="3">
                  <c:v>75</c:v>
                </c:pt>
                <c:pt idx="4">
                  <c:v>66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F-44F5-8614-BE87092A269F}"/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56</c:v>
                </c:pt>
                <c:pt idx="1">
                  <c:v>66</c:v>
                </c:pt>
                <c:pt idx="2">
                  <c:v>116</c:v>
                </c:pt>
                <c:pt idx="3">
                  <c:v>56</c:v>
                </c:pt>
                <c:pt idx="4">
                  <c:v>86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F-44F5-8614-BE87092A2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2418024"/>
        <c:axId val="372419984"/>
      </c:barChart>
      <c:catAx>
        <c:axId val="372418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419984"/>
        <c:crosses val="autoZero"/>
        <c:auto val="1"/>
        <c:lblAlgn val="ctr"/>
        <c:lblOffset val="100"/>
        <c:noMultiLvlLbl val="1"/>
      </c:catAx>
      <c:valAx>
        <c:axId val="37241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241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0.77931</cdr:x>
      <cdr:y>0.22056</cdr:y>
    </cdr:from>
    <cdr:to>
      <cdr:x>0.93588</cdr:x>
      <cdr:y>0.37287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FA40A1CB-E2BA-3F6A-3497-A68043169C47}"/>
            </a:ext>
          </a:extLst>
        </cdr:cNvPr>
        <cdr:cNvSpPr/>
      </cdr:nvSpPr>
      <cdr:spPr>
        <a:xfrm xmlns:a="http://schemas.openxmlformats.org/drawingml/2006/main">
          <a:off x="6395153" y="905085"/>
          <a:ext cx="1284789" cy="6250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ES" b="1" dirty="0"/>
            <a:t>PETICIONES98%</a:t>
          </a:r>
          <a:endParaRPr lang="es-CO" b="1" dirty="0"/>
        </a:p>
      </cdr:txBody>
    </cdr:sp>
  </cdr:relSizeAnchor>
  <cdr:relSizeAnchor xmlns:cdr="http://schemas.openxmlformats.org/drawingml/2006/chartDrawing">
    <cdr:from>
      <cdr:x>0.78268</cdr:x>
      <cdr:y>0.39516</cdr:y>
    </cdr:from>
    <cdr:to>
      <cdr:x>0.93925</cdr:x>
      <cdr:y>0.54747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0242430B-42C9-04D6-B613-C4ED7E58CBAE}"/>
            </a:ext>
          </a:extLst>
        </cdr:cNvPr>
        <cdr:cNvSpPr/>
      </cdr:nvSpPr>
      <cdr:spPr>
        <a:xfrm xmlns:a="http://schemas.openxmlformats.org/drawingml/2006/main">
          <a:off x="6422803" y="162157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0.7855</cdr:x>
      <cdr:y>0.58127</cdr:y>
    </cdr:from>
    <cdr:to>
      <cdr:x>0.94207</cdr:x>
      <cdr:y>0.73358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0242430B-42C9-04D6-B613-C4ED7E58CBAE}"/>
            </a:ext>
          </a:extLst>
        </cdr:cNvPr>
        <cdr:cNvSpPr/>
      </cdr:nvSpPr>
      <cdr:spPr>
        <a:xfrm xmlns:a="http://schemas.openxmlformats.org/drawingml/2006/main">
          <a:off x="6445953" y="238531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RECLAMOS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0.78669</cdr:x>
      <cdr:y>0.21848</cdr:y>
    </cdr:from>
    <cdr:to>
      <cdr:x>0.94349</cdr:x>
      <cdr:y>0.36133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32AA5607-2755-C49F-8F0A-E2E63014BB5E}"/>
            </a:ext>
          </a:extLst>
        </cdr:cNvPr>
        <cdr:cNvSpPr/>
      </cdr:nvSpPr>
      <cdr:spPr>
        <a:xfrm xmlns:a="http://schemas.openxmlformats.org/drawingml/2006/main">
          <a:off x="6445953" y="955885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VIRTUAL</a:t>
          </a:r>
        </a:p>
        <a:p xmlns:a="http://schemas.openxmlformats.org/drawingml/2006/main">
          <a:pPr algn="ctr"/>
          <a:r>
            <a:rPr lang="es-ES" b="1" dirty="0"/>
            <a:t>44%</a:t>
          </a:r>
          <a:endParaRPr lang="es-CO" b="1" dirty="0"/>
        </a:p>
      </cdr:txBody>
    </cdr:sp>
  </cdr:relSizeAnchor>
  <cdr:relSizeAnchor xmlns:cdr="http://schemas.openxmlformats.org/drawingml/2006/chartDrawing">
    <cdr:from>
      <cdr:x>0.79006</cdr:x>
      <cdr:y>0.38224</cdr:y>
    </cdr:from>
    <cdr:to>
      <cdr:x>0.94686</cdr:x>
      <cdr:y>0.52509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61C530AE-0206-A745-2555-7275CD160162}"/>
            </a:ext>
          </a:extLst>
        </cdr:cNvPr>
        <cdr:cNvSpPr/>
      </cdr:nvSpPr>
      <cdr:spPr>
        <a:xfrm xmlns:a="http://schemas.openxmlformats.org/drawingml/2006/main">
          <a:off x="6473603" y="167237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900" b="1" dirty="0"/>
            <a:t>CORREO ELECTRÓNICO</a:t>
          </a:r>
        </a:p>
        <a:p xmlns:a="http://schemas.openxmlformats.org/drawingml/2006/main">
          <a:pPr algn="ctr"/>
          <a:r>
            <a:rPr lang="es-ES" sz="900" b="1" dirty="0"/>
            <a:t>40%</a:t>
          </a:r>
          <a:endParaRPr lang="es-CO" sz="900" b="1" dirty="0"/>
        </a:p>
      </cdr:txBody>
    </cdr:sp>
  </cdr:relSizeAnchor>
  <cdr:relSizeAnchor xmlns:cdr="http://schemas.openxmlformats.org/drawingml/2006/chartDrawing">
    <cdr:from>
      <cdr:x>0.79289</cdr:x>
      <cdr:y>0.5568</cdr:y>
    </cdr:from>
    <cdr:to>
      <cdr:x>0.94969</cdr:x>
      <cdr:y>0.69965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FF290D5D-F8D1-FC49-486E-F923129BFF57}"/>
            </a:ext>
          </a:extLst>
        </cdr:cNvPr>
        <cdr:cNvSpPr/>
      </cdr:nvSpPr>
      <cdr:spPr>
        <a:xfrm xmlns:a="http://schemas.openxmlformats.org/drawingml/2006/main">
          <a:off x="6496753" y="2436118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ESCRITO</a:t>
          </a:r>
        </a:p>
        <a:p xmlns:a="http://schemas.openxmlformats.org/drawingml/2006/main">
          <a:pPr algn="ctr"/>
          <a:r>
            <a:rPr lang="es-ES" b="1" dirty="0"/>
            <a:t>2%</a:t>
          </a:r>
          <a:endParaRPr lang="es-CO" b="1" dirty="0"/>
        </a:p>
      </cdr:txBody>
    </cdr:sp>
  </cdr:relSizeAnchor>
  <cdr:relSizeAnchor xmlns:cdr="http://schemas.openxmlformats.org/drawingml/2006/chartDrawing">
    <cdr:from>
      <cdr:x>0.79854</cdr:x>
      <cdr:y>0.71238</cdr:y>
    </cdr:from>
    <cdr:to>
      <cdr:x>0.95534</cdr:x>
      <cdr:y>0.85524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5EC40B89-F123-319F-01A9-654D903F5569}"/>
            </a:ext>
          </a:extLst>
        </cdr:cNvPr>
        <cdr:cNvSpPr/>
      </cdr:nvSpPr>
      <cdr:spPr>
        <a:xfrm xmlns:a="http://schemas.openxmlformats.org/drawingml/2006/main">
          <a:off x="6543052" y="3116822"/>
          <a:ext cx="1284789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900" b="1" dirty="0"/>
            <a:t>PRESENCIAL 1%</a:t>
          </a:r>
          <a:endParaRPr lang="es-CO" sz="9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B0E54B6-3F1C-CE2C-0550-962459FA2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AF62BF-87B6-BC2A-0B3D-C86643B9F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61E-F730-425F-8860-9E712537EB03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E4DF-0449-E612-6235-807B96695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DD20C7-09C9-8DC0-74FB-A42F4C1B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BCD2-78FC-4F93-AFE9-9497C13A1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797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8/3/2024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A4900-9501-84BA-5F0D-7BF435A29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CC2BD-53FD-2BDF-96D9-1782FC725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24D8-058B-6635-1392-E3201D245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B0FD3-9FFA-3BA0-B143-EE2DA6DFC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50E78-9872-C009-D7F0-02AAC2A62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6C55-4B8D-DF75-DE62-A1E14A050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93238-7E6C-7C59-3DFB-CF9E6A0B8C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023F3-9B78-C7B8-14B0-5932AC87A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8913-ED5B-A6C6-256C-54EFF495C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03837-5A16-CA18-022B-493645FCA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FC86F-A30C-B359-3743-D7EBA32713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C1043-2CD8-7D1C-5C39-C1284EEDD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8/03/2024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JULIO – SEPTIEMBRE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60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35735"/>
              </p:ext>
            </p:extLst>
          </p:nvPr>
        </p:nvGraphicFramePr>
        <p:xfrm>
          <a:off x="3691469" y="1606577"/>
          <a:ext cx="7518399" cy="2005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60223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747132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06141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SEPTEIMBRE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DISCIPLINARIO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 CORRUPCIÓN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18484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SEPTEIMBRE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E81A3-8ADA-DB5E-378C-98D3FED8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597590" cy="365125"/>
          </a:xfrm>
        </p:spPr>
        <p:txBody>
          <a:bodyPr/>
          <a:lstStyle/>
          <a:p>
            <a:r>
              <a:rPr lang="es-ES" sz="1100" dirty="0"/>
              <a:t>Nota: Se registran las 9 dependencias del nivel central y las 10 del nivel seccional que presentaron mayor número de quejas durante el trimestre.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2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289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a suministrar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4B1F3-101C-04E6-22FE-37E04082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91993"/>
              </p:ext>
            </p:extLst>
          </p:nvPr>
        </p:nvGraphicFramePr>
        <p:xfrm>
          <a:off x="1427018" y="1839767"/>
          <a:ext cx="8445647" cy="275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187">
                  <a:extLst>
                    <a:ext uri="{9D8B030D-6E8A-4147-A177-3AD203B41FA5}">
                      <a16:colId xmlns:a16="http://schemas.microsoft.com/office/drawing/2014/main" val="203948777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01618863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563791176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124821657"/>
                    </a:ext>
                  </a:extLst>
                </a:gridCol>
                <a:gridCol w="1197016">
                  <a:extLst>
                    <a:ext uri="{9D8B030D-6E8A-4147-A177-3AD203B41FA5}">
                      <a16:colId xmlns:a16="http://schemas.microsoft.com/office/drawing/2014/main" val="254655318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CAUSAS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3327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16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008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958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99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068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005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804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53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86619"/>
                  </a:ext>
                </a:extLst>
              </a:tr>
              <a:tr h="6667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LABORAL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633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DÁDIVAS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644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 SEXUAL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8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974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18701"/>
              </p:ext>
            </p:extLst>
          </p:nvPr>
        </p:nvGraphicFramePr>
        <p:xfrm>
          <a:off x="3574468" y="4110530"/>
          <a:ext cx="6220697" cy="204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18573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7BC2F2-35DD-A11C-793F-549BB3729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61309"/>
              </p:ext>
            </p:extLst>
          </p:nvPr>
        </p:nvGraphicFramePr>
        <p:xfrm>
          <a:off x="3474109" y="1580036"/>
          <a:ext cx="7565598" cy="2160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071">
                  <a:extLst>
                    <a:ext uri="{9D8B030D-6E8A-4147-A177-3AD203B41FA5}">
                      <a16:colId xmlns:a16="http://schemas.microsoft.com/office/drawing/2014/main" val="3327329002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val="426897308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val="1851481801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1577658897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4087568510"/>
                    </a:ext>
                  </a:extLst>
                </a:gridCol>
              </a:tblGrid>
              <a:tr h="194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10650095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1995699"/>
                  </a:ext>
                </a:extLst>
              </a:tr>
              <a:tr h="2332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898978"/>
                  </a:ext>
                </a:extLst>
              </a:tr>
              <a:tr h="19477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440756"/>
                  </a:ext>
                </a:extLst>
              </a:tr>
              <a:tr h="24459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4629044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118303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730554"/>
                  </a:ext>
                </a:extLst>
              </a:tr>
              <a:tr h="20124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448570"/>
                  </a:ext>
                </a:extLst>
              </a:tr>
              <a:tr h="33968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82472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FBE54-80DD-470A-3F97-5C608D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264536"/>
            <a:ext cx="8854068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100" dirty="0"/>
              <a:t>Nota: Se registran las 9 dependencias del nivel central que recibieron reclamos durante el trimestre y las 10 del nivel seccional que presentaron mayor número de reclamos durante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8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“Largos tiempos de espera antes de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“Respuesta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“Mala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0867"/>
              </p:ext>
            </p:extLst>
          </p:nvPr>
        </p:nvGraphicFramePr>
        <p:xfrm>
          <a:off x="1835729" y="1648692"/>
          <a:ext cx="7668489" cy="275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66852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51233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endParaRPr lang="es-CO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TRIM III</a:t>
                      </a: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888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643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“Atención preferencial por condición especial”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30542"/>
              </p:ext>
            </p:extLst>
          </p:nvPr>
        </p:nvGraphicFramePr>
        <p:xfrm>
          <a:off x="1824758" y="2176309"/>
          <a:ext cx="7425748" cy="130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AGOSTO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SEPTIEMBRE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III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6587691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55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93988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603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24916"/>
              </p:ext>
            </p:extLst>
          </p:nvPr>
        </p:nvGraphicFramePr>
        <p:xfrm>
          <a:off x="1288763" y="1830531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III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4" name="Chart 30">
            <a:extLst>
              <a:ext uri="{FF2B5EF4-FFF2-40B4-BE49-F238E27FC236}">
                <a16:creationId xmlns:a16="http://schemas.microsoft.com/office/drawing/2014/main" id="{00000000-0008-0000-24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51074"/>
              </p:ext>
            </p:extLst>
          </p:nvPr>
        </p:nvGraphicFramePr>
        <p:xfrm>
          <a:off x="1288763" y="3181917"/>
          <a:ext cx="5698305" cy="311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- SEPTIEMBRE 2023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425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17546"/>
              </p:ext>
            </p:extLst>
          </p:nvPr>
        </p:nvGraphicFramePr>
        <p:xfrm>
          <a:off x="1331384" y="1860444"/>
          <a:ext cx="5698305" cy="107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III 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  <p:graphicFrame>
        <p:nvGraphicFramePr>
          <p:cNvPr id="3" name="Chart 24">
            <a:extLst>
              <a:ext uri="{FF2B5EF4-FFF2-40B4-BE49-F238E27FC236}">
                <a16:creationId xmlns:a16="http://schemas.microsoft.com/office/drawing/2014/main" id="{00000000-0008-0000-21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78032"/>
              </p:ext>
            </p:extLst>
          </p:nvPr>
        </p:nvGraphicFramePr>
        <p:xfrm>
          <a:off x="1331384" y="3097402"/>
          <a:ext cx="5698305" cy="323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Subdirección de Gestión Documental 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a la aplicación del procedimiento de PQRS en las Direcciones Seccionales.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a las acciones de tutela interpuestas contra la Entidad o donde vinculan a la Subdirección de Gestión Documental y el 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se realizan los días sábados, las cuales han incidido positivamente, evitando retrasos en tramitaciones de las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Revisión y ajuste del procedimiento de PQRS con miras a la actualización del mismo.</a:t>
            </a: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julio y el 30 de septiembre del 2023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 del período que se reportan en la primera diapositiva denominada RESULTADOS GENERALES JULIO – SEPTIEMBRE 2023.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julio y el 30 de septiembre del 2023,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50.026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A0EE76-7396-A502-B42C-F863FD9F7DB2}"/>
              </a:ext>
            </a:extLst>
          </p:cNvPr>
          <p:cNvSpPr txBox="1"/>
          <p:nvPr/>
        </p:nvSpPr>
        <p:spPr>
          <a:xfrm>
            <a:off x="5039731" y="3814903"/>
            <a:ext cx="1290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Peticiones 98%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2D1255-42F0-F41A-C14A-7CDBFA746754}"/>
              </a:ext>
            </a:extLst>
          </p:cNvPr>
          <p:cNvSpPr txBox="1"/>
          <p:nvPr/>
        </p:nvSpPr>
        <p:spPr>
          <a:xfrm>
            <a:off x="5600652" y="2272765"/>
            <a:ext cx="1157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Reclamos1%</a:t>
            </a:r>
            <a:endParaRPr lang="es-CO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8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882116"/>
              </p:ext>
            </p:extLst>
          </p:nvPr>
        </p:nvGraphicFramePr>
        <p:xfrm>
          <a:off x="1505893" y="1583473"/>
          <a:ext cx="8206143" cy="410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JULIO –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7386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julio y el 30 de septiembre del 2023 los canales de recepción presentaron el siguiente comportamiento: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44 %,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15 %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presencial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737659"/>
              </p:ext>
            </p:extLst>
          </p:nvPr>
        </p:nvGraphicFramePr>
        <p:xfrm>
          <a:off x="1607417" y="1469985"/>
          <a:ext cx="8193808" cy="437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JULIO – SEPTIEMBRE 2023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-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20352"/>
              </p:ext>
            </p:extLst>
          </p:nvPr>
        </p:nvGraphicFramePr>
        <p:xfrm>
          <a:off x="3305520" y="1596988"/>
          <a:ext cx="8459016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41558"/>
              </p:ext>
            </p:extLst>
          </p:nvPr>
        </p:nvGraphicFramePr>
        <p:xfrm>
          <a:off x="3305519" y="4267534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SECCIONAL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JULIO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AGOSTO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SEPTIEMBRE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III</a:t>
                      </a: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0A9722-57BF-EC3F-3F0A-B8FB9B8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424" y="6510967"/>
            <a:ext cx="9143999" cy="347033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peticiones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3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JULIO – SEPTIEMBRE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6" y="5319962"/>
            <a:ext cx="8035758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33,436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“Prestación de un servicio”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4.187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2.585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“Copia de documentos”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2.264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“Reconocimiento de un derecho”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1.975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BC5FD2-7ED9-444D-8BF6-ACC3BE1CB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96959"/>
              </p:ext>
            </p:extLst>
          </p:nvPr>
        </p:nvGraphicFramePr>
        <p:xfrm>
          <a:off x="1894304" y="2122964"/>
          <a:ext cx="8035760" cy="261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JULIO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AGOSTO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SEPTIEMBRE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TOTAL TRIM III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PRESTACIÓN DE UN SERVICIO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 DE DOCUMENTOS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SUSPENCIÓN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48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II 2023 VS. TRIM III 2023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76023"/>
              </p:ext>
            </p:extLst>
          </p:nvPr>
        </p:nvGraphicFramePr>
        <p:xfrm>
          <a:off x="1290637" y="1561171"/>
          <a:ext cx="10262026" cy="412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2126</Words>
  <Application>Microsoft Office PowerPoint</Application>
  <PresentationFormat>Panorámica</PresentationFormat>
  <Paragraphs>707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454</cp:revision>
  <dcterms:created xsi:type="dcterms:W3CDTF">2020-02-19T16:39:42Z</dcterms:created>
  <dcterms:modified xsi:type="dcterms:W3CDTF">2024-03-08T20:43:48Z</dcterms:modified>
</cp:coreProperties>
</file>