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5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RCHIVO%20DE%20TRABAJO%20CONSOLIDADO%20TRIMESTRE%20IV%202020%20-TRIMESTRE%20I%202021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%20DE%20TRABAJO%20CONSOLIDADO%20TRIMESTRE%20IV%202020%20-TRIMESTRE%20I%202021%20PQ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CHIVO%20DE%20TRABAJO%20CONSOLIDADO%20TRIMESTRE%20IV%202020%20-TRIMESTRE%20I%202021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TIPO DE SOLICITUDES I TRIM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55-415C-9F5A-89B5FB534C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55-415C-9F5A-89B5FB534C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55-415C-9F5A-89B5FB534C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55-415C-9F5A-89B5FB534C0F}"/>
              </c:ext>
            </c:extLst>
          </c:dPt>
          <c:dLbls>
            <c:dLbl>
              <c:idx val="1"/>
              <c:layout>
                <c:manualLayout>
                  <c:x val="1.7633600884635184E-2"/>
                  <c:y val="0.143085479179967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55-415C-9F5A-89B5FB534C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077589877536491E-3"/>
                  <c:y val="7.05108888415975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55-415C-9F5A-89B5FB534C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55-415C-9F5A-89B5FB534C0F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57265</c:v>
                </c:pt>
                <c:pt idx="1">
                  <c:v>637</c:v>
                </c:pt>
                <c:pt idx="2">
                  <c:v>1223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55-415C-9F5A-89B5FB534C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982783931671"/>
          <c:y val="0.43418826700716462"/>
          <c:w val="0.1797849421364702"/>
          <c:h val="0.4991008015889905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5B9BD5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150</c:v>
                </c:pt>
                <c:pt idx="1">
                  <c:v>61</c:v>
                </c:pt>
                <c:pt idx="2">
                  <c:v>18</c:v>
                </c:pt>
                <c:pt idx="3">
                  <c:v>37</c:v>
                </c:pt>
                <c:pt idx="4">
                  <c:v>66</c:v>
                </c:pt>
                <c:pt idx="5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6-4F07-92D9-74545810ECC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ED7D31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166</c:v>
                </c:pt>
                <c:pt idx="1">
                  <c:v>174</c:v>
                </c:pt>
                <c:pt idx="2">
                  <c:v>150</c:v>
                </c:pt>
                <c:pt idx="3">
                  <c:v>189</c:v>
                </c:pt>
                <c:pt idx="4">
                  <c:v>289</c:v>
                </c:pt>
                <c:pt idx="5">
                  <c:v>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6-4F07-92D9-74545810ECC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14:spPr>
              </c14:invertSolidFillFmt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569722928"/>
        <c:axId val="-1569712048"/>
      </c:barChart>
      <c:catAx>
        <c:axId val="-1569722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69712048"/>
        <c:crosses val="autoZero"/>
        <c:auto val="1"/>
        <c:lblAlgn val="ctr"/>
        <c:lblOffset val="100"/>
        <c:noMultiLvlLbl val="1"/>
      </c:catAx>
      <c:valAx>
        <c:axId val="-1569712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crossAx val="-156972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5B9BD5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34</c:v>
                </c:pt>
                <c:pt idx="1">
                  <c:v>66</c:v>
                </c:pt>
                <c:pt idx="2">
                  <c:v>18</c:v>
                </c:pt>
                <c:pt idx="3">
                  <c:v>22</c:v>
                </c:pt>
                <c:pt idx="4" formatCode="#,##0">
                  <c:v>35</c:v>
                </c:pt>
                <c:pt idx="5" formatCode="#,##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8F-446B-B05A-FFB9F5DB036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ED7D31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126</c:v>
                </c:pt>
                <c:pt idx="1">
                  <c:v>120</c:v>
                </c:pt>
                <c:pt idx="2">
                  <c:v>53</c:v>
                </c:pt>
                <c:pt idx="3">
                  <c:v>50</c:v>
                </c:pt>
                <c:pt idx="4" formatCode="#,##0">
                  <c:v>70</c:v>
                </c:pt>
                <c:pt idx="5" formatCode="#,##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8F-446B-B05A-FFB9F5DB036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14:spPr>
              </c14:invertSolidFillFmt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399060736"/>
        <c:axId val="-1399066176"/>
      </c:barChart>
      <c:catAx>
        <c:axId val="-1399060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399066176"/>
        <c:crosses val="autoZero"/>
        <c:auto val="1"/>
        <c:lblAlgn val="ctr"/>
        <c:lblOffset val="100"/>
        <c:noMultiLvlLbl val="1"/>
      </c:catAx>
      <c:valAx>
        <c:axId val="-1399066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-13990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29/4/2021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ENERO-MARZO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ENERO –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348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“Suministro de información imprecisa, incompleta y errónea”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a suministrar información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95227"/>
              </p:ext>
            </p:extLst>
          </p:nvPr>
        </p:nvGraphicFramePr>
        <p:xfrm>
          <a:off x="1607416" y="1690254"/>
          <a:ext cx="10030402" cy="361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111">
                  <a:extLst>
                    <a:ext uri="{9D8B030D-6E8A-4147-A177-3AD203B41FA5}">
                      <a16:colId xmlns="" xmlns:a16="http://schemas.microsoft.com/office/drawing/2014/main" val="1384827190"/>
                    </a:ext>
                  </a:extLst>
                </a:gridCol>
                <a:gridCol w="1288473">
                  <a:extLst>
                    <a:ext uri="{9D8B030D-6E8A-4147-A177-3AD203B41FA5}">
                      <a16:colId xmlns="" xmlns:a16="http://schemas.microsoft.com/office/drawing/2014/main" val="668919331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330249199"/>
                    </a:ext>
                  </a:extLst>
                </a:gridCol>
                <a:gridCol w="1423190">
                  <a:extLst>
                    <a:ext uri="{9D8B030D-6E8A-4147-A177-3AD203B41FA5}">
                      <a16:colId xmlns="" xmlns:a16="http://schemas.microsoft.com/office/drawing/2014/main" val="1539554353"/>
                    </a:ext>
                  </a:extLst>
                </a:gridCol>
                <a:gridCol w="1139901">
                  <a:extLst>
                    <a:ext uri="{9D8B030D-6E8A-4147-A177-3AD203B41FA5}">
                      <a16:colId xmlns="" xmlns:a16="http://schemas.microsoft.com/office/drawing/2014/main" val="3914107552"/>
                    </a:ext>
                  </a:extLst>
                </a:gridCol>
              </a:tblGrid>
              <a:tr h="22167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I </a:t>
                      </a:r>
                      <a:r>
                        <a:rPr lang="es-419" sz="1200" b="1" u="none" strike="noStrike" dirty="0">
                          <a:effectLst/>
                        </a:rPr>
                        <a:t>TRIM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2021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="" xmlns:a16="http://schemas.microsoft.com/office/drawing/2014/main" val="3183976896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5126405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855653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5901792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940858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8578897"/>
                  </a:ext>
                </a:extLst>
              </a:tr>
              <a:tr h="25846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282402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23177123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53684137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1577885"/>
                  </a:ext>
                </a:extLst>
              </a:tr>
              <a:tr h="1753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52382520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INDEBIDO DE LOS BIENES DE LA ENTIDAD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8466593"/>
                  </a:ext>
                </a:extLst>
              </a:tr>
              <a:tr h="2116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9543081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59058593"/>
                  </a:ext>
                </a:extLst>
              </a:tr>
              <a:tr h="20636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0915849"/>
                  </a:ext>
                </a:extLst>
              </a:tr>
              <a:tr h="2092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 dirty="0" smtClean="0">
                          <a:effectLst/>
                        </a:rPr>
                        <a:t>TOTAL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282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52901"/>
              </p:ext>
            </p:extLst>
          </p:nvPr>
        </p:nvGraphicFramePr>
        <p:xfrm>
          <a:off x="3699160" y="1805336"/>
          <a:ext cx="7654640" cy="1447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4">
                  <a:extLst>
                    <a:ext uri="{9D8B030D-6E8A-4147-A177-3AD203B41FA5}">
                      <a16:colId xmlns="" xmlns:a16="http://schemas.microsoft.com/office/drawing/2014/main" val="592349267"/>
                    </a:ext>
                  </a:extLst>
                </a:gridCol>
                <a:gridCol w="872836">
                  <a:extLst>
                    <a:ext uri="{9D8B030D-6E8A-4147-A177-3AD203B41FA5}">
                      <a16:colId xmlns="" xmlns:a16="http://schemas.microsoft.com/office/drawing/2014/main" val="3901990898"/>
                    </a:ext>
                  </a:extLst>
                </a:gridCol>
                <a:gridCol w="928255">
                  <a:extLst>
                    <a:ext uri="{9D8B030D-6E8A-4147-A177-3AD203B41FA5}">
                      <a16:colId xmlns="" xmlns:a16="http://schemas.microsoft.com/office/drawing/2014/main" val="576438526"/>
                    </a:ext>
                  </a:extLst>
                </a:gridCol>
                <a:gridCol w="707936">
                  <a:extLst>
                    <a:ext uri="{9D8B030D-6E8A-4147-A177-3AD203B41FA5}">
                      <a16:colId xmlns="" xmlns:a16="http://schemas.microsoft.com/office/drawing/2014/main" val="2131099045"/>
                    </a:ext>
                  </a:extLst>
                </a:gridCol>
                <a:gridCol w="573609">
                  <a:extLst>
                    <a:ext uri="{9D8B030D-6E8A-4147-A177-3AD203B41FA5}">
                      <a16:colId xmlns="" xmlns:a16="http://schemas.microsoft.com/office/drawing/2014/main" val="1361689064"/>
                    </a:ext>
                  </a:extLst>
                </a:gridCol>
              </a:tblGrid>
              <a:tr h="22057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="" xmlns:a16="http://schemas.microsoft.com/office/drawing/2014/main" val="997680472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99003929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33470812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63992921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53713121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848894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40272"/>
              </p:ext>
            </p:extLst>
          </p:nvPr>
        </p:nvGraphicFramePr>
        <p:xfrm>
          <a:off x="3699160" y="3980372"/>
          <a:ext cx="6108700" cy="1963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58">
                  <a:extLst>
                    <a:ext uri="{9D8B030D-6E8A-4147-A177-3AD203B41FA5}">
                      <a16:colId xmlns="" xmlns:a16="http://schemas.microsoft.com/office/drawing/2014/main" val="572123666"/>
                    </a:ext>
                  </a:extLst>
                </a:gridCol>
                <a:gridCol w="1011382">
                  <a:extLst>
                    <a:ext uri="{9D8B030D-6E8A-4147-A177-3AD203B41FA5}">
                      <a16:colId xmlns="" xmlns:a16="http://schemas.microsoft.com/office/drawing/2014/main" val="2275623818"/>
                    </a:ext>
                  </a:extLst>
                </a:gridCol>
                <a:gridCol w="872836">
                  <a:extLst>
                    <a:ext uri="{9D8B030D-6E8A-4147-A177-3AD203B41FA5}">
                      <a16:colId xmlns="" xmlns:a16="http://schemas.microsoft.com/office/drawing/2014/main" val="3839797524"/>
                    </a:ext>
                  </a:extLst>
                </a:gridCol>
                <a:gridCol w="782929">
                  <a:extLst>
                    <a:ext uri="{9D8B030D-6E8A-4147-A177-3AD203B41FA5}">
                      <a16:colId xmlns="" xmlns:a16="http://schemas.microsoft.com/office/drawing/2014/main" val="889727327"/>
                    </a:ext>
                  </a:extLst>
                </a:gridCol>
                <a:gridCol w="836895">
                  <a:extLst>
                    <a:ext uri="{9D8B030D-6E8A-4147-A177-3AD203B41FA5}">
                      <a16:colId xmlns="" xmlns:a16="http://schemas.microsoft.com/office/drawing/2014/main" val="1338702789"/>
                    </a:ext>
                  </a:extLst>
                </a:gridCol>
              </a:tblGrid>
              <a:tr h="17847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8717899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72327144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4854313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67802372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0487185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5086536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6126257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47820339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27690634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9372229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1371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26552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913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“Respuestas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 “Largos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de espera antes de la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86916"/>
              </p:ext>
            </p:extLst>
          </p:nvPr>
        </p:nvGraphicFramePr>
        <p:xfrm>
          <a:off x="1835728" y="1714495"/>
          <a:ext cx="7536871" cy="3424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5051">
                  <a:extLst>
                    <a:ext uri="{9D8B030D-6E8A-4147-A177-3AD203B41FA5}">
                      <a16:colId xmlns="" xmlns:a16="http://schemas.microsoft.com/office/drawing/2014/main" val="3783459161"/>
                    </a:ext>
                  </a:extLst>
                </a:gridCol>
                <a:gridCol w="1170907">
                  <a:extLst>
                    <a:ext uri="{9D8B030D-6E8A-4147-A177-3AD203B41FA5}">
                      <a16:colId xmlns="" xmlns:a16="http://schemas.microsoft.com/office/drawing/2014/main" val="897595678"/>
                    </a:ext>
                  </a:extLst>
                </a:gridCol>
                <a:gridCol w="1049778">
                  <a:extLst>
                    <a:ext uri="{9D8B030D-6E8A-4147-A177-3AD203B41FA5}">
                      <a16:colId xmlns="" xmlns:a16="http://schemas.microsoft.com/office/drawing/2014/main" val="3548969161"/>
                    </a:ext>
                  </a:extLst>
                </a:gridCol>
                <a:gridCol w="1063237">
                  <a:extLst>
                    <a:ext uri="{9D8B030D-6E8A-4147-A177-3AD203B41FA5}">
                      <a16:colId xmlns="" xmlns:a16="http://schemas.microsoft.com/office/drawing/2014/main" val="207272880"/>
                    </a:ext>
                  </a:extLst>
                </a:gridCol>
                <a:gridCol w="847898">
                  <a:extLst>
                    <a:ext uri="{9D8B030D-6E8A-4147-A177-3AD203B41FA5}">
                      <a16:colId xmlns="" xmlns:a16="http://schemas.microsoft.com/office/drawing/2014/main" val="1103457619"/>
                    </a:ext>
                  </a:extLst>
                </a:gridCol>
              </a:tblGrid>
              <a:tr h="33135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CAUSAS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 smtClean="0">
                          <a:effectLst/>
                        </a:rPr>
                        <a:t>ENERO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 smtClean="0">
                          <a:effectLst/>
                        </a:rPr>
                        <a:t>FEBRERO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 smtClean="0">
                          <a:effectLst/>
                        </a:rPr>
                        <a:t>MARZO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TOTAL 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52489256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71562537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34335375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78521128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8578675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9800114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48099064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10999029"/>
                  </a:ext>
                </a:extLst>
              </a:tr>
              <a:tr h="165678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2170815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665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8581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fueron Incrementar la cantidad de personal para la atención”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categorías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infraestructura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34781"/>
              </p:ext>
            </p:extLst>
          </p:nvPr>
        </p:nvGraphicFramePr>
        <p:xfrm>
          <a:off x="1824759" y="2368624"/>
          <a:ext cx="9529040" cy="174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20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CAUSAS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FEBRERO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MARZO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0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HACER REPARACIONES LOCATIVAS EN PRESENCIA DE USUARIOS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0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031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ENERO –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promedio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88697"/>
              </p:ext>
            </p:extLst>
          </p:nvPr>
        </p:nvGraphicFramePr>
        <p:xfrm>
          <a:off x="1607417" y="2476500"/>
          <a:ext cx="9531637" cy="2198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619">
                  <a:extLst>
                    <a:ext uri="{9D8B030D-6E8A-4147-A177-3AD203B41FA5}">
                      <a16:colId xmlns="" xmlns:a16="http://schemas.microsoft.com/office/drawing/2014/main" val="2008088730"/>
                    </a:ext>
                  </a:extLst>
                </a:gridCol>
                <a:gridCol w="2175164">
                  <a:extLst>
                    <a:ext uri="{9D8B030D-6E8A-4147-A177-3AD203B41FA5}">
                      <a16:colId xmlns="" xmlns:a16="http://schemas.microsoft.com/office/drawing/2014/main" val="2677677631"/>
                    </a:ext>
                  </a:extLst>
                </a:gridCol>
                <a:gridCol w="2272145">
                  <a:extLst>
                    <a:ext uri="{9D8B030D-6E8A-4147-A177-3AD203B41FA5}">
                      <a16:colId xmlns="" xmlns:a16="http://schemas.microsoft.com/office/drawing/2014/main" val="2513926830"/>
                    </a:ext>
                  </a:extLst>
                </a:gridCol>
                <a:gridCol w="2313709">
                  <a:extLst>
                    <a:ext uri="{9D8B030D-6E8A-4147-A177-3AD203B41FA5}">
                      <a16:colId xmlns="" xmlns:a16="http://schemas.microsoft.com/office/drawing/2014/main" val="4035303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TÉRMINO VENCIMIENTO (DIAS)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RESPONDIDAS EN TÉRMINOS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62409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14511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05409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4031298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20912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938909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786174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87349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559329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0840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ENERO –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999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23605"/>
              </p:ext>
            </p:extLst>
          </p:nvPr>
        </p:nvGraphicFramePr>
        <p:xfrm>
          <a:off x="1288763" y="1966320"/>
          <a:ext cx="5698303" cy="1083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859">
                  <a:extLst>
                    <a:ext uri="{9D8B030D-6E8A-4147-A177-3AD203B41FA5}">
                      <a16:colId xmlns="" xmlns:a16="http://schemas.microsoft.com/office/drawing/2014/main" val="333519422"/>
                    </a:ext>
                  </a:extLst>
                </a:gridCol>
                <a:gridCol w="817227">
                  <a:extLst>
                    <a:ext uri="{9D8B030D-6E8A-4147-A177-3AD203B41FA5}">
                      <a16:colId xmlns="" xmlns:a16="http://schemas.microsoft.com/office/drawing/2014/main" val="1056270709"/>
                    </a:ext>
                  </a:extLst>
                </a:gridCol>
                <a:gridCol w="984008">
                  <a:extLst>
                    <a:ext uri="{9D8B030D-6E8A-4147-A177-3AD203B41FA5}">
                      <a16:colId xmlns="" xmlns:a16="http://schemas.microsoft.com/office/drawing/2014/main" val="1239185965"/>
                    </a:ext>
                  </a:extLst>
                </a:gridCol>
                <a:gridCol w="1034043">
                  <a:extLst>
                    <a:ext uri="{9D8B030D-6E8A-4147-A177-3AD203B41FA5}">
                      <a16:colId xmlns="" xmlns:a16="http://schemas.microsoft.com/office/drawing/2014/main" val="1603439397"/>
                    </a:ext>
                  </a:extLst>
                </a:gridCol>
                <a:gridCol w="1701166">
                  <a:extLst>
                    <a:ext uri="{9D8B030D-6E8A-4147-A177-3AD203B41FA5}">
                      <a16:colId xmlns="" xmlns:a16="http://schemas.microsoft.com/office/drawing/2014/main" val="1099254213"/>
                    </a:ext>
                  </a:extLst>
                </a:gridCol>
              </a:tblGrid>
              <a:tr h="2708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CANTIDAD DE SOLICITUDES A LAS QUE SE LE NEGO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6888346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ORIGEN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 dirty="0">
                          <a:effectLst/>
                        </a:rPr>
                        <a:t>TOTAL </a:t>
                      </a:r>
                      <a:r>
                        <a:rPr lang="es-419" sz="1100" u="none" strike="noStrike" dirty="0" smtClean="0">
                          <a:effectLst/>
                        </a:rPr>
                        <a:t>I </a:t>
                      </a:r>
                      <a:r>
                        <a:rPr lang="es-419" sz="1100" u="none" strike="noStrike" dirty="0">
                          <a:effectLst/>
                        </a:rPr>
                        <a:t>TRIM </a:t>
                      </a:r>
                      <a:r>
                        <a:rPr lang="es-419" sz="1100" u="none" strike="noStrike" dirty="0" smtClean="0">
                          <a:effectLst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2562919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3396743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SECCIONAL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3924786"/>
                  </a:ext>
                </a:extLst>
              </a:tr>
            </a:tbl>
          </a:graphicData>
        </a:graphic>
      </p:graphicFrame>
      <p:graphicFrame>
        <p:nvGraphicFramePr>
          <p:cNvPr id="7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175402"/>
              </p:ext>
            </p:extLst>
          </p:nvPr>
        </p:nvGraphicFramePr>
        <p:xfrm>
          <a:off x="1288763" y="3168362"/>
          <a:ext cx="5698303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 -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286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56774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=""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6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20211"/>
              </p:ext>
            </p:extLst>
          </p:nvPr>
        </p:nvGraphicFramePr>
        <p:xfrm>
          <a:off x="1288762" y="3532081"/>
          <a:ext cx="5783551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ENERO – MARZO 2021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ENERO – MARZO 2021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dio continuidad a las jornadas de descongestión del canal virtual de PQRS a cargo de la Subdirección de Gestión Documental, dando como resultado un sistema que a la fecha se encuentra al día.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documento de propuesta para la actualización del procedimiento de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recepción, trámite y seguimiento a las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se encuentra en revisión por parte de la Dirección de Planeación y Desarrollo para aprobación y publicación.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- MARZO 2021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12153" y="1629126"/>
            <a:ext cx="10297775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7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7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700" dirty="0"/>
              <a:t>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Nación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presenta el informe consolidado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sobre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Peticiones, Quejas, Reclamos y Sugerencias, recibidas y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atendidas 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través de los diferentes canales de recepción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en el período comprendido entre el 01 de enero al 31 de marzo de 2021 por parte de las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Seccionales, a partir de la extracción de datos del Formato Matriz de Registro PQRS entregado mensualmente por todas las dependencias.</a:t>
            </a:r>
            <a:endParaRPr lang="es-CO" sz="2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-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de marzo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59.152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865738"/>
              </p:ext>
            </p:extLst>
          </p:nvPr>
        </p:nvGraphicFramePr>
        <p:xfrm>
          <a:off x="1607417" y="1666875"/>
          <a:ext cx="8104619" cy="388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ENERO -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34073"/>
              </p:ext>
            </p:extLst>
          </p:nvPr>
        </p:nvGraphicFramePr>
        <p:xfrm>
          <a:off x="3284122" y="1599585"/>
          <a:ext cx="8516507" cy="218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7369">
                  <a:extLst>
                    <a:ext uri="{9D8B030D-6E8A-4147-A177-3AD203B41FA5}">
                      <a16:colId xmlns="" xmlns:a16="http://schemas.microsoft.com/office/drawing/2014/main" val="3878633555"/>
                    </a:ext>
                  </a:extLst>
                </a:gridCol>
                <a:gridCol w="637309">
                  <a:extLst>
                    <a:ext uri="{9D8B030D-6E8A-4147-A177-3AD203B41FA5}">
                      <a16:colId xmlns="" xmlns:a16="http://schemas.microsoft.com/office/drawing/2014/main" val="2523600392"/>
                    </a:ext>
                  </a:extLst>
                </a:gridCol>
                <a:gridCol w="817418">
                  <a:extLst>
                    <a:ext uri="{9D8B030D-6E8A-4147-A177-3AD203B41FA5}">
                      <a16:colId xmlns="" xmlns:a16="http://schemas.microsoft.com/office/drawing/2014/main" val="3665306361"/>
                    </a:ext>
                  </a:extLst>
                </a:gridCol>
                <a:gridCol w="720437">
                  <a:extLst>
                    <a:ext uri="{9D8B030D-6E8A-4147-A177-3AD203B41FA5}">
                      <a16:colId xmlns="" xmlns:a16="http://schemas.microsoft.com/office/drawing/2014/main" val="3241349407"/>
                    </a:ext>
                  </a:extLst>
                </a:gridCol>
                <a:gridCol w="813974">
                  <a:extLst>
                    <a:ext uri="{9D8B030D-6E8A-4147-A177-3AD203B41FA5}">
                      <a16:colId xmlns="" xmlns:a16="http://schemas.microsoft.com/office/drawing/2014/main" val="1847941448"/>
                    </a:ext>
                  </a:extLst>
                </a:gridCol>
              </a:tblGrid>
              <a:tr h="24307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NIVEL CENTRAL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TOTAL TRIM </a:t>
                      </a:r>
                      <a:r>
                        <a:rPr lang="es-419" sz="1000" b="1" u="none" strike="noStrike" dirty="0" smtClean="0">
                          <a:effectLst/>
                        </a:rPr>
                        <a:t>I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extLst>
                  <a:ext uri="{0D108BD9-81ED-4DB2-BD59-A6C34878D82A}">
                    <a16:rowId xmlns="" xmlns:a16="http://schemas.microsoft.com/office/drawing/2014/main" val="1003053914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0834167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46852593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6420704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071687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608534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2332067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31504980"/>
                  </a:ext>
                </a:extLst>
              </a:tr>
              <a:tr h="17043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5867720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9541185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58341375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74023"/>
              </p:ext>
            </p:extLst>
          </p:nvPr>
        </p:nvGraphicFramePr>
        <p:xfrm>
          <a:off x="3305520" y="4250209"/>
          <a:ext cx="6511042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040">
                  <a:extLst>
                    <a:ext uri="{9D8B030D-6E8A-4147-A177-3AD203B41FA5}">
                      <a16:colId xmlns="" xmlns:a16="http://schemas.microsoft.com/office/drawing/2014/main" val="1625699427"/>
                    </a:ext>
                  </a:extLst>
                </a:gridCol>
                <a:gridCol w="967207">
                  <a:extLst>
                    <a:ext uri="{9D8B030D-6E8A-4147-A177-3AD203B41FA5}">
                      <a16:colId xmlns="" xmlns:a16="http://schemas.microsoft.com/office/drawing/2014/main" val="553076790"/>
                    </a:ext>
                  </a:extLst>
                </a:gridCol>
                <a:gridCol w="871850">
                  <a:extLst>
                    <a:ext uri="{9D8B030D-6E8A-4147-A177-3AD203B41FA5}">
                      <a16:colId xmlns="" xmlns:a16="http://schemas.microsoft.com/office/drawing/2014/main" val="3089715740"/>
                    </a:ext>
                  </a:extLst>
                </a:gridCol>
                <a:gridCol w="790114">
                  <a:extLst>
                    <a:ext uri="{9D8B030D-6E8A-4147-A177-3AD203B41FA5}">
                      <a16:colId xmlns="" xmlns:a16="http://schemas.microsoft.com/office/drawing/2014/main" val="1301921256"/>
                    </a:ext>
                  </a:extLst>
                </a:gridCol>
                <a:gridCol w="980831">
                  <a:extLst>
                    <a:ext uri="{9D8B030D-6E8A-4147-A177-3AD203B41FA5}">
                      <a16:colId xmlns="" xmlns:a16="http://schemas.microsoft.com/office/drawing/2014/main" val="22831223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 smtClean="0">
                          <a:effectLst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 smtClean="0">
                          <a:effectLst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</a:t>
                      </a:r>
                      <a:r>
                        <a:rPr lang="es-419" sz="1100" b="1" u="none" strike="noStrike" dirty="0" smtClean="0">
                          <a:effectLst/>
                        </a:rPr>
                        <a:t>I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458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48061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08402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46641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83200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60301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3901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15642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57890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32880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7687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ENERO –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67 %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“Denuncia”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“Solicitud de certificación”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“Prestación de un servicio”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67299"/>
              </p:ext>
            </p:extLst>
          </p:nvPr>
        </p:nvGraphicFramePr>
        <p:xfrm>
          <a:off x="1894304" y="1597025"/>
          <a:ext cx="9620362" cy="361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8787">
                  <a:extLst>
                    <a:ext uri="{9D8B030D-6E8A-4147-A177-3AD203B41FA5}">
                      <a16:colId xmlns="" xmlns:a16="http://schemas.microsoft.com/office/drawing/2014/main" val="870936694"/>
                    </a:ext>
                  </a:extLst>
                </a:gridCol>
                <a:gridCol w="1112732">
                  <a:extLst>
                    <a:ext uri="{9D8B030D-6E8A-4147-A177-3AD203B41FA5}">
                      <a16:colId xmlns="" xmlns:a16="http://schemas.microsoft.com/office/drawing/2014/main" val="3275493532"/>
                    </a:ext>
                  </a:extLst>
                </a:gridCol>
                <a:gridCol w="829738">
                  <a:extLst>
                    <a:ext uri="{9D8B030D-6E8A-4147-A177-3AD203B41FA5}">
                      <a16:colId xmlns="" xmlns:a16="http://schemas.microsoft.com/office/drawing/2014/main" val="2644805126"/>
                    </a:ext>
                  </a:extLst>
                </a:gridCol>
                <a:gridCol w="1147806">
                  <a:extLst>
                    <a:ext uri="{9D8B030D-6E8A-4147-A177-3AD203B41FA5}">
                      <a16:colId xmlns="" xmlns:a16="http://schemas.microsoft.com/office/drawing/2014/main" val="1076656457"/>
                    </a:ext>
                  </a:extLst>
                </a:gridCol>
                <a:gridCol w="903493">
                  <a:extLst>
                    <a:ext uri="{9D8B030D-6E8A-4147-A177-3AD203B41FA5}">
                      <a16:colId xmlns="" xmlns:a16="http://schemas.microsoft.com/office/drawing/2014/main" val="478148343"/>
                    </a:ext>
                  </a:extLst>
                </a:gridCol>
                <a:gridCol w="1147806">
                  <a:extLst>
                    <a:ext uri="{9D8B030D-6E8A-4147-A177-3AD203B41FA5}">
                      <a16:colId xmlns="" xmlns:a16="http://schemas.microsoft.com/office/drawing/2014/main" val="215978804"/>
                    </a:ext>
                  </a:extLst>
                </a:gridCol>
              </a:tblGrid>
              <a:tr h="225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 TRIM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I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PORCENTAJE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81242672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97637085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8571101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45064308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3529434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60435846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65209788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633654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84268711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4237093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5835052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084220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2260995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5926031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0064235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6848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29492"/>
              </p:ext>
            </p:extLst>
          </p:nvPr>
        </p:nvGraphicFramePr>
        <p:xfrm>
          <a:off x="3691468" y="1612926"/>
          <a:ext cx="7946350" cy="1971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005">
                  <a:extLst>
                    <a:ext uri="{9D8B030D-6E8A-4147-A177-3AD203B41FA5}">
                      <a16:colId xmlns="" xmlns:a16="http://schemas.microsoft.com/office/drawing/2014/main" val="420541084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664226793"/>
                    </a:ext>
                  </a:extLst>
                </a:gridCol>
                <a:gridCol w="720436">
                  <a:extLst>
                    <a:ext uri="{9D8B030D-6E8A-4147-A177-3AD203B41FA5}">
                      <a16:colId xmlns="" xmlns:a16="http://schemas.microsoft.com/office/drawing/2014/main" val="2686953404"/>
                    </a:ext>
                  </a:extLst>
                </a:gridCol>
                <a:gridCol w="651441">
                  <a:extLst>
                    <a:ext uri="{9D8B030D-6E8A-4147-A177-3AD203B41FA5}">
                      <a16:colId xmlns="" xmlns:a16="http://schemas.microsoft.com/office/drawing/2014/main" val="1401480477"/>
                    </a:ext>
                  </a:extLst>
                </a:gridCol>
                <a:gridCol w="595468">
                  <a:extLst>
                    <a:ext uri="{9D8B030D-6E8A-4147-A177-3AD203B41FA5}">
                      <a16:colId xmlns="" xmlns:a16="http://schemas.microsoft.com/office/drawing/2014/main" val="3978380052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="" xmlns:a16="http://schemas.microsoft.com/office/drawing/2014/main" val="384358120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21694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1715833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0782731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7427984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PLANEACIÓN Y DESARROLLO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693614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3985214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COMUNICACIONES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362123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CUERPO TÉCNICO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3320492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EJECUTIVA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9630970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EL NARCOTRÁFICO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49180364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19477"/>
              </p:ext>
            </p:extLst>
          </p:nvPr>
        </p:nvGraphicFramePr>
        <p:xfrm>
          <a:off x="3691468" y="3998112"/>
          <a:ext cx="61087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1732">
                  <a:extLst>
                    <a:ext uri="{9D8B030D-6E8A-4147-A177-3AD203B41FA5}">
                      <a16:colId xmlns="" xmlns:a16="http://schemas.microsoft.com/office/drawing/2014/main" val="1540451791"/>
                    </a:ext>
                  </a:extLst>
                </a:gridCol>
                <a:gridCol w="907466">
                  <a:extLst>
                    <a:ext uri="{9D8B030D-6E8A-4147-A177-3AD203B41FA5}">
                      <a16:colId xmlns="" xmlns:a16="http://schemas.microsoft.com/office/drawing/2014/main" val="3025845081"/>
                    </a:ext>
                  </a:extLst>
                </a:gridCol>
                <a:gridCol w="789344">
                  <a:extLst>
                    <a:ext uri="{9D8B030D-6E8A-4147-A177-3AD203B41FA5}">
                      <a16:colId xmlns="" xmlns:a16="http://schemas.microsoft.com/office/drawing/2014/main" val="3600933575"/>
                    </a:ext>
                  </a:extLst>
                </a:gridCol>
                <a:gridCol w="713263">
                  <a:extLst>
                    <a:ext uri="{9D8B030D-6E8A-4147-A177-3AD203B41FA5}">
                      <a16:colId xmlns="" xmlns:a16="http://schemas.microsoft.com/office/drawing/2014/main" val="2247276276"/>
                    </a:ext>
                  </a:extLst>
                </a:gridCol>
                <a:gridCol w="836895">
                  <a:extLst>
                    <a:ext uri="{9D8B030D-6E8A-4147-A177-3AD203B41FA5}">
                      <a16:colId xmlns="" xmlns:a16="http://schemas.microsoft.com/office/drawing/2014/main" val="11452360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</a:t>
                      </a:r>
                      <a:r>
                        <a:rPr lang="es-419" sz="1100" b="1" u="none" strike="noStrike" dirty="0" smtClean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995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4745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67246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6549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12551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7030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93750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5988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41355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496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3938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1768</Words>
  <Application>Microsoft Office PowerPoint</Application>
  <PresentationFormat>Panorámica</PresentationFormat>
  <Paragraphs>718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298</cp:revision>
  <dcterms:created xsi:type="dcterms:W3CDTF">2020-02-19T16:39:42Z</dcterms:created>
  <dcterms:modified xsi:type="dcterms:W3CDTF">2021-04-29T16:49:27Z</dcterms:modified>
</cp:coreProperties>
</file>