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65" r:id="rId4"/>
    <p:sldId id="263" r:id="rId5"/>
    <p:sldId id="266" r:id="rId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93951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el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2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imagen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adroTexto 5"/>
          <p:cNvSpPr txBox="1"/>
          <p:nvPr/>
        </p:nvSpPr>
        <p:spPr>
          <a:xfrm>
            <a:off x="499453" y="4954385"/>
            <a:ext cx="333675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 b="1">
                <a:solidFill>
                  <a:srgbClr val="6B6B6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Título</a:t>
            </a:r>
          </a:p>
          <a:p>
            <a:pPr>
              <a:defRPr sz="1500" b="1">
                <a:solidFill>
                  <a:srgbClr val="6B6B6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Fecha </a:t>
            </a:r>
          </a:p>
        </p:txBody>
      </p:sp>
      <p:sp>
        <p:nvSpPr>
          <p:cNvPr id="113" name="CuadroTexto 6"/>
          <p:cNvSpPr txBox="1"/>
          <p:nvPr/>
        </p:nvSpPr>
        <p:spPr>
          <a:xfrm>
            <a:off x="499453" y="5588472"/>
            <a:ext cx="333675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 i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Autor</a:t>
            </a:r>
          </a:p>
          <a:p>
            <a:pPr>
              <a:defRPr sz="15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Cargo</a:t>
            </a:r>
          </a:p>
        </p:txBody>
      </p:sp>
      <p:sp>
        <p:nvSpPr>
          <p:cNvPr id="114" name="Rectángulo 1"/>
          <p:cNvSpPr txBox="1"/>
          <p:nvPr/>
        </p:nvSpPr>
        <p:spPr>
          <a:xfrm>
            <a:off x="1265199" y="4954385"/>
            <a:ext cx="3336753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5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sz="1100" dirty="0">
                <a:solidFill>
                  <a:schemeClr val="tx1"/>
                </a:solidFill>
              </a:rPr>
              <a:t>INFORME  ESTADÍSTICO SONDEO</a:t>
            </a:r>
          </a:p>
          <a:p>
            <a:r>
              <a:rPr lang="es-CO" sz="1100" dirty="0">
                <a:solidFill>
                  <a:schemeClr val="tx1"/>
                </a:solidFill>
              </a:rPr>
              <a:t>Julio –Diciembre 2019 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15" name="Rectángulo 1"/>
          <p:cNvSpPr txBox="1"/>
          <p:nvPr/>
        </p:nvSpPr>
        <p:spPr>
          <a:xfrm>
            <a:off x="1265199" y="5647348"/>
            <a:ext cx="345236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5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sz="1100" dirty="0">
                <a:solidFill>
                  <a:schemeClr val="tx1"/>
                </a:solidFill>
              </a:rPr>
              <a:t>Dirección de Atención al Usuario, Intervención Temprana y Asignaciones</a:t>
            </a:r>
            <a:endParaRPr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adroTexto 2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/>
              <a:t>Informe Estadístico Sondeo  </a:t>
            </a:r>
          </a:p>
          <a:p>
            <a:r>
              <a:rPr lang="es-CO" dirty="0"/>
              <a:t> II Semestre 2019 </a:t>
            </a:r>
            <a:endParaRPr dirty="0"/>
          </a:p>
        </p:txBody>
      </p:sp>
      <p:sp>
        <p:nvSpPr>
          <p:cNvPr id="125" name="CuadroTexto 5"/>
          <p:cNvSpPr txBox="1"/>
          <p:nvPr/>
        </p:nvSpPr>
        <p:spPr>
          <a:xfrm>
            <a:off x="3078251" y="2039090"/>
            <a:ext cx="5124124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/>
            <a:r>
              <a:rPr lang="es-CO" dirty="0"/>
              <a:t>Objetivo </a:t>
            </a:r>
            <a:endParaRPr dirty="0"/>
          </a:p>
        </p:txBody>
      </p:sp>
      <p:sp>
        <p:nvSpPr>
          <p:cNvPr id="127" name="Rectángulo 7"/>
          <p:cNvSpPr txBox="1"/>
          <p:nvPr/>
        </p:nvSpPr>
        <p:spPr>
          <a:xfrm>
            <a:off x="511161" y="2994770"/>
            <a:ext cx="1116967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just"/>
            <a:r>
              <a:rPr lang="es-CO" b="0" dirty="0">
                <a:solidFill>
                  <a:schemeClr val="tx1"/>
                </a:solidFill>
              </a:rPr>
              <a:t>La Fiscalía General de  la Nación realizó para el II semestre de 2019 un sondeo cuyo objetivo fue establecer el grado de conocimiento de nuestros usuarios, respecto </a:t>
            </a:r>
            <a:r>
              <a:rPr lang="es-CO" b="0">
                <a:solidFill>
                  <a:schemeClr val="tx1"/>
                </a:solidFill>
              </a:rPr>
              <a:t>a algunos servicios </a:t>
            </a:r>
            <a:r>
              <a:rPr lang="es-CO" b="0" dirty="0">
                <a:solidFill>
                  <a:schemeClr val="tx1"/>
                </a:solidFill>
              </a:rPr>
              <a:t>de competencia de  la entidad. </a:t>
            </a:r>
            <a:endParaRPr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adroTexto 2"/>
          <p:cNvSpPr txBox="1"/>
          <p:nvPr/>
        </p:nvSpPr>
        <p:spPr>
          <a:xfrm>
            <a:off x="538083" y="296154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/>
              <a:t>Informe Estadístico Sondeo  </a:t>
            </a:r>
          </a:p>
          <a:p>
            <a:r>
              <a:rPr lang="es-CO" dirty="0"/>
              <a:t> II Semestre 2019 </a:t>
            </a:r>
            <a:endParaRPr dirty="0"/>
          </a:p>
        </p:txBody>
      </p:sp>
      <p:sp>
        <p:nvSpPr>
          <p:cNvPr id="125" name="CuadroTexto 5"/>
          <p:cNvSpPr txBox="1"/>
          <p:nvPr/>
        </p:nvSpPr>
        <p:spPr>
          <a:xfrm>
            <a:off x="5523160" y="2200884"/>
            <a:ext cx="367871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/>
            <a:r>
              <a:rPr lang="es-CO" b="0" dirty="0">
                <a:solidFill>
                  <a:schemeClr val="tx1"/>
                </a:solidFill>
              </a:rPr>
              <a:t>Pregunta:</a:t>
            </a:r>
            <a:endParaRPr b="0" dirty="0">
              <a:solidFill>
                <a:schemeClr val="tx1"/>
              </a:solidFill>
            </a:endParaRP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1529375E-A786-4C7C-AEA6-80427D6E13AA}"/>
              </a:ext>
            </a:extLst>
          </p:cNvPr>
          <p:cNvSpPr txBox="1"/>
          <p:nvPr/>
        </p:nvSpPr>
        <p:spPr>
          <a:xfrm>
            <a:off x="5379877" y="3301931"/>
            <a:ext cx="624788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sz="2000" b="0" dirty="0">
                <a:solidFill>
                  <a:schemeClr val="tx1"/>
                </a:solidFill>
              </a:rPr>
              <a:t>¿De los siguientes servicios sabe usted cuales  son de competencia de la Fiscalía Genera  de la Nación? </a:t>
            </a:r>
            <a:endParaRPr sz="2000" b="0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ED2F44-23AC-47B6-827C-E02F2BF195BA}"/>
              </a:ext>
            </a:extLst>
          </p:cNvPr>
          <p:cNvSpPr txBox="1"/>
          <p:nvPr/>
        </p:nvSpPr>
        <p:spPr>
          <a:xfrm>
            <a:off x="5582820" y="4600295"/>
            <a:ext cx="5842001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0" dirty="0">
                <a:solidFill>
                  <a:schemeClr val="tx1"/>
                </a:solidFill>
              </a:rPr>
              <a:t>Regulación cuota alimentaria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0" dirty="0">
                <a:solidFill>
                  <a:schemeClr val="tx1"/>
                </a:solidFill>
              </a:rPr>
              <a:t>Denuncia por violencia intrafamiliar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0" dirty="0">
                <a:solidFill>
                  <a:schemeClr val="tx1"/>
                </a:solidFill>
              </a:rPr>
              <a:t>Quejas de funcionarios de otras entidades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0" dirty="0">
                <a:solidFill>
                  <a:schemeClr val="tx1"/>
                </a:solidFill>
              </a:rPr>
              <a:t>Reportar hechos de corrupción</a:t>
            </a:r>
            <a:endParaRPr sz="2000" b="0" dirty="0">
              <a:solidFill>
                <a:schemeClr val="tx1"/>
              </a:solidFill>
            </a:endParaRPr>
          </a:p>
        </p:txBody>
      </p:sp>
      <p:pic>
        <p:nvPicPr>
          <p:cNvPr id="9" name="Imagen 1" descr="Imagen 1">
            <a:extLst>
              <a:ext uri="{FF2B5EF4-FFF2-40B4-BE49-F238E27FC236}">
                <a16:creationId xmlns:a16="http://schemas.microsoft.com/office/drawing/2014/main" id="{ECC6A086-1802-43FD-9D44-E1E949C3B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29638" r="7690" b="10880"/>
          <a:stretch>
            <a:fillRect/>
          </a:stretch>
        </p:blipFill>
        <p:spPr>
          <a:xfrm>
            <a:off x="225870" y="2233258"/>
            <a:ext cx="4519752" cy="3695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3EA4467-A196-4D99-AD8E-99973C3F1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009" y="1738649"/>
            <a:ext cx="1215951" cy="12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403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CuadroTexto 3"/>
          <p:cNvSpPr txBox="1"/>
          <p:nvPr/>
        </p:nvSpPr>
        <p:spPr>
          <a:xfrm>
            <a:off x="957645" y="1659467"/>
            <a:ext cx="4374519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5000" b="1">
                <a:solidFill>
                  <a:srgbClr val="6FC7D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  <p:sp>
        <p:nvSpPr>
          <p:cNvPr id="160" name="Conector recto 11"/>
          <p:cNvSpPr/>
          <p:nvPr/>
        </p:nvSpPr>
        <p:spPr>
          <a:xfrm>
            <a:off x="7242705" y="5446887"/>
            <a:ext cx="3117966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F5A8AF-6016-4BCD-A6B7-137BD423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11112"/>
            <a:ext cx="5666751" cy="3817381"/>
          </a:xfrm>
          <a:prstGeom prst="rect">
            <a:avLst/>
          </a:prstGeom>
        </p:spPr>
      </p:pic>
      <p:sp>
        <p:nvSpPr>
          <p:cNvPr id="11" name="CuadroTexto 5">
            <a:extLst>
              <a:ext uri="{FF2B5EF4-FFF2-40B4-BE49-F238E27FC236}">
                <a16:creationId xmlns:a16="http://schemas.microsoft.com/office/drawing/2014/main" id="{21DF4BBB-A47D-4AA3-919F-AE9DA225A86C}"/>
              </a:ext>
            </a:extLst>
          </p:cNvPr>
          <p:cNvSpPr txBox="1"/>
          <p:nvPr/>
        </p:nvSpPr>
        <p:spPr>
          <a:xfrm>
            <a:off x="478823" y="568113"/>
            <a:ext cx="5124124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b="0" dirty="0">
                <a:solidFill>
                  <a:schemeClr val="bg1"/>
                </a:solidFill>
              </a:rPr>
              <a:t>Resultados : </a:t>
            </a:r>
            <a:endParaRPr b="0" dirty="0">
              <a:solidFill>
                <a:schemeClr val="bg1"/>
              </a:solidFill>
            </a:endParaRPr>
          </a:p>
        </p:txBody>
      </p:sp>
      <p:sp>
        <p:nvSpPr>
          <p:cNvPr id="13" name="CuadroTexto 8">
            <a:extLst>
              <a:ext uri="{FF2B5EF4-FFF2-40B4-BE49-F238E27FC236}">
                <a16:creationId xmlns:a16="http://schemas.microsoft.com/office/drawing/2014/main" id="{D7C71314-F0B8-4333-A95E-687ACE622DF4}"/>
              </a:ext>
            </a:extLst>
          </p:cNvPr>
          <p:cNvSpPr txBox="1"/>
          <p:nvPr/>
        </p:nvSpPr>
        <p:spPr>
          <a:xfrm>
            <a:off x="372459" y="1606841"/>
            <a:ext cx="4374519" cy="5601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6B6B6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es-CO" sz="2000" dirty="0">
                <a:solidFill>
                  <a:schemeClr val="bg1"/>
                </a:solidFill>
              </a:rPr>
              <a:t>Participación de los Usuarios : Se obtuvo una participación de 220 usuarios. </a:t>
            </a:r>
          </a:p>
          <a:p>
            <a:endParaRPr lang="es-CO" sz="20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CO" sz="2000" dirty="0">
                <a:solidFill>
                  <a:schemeClr val="bg1"/>
                </a:solidFill>
              </a:rPr>
              <a:t>Conocimiento de las conductas delictivas de competencia de  la Fiscalía General de la Nación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CO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2000" dirty="0">
                <a:solidFill>
                  <a:schemeClr val="bg1"/>
                </a:solidFill>
              </a:rPr>
              <a:t>Violencia Intrafamiliar :179 respuestas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2000" dirty="0">
                <a:solidFill>
                  <a:schemeClr val="bg1"/>
                </a:solidFill>
              </a:rPr>
              <a:t>Reportar hechos de corrupción:141 respuestas</a:t>
            </a:r>
          </a:p>
          <a:p>
            <a:r>
              <a:rPr lang="es-CO" sz="2000" dirty="0">
                <a:solidFill>
                  <a:schemeClr val="bg1"/>
                </a:solidFill>
              </a:rPr>
              <a:t>     </a:t>
            </a:r>
          </a:p>
          <a:p>
            <a:endParaRPr lang="es-CO" sz="2000" dirty="0">
              <a:solidFill>
                <a:schemeClr val="bg1"/>
              </a:solidFill>
            </a:endParaRPr>
          </a:p>
          <a:p>
            <a:endParaRPr lang="es-CO" sz="2000" dirty="0"/>
          </a:p>
          <a:p>
            <a:endParaRPr lang="es-CO" sz="2000" dirty="0"/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adroTexto 5"/>
          <p:cNvSpPr txBox="1"/>
          <p:nvPr/>
        </p:nvSpPr>
        <p:spPr>
          <a:xfrm>
            <a:off x="1136563" y="1669756"/>
            <a:ext cx="5124124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dirty="0">
              <a:solidFill>
                <a:schemeClr val="tx1"/>
              </a:solidFill>
            </a:endParaRPr>
          </a:p>
        </p:txBody>
      </p:sp>
      <p:sp>
        <p:nvSpPr>
          <p:cNvPr id="8" name="CuadroTexto 2">
            <a:extLst>
              <a:ext uri="{FF2B5EF4-FFF2-40B4-BE49-F238E27FC236}">
                <a16:creationId xmlns:a16="http://schemas.microsoft.com/office/drawing/2014/main" id="{E1C7E06C-AEC4-41BE-B0B8-456CA1AECA31}"/>
              </a:ext>
            </a:extLst>
          </p:cNvPr>
          <p:cNvSpPr txBox="1"/>
          <p:nvPr/>
        </p:nvSpPr>
        <p:spPr>
          <a:xfrm>
            <a:off x="538083" y="296154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/>
              <a:t>Informe Estadístico Sondeo  </a:t>
            </a:r>
          </a:p>
          <a:p>
            <a:r>
              <a:rPr lang="es-CO" dirty="0"/>
              <a:t> II Semestre 2019 </a:t>
            </a:r>
            <a:endParaRPr dirty="0"/>
          </a:p>
        </p:txBody>
      </p:sp>
      <p:pic>
        <p:nvPicPr>
          <p:cNvPr id="2050" name="Picture 2" descr="Resultado de imagen de imagen conclusion">
            <a:extLst>
              <a:ext uri="{FF2B5EF4-FFF2-40B4-BE49-F238E27FC236}">
                <a16:creationId xmlns:a16="http://schemas.microsoft.com/office/drawing/2014/main" id="{8B422720-2F47-4C05-AE25-CBD90467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31" y="1669756"/>
            <a:ext cx="1249626" cy="113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5">
            <a:extLst>
              <a:ext uri="{FF2B5EF4-FFF2-40B4-BE49-F238E27FC236}">
                <a16:creationId xmlns:a16="http://schemas.microsoft.com/office/drawing/2014/main" id="{D46B54BD-C07E-49FE-BE14-4905EBD0876B}"/>
              </a:ext>
            </a:extLst>
          </p:cNvPr>
          <p:cNvSpPr txBox="1"/>
          <p:nvPr/>
        </p:nvSpPr>
        <p:spPr>
          <a:xfrm>
            <a:off x="2929981" y="1830213"/>
            <a:ext cx="5124124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b="0" dirty="0">
                <a:solidFill>
                  <a:schemeClr val="tx1"/>
                </a:solidFill>
              </a:rPr>
              <a:t>Conclusión y compromiso </a:t>
            </a:r>
            <a:endParaRPr b="0" dirty="0">
              <a:solidFill>
                <a:schemeClr val="tx1"/>
              </a:solidFill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8308ADCD-F2D8-486D-959B-4357BDECF9AC}"/>
              </a:ext>
            </a:extLst>
          </p:cNvPr>
          <p:cNvSpPr txBox="1"/>
          <p:nvPr/>
        </p:nvSpPr>
        <p:spPr>
          <a:xfrm>
            <a:off x="666043" y="2859640"/>
            <a:ext cx="9652001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6B6B6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v"/>
            </a:pPr>
            <a:endParaRPr lang="es-CO" sz="2000" dirty="0"/>
          </a:p>
          <a:p>
            <a:endParaRPr lang="es-CO" sz="2000" dirty="0"/>
          </a:p>
          <a:p>
            <a:endParaRPr dirty="0"/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23DDF4C6-F771-4D56-AB49-5DC10F45BDE3}"/>
              </a:ext>
            </a:extLst>
          </p:cNvPr>
          <p:cNvSpPr txBox="1"/>
          <p:nvPr/>
        </p:nvSpPr>
        <p:spPr>
          <a:xfrm>
            <a:off x="538083" y="2489381"/>
            <a:ext cx="9113917" cy="498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6B6B6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es-CO" sz="2000" dirty="0"/>
              <a:t>Del resultado del sondeo se evidencia  de forma positiva que los usuarios conocen y diferencian los asuntos de competencia de la entidad  vs aquellos asuntos que no son de  nuestra competencia.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CO" sz="20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CO" sz="2000" dirty="0"/>
              <a:t>Desde la Dirección de Atención al Usuario, Intervención Temprana y Asignaciones en articulación con la Dirección de Comunicaciones, se dará continuidad a la socialización de los servicios de la entidad a través de los canales dispuestos por la misma, con el fin de fortalecer el componente No. 4 del Plan Anticorrupción relacionado con los mecanismos para mejorar la atención.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CO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CO" sz="2000" dirty="0"/>
          </a:p>
          <a:p>
            <a:endParaRPr lang="es-CO" sz="2000" dirty="0"/>
          </a:p>
          <a:p>
            <a:endParaRPr lang="es-CO" sz="2000" dirty="0"/>
          </a:p>
          <a:p>
            <a:endParaRPr lang="es-CO" sz="2000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479389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260</Words>
  <Application>Microsoft Office PowerPoint</Application>
  <PresentationFormat>Panorámica</PresentationFormat>
  <Paragraphs>40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Aydee Lorena Galindo Orozco</dc:creator>
  <cp:lastModifiedBy>Adriana Eugenia Ramirez Lopez</cp:lastModifiedBy>
  <cp:revision>27</cp:revision>
  <dcterms:modified xsi:type="dcterms:W3CDTF">2020-01-07T15:00:05Z</dcterms:modified>
</cp:coreProperties>
</file>