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66" r:id="rId3"/>
    <p:sldId id="267" r:id="rId4"/>
    <p:sldId id="271" r:id="rId5"/>
    <p:sldId id="290" r:id="rId6"/>
    <p:sldId id="291" r:id="rId7"/>
    <p:sldId id="293" r:id="rId8"/>
    <p:sldId id="292" r:id="rId9"/>
    <p:sldId id="317" r:id="rId10"/>
    <p:sldId id="281" r:id="rId11"/>
    <p:sldId id="282" r:id="rId12"/>
    <p:sldId id="311" r:id="rId13"/>
    <p:sldId id="312" r:id="rId14"/>
    <p:sldId id="308" r:id="rId15"/>
    <p:sldId id="309" r:id="rId16"/>
    <p:sldId id="313" r:id="rId17"/>
    <p:sldId id="278" r:id="rId18"/>
    <p:sldId id="279" r:id="rId19"/>
    <p:sldId id="297" r:id="rId20"/>
    <p:sldId id="303" r:id="rId21"/>
    <p:sldId id="268" r:id="rId22"/>
    <p:sldId id="284" r:id="rId23"/>
    <p:sldId id="314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centro%20de%20contact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centro%20de%20contac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INDICADOR%20CALIFICACIONES%2020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GENERAL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centro%20de%20contacto%2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na\Desktop\Trabajo%20Maria\ENCUESTA%20DE%20SATISFACCI&#211;N\2020\analisis%20centro%20de%20contacto%2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PROCESOS MISIONALES SOBRE LOS QUE SE APLICÓ LA ENCUESTA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DAUITA2!$V$4</c:f>
              <c:strCache>
                <c:ptCount val="1"/>
                <c:pt idx="0">
                  <c:v>PORCENTAJES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DAUITA2!$T$5:$T$7</c:f>
              <c:strCache>
                <c:ptCount val="3"/>
                <c:pt idx="0">
                  <c:v>INVESTIGACIÓN Y JUDICIALIZACIÓN</c:v>
                </c:pt>
                <c:pt idx="1">
                  <c:v>GESTIÓN DE DENUNCIAS Y ANÁLISIS DE INFORMACIÓN</c:v>
                </c:pt>
                <c:pt idx="2">
                  <c:v>JUSTICIA TRANSICIONAL </c:v>
                </c:pt>
              </c:strCache>
            </c:strRef>
          </c:cat>
          <c:val>
            <c:numRef>
              <c:f>DAUITA2!$V$5:$V$7</c:f>
              <c:numCache>
                <c:formatCode>0%</c:formatCode>
                <c:ptCount val="3"/>
                <c:pt idx="0">
                  <c:v>0.15</c:v>
                </c:pt>
                <c:pt idx="1">
                  <c:v>0.48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D-4A6C-9CB2-1D1CFB4BA5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69177119"/>
        <c:axId val="2015244127"/>
      </c:barChart>
      <c:catAx>
        <c:axId val="569177119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5244127"/>
        <c:crossesAt val="0"/>
        <c:auto val="1"/>
        <c:lblAlgn val="ctr"/>
        <c:lblOffset val="100"/>
        <c:noMultiLvlLbl val="0"/>
      </c:catAx>
      <c:valAx>
        <c:axId val="20152441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9177119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¿Indique su Grado de satisfacción general con el servicio recibido?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'CHAT 1'!$I$2:$I$6</c:f>
              <c:strCache>
                <c:ptCount val="5"/>
                <c:pt idx="0">
                  <c:v>Excelente</c:v>
                </c:pt>
                <c:pt idx="1">
                  <c:v>Bueno</c:v>
                </c:pt>
                <c:pt idx="2">
                  <c:v>Regular</c:v>
                </c:pt>
                <c:pt idx="3">
                  <c:v>Muy Malo </c:v>
                </c:pt>
                <c:pt idx="4">
                  <c:v>Malo</c:v>
                </c:pt>
              </c:strCache>
            </c:strRef>
          </c:cat>
          <c:val>
            <c:numRef>
              <c:f>'CHAT 1'!$J$2:$J$6</c:f>
            </c:numRef>
          </c:val>
          <c:extLst>
            <c:ext xmlns:c16="http://schemas.microsoft.com/office/drawing/2014/chart" uri="{C3380CC4-5D6E-409C-BE32-E72D297353CC}">
              <c16:uniqueId val="{00000000-92FF-4EA7-B6FD-214F3EF5880C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'CHAT 1'!$I$2:$I$6</c:f>
              <c:strCache>
                <c:ptCount val="5"/>
                <c:pt idx="0">
                  <c:v>Excelente</c:v>
                </c:pt>
                <c:pt idx="1">
                  <c:v>Bueno</c:v>
                </c:pt>
                <c:pt idx="2">
                  <c:v>Regular</c:v>
                </c:pt>
                <c:pt idx="3">
                  <c:v>Muy Malo </c:v>
                </c:pt>
                <c:pt idx="4">
                  <c:v>Malo</c:v>
                </c:pt>
              </c:strCache>
            </c:strRef>
          </c:cat>
          <c:val>
            <c:numRef>
              <c:f>'CHAT 1'!$K$2:$K$6</c:f>
              <c:numCache>
                <c:formatCode>0%</c:formatCode>
                <c:ptCount val="5"/>
                <c:pt idx="0">
                  <c:v>0.65312971975163614</c:v>
                </c:pt>
                <c:pt idx="1">
                  <c:v>0.16136935727471052</c:v>
                </c:pt>
                <c:pt idx="2">
                  <c:v>7.5818090283604631E-2</c:v>
                </c:pt>
                <c:pt idx="3">
                  <c:v>2.930021815740896E-2</c:v>
                </c:pt>
                <c:pt idx="4">
                  <c:v>8.0382614532639701E-2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F-4EA7-B6FD-214F3EF588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13624448"/>
        <c:axId val="424786032"/>
      </c:barChart>
      <c:catAx>
        <c:axId val="5136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4786032"/>
        <c:crosses val="autoZero"/>
        <c:auto val="1"/>
        <c:lblAlgn val="ctr"/>
        <c:lblOffset val="100"/>
        <c:noMultiLvlLbl val="0"/>
      </c:catAx>
      <c:valAx>
        <c:axId val="424786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36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 ¿El agente resolvió su inquietud en esta llamada?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'CHAT 2'!$F$5:$F$6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'CHAT 2'!$G$5:$G$6</c:f>
            </c:numRef>
          </c:val>
          <c:extLst>
            <c:ext xmlns:c16="http://schemas.microsoft.com/office/drawing/2014/chart" uri="{C3380CC4-5D6E-409C-BE32-E72D297353CC}">
              <c16:uniqueId val="{00000000-B305-4EE6-B9AE-F277937FB8E0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'CHAT 2'!$F$5:$F$6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'CHAT 2'!$H$5:$H$6</c:f>
              <c:numCache>
                <c:formatCode>0%</c:formatCode>
                <c:ptCount val="2"/>
                <c:pt idx="0">
                  <c:v>0.62222734343492536</c:v>
                </c:pt>
                <c:pt idx="1">
                  <c:v>0.37777265656507458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5-4EE6-B9AE-F277937FB8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9967520"/>
        <c:axId val="431935216"/>
      </c:barChart>
      <c:catAx>
        <c:axId val="50996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1935216"/>
        <c:crosses val="autoZero"/>
        <c:auto val="1"/>
        <c:lblAlgn val="ctr"/>
        <c:lblOffset val="100"/>
        <c:noMultiLvlLbl val="0"/>
      </c:catAx>
      <c:valAx>
        <c:axId val="431935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996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TRATO RECIBIDO POR PARTE DE LOS SERVIDORES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'DPA1'!$M$4:$M$5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'DPA1'!$N$4:$N$5</c:f>
              <c:numCache>
                <c:formatCode>0.0%</c:formatCode>
                <c:ptCount val="2"/>
                <c:pt idx="0">
                  <c:v>0.94599999999999995</c:v>
                </c:pt>
                <c:pt idx="1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E-48D3-9126-BE9ACECA60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3102272"/>
        <c:axId val="1893999200"/>
      </c:barChart>
      <c:catAx>
        <c:axId val="20031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93999200"/>
        <c:crosses val="autoZero"/>
        <c:auto val="1"/>
        <c:lblAlgn val="ctr"/>
        <c:lblOffset val="100"/>
        <c:noMultiLvlLbl val="0"/>
      </c:catAx>
      <c:valAx>
        <c:axId val="1893999200"/>
        <c:scaling>
          <c:orientation val="minMax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200310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CALIDAD DEL SERVICIO PRESTADO POR EL PROGRAMA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'DPA2'!$K$4:$K$5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'DPA2'!$L$4:$L$5</c:f>
              <c:numCache>
                <c:formatCode>0.0%</c:formatCode>
                <c:ptCount val="2"/>
                <c:pt idx="0">
                  <c:v>0.85599999999999998</c:v>
                </c:pt>
                <c:pt idx="1">
                  <c:v>0.88800000000000001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2-4630-9787-5EA5A0B933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1130624"/>
        <c:axId val="1893993376"/>
      </c:barChart>
      <c:catAx>
        <c:axId val="93113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93993376"/>
        <c:crosses val="autoZero"/>
        <c:auto val="1"/>
        <c:lblAlgn val="ctr"/>
        <c:lblOffset val="100"/>
        <c:noMultiLvlLbl val="0"/>
      </c:catAx>
      <c:valAx>
        <c:axId val="1893993376"/>
        <c:scaling>
          <c:orientation val="minMax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93113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ESTADO DE LA SEDE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'DPA3'!$J$3:$J$4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'DPA3'!$K$3:$K$4</c:f>
              <c:numCache>
                <c:formatCode>0.0%</c:formatCode>
                <c:ptCount val="2"/>
                <c:pt idx="0">
                  <c:v>0.81499999999999995</c:v>
                </c:pt>
                <c:pt idx="1">
                  <c:v>0.90799999999999992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1-45FC-93FD-18CDB50E469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2618704"/>
        <c:axId val="1894297712"/>
      </c:barChart>
      <c:catAx>
        <c:axId val="19126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94297712"/>
        <c:crosses val="autoZero"/>
        <c:auto val="1"/>
        <c:lblAlgn val="ctr"/>
        <c:lblOffset val="100"/>
        <c:noMultiLvlLbl val="0"/>
      </c:catAx>
      <c:valAx>
        <c:axId val="1894297712"/>
        <c:scaling>
          <c:orientation val="minMax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191261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Calificaciones recibidas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CALIFICACIONES'!$D$9:$H$9</c:f>
              <c:strCache>
                <c:ptCount val="5"/>
                <c:pt idx="0">
                  <c:v>BUENO</c:v>
                </c:pt>
                <c:pt idx="1">
                  <c:v>EXCELENTE</c:v>
                </c:pt>
                <c:pt idx="2">
                  <c:v>MALO</c:v>
                </c:pt>
                <c:pt idx="3">
                  <c:v>NO RESPONDE</c:v>
                </c:pt>
                <c:pt idx="4">
                  <c:v>REGULAR</c:v>
                </c:pt>
              </c:strCache>
            </c:strRef>
          </c:cat>
          <c:val>
            <c:numRef>
              <c:f>'ANALISIS CALIFICACIONES'!$D$10:$H$10</c:f>
              <c:numCache>
                <c:formatCode>0%</c:formatCode>
                <c:ptCount val="5"/>
                <c:pt idx="0">
                  <c:v>8.1314493578481112E-2</c:v>
                </c:pt>
                <c:pt idx="1">
                  <c:v>0.91403330776273783</c:v>
                </c:pt>
                <c:pt idx="2">
                  <c:v>1.0764395832817796E-3</c:v>
                </c:pt>
                <c:pt idx="3">
                  <c:v>8.6610081413476532E-4</c:v>
                </c:pt>
                <c:pt idx="4">
                  <c:v>2.7096582613644802E-3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E-4CF5-A7E0-4A26C613C2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3641648"/>
        <c:axId val="486135088"/>
      </c:barChart>
      <c:catAx>
        <c:axId val="51364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6135088"/>
        <c:crosses val="autoZero"/>
        <c:auto val="1"/>
        <c:lblAlgn val="ctr"/>
        <c:lblOffset val="100"/>
        <c:noMultiLvlLbl val="0"/>
      </c:catAx>
      <c:valAx>
        <c:axId val="486135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1364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5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 ¿Cuál fue el punto de atención con el que usted tuvo recientemente contacto con la Fiscalía General de la Nación?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5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GENERAL!$C$4:$C$8</c:f>
              <c:strCache>
                <c:ptCount val="5"/>
                <c:pt idx="0">
                  <c:v>Sala de recepción de denuncias</c:v>
                </c:pt>
                <c:pt idx="1">
                  <c:v>Justicia Transicional</c:v>
                </c:pt>
                <c:pt idx="2">
                  <c:v>Despacho de Fiscal</c:v>
                </c:pt>
                <c:pt idx="3">
                  <c:v>Policía Judicial de la SIJIN - otros</c:v>
                </c:pt>
                <c:pt idx="4">
                  <c:v>Policía Judicial del CTI</c:v>
                </c:pt>
              </c:strCache>
            </c:strRef>
          </c:cat>
          <c:val>
            <c:numRef>
              <c:f>GENERAL!$D$4:$D$8</c:f>
              <c:numCache>
                <c:formatCode>General</c:formatCode>
                <c:ptCount val="5"/>
                <c:pt idx="0">
                  <c:v>1558</c:v>
                </c:pt>
                <c:pt idx="1">
                  <c:v>1228</c:v>
                </c:pt>
                <c:pt idx="2">
                  <c:v>253</c:v>
                </c:pt>
                <c:pt idx="3">
                  <c:v>157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7-416F-8104-600E4888C273}"/>
            </c:ext>
          </c:extLst>
        </c:ser>
        <c:ser>
          <c:idx val="1"/>
          <c:order val="1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266635877203514E-2"/>
                  <c:y val="-0.397613049049755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37-416F-8104-600E4888C273}"/>
                </c:ext>
              </c:extLst>
            </c:dLbl>
            <c:dLbl>
              <c:idx val="1"/>
              <c:layout>
                <c:manualLayout>
                  <c:x val="-5.1929697275971319E-2"/>
                  <c:y val="-0.303211631101926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37-416F-8104-600E4888C273}"/>
                </c:ext>
              </c:extLst>
            </c:dLbl>
            <c:dLbl>
              <c:idx val="2"/>
              <c:layout>
                <c:manualLayout>
                  <c:x val="-5.0598166576587389E-2"/>
                  <c:y val="-1.4282453458940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37-416F-8104-600E4888C273}"/>
                </c:ext>
              </c:extLst>
            </c:dLbl>
            <c:dLbl>
              <c:idx val="3"/>
              <c:layout>
                <c:manualLayout>
                  <c:x val="-4.793510517781973E-2"/>
                  <c:y val="-1.7154041167085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37-416F-8104-600E4888C273}"/>
                </c:ext>
              </c:extLst>
            </c:dLbl>
            <c:dLbl>
              <c:idx val="4"/>
              <c:layout>
                <c:manualLayout>
                  <c:x val="-4.7600270743958693E-2"/>
                  <c:y val="-7.1675792880856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0A-4E7F-80EB-A67E524A9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GENERAL!$C$4:$C$8</c:f>
              <c:strCache>
                <c:ptCount val="5"/>
                <c:pt idx="0">
                  <c:v>Sala de recepción de denuncias</c:v>
                </c:pt>
                <c:pt idx="1">
                  <c:v>Justicia Transicional</c:v>
                </c:pt>
                <c:pt idx="2">
                  <c:v>Despacho de Fiscal</c:v>
                </c:pt>
                <c:pt idx="3">
                  <c:v>Policía Judicial de la SIJIN - otros</c:v>
                </c:pt>
                <c:pt idx="4">
                  <c:v>Policía Judicial del CTI</c:v>
                </c:pt>
              </c:strCache>
            </c:strRef>
          </c:cat>
          <c:val>
            <c:numRef>
              <c:f>GENERAL!$E$4:$E$8</c:f>
              <c:numCache>
                <c:formatCode>0%</c:formatCode>
                <c:ptCount val="5"/>
                <c:pt idx="0">
                  <c:v>0.47791411042944787</c:v>
                </c:pt>
                <c:pt idx="1">
                  <c:v>0.37668711656441717</c:v>
                </c:pt>
                <c:pt idx="2">
                  <c:v>7.760736196319018E-2</c:v>
                </c:pt>
                <c:pt idx="3">
                  <c:v>4.8159509202453987E-2</c:v>
                </c:pt>
                <c:pt idx="4">
                  <c:v>1.9631901840490799E-2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7-416F-8104-600E4888C2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90646687"/>
        <c:axId val="189158527"/>
      </c:barChart>
      <c:catAx>
        <c:axId val="179064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9158527"/>
        <c:crosses val="autoZero"/>
        <c:auto val="1"/>
        <c:lblAlgn val="ctr"/>
        <c:lblOffset val="100"/>
        <c:noMultiLvlLbl val="0"/>
      </c:catAx>
      <c:valAx>
        <c:axId val="189158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064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 ¿ Fue informado sobre sus derechos y deberes como usuario?</a:t>
            </a:r>
          </a:p>
        </c:rich>
      </c:tx>
      <c:layout>
        <c:manualLayout>
          <c:xMode val="edge"/>
          <c:yMode val="edge"/>
          <c:x val="0.20707703887247858"/>
          <c:y val="3.984566832271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DAUITA2!$V$14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1248277127392704E-4"/>
                  <c:y val="6.7019044000523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9E-4271-B982-DB081DC8CF91}"/>
                </c:ext>
              </c:extLst>
            </c:dLbl>
            <c:dLbl>
              <c:idx val="1"/>
              <c:layout>
                <c:manualLayout>
                  <c:x val="-7.5446066906815698E-3"/>
                  <c:y val="3.8637682077919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9E-4271-B982-DB081DC8CF91}"/>
                </c:ext>
              </c:extLst>
            </c:dLbl>
            <c:dLbl>
              <c:idx val="2"/>
              <c:layout>
                <c:manualLayout>
                  <c:x val="-4.7667737902640419E-3"/>
                  <c:y val="3.5911239063245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9E-4271-B982-DB081DC8C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DAUITA2!$T$15:$T$17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SABE/NO RECUERDA</c:v>
                </c:pt>
              </c:strCache>
            </c:strRef>
          </c:cat>
          <c:val>
            <c:numRef>
              <c:f>DAUITA2!$V$15:$V$17</c:f>
              <c:numCache>
                <c:formatCode>0%</c:formatCode>
                <c:ptCount val="3"/>
                <c:pt idx="0">
                  <c:v>0.51700000000000002</c:v>
                </c:pt>
                <c:pt idx="1">
                  <c:v>0.19800000000000001</c:v>
                </c:pt>
                <c:pt idx="2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9E-4271-B982-DB081DC8CF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21386223"/>
        <c:axId val="1358373135"/>
      </c:barChart>
      <c:catAx>
        <c:axId val="32138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58373135"/>
        <c:crosses val="autoZero"/>
        <c:auto val="1"/>
        <c:lblAlgn val="ctr"/>
        <c:lblOffset val="100"/>
        <c:noMultiLvlLbl val="0"/>
      </c:catAx>
      <c:valAx>
        <c:axId val="1358373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138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¿Cómo califica el tiempo de espera para ser atendido?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DAUITA3!$R$20</c:f>
              <c:strCache>
                <c:ptCount val="1"/>
                <c:pt idx="0">
                  <c:v>Muy Bueno/Bueno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DAUITA3!$S$19:$T$19</c:f>
              <c:strCache>
                <c:ptCount val="2"/>
                <c:pt idx="0">
                  <c:v>AÑO 2018</c:v>
                </c:pt>
                <c:pt idx="1">
                  <c:v>AÑO 2019</c:v>
                </c:pt>
              </c:strCache>
            </c:strRef>
          </c:cat>
          <c:val>
            <c:numRef>
              <c:f>DAUITA3!$S$20:$T$20</c:f>
              <c:numCache>
                <c:formatCode>0.00%</c:formatCode>
                <c:ptCount val="2"/>
                <c:pt idx="0">
                  <c:v>0.77899999999999991</c:v>
                </c:pt>
                <c:pt idx="1">
                  <c:v>0.66599999999999993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1-458D-8EDD-27855E5A14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097472"/>
        <c:axId val="612129376"/>
      </c:barChart>
      <c:catAx>
        <c:axId val="4800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2129376"/>
        <c:crosses val="autoZero"/>
        <c:auto val="1"/>
        <c:lblAlgn val="ctr"/>
        <c:lblOffset val="100"/>
        <c:noMultiLvlLbl val="0"/>
      </c:catAx>
      <c:valAx>
        <c:axId val="6121293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800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¿Cómo califica la información suministrada por parte del servidor que lo atendió?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DAUITA4!$Z$4</c:f>
              <c:strCache>
                <c:ptCount val="1"/>
                <c:pt idx="0">
                  <c:v>Muy Bueno/EXCELENTE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DAUITA4!$AA$3:$AB$3</c:f>
              <c:strCache>
                <c:ptCount val="2"/>
                <c:pt idx="0">
                  <c:v>AÑO 2018</c:v>
                </c:pt>
                <c:pt idx="1">
                  <c:v>AÑO 2019</c:v>
                </c:pt>
              </c:strCache>
            </c:strRef>
          </c:cat>
          <c:val>
            <c:numRef>
              <c:f>DAUITA4!$AA$4:$AB$4</c:f>
              <c:numCache>
                <c:formatCode>0.00%</c:formatCode>
                <c:ptCount val="2"/>
                <c:pt idx="0">
                  <c:v>0.77899999999999991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5-42F9-9556-661F4C3BC0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0366848"/>
        <c:axId val="729784576"/>
      </c:barChart>
      <c:catAx>
        <c:axId val="16803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9784576"/>
        <c:crosses val="autoZero"/>
        <c:auto val="1"/>
        <c:lblAlgn val="ctr"/>
        <c:lblOffset val="100"/>
        <c:noMultiLvlLbl val="0"/>
      </c:catAx>
      <c:valAx>
        <c:axId val="729784576"/>
        <c:scaling>
          <c:orientation val="minMax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16803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¿Cómo califica el trato recibido por parte del servidor que lo atendió?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DAUITA5!$AB$15</c:f>
              <c:strCache>
                <c:ptCount val="1"/>
                <c:pt idx="0">
                  <c:v>Muy Bueno/EXCELENTE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DAUITA5!$AC$14:$AD$14</c:f>
              <c:strCache>
                <c:ptCount val="2"/>
                <c:pt idx="0">
                  <c:v>AÑO 2019</c:v>
                </c:pt>
                <c:pt idx="1">
                  <c:v>AÑO 2020</c:v>
                </c:pt>
              </c:strCache>
            </c:strRef>
          </c:cat>
          <c:val>
            <c:numRef>
              <c:f>DAUITA5!$AC$15:$AD$15</c:f>
              <c:numCache>
                <c:formatCode>0.00%</c:formatCode>
                <c:ptCount val="2"/>
                <c:pt idx="0">
                  <c:v>0.77899999999999991</c:v>
                </c:pt>
                <c:pt idx="1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9-4CEA-A866-9C28F2286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676768"/>
        <c:axId val="729785824"/>
      </c:barChart>
      <c:catAx>
        <c:axId val="6946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9785824"/>
        <c:crosses val="autoZero"/>
        <c:auto val="1"/>
        <c:lblAlgn val="ctr"/>
        <c:lblOffset val="100"/>
        <c:noMultiLvlLbl val="0"/>
      </c:catAx>
      <c:valAx>
        <c:axId val="729785824"/>
        <c:scaling>
          <c:orientation val="minMax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69467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¿Cómo califica el trato recibido por parte del servidor que lo atendió?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DAUITA5!$AB$15</c:f>
              <c:strCache>
                <c:ptCount val="1"/>
                <c:pt idx="0">
                  <c:v>Muy Bueno/EXCELENTE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DAUITA5!$AC$14:$AD$14</c:f>
              <c:strCache>
                <c:ptCount val="2"/>
                <c:pt idx="0">
                  <c:v>AÑO 2019</c:v>
                </c:pt>
                <c:pt idx="1">
                  <c:v>AÑO 2020</c:v>
                </c:pt>
              </c:strCache>
            </c:strRef>
          </c:cat>
          <c:val>
            <c:numRef>
              <c:f>DAUITA5!$AC$15:$AD$15</c:f>
              <c:numCache>
                <c:formatCode>0.00%</c:formatCode>
                <c:ptCount val="2"/>
                <c:pt idx="0">
                  <c:v>0.77899999999999991</c:v>
                </c:pt>
                <c:pt idx="1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A-426B-AFF6-F806A960DE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676768"/>
        <c:axId val="729785824"/>
      </c:barChart>
      <c:catAx>
        <c:axId val="6946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9785824"/>
        <c:crosses val="autoZero"/>
        <c:auto val="1"/>
        <c:lblAlgn val="ctr"/>
        <c:lblOffset val="100"/>
        <c:noMultiLvlLbl val="0"/>
      </c:catAx>
      <c:valAx>
        <c:axId val="729785824"/>
        <c:scaling>
          <c:orientation val="minMax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69467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¿El agente resolvió su inquietud en esta llamada?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'pregunta 2'!$J$13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2'!$H$14:$H$15</c:f>
              <c:strCache>
                <c:ptCount val="2"/>
                <c:pt idx="0">
                  <c:v>DE ACUERDO</c:v>
                </c:pt>
                <c:pt idx="1">
                  <c:v>DESACUERDO</c:v>
                </c:pt>
              </c:strCache>
            </c:strRef>
          </c:cat>
          <c:val>
            <c:numRef>
              <c:f>'pregunta 2'!$J$14:$J$15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E-4430-A529-D6EF5C3DF4F2}"/>
            </c:ext>
          </c:extLst>
        </c:ser>
        <c:ser>
          <c:idx val="2"/>
          <c:order val="1"/>
          <c:tx>
            <c:strRef>
              <c:f>'pregunta 2'!$K$13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2'!$H$14:$H$15</c:f>
              <c:strCache>
                <c:ptCount val="2"/>
                <c:pt idx="0">
                  <c:v>DE ACUERDO</c:v>
                </c:pt>
                <c:pt idx="1">
                  <c:v>DESACUERDO</c:v>
                </c:pt>
              </c:strCache>
            </c:strRef>
          </c:cat>
          <c:val>
            <c:numRef>
              <c:f>'pregunta 2'!$K$14:$K$15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E-4430-A529-D6EF5C3DF4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554095"/>
        <c:axId val="1770612751"/>
      </c:barChart>
      <c:catAx>
        <c:axId val="4785540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70612751"/>
        <c:crosses val="autoZero"/>
        <c:auto val="1"/>
        <c:lblAlgn val="ctr"/>
        <c:lblOffset val="100"/>
        <c:noMultiLvlLbl val="0"/>
      </c:catAx>
      <c:valAx>
        <c:axId val="177061275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78554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¿Se encuentra satisfecho con el tiempo de respuesta para atender esta llamada?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'pregunta 3'!$J$15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'pregunta 3'!$I$16:$I$18</c:f>
              <c:strCache>
                <c:ptCount val="3"/>
                <c:pt idx="0">
                  <c:v>DE ACUERDO</c:v>
                </c:pt>
                <c:pt idx="1">
                  <c:v>DESACUERDO</c:v>
                </c:pt>
                <c:pt idx="2">
                  <c:v>SIN RESPUESTA</c:v>
                </c:pt>
              </c:strCache>
            </c:strRef>
          </c:cat>
          <c:val>
            <c:numRef>
              <c:f>'pregunta 3'!$J$16:$J$18</c:f>
              <c:numCache>
                <c:formatCode>0%</c:formatCode>
                <c:ptCount val="3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5-46EB-B0EB-1524AC8A1A98}"/>
            </c:ext>
          </c:extLst>
        </c:ser>
        <c:ser>
          <c:idx val="1"/>
          <c:order val="1"/>
          <c:tx>
            <c:strRef>
              <c:f>'pregunta 3'!$K$15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'pregunta 3'!$I$16:$I$18</c:f>
              <c:strCache>
                <c:ptCount val="3"/>
                <c:pt idx="0">
                  <c:v>DE ACUERDO</c:v>
                </c:pt>
                <c:pt idx="1">
                  <c:v>DESACUERDO</c:v>
                </c:pt>
                <c:pt idx="2">
                  <c:v>SIN RESPUESTA</c:v>
                </c:pt>
              </c:strCache>
            </c:strRef>
          </c:cat>
          <c:val>
            <c:numRef>
              <c:f>'pregunta 3'!$K$16:$K$18</c:f>
              <c:numCache>
                <c:formatCode>0%</c:formatCode>
                <c:ptCount val="3"/>
                <c:pt idx="0">
                  <c:v>0.62</c:v>
                </c:pt>
                <c:pt idx="1">
                  <c:v>0.19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5-46EB-B0EB-1524AC8A1A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02114096"/>
        <c:axId val="482316128"/>
      </c:barChart>
      <c:catAx>
        <c:axId val="7021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2316128"/>
        <c:crosses val="autoZero"/>
        <c:auto val="1"/>
        <c:lblAlgn val="ctr"/>
        <c:lblOffset val="100"/>
        <c:noMultiLvlLbl val="0"/>
      </c:catAx>
      <c:valAx>
        <c:axId val="482316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211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42FF9-DE49-4DC4-82A3-ED45C1B7D1E6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C9A4F-C52E-44FF-BCA4-3DBA8F3908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11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C9A4F-C52E-44FF-BCA4-3DBA8F39089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54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C9A4F-C52E-44FF-BCA4-3DBA8F39089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54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C9A4F-C52E-44FF-BCA4-3DBA8F39089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45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929663-9EC5-5541-B560-093586610163}"/>
              </a:ext>
            </a:extLst>
          </p:cNvPr>
          <p:cNvSpPr txBox="1"/>
          <p:nvPr/>
        </p:nvSpPr>
        <p:spPr>
          <a:xfrm>
            <a:off x="596766" y="4831882"/>
            <a:ext cx="1083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INFORME MEDICIÓN DE LA PERCEPCIÓN DE LA SATISFACCIÓN DEL USUARIO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577515" y="5181965"/>
            <a:ext cx="935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B7DDEB"/>
                </a:solidFill>
                <a:latin typeface="Century Gothic" panose="020B0502020202020204" pitchFamily="34" charset="0"/>
              </a:rPr>
              <a:t>Dirección de Atención al Usuario, Intervención Temprana y Asignaciones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612267" y="5888316"/>
            <a:ext cx="342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Doctor: </a:t>
            </a:r>
          </a:p>
          <a:p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Napoleón Botache Díaz</a:t>
            </a:r>
          </a:p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Director Atención al Usuario, Intervención Temprana y Asignaciones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849638"/>
            <a:ext cx="897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sym typeface="Century Gothic"/>
              </a:rPr>
              <a:t>CENTRO DE CONTACTO – ENCUESTA TELEFONICA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E9F207-A3CA-9145-8C0E-3EFB32B568A7}"/>
              </a:ext>
            </a:extLst>
          </p:cNvPr>
          <p:cNvSpPr txBox="1"/>
          <p:nvPr/>
        </p:nvSpPr>
        <p:spPr>
          <a:xfrm>
            <a:off x="1607418" y="1311303"/>
            <a:ext cx="621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FICHA TÉCNICA.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54D01EB-7FF7-4EF4-84D2-1B50F95DB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38297"/>
              </p:ext>
            </p:extLst>
          </p:nvPr>
        </p:nvGraphicFramePr>
        <p:xfrm>
          <a:off x="1125416" y="2254947"/>
          <a:ext cx="10860258" cy="430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576">
                  <a:extLst>
                    <a:ext uri="{9D8B030D-6E8A-4147-A177-3AD203B41FA5}">
                      <a16:colId xmlns:a16="http://schemas.microsoft.com/office/drawing/2014/main" val="3171859743"/>
                    </a:ext>
                  </a:extLst>
                </a:gridCol>
                <a:gridCol w="7018682">
                  <a:extLst>
                    <a:ext uri="{9D8B030D-6E8A-4147-A177-3AD203B41FA5}">
                      <a16:colId xmlns:a16="http://schemas.microsoft.com/office/drawing/2014/main" val="3782384896"/>
                    </a:ext>
                  </a:extLst>
                </a:gridCol>
              </a:tblGrid>
              <a:tr h="1024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Universo de estudio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que hicieron uso del canal telefónico dispuesto en el Centro de Contacto de la Fiscalía General de la Nación.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59934"/>
                  </a:ext>
                </a:extLst>
              </a:tr>
              <a:tr h="839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Selección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15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Usuarios que respondieron las tres (3) preguntas una vez se comunicaron con el Centro de Contacto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062589"/>
                  </a:ext>
                </a:extLst>
              </a:tr>
              <a:tr h="5795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Población Objeto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229.484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7579493"/>
                  </a:ext>
                </a:extLst>
              </a:tr>
              <a:tr h="5795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muestra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57.298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usuarios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717737"/>
                  </a:ext>
                </a:extLst>
              </a:tr>
              <a:tr h="5795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aplicación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a junio de 2020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723790"/>
                  </a:ext>
                </a:extLst>
              </a:tr>
              <a:tr h="7047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aplicación de la encuesta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Telefónico, Aleatorio y voluntario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47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70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751F013-3AFC-47DC-AB8D-3291D80A82E3}"/>
              </a:ext>
            </a:extLst>
          </p:cNvPr>
          <p:cNvSpPr txBox="1"/>
          <p:nvPr/>
        </p:nvSpPr>
        <p:spPr>
          <a:xfrm>
            <a:off x="1135966" y="5626967"/>
            <a:ext cx="9049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Centro de Contacto aplica la encuesta al finalizar la atención al usuario que tienen la disposición de responderla. </a:t>
            </a:r>
          </a:p>
          <a:p>
            <a:pPr algn="just"/>
            <a:r>
              <a:rPr lang="es-CO" dirty="0"/>
              <a:t>Se observa que para el año 2020 e</a:t>
            </a:r>
            <a:r>
              <a:rPr lang="es-ES" dirty="0"/>
              <a:t>l 84,5% de los encuestados </a:t>
            </a:r>
            <a:r>
              <a:rPr lang="es-CO" dirty="0"/>
              <a:t>calificaron el grado de satisfacción con el servicio como Bueno y Muy Bueno.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715357-612F-4024-8D2C-E378AF12F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52599"/>
              </p:ext>
            </p:extLst>
          </p:nvPr>
        </p:nvGraphicFramePr>
        <p:xfrm>
          <a:off x="1519311" y="618977"/>
          <a:ext cx="9791114" cy="500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05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67C904A-803B-49A4-B284-E71CFE0FE96A}"/>
              </a:ext>
            </a:extLst>
          </p:cNvPr>
          <p:cNvSpPr txBox="1"/>
          <p:nvPr/>
        </p:nvSpPr>
        <p:spPr>
          <a:xfrm>
            <a:off x="1192236" y="5778926"/>
            <a:ext cx="8936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Con base a la gráfica, se observa para el año 2020 e</a:t>
            </a:r>
            <a:r>
              <a:rPr lang="es-ES" dirty="0"/>
              <a:t>l 77% de los encuestados está de acuerdo en que SÍ se resolvió la inquietud desde el Centro de Contacto.</a:t>
            </a:r>
            <a:endParaRPr lang="es-CO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CEDD921-BDCF-471A-BEBC-9E3CE0479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052239"/>
              </p:ext>
            </p:extLst>
          </p:nvPr>
        </p:nvGraphicFramePr>
        <p:xfrm>
          <a:off x="1519311" y="661181"/>
          <a:ext cx="9988061" cy="506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982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337A3FA-584D-4B08-9570-BE313077E42E}"/>
              </a:ext>
            </a:extLst>
          </p:cNvPr>
          <p:cNvSpPr txBox="1"/>
          <p:nvPr/>
        </p:nvSpPr>
        <p:spPr>
          <a:xfrm>
            <a:off x="1164101" y="5859585"/>
            <a:ext cx="8838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De acuerdo a la gráfica se observa para el año 2020, e</a:t>
            </a:r>
            <a:r>
              <a:rPr lang="es-ES" dirty="0"/>
              <a:t>l 62% de los encuestados está  satisfecho con el tiempo de respuesta en la llamada desde el Centro de Contacto.</a:t>
            </a:r>
            <a:endParaRPr lang="es-CO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715DC69-1D20-437B-A870-249C54B6C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75479"/>
              </p:ext>
            </p:extLst>
          </p:nvPr>
        </p:nvGraphicFramePr>
        <p:xfrm>
          <a:off x="1519311" y="689317"/>
          <a:ext cx="10241280" cy="51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01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79298"/>
            <a:ext cx="897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sym typeface="Century Gothic"/>
              </a:rPr>
              <a:t>CENTRO DE CONTACTO – ENCUESTA CHAT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E9F207-A3CA-9145-8C0E-3EFB32B568A7}"/>
              </a:ext>
            </a:extLst>
          </p:cNvPr>
          <p:cNvSpPr txBox="1"/>
          <p:nvPr/>
        </p:nvSpPr>
        <p:spPr>
          <a:xfrm>
            <a:off x="1607418" y="1240963"/>
            <a:ext cx="621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FICHA TÉCNICA.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54D01EB-7FF7-4EF4-84D2-1B50F95DB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77615"/>
              </p:ext>
            </p:extLst>
          </p:nvPr>
        </p:nvGraphicFramePr>
        <p:xfrm>
          <a:off x="1181689" y="1578904"/>
          <a:ext cx="10635172" cy="523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958">
                  <a:extLst>
                    <a:ext uri="{9D8B030D-6E8A-4147-A177-3AD203B41FA5}">
                      <a16:colId xmlns:a16="http://schemas.microsoft.com/office/drawing/2014/main" val="3171859743"/>
                    </a:ext>
                  </a:extLst>
                </a:gridCol>
                <a:gridCol w="6873214">
                  <a:extLst>
                    <a:ext uri="{9D8B030D-6E8A-4147-A177-3AD203B41FA5}">
                      <a16:colId xmlns:a16="http://schemas.microsoft.com/office/drawing/2014/main" val="3782384896"/>
                    </a:ext>
                  </a:extLst>
                </a:gridCol>
              </a:tblGrid>
              <a:tr h="1059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Universo de estudio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que hicieron uso del Chat en el Centro de Contacto de la Fiscalía General de la Nación.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59934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Selección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15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que respondieron la encuesta en el chat del Centro de Contacto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062589"/>
                  </a:ext>
                </a:extLst>
              </a:tr>
              <a:tr h="869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Observación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 medición se realiza a partir de esta vigencia, por lo que se tomará como línea base.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931137"/>
                  </a:ext>
                </a:extLst>
              </a:tr>
              <a:tr h="480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Población Objeto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22.310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336189"/>
                  </a:ext>
                </a:extLst>
              </a:tr>
              <a:tr h="480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muestra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59.590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usuarios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717737"/>
                  </a:ext>
                </a:extLst>
              </a:tr>
              <a:tr h="584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recolección de la muestra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Corresponde a la cantidad de usuarios que resolvieron las preguntas dispuestas en el Chat.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599122"/>
                  </a:ext>
                </a:extLst>
              </a:tr>
              <a:tr h="480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aplicación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a Junio de 2020.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723790"/>
                  </a:ext>
                </a:extLst>
              </a:tr>
              <a:tr h="584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aplicación de la encuesta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realiza al usuario en el Chat del Centro de Contacto de la Fiscalía General de la Nación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47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53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4687ABF-A63B-412C-A731-C75B04F74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651561"/>
              </p:ext>
            </p:extLst>
          </p:nvPr>
        </p:nvGraphicFramePr>
        <p:xfrm>
          <a:off x="1514622" y="520286"/>
          <a:ext cx="9298744" cy="550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911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8315F50-5657-4337-8E21-D841CF8F9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61743"/>
              </p:ext>
            </p:extLst>
          </p:nvPr>
        </p:nvGraphicFramePr>
        <p:xfrm>
          <a:off x="1249680" y="689317"/>
          <a:ext cx="10201422" cy="565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419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79298"/>
            <a:ext cx="930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sym typeface="Century Gothic"/>
              </a:rPr>
              <a:t>PROTECCIÓN Y ASISTENCIA – ENCUESTA PRESENCIAL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E9F207-A3CA-9145-8C0E-3EFB32B568A7}"/>
              </a:ext>
            </a:extLst>
          </p:cNvPr>
          <p:cNvSpPr txBox="1"/>
          <p:nvPr/>
        </p:nvSpPr>
        <p:spPr>
          <a:xfrm>
            <a:off x="1607418" y="1240963"/>
            <a:ext cx="621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FICHA TÉCNICA.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54D01EB-7FF7-4EF4-84D2-1B50F95DB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77590"/>
              </p:ext>
            </p:extLst>
          </p:nvPr>
        </p:nvGraphicFramePr>
        <p:xfrm>
          <a:off x="1392701" y="1980996"/>
          <a:ext cx="10353821" cy="458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436">
                  <a:extLst>
                    <a:ext uri="{9D8B030D-6E8A-4147-A177-3AD203B41FA5}">
                      <a16:colId xmlns:a16="http://schemas.microsoft.com/office/drawing/2014/main" val="3171859743"/>
                    </a:ext>
                  </a:extLst>
                </a:gridCol>
                <a:gridCol w="6691385">
                  <a:extLst>
                    <a:ext uri="{9D8B030D-6E8A-4147-A177-3AD203B41FA5}">
                      <a16:colId xmlns:a16="http://schemas.microsoft.com/office/drawing/2014/main" val="3782384896"/>
                    </a:ext>
                  </a:extLst>
                </a:gridCol>
              </a:tblGrid>
              <a:tr h="1053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Universo de estudio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 del Programa de Protección y Asistencia de la Fiscalía General de la Nación.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59934"/>
                  </a:ext>
                </a:extLst>
              </a:tr>
              <a:tr h="691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Selección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15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Testigos protegidos en cuanto al cumplimiento de los servicios prestados por el Programa de Protección y Asistencia.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062589"/>
                  </a:ext>
                </a:extLst>
              </a:tr>
              <a:tr h="829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Estratos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Estratificado por las siete (7)  regionales con afijación proporcional al tamaño de los estratos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931137"/>
                  </a:ext>
                </a:extLst>
              </a:tr>
              <a:tr h="477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Población Objeto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509 beneficiarios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184740"/>
                  </a:ext>
                </a:extLst>
              </a:tr>
              <a:tr h="477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muestra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150 beneficiarios 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717737"/>
                  </a:ext>
                </a:extLst>
              </a:tr>
              <a:tr h="581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recolección de la muestra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Aleatorio mediante encuesta presencial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599122"/>
                  </a:ext>
                </a:extLst>
              </a:tr>
              <a:tr h="477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aplicación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 y Marzo de 2020.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723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96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66740" y="564185"/>
            <a:ext cx="1033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latin typeface="Century Gothic" panose="020B0502020202020204" pitchFamily="34" charset="0"/>
              </a:rPr>
              <a:t>2.1	Foco temático “Trato recibido por parte de los servidores”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F9413FC-0D4E-48FB-B354-AE0E68FB2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358023"/>
              </p:ext>
            </p:extLst>
          </p:nvPr>
        </p:nvGraphicFramePr>
        <p:xfrm>
          <a:off x="1466739" y="1025849"/>
          <a:ext cx="10195377" cy="468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5C51D4D-FD37-4598-9A92-E15E8676F249}"/>
              </a:ext>
            </a:extLst>
          </p:cNvPr>
          <p:cNvSpPr txBox="1"/>
          <p:nvPr/>
        </p:nvSpPr>
        <p:spPr>
          <a:xfrm>
            <a:off x="1164101" y="5647196"/>
            <a:ext cx="8852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Programa de Protección y Asistencia aplica la encuesta a sus beneficiarios que se encuentran ubicados en sede.  Se observa que para el año 2020 e</a:t>
            </a:r>
            <a:r>
              <a:rPr lang="es-ES" dirty="0"/>
              <a:t>l 95,8% de los encuestados </a:t>
            </a:r>
            <a:r>
              <a:rPr lang="es-CO" dirty="0"/>
              <a:t>califica el trato recibido por parte de los servidores como Bueno y Muy Bueno.</a:t>
            </a:r>
          </a:p>
        </p:txBody>
      </p:sp>
    </p:spTree>
    <p:extLst>
      <p:ext uri="{BB962C8B-B14F-4D97-AF65-F5344CB8AC3E}">
        <p14:creationId xmlns:p14="http://schemas.microsoft.com/office/powerpoint/2010/main" val="159567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2179"/>
            <a:ext cx="1058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2.2	Foco temático “Calidad del servicio prestado por el Programa”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D2BD773-267E-429D-AB6B-CCDEB1287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401797"/>
              </p:ext>
            </p:extLst>
          </p:nvPr>
        </p:nvGraphicFramePr>
        <p:xfrm>
          <a:off x="1607417" y="1266092"/>
          <a:ext cx="9984361" cy="465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7DA4FCC-AF6B-41D5-8CD2-8355D3B1B107}"/>
              </a:ext>
            </a:extLst>
          </p:cNvPr>
          <p:cNvSpPr txBox="1"/>
          <p:nvPr/>
        </p:nvSpPr>
        <p:spPr>
          <a:xfrm>
            <a:off x="1121897" y="5932523"/>
            <a:ext cx="8978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De acuerdo a la gráfica, se observa que para el año 2020 e</a:t>
            </a:r>
            <a:r>
              <a:rPr lang="es-ES" dirty="0"/>
              <a:t>l 88,8% de los encuestados está de satisfecho con la calidad del servicio prestado por el  Programa de protección y Asistencia.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898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78951" y="3615261"/>
            <a:ext cx="1174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cap="all" dirty="0">
                <a:solidFill>
                  <a:schemeClr val="bg1"/>
                </a:solidFill>
              </a:rPr>
              <a:t>ENCUESTAS DE SATISFACCIÓN </a:t>
            </a:r>
          </a:p>
        </p:txBody>
      </p:sp>
    </p:spTree>
    <p:extLst>
      <p:ext uri="{BB962C8B-B14F-4D97-AF65-F5344CB8AC3E}">
        <p14:creationId xmlns:p14="http://schemas.microsoft.com/office/powerpoint/2010/main" val="92830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38604" y="594632"/>
            <a:ext cx="1058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2.3	Foco temático “Estado de la vivienda de protección donde fue ubicado”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CC5915A-2379-4FE1-B647-53A97E3D0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344848"/>
              </p:ext>
            </p:extLst>
          </p:nvPr>
        </p:nvGraphicFramePr>
        <p:xfrm>
          <a:off x="1589649" y="1425629"/>
          <a:ext cx="10058400" cy="439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C7D03CE-882F-4D58-8325-09FFFB7C233B}"/>
              </a:ext>
            </a:extLst>
          </p:cNvPr>
          <p:cNvSpPr txBox="1"/>
          <p:nvPr/>
        </p:nvSpPr>
        <p:spPr>
          <a:xfrm>
            <a:off x="1065627" y="5801703"/>
            <a:ext cx="8838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Para el año 2020, e</a:t>
            </a:r>
            <a:r>
              <a:rPr lang="es-ES" dirty="0"/>
              <a:t>l 90,8% de los encuestados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 una percepción del estado de la vivienda en calificación buena y muy buena.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532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78951" y="3615261"/>
            <a:ext cx="1174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calificador DE turnoS</a:t>
            </a:r>
            <a:endParaRPr kumimoji="0" lang="es-CO" sz="3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2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79298"/>
            <a:ext cx="621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SIGTURNO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E9F207-A3CA-9145-8C0E-3EFB32B568A7}"/>
              </a:ext>
            </a:extLst>
          </p:cNvPr>
          <p:cNvSpPr txBox="1"/>
          <p:nvPr/>
        </p:nvSpPr>
        <p:spPr>
          <a:xfrm>
            <a:off x="1607418" y="1240963"/>
            <a:ext cx="621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FICHA TÉCNICA.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54D01EB-7FF7-4EF4-84D2-1B50F95DBCF2}"/>
              </a:ext>
            </a:extLst>
          </p:cNvPr>
          <p:cNvGraphicFramePr>
            <a:graphicFrameLocks noGrp="1"/>
          </p:cNvGraphicFramePr>
          <p:nvPr/>
        </p:nvGraphicFramePr>
        <p:xfrm>
          <a:off x="1505244" y="1827525"/>
          <a:ext cx="10494498" cy="46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197">
                  <a:extLst>
                    <a:ext uri="{9D8B030D-6E8A-4147-A177-3AD203B41FA5}">
                      <a16:colId xmlns:a16="http://schemas.microsoft.com/office/drawing/2014/main" val="3171859743"/>
                    </a:ext>
                  </a:extLst>
                </a:gridCol>
                <a:gridCol w="6782301">
                  <a:extLst>
                    <a:ext uri="{9D8B030D-6E8A-4147-A177-3AD203B41FA5}">
                      <a16:colId xmlns:a16="http://schemas.microsoft.com/office/drawing/2014/main" val="3782384896"/>
                    </a:ext>
                  </a:extLst>
                </a:gridCol>
              </a:tblGrid>
              <a:tr h="973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Universo de estudio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que hicieron uso del Sistema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Sigturnos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los (CAF) Centros de Atención de la Fiscalía General de la Nación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59934"/>
                  </a:ext>
                </a:extLst>
              </a:tr>
              <a:tr h="6393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Selección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15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Centros de Atención de la Fiscalía (CAF)  que cuenta con el sistema Sigturnos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062589"/>
                  </a:ext>
                </a:extLst>
              </a:tr>
              <a:tr h="1307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Estratos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acuerdo a los usuarios que calificaron el servicio recibido en la escala de malo, regular, bueno, excelente, no responde.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931137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muestra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80.822 </a:t>
                      </a: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usuarios.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717737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recolección de la muestra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Corresponde a la cantidad de usuarios que calificaron el servicio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599122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aplicación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a Marzo de 2020.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723790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aplicación de la encuesta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Presencial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47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6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C18DAEA-60BF-4F8E-9E51-C5E89095C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918856"/>
              </p:ext>
            </p:extLst>
          </p:nvPr>
        </p:nvGraphicFramePr>
        <p:xfrm>
          <a:off x="1547446" y="485335"/>
          <a:ext cx="9650436" cy="588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031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22686" y="398815"/>
            <a:ext cx="1058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sym typeface="Century Gothic"/>
              </a:rPr>
              <a:t>PROCESOS GESTIÓN DE DENUNCIAS Y ANÁLISIS DE INFORMACIÓN, INVESTIGACIÓN Y JUDICIALIZACIÓN Y JUSTICIA TRANCISIONAL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E9F207-A3CA-9145-8C0E-3EFB32B568A7}"/>
              </a:ext>
            </a:extLst>
          </p:cNvPr>
          <p:cNvSpPr txBox="1"/>
          <p:nvPr/>
        </p:nvSpPr>
        <p:spPr>
          <a:xfrm>
            <a:off x="1607418" y="1045146"/>
            <a:ext cx="621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FICHA TÉCNICA.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54D01EB-7FF7-4EF4-84D2-1B50F95DB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52753"/>
              </p:ext>
            </p:extLst>
          </p:nvPr>
        </p:nvGraphicFramePr>
        <p:xfrm>
          <a:off x="1125412" y="1518622"/>
          <a:ext cx="11066587" cy="529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13">
                  <a:extLst>
                    <a:ext uri="{9D8B030D-6E8A-4147-A177-3AD203B41FA5}">
                      <a16:colId xmlns:a16="http://schemas.microsoft.com/office/drawing/2014/main" val="3171859743"/>
                    </a:ext>
                  </a:extLst>
                </a:gridCol>
                <a:gridCol w="8196774">
                  <a:extLst>
                    <a:ext uri="{9D8B030D-6E8A-4147-A177-3AD203B41FA5}">
                      <a16:colId xmlns:a16="http://schemas.microsoft.com/office/drawing/2014/main" val="3782384896"/>
                    </a:ext>
                  </a:extLst>
                </a:gridCol>
              </a:tblGrid>
              <a:tr h="702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Universo de estudio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que hicieron uso de los diferentes servicios de la Fiscalía General de la Nación (Orientación, Recepción de denuncia y atención por parte de despachos fiscales y Policía Judicial) desde el mes de mayo a diciembre de 2019.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59934"/>
                  </a:ext>
                </a:extLst>
              </a:tr>
              <a:tr h="6393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Selección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15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registrados en las bases de datos misionales SPOA y SIJYP que ingresaron por Sala de recepción de denuncias, Despachos de Fiscal, Despachos de Justicia Transicional.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062589"/>
                  </a:ext>
                </a:extLst>
              </a:tr>
              <a:tr h="1307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Estratos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la aplicación de la encuesta se hizo una estratificación por departamentos de acuerdo al proceso misional: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Denuncias y Análisis de la Información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y Judicialización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de orientación a víctimas – Justicia Transicional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931137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Población Objeto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1.104.177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Usuarios</a:t>
                      </a:r>
                      <a:endParaRPr lang="es-CO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734328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muestra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6.004 </a:t>
                      </a: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usuarios proceso de  Investigación y Judicialización y Dirección de Atención al Usuario, Intervención Temprana y Asignaciones + 3.012 usuarios Justicia Transicional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717737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Cobertura de la Encuesta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Contestaron efectivamente 3.260 encuestas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815793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recolección de la muestra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Estratificado con afijación proporcional al numero de casos y la selección aleatoria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599122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aplicación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 – Agosto 2020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723790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aplicación de la encuesta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Telefónicamente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47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29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633B824-42DD-4FFB-BEED-B1C57104A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91865"/>
              </p:ext>
            </p:extLst>
          </p:nvPr>
        </p:nvGraphicFramePr>
        <p:xfrm>
          <a:off x="1434905" y="604911"/>
          <a:ext cx="1038195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97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A1FC93B-8B43-4A32-9D72-E60459F7A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796479"/>
              </p:ext>
            </p:extLst>
          </p:nvPr>
        </p:nvGraphicFramePr>
        <p:xfrm>
          <a:off x="1327052" y="717452"/>
          <a:ext cx="10405403" cy="531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72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54595"/>
            <a:ext cx="621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46876D-BCC4-4B2B-A33A-2C9511E45D18}"/>
              </a:ext>
            </a:extLst>
          </p:cNvPr>
          <p:cNvSpPr txBox="1"/>
          <p:nvPr/>
        </p:nvSpPr>
        <p:spPr>
          <a:xfrm>
            <a:off x="1111348" y="5657671"/>
            <a:ext cx="9031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la aplicación de la encuesta en la vigencia 2020 se tomaron los registros de la base de datos del año 2019 y se evidenció que el 52% de los encuestados SÍ fue informado sobre sus derechos y deberes como usuario."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6EA1BDE-F1E3-4DA3-8A69-1A70A5147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639125"/>
              </p:ext>
            </p:extLst>
          </p:nvPr>
        </p:nvGraphicFramePr>
        <p:xfrm>
          <a:off x="1452674" y="535918"/>
          <a:ext cx="10153173" cy="515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826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21481DC-6CBE-4B42-99BD-3B776B0B9E0A}"/>
              </a:ext>
            </a:extLst>
          </p:cNvPr>
          <p:cNvSpPr txBox="1"/>
          <p:nvPr/>
        </p:nvSpPr>
        <p:spPr>
          <a:xfrm>
            <a:off x="1079694" y="5950633"/>
            <a:ext cx="8978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66,6% de los usuarios manifiesta que el tiempo de espera fue bueno y muy bueno en el año 2019 cuando los atendieron en la Fiscalia General de la Nación.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AC45E88-2C0B-4C02-91C9-F4F1ACC7D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083166"/>
              </p:ext>
            </p:extLst>
          </p:nvPr>
        </p:nvGraphicFramePr>
        <p:xfrm>
          <a:off x="1575582" y="717452"/>
          <a:ext cx="10016196" cy="509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99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2BC94C0-BEBC-4381-9E80-91C41C8048B4}"/>
              </a:ext>
            </a:extLst>
          </p:cNvPr>
          <p:cNvSpPr txBox="1"/>
          <p:nvPr/>
        </p:nvSpPr>
        <p:spPr>
          <a:xfrm>
            <a:off x="1107831" y="5960236"/>
            <a:ext cx="8978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El 75% de los encuestados para el año 2019 califican la información suministrada por parte del servidor que los atendió en la entidad como bueno y muy bueno.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C712D56-F7F6-4A16-A545-EEE44EAD1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73738"/>
              </p:ext>
            </p:extLst>
          </p:nvPr>
        </p:nvGraphicFramePr>
        <p:xfrm>
          <a:off x="1603717" y="689317"/>
          <a:ext cx="10002129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04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8F0A181-9EC8-433B-B098-2E473F5C3DBF}"/>
              </a:ext>
            </a:extLst>
          </p:cNvPr>
          <p:cNvSpPr txBox="1"/>
          <p:nvPr/>
        </p:nvSpPr>
        <p:spPr>
          <a:xfrm>
            <a:off x="1135966" y="5873653"/>
            <a:ext cx="8922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84,5% de los usuarios que asistieron para el año 2019 a la Fiscalía General de la Nación,  calificaron el trato recibido por parte del servidor que los atendió como Bueno y Muy Bueno.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2715357-612F-4024-8D2C-E378AF12F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076608"/>
              </p:ext>
            </p:extLst>
          </p:nvPr>
        </p:nvGraphicFramePr>
        <p:xfrm>
          <a:off x="1589649" y="675249"/>
          <a:ext cx="10044333" cy="50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103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1254</Words>
  <Application>Microsoft Office PowerPoint</Application>
  <PresentationFormat>Panorámica</PresentationFormat>
  <Paragraphs>135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maria alvarez</cp:lastModifiedBy>
  <cp:revision>225</cp:revision>
  <dcterms:created xsi:type="dcterms:W3CDTF">2020-02-19T16:39:42Z</dcterms:created>
  <dcterms:modified xsi:type="dcterms:W3CDTF">2020-08-28T17:37:14Z</dcterms:modified>
</cp:coreProperties>
</file>