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1.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xml" ContentType="application/vnd.openxmlformats-officedocument.themeOverr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3.xml" ContentType="application/vnd.openxmlformats-officedocument.themeOverr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4.xml" ContentType="application/vnd.openxmlformats-officedocument.themeOverride+xml"/>
  <Override PartName="/ppt/charts/chart30.xml" ContentType="application/vnd.openxmlformats-officedocument.drawingml.chart+xml"/>
  <Override PartName="/ppt/theme/themeOverride5.xml" ContentType="application/vnd.openxmlformats-officedocument.themeOverride+xml"/>
  <Override PartName="/ppt/charts/chart31.xml" ContentType="application/vnd.openxmlformats-officedocument.drawingml.chart+xml"/>
  <Override PartName="/ppt/theme/themeOverride6.xml" ContentType="application/vnd.openxmlformats-officedocument.themeOverride+xml"/>
  <Override PartName="/ppt/charts/chart32.xml" ContentType="application/vnd.openxmlformats-officedocument.drawingml.chart+xml"/>
  <Override PartName="/ppt/theme/themeOverride7.xml" ContentType="application/vnd.openxmlformats-officedocument.themeOverride+xml"/>
  <Override PartName="/ppt/charts/chart33.xml" ContentType="application/vnd.openxmlformats-officedocument.drawingml.chart+xml"/>
  <Override PartName="/ppt/theme/themeOverride8.xml" ContentType="application/vnd.openxmlformats-officedocument.themeOverride+xml"/>
  <Override PartName="/ppt/charts/chart34.xml" ContentType="application/vnd.openxmlformats-officedocument.drawingml.chart+xml"/>
  <Override PartName="/ppt/theme/themeOverride9.xml" ContentType="application/vnd.openxmlformats-officedocument.themeOverride+xml"/>
  <Override PartName="/ppt/charts/chart35.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10.xml" ContentType="application/vnd.openxmlformats-officedocument.themeOverride+xml"/>
  <Override PartName="/ppt/charts/chart36.xml" ContentType="application/vnd.openxmlformats-officedocument.drawingml.chart+xml"/>
  <Override PartName="/ppt/theme/themeOverride11.xml" ContentType="application/vnd.openxmlformats-officedocument.themeOverride+xml"/>
  <Override PartName="/ppt/charts/chart37.xml" ContentType="application/vnd.openxmlformats-officedocument.drawingml.chart+xml"/>
  <Override PartName="/ppt/theme/themeOverride12.xml" ContentType="application/vnd.openxmlformats-officedocument.themeOverride+xml"/>
  <Override PartName="/ppt/charts/chart38.xml" ContentType="application/vnd.openxmlformats-officedocument.drawingml.chart+xml"/>
  <Override PartName="/ppt/theme/themeOverride13.xml" ContentType="application/vnd.openxmlformats-officedocument.themeOverride+xml"/>
  <Override PartName="/ppt/charts/chart39.xml" ContentType="application/vnd.openxmlformats-officedocument.drawingml.chart+xml"/>
  <Override PartName="/ppt/theme/themeOverride14.xml" ContentType="application/vnd.openxmlformats-officedocument.themeOverride+xml"/>
  <Override PartName="/ppt/charts/chart40.xml" ContentType="application/vnd.openxmlformats-officedocument.drawingml.chart+xml"/>
  <Override PartName="/ppt/theme/themeOverride15.xml" ContentType="application/vnd.openxmlformats-officedocument.themeOverride+xml"/>
  <Override PartName="/ppt/charts/chart4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16.xml" ContentType="application/vnd.openxmlformats-officedocument.themeOverride+xml"/>
  <Override PartName="/ppt/charts/chart42.xml" ContentType="application/vnd.openxmlformats-officedocument.drawingml.chart+xml"/>
  <Override PartName="/ppt/theme/themeOverride17.xml" ContentType="application/vnd.openxmlformats-officedocument.themeOverride+xml"/>
  <Override PartName="/ppt/charts/chart43.xml" ContentType="application/vnd.openxmlformats-officedocument.drawingml.chart+xml"/>
  <Override PartName="/ppt/theme/themeOverride18.xml" ContentType="application/vnd.openxmlformats-officedocument.themeOverride+xml"/>
  <Override PartName="/ppt/charts/chart44.xml" ContentType="application/vnd.openxmlformats-officedocument.drawingml.chart+xml"/>
  <Override PartName="/ppt/theme/themeOverride19.xml" ContentType="application/vnd.openxmlformats-officedocument.themeOverride+xml"/>
  <Override PartName="/ppt/charts/chart45.xml" ContentType="application/vnd.openxmlformats-officedocument.drawingml.chart+xml"/>
  <Override PartName="/ppt/theme/themeOverride20.xml" ContentType="application/vnd.openxmlformats-officedocument.themeOverride+xml"/>
  <Override PartName="/ppt/charts/chart46.xml" ContentType="application/vnd.openxmlformats-officedocument.drawingml.chart+xml"/>
  <Override PartName="/ppt/theme/themeOverride21.xml" ContentType="application/vnd.openxmlformats-officedocument.themeOverride+xml"/>
  <Override PartName="/ppt/charts/chart47.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22.xml" ContentType="application/vnd.openxmlformats-officedocument.themeOverride+xml"/>
  <Override PartName="/ppt/charts/chart48.xml" ContentType="application/vnd.openxmlformats-officedocument.drawingml.chart+xml"/>
  <Override PartName="/ppt/theme/themeOverride23.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60" r:id="rId2"/>
    <p:sldId id="256" r:id="rId3"/>
    <p:sldId id="314" r:id="rId4"/>
    <p:sldId id="264" r:id="rId5"/>
    <p:sldId id="266" r:id="rId6"/>
    <p:sldId id="267" r:id="rId7"/>
    <p:sldId id="279" r:id="rId8"/>
    <p:sldId id="332" r:id="rId9"/>
    <p:sldId id="292" r:id="rId10"/>
    <p:sldId id="281" r:id="rId11"/>
    <p:sldId id="282" r:id="rId12"/>
    <p:sldId id="348" r:id="rId13"/>
    <p:sldId id="331" r:id="rId14"/>
    <p:sldId id="333" r:id="rId15"/>
    <p:sldId id="334" r:id="rId16"/>
    <p:sldId id="349" r:id="rId17"/>
    <p:sldId id="338" r:id="rId18"/>
    <p:sldId id="339" r:id="rId19"/>
    <p:sldId id="340" r:id="rId20"/>
    <p:sldId id="350" r:id="rId21"/>
    <p:sldId id="297" r:id="rId22"/>
    <p:sldId id="298" r:id="rId23"/>
    <p:sldId id="299" r:id="rId24"/>
    <p:sldId id="310" r:id="rId25"/>
    <p:sldId id="311" r:id="rId26"/>
    <p:sldId id="346" r:id="rId27"/>
    <p:sldId id="312" r:id="rId28"/>
    <p:sldId id="313" r:id="rId29"/>
    <p:sldId id="347" r:id="rId30"/>
    <p:sldId id="335" r:id="rId31"/>
    <p:sldId id="337" r:id="rId32"/>
    <p:sldId id="336" r:id="rId33"/>
    <p:sldId id="316" r:id="rId34"/>
    <p:sldId id="317" r:id="rId35"/>
    <p:sldId id="318" r:id="rId36"/>
    <p:sldId id="319" r:id="rId37"/>
    <p:sldId id="322" r:id="rId38"/>
    <p:sldId id="351" r:id="rId39"/>
    <p:sldId id="323" r:id="rId40"/>
    <p:sldId id="324" r:id="rId41"/>
    <p:sldId id="325" r:id="rId42"/>
    <p:sldId id="326" r:id="rId43"/>
    <p:sldId id="327" r:id="rId44"/>
    <p:sldId id="330" r:id="rId45"/>
    <p:sldId id="344" r:id="rId46"/>
    <p:sldId id="286" r:id="rId47"/>
    <p:sldId id="270" r:id="rId48"/>
    <p:sldId id="300" r:id="rId49"/>
    <p:sldId id="301" r:id="rId50"/>
    <p:sldId id="302" r:id="rId51"/>
    <p:sldId id="303" r:id="rId52"/>
    <p:sldId id="304" r:id="rId53"/>
    <p:sldId id="305" r:id="rId54"/>
    <p:sldId id="306" r:id="rId55"/>
    <p:sldId id="342" r:id="rId56"/>
    <p:sldId id="259" r:id="rId57"/>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4BE2"/>
    <a:srgbClr val="2F308F"/>
    <a:srgbClr val="B7DD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65875B-4AE8-4FB8-AB43-2117D04AAF15}" v="14" dt="2022-08-10T14:13:49.264"/>
  </p1510:revLst>
</p1510:revInfo>
</file>

<file path=ppt/tableStyles.xml><?xml version="1.0" encoding="utf-8"?>
<a:tblStyleLst xmlns:a="http://schemas.openxmlformats.org/drawingml/2006/main" def="{5C22544A-7EE6-4342-B048-85BDC9FD1C3A}">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26" autoAdjust="0"/>
    <p:restoredTop sz="94674"/>
  </p:normalViewPr>
  <p:slideViewPr>
    <p:cSldViewPr snapToGrid="0" snapToObjects="1">
      <p:cViewPr varScale="1">
        <p:scale>
          <a:sx n="62" d="100"/>
          <a:sy n="62" d="100"/>
        </p:scale>
        <p:origin x="70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Enet Alvarez Manrique" userId="ea27fa9c-331f-41cf-84ac-c5d0e43a1fd3" providerId="ADAL" clId="{6565875B-4AE8-4FB8-AB43-2117D04AAF15}"/>
    <pc:docChg chg="undo custSel delSld modSld">
      <pc:chgData name="Maria Enet Alvarez Manrique" userId="ea27fa9c-331f-41cf-84ac-c5d0e43a1fd3" providerId="ADAL" clId="{6565875B-4AE8-4FB8-AB43-2117D04AAF15}" dt="2022-08-10T14:13:49.264" v="563"/>
      <pc:docMkLst>
        <pc:docMk/>
      </pc:docMkLst>
      <pc:sldChg chg="modSp mod">
        <pc:chgData name="Maria Enet Alvarez Manrique" userId="ea27fa9c-331f-41cf-84ac-c5d0e43a1fd3" providerId="ADAL" clId="{6565875B-4AE8-4FB8-AB43-2117D04AAF15}" dt="2022-08-04T16:24:21.320" v="377"/>
        <pc:sldMkLst>
          <pc:docMk/>
          <pc:sldMk cId="138237146" sldId="279"/>
        </pc:sldMkLst>
        <pc:spChg chg="mod">
          <ac:chgData name="Maria Enet Alvarez Manrique" userId="ea27fa9c-331f-41cf-84ac-c5d0e43a1fd3" providerId="ADAL" clId="{6565875B-4AE8-4FB8-AB43-2117D04AAF15}" dt="2022-08-04T16:24:21.320" v="377"/>
          <ac:spMkLst>
            <pc:docMk/>
            <pc:sldMk cId="138237146" sldId="279"/>
            <ac:spMk id="2" creationId="{674BC541-0BB9-D244-8F21-4C4C7B0C0496}"/>
          </ac:spMkLst>
        </pc:spChg>
      </pc:sldChg>
      <pc:sldChg chg="modSp mod">
        <pc:chgData name="Maria Enet Alvarez Manrique" userId="ea27fa9c-331f-41cf-84ac-c5d0e43a1fd3" providerId="ADAL" clId="{6565875B-4AE8-4FB8-AB43-2117D04AAF15}" dt="2022-08-10T14:13:31.891" v="562" actId="1076"/>
        <pc:sldMkLst>
          <pc:docMk/>
          <pc:sldMk cId="3914024191" sldId="313"/>
        </pc:sldMkLst>
        <pc:spChg chg="mod">
          <ac:chgData name="Maria Enet Alvarez Manrique" userId="ea27fa9c-331f-41cf-84ac-c5d0e43a1fd3" providerId="ADAL" clId="{6565875B-4AE8-4FB8-AB43-2117D04AAF15}" dt="2022-08-10T14:13:31.891" v="562" actId="1076"/>
          <ac:spMkLst>
            <pc:docMk/>
            <pc:sldMk cId="3914024191" sldId="313"/>
            <ac:spMk id="2" creationId="{674BC541-0BB9-D244-8F21-4C4C7B0C0496}"/>
          </ac:spMkLst>
        </pc:spChg>
      </pc:sldChg>
      <pc:sldChg chg="modSp mod">
        <pc:chgData name="Maria Enet Alvarez Manrique" userId="ea27fa9c-331f-41cf-84ac-c5d0e43a1fd3" providerId="ADAL" clId="{6565875B-4AE8-4FB8-AB43-2117D04AAF15}" dt="2022-08-04T16:23:36.850" v="374"/>
        <pc:sldMkLst>
          <pc:docMk/>
          <pc:sldMk cId="1142607098" sldId="314"/>
        </pc:sldMkLst>
        <pc:spChg chg="mod">
          <ac:chgData name="Maria Enet Alvarez Manrique" userId="ea27fa9c-331f-41cf-84ac-c5d0e43a1fd3" providerId="ADAL" clId="{6565875B-4AE8-4FB8-AB43-2117D04AAF15}" dt="2022-08-04T16:22:32.204" v="346" actId="20577"/>
          <ac:spMkLst>
            <pc:docMk/>
            <pc:sldMk cId="1142607098" sldId="314"/>
            <ac:spMk id="12" creationId="{A4FD6499-5BE7-48A8-971B-97E61C95D9F7}"/>
          </ac:spMkLst>
        </pc:spChg>
        <pc:spChg chg="mod">
          <ac:chgData name="Maria Enet Alvarez Manrique" userId="ea27fa9c-331f-41cf-84ac-c5d0e43a1fd3" providerId="ADAL" clId="{6565875B-4AE8-4FB8-AB43-2117D04AAF15}" dt="2022-08-04T16:23:36.850" v="374"/>
          <ac:spMkLst>
            <pc:docMk/>
            <pc:sldMk cId="1142607098" sldId="314"/>
            <ac:spMk id="13" creationId="{EF0223D9-AE73-4FA1-8D82-6866A3898BE7}"/>
          </ac:spMkLst>
        </pc:spChg>
      </pc:sldChg>
      <pc:sldChg chg="del">
        <pc:chgData name="Maria Enet Alvarez Manrique" userId="ea27fa9c-331f-41cf-84ac-c5d0e43a1fd3" providerId="ADAL" clId="{6565875B-4AE8-4FB8-AB43-2117D04AAF15}" dt="2022-08-03T14:55:24.584" v="36" actId="2696"/>
        <pc:sldMkLst>
          <pc:docMk/>
          <pc:sldMk cId="285351263" sldId="320"/>
        </pc:sldMkLst>
      </pc:sldChg>
      <pc:sldChg chg="del">
        <pc:chgData name="Maria Enet Alvarez Manrique" userId="ea27fa9c-331f-41cf-84ac-c5d0e43a1fd3" providerId="ADAL" clId="{6565875B-4AE8-4FB8-AB43-2117D04AAF15}" dt="2022-08-03T14:45:37.808" v="0" actId="2696"/>
        <pc:sldMkLst>
          <pc:docMk/>
          <pc:sldMk cId="297442014" sldId="320"/>
        </pc:sldMkLst>
      </pc:sldChg>
      <pc:sldChg chg="addSp delSp modSp del mod">
        <pc:chgData name="Maria Enet Alvarez Manrique" userId="ea27fa9c-331f-41cf-84ac-c5d0e43a1fd3" providerId="ADAL" clId="{6565875B-4AE8-4FB8-AB43-2117D04AAF15}" dt="2022-08-04T19:30:16.907" v="506" actId="2696"/>
        <pc:sldMkLst>
          <pc:docMk/>
          <pc:sldMk cId="4013130406" sldId="320"/>
        </pc:sldMkLst>
        <pc:spChg chg="mod">
          <ac:chgData name="Maria Enet Alvarez Manrique" userId="ea27fa9c-331f-41cf-84ac-c5d0e43a1fd3" providerId="ADAL" clId="{6565875B-4AE8-4FB8-AB43-2117D04AAF15}" dt="2022-08-03T14:59:22.833" v="190" actId="1076"/>
          <ac:spMkLst>
            <pc:docMk/>
            <pc:sldMk cId="4013130406" sldId="320"/>
            <ac:spMk id="2" creationId="{674BC541-0BB9-D244-8F21-4C4C7B0C0496}"/>
          </ac:spMkLst>
        </pc:spChg>
        <pc:spChg chg="add del">
          <ac:chgData name="Maria Enet Alvarez Manrique" userId="ea27fa9c-331f-41cf-84ac-c5d0e43a1fd3" providerId="ADAL" clId="{6565875B-4AE8-4FB8-AB43-2117D04AAF15}" dt="2022-08-03T15:01:33.207" v="195" actId="22"/>
          <ac:spMkLst>
            <pc:docMk/>
            <pc:sldMk cId="4013130406" sldId="320"/>
            <ac:spMk id="8" creationId="{0954C0B2-E586-8E3B-CDEE-5744D77F295A}"/>
          </ac:spMkLst>
        </pc:spChg>
        <pc:spChg chg="add del">
          <ac:chgData name="Maria Enet Alvarez Manrique" userId="ea27fa9c-331f-41cf-84ac-c5d0e43a1fd3" providerId="ADAL" clId="{6565875B-4AE8-4FB8-AB43-2117D04AAF15}" dt="2022-08-03T15:01:32.659" v="194" actId="22"/>
          <ac:spMkLst>
            <pc:docMk/>
            <pc:sldMk cId="4013130406" sldId="320"/>
            <ac:spMk id="10" creationId="{CB0C28B7-8490-D19F-F4AC-2ED4E2D1559A}"/>
          </ac:spMkLst>
        </pc:spChg>
        <pc:spChg chg="del">
          <ac:chgData name="Maria Enet Alvarez Manrique" userId="ea27fa9c-331f-41cf-84ac-c5d0e43a1fd3" providerId="ADAL" clId="{6565875B-4AE8-4FB8-AB43-2117D04AAF15}" dt="2022-08-03T14:58:57.879" v="184" actId="478"/>
          <ac:spMkLst>
            <pc:docMk/>
            <pc:sldMk cId="4013130406" sldId="320"/>
            <ac:spMk id="17" creationId="{4BC1022C-B223-06B3-9DB8-84206BAB3801}"/>
          </ac:spMkLst>
        </pc:spChg>
        <pc:graphicFrameChg chg="mod">
          <ac:chgData name="Maria Enet Alvarez Manrique" userId="ea27fa9c-331f-41cf-84ac-c5d0e43a1fd3" providerId="ADAL" clId="{6565875B-4AE8-4FB8-AB43-2117D04AAF15}" dt="2022-08-03T15:00:26.271" v="191" actId="1076"/>
          <ac:graphicFrameMkLst>
            <pc:docMk/>
            <pc:sldMk cId="4013130406" sldId="320"/>
            <ac:graphicFrameMk id="18" creationId="{3E8C9CA4-C55E-4060-BC4F-F4A9D7997ADB}"/>
          </ac:graphicFrameMkLst>
        </pc:graphicFrameChg>
      </pc:sldChg>
      <pc:sldChg chg="modSp mod">
        <pc:chgData name="Maria Enet Alvarez Manrique" userId="ea27fa9c-331f-41cf-84ac-c5d0e43a1fd3" providerId="ADAL" clId="{6565875B-4AE8-4FB8-AB43-2117D04AAF15}" dt="2022-08-03T14:46:29.792" v="2" actId="20577"/>
        <pc:sldMkLst>
          <pc:docMk/>
          <pc:sldMk cId="3831164175" sldId="322"/>
        </pc:sldMkLst>
        <pc:spChg chg="mod">
          <ac:chgData name="Maria Enet Alvarez Manrique" userId="ea27fa9c-331f-41cf-84ac-c5d0e43a1fd3" providerId="ADAL" clId="{6565875B-4AE8-4FB8-AB43-2117D04AAF15}" dt="2022-08-03T14:46:29.792" v="2" actId="20577"/>
          <ac:spMkLst>
            <pc:docMk/>
            <pc:sldMk cId="3831164175" sldId="322"/>
            <ac:spMk id="2" creationId="{674BC541-0BB9-D244-8F21-4C4C7B0C0496}"/>
          </ac:spMkLst>
        </pc:spChg>
      </pc:sldChg>
      <pc:sldChg chg="addSp delSp modSp mod">
        <pc:chgData name="Maria Enet Alvarez Manrique" userId="ea27fa9c-331f-41cf-84ac-c5d0e43a1fd3" providerId="ADAL" clId="{6565875B-4AE8-4FB8-AB43-2117D04AAF15}" dt="2022-08-03T14:52:29.894" v="13" actId="14734"/>
        <pc:sldMkLst>
          <pc:docMk/>
          <pc:sldMk cId="4157211535" sldId="325"/>
        </pc:sldMkLst>
        <pc:graphicFrameChg chg="add del mod">
          <ac:chgData name="Maria Enet Alvarez Manrique" userId="ea27fa9c-331f-41cf-84ac-c5d0e43a1fd3" providerId="ADAL" clId="{6565875B-4AE8-4FB8-AB43-2117D04AAF15}" dt="2022-08-03T14:52:08.150" v="5"/>
          <ac:graphicFrameMkLst>
            <pc:docMk/>
            <pc:sldMk cId="4157211535" sldId="325"/>
            <ac:graphicFrameMk id="3" creationId="{A2E78656-E167-F552-DB7A-9542EDDF26A5}"/>
          </ac:graphicFrameMkLst>
        </pc:graphicFrameChg>
        <pc:graphicFrameChg chg="add mod modGraphic">
          <ac:chgData name="Maria Enet Alvarez Manrique" userId="ea27fa9c-331f-41cf-84ac-c5d0e43a1fd3" providerId="ADAL" clId="{6565875B-4AE8-4FB8-AB43-2117D04AAF15}" dt="2022-08-03T14:52:29.894" v="13" actId="14734"/>
          <ac:graphicFrameMkLst>
            <pc:docMk/>
            <pc:sldMk cId="4157211535" sldId="325"/>
            <ac:graphicFrameMk id="4" creationId="{28790765-87F0-3E09-ED0F-4993E4A8D758}"/>
          </ac:graphicFrameMkLst>
        </pc:graphicFrameChg>
        <pc:graphicFrameChg chg="del">
          <ac:chgData name="Maria Enet Alvarez Manrique" userId="ea27fa9c-331f-41cf-84ac-c5d0e43a1fd3" providerId="ADAL" clId="{6565875B-4AE8-4FB8-AB43-2117D04AAF15}" dt="2022-08-03T14:52:03.606" v="3" actId="478"/>
          <ac:graphicFrameMkLst>
            <pc:docMk/>
            <pc:sldMk cId="4157211535" sldId="325"/>
            <ac:graphicFrameMk id="15" creationId="{6DD72D58-480A-EB42-115C-C735D58F06B0}"/>
          </ac:graphicFrameMkLst>
        </pc:graphicFrameChg>
      </pc:sldChg>
      <pc:sldChg chg="addSp delSp modSp mod">
        <pc:chgData name="Maria Enet Alvarez Manrique" userId="ea27fa9c-331f-41cf-84ac-c5d0e43a1fd3" providerId="ADAL" clId="{6565875B-4AE8-4FB8-AB43-2117D04AAF15}" dt="2022-08-03T14:53:43.893" v="25" actId="122"/>
        <pc:sldMkLst>
          <pc:docMk/>
          <pc:sldMk cId="2688911761" sldId="326"/>
        </pc:sldMkLst>
        <pc:graphicFrameChg chg="add del mod">
          <ac:chgData name="Maria Enet Alvarez Manrique" userId="ea27fa9c-331f-41cf-84ac-c5d0e43a1fd3" providerId="ADAL" clId="{6565875B-4AE8-4FB8-AB43-2117D04AAF15}" dt="2022-08-03T14:53:20.557" v="16"/>
          <ac:graphicFrameMkLst>
            <pc:docMk/>
            <pc:sldMk cId="2688911761" sldId="326"/>
            <ac:graphicFrameMk id="3" creationId="{9A5B2C93-F917-B10A-BFF1-DB190BC21223}"/>
          </ac:graphicFrameMkLst>
        </pc:graphicFrameChg>
        <pc:graphicFrameChg chg="add mod modGraphic">
          <ac:chgData name="Maria Enet Alvarez Manrique" userId="ea27fa9c-331f-41cf-84ac-c5d0e43a1fd3" providerId="ADAL" clId="{6565875B-4AE8-4FB8-AB43-2117D04AAF15}" dt="2022-08-03T14:53:43.893" v="25" actId="122"/>
          <ac:graphicFrameMkLst>
            <pc:docMk/>
            <pc:sldMk cId="2688911761" sldId="326"/>
            <ac:graphicFrameMk id="4" creationId="{4BA6CDF5-C04D-BAE2-7162-EBB54505BF54}"/>
          </ac:graphicFrameMkLst>
        </pc:graphicFrameChg>
        <pc:graphicFrameChg chg="del">
          <ac:chgData name="Maria Enet Alvarez Manrique" userId="ea27fa9c-331f-41cf-84ac-c5d0e43a1fd3" providerId="ADAL" clId="{6565875B-4AE8-4FB8-AB43-2117D04AAF15}" dt="2022-08-03T14:53:16.652" v="14" actId="478"/>
          <ac:graphicFrameMkLst>
            <pc:docMk/>
            <pc:sldMk cId="2688911761" sldId="326"/>
            <ac:graphicFrameMk id="5" creationId="{12D75917-E560-38F5-D975-8AFBFCEF74D3}"/>
          </ac:graphicFrameMkLst>
        </pc:graphicFrameChg>
      </pc:sldChg>
      <pc:sldChg chg="modSp mod">
        <pc:chgData name="Maria Enet Alvarez Manrique" userId="ea27fa9c-331f-41cf-84ac-c5d0e43a1fd3" providerId="ADAL" clId="{6565875B-4AE8-4FB8-AB43-2117D04AAF15}" dt="2022-08-04T19:33:50.031" v="560" actId="20577"/>
        <pc:sldMkLst>
          <pc:docMk/>
          <pc:sldMk cId="3571491127" sldId="327"/>
        </pc:sldMkLst>
        <pc:graphicFrameChg chg="mod modGraphic">
          <ac:chgData name="Maria Enet Alvarez Manrique" userId="ea27fa9c-331f-41cf-84ac-c5d0e43a1fd3" providerId="ADAL" clId="{6565875B-4AE8-4FB8-AB43-2117D04AAF15}" dt="2022-08-04T19:33:50.031" v="560" actId="20577"/>
          <ac:graphicFrameMkLst>
            <pc:docMk/>
            <pc:sldMk cId="3571491127" sldId="327"/>
            <ac:graphicFrameMk id="12" creationId="{15DEB412-5E96-8A53-226A-69066D5C9088}"/>
          </ac:graphicFrameMkLst>
        </pc:graphicFrameChg>
        <pc:picChg chg="mod">
          <ac:chgData name="Maria Enet Alvarez Manrique" userId="ea27fa9c-331f-41cf-84ac-c5d0e43a1fd3" providerId="ADAL" clId="{6565875B-4AE8-4FB8-AB43-2117D04AAF15}" dt="2022-08-03T14:54:10.135" v="30" actId="1076"/>
          <ac:picMkLst>
            <pc:docMk/>
            <pc:sldMk cId="3571491127" sldId="327"/>
            <ac:picMk id="7170" creationId="{F982445A-EC42-01C3-5916-704809F70C90}"/>
          </ac:picMkLst>
        </pc:picChg>
      </pc:sldChg>
      <pc:sldChg chg="modSp mod">
        <pc:chgData name="Maria Enet Alvarez Manrique" userId="ea27fa9c-331f-41cf-84ac-c5d0e43a1fd3" providerId="ADAL" clId="{6565875B-4AE8-4FB8-AB43-2117D04AAF15}" dt="2022-08-03T14:54:27.389" v="35" actId="14734"/>
        <pc:sldMkLst>
          <pc:docMk/>
          <pc:sldMk cId="1369587058" sldId="330"/>
        </pc:sldMkLst>
        <pc:graphicFrameChg chg="mod modGraphic">
          <ac:chgData name="Maria Enet Alvarez Manrique" userId="ea27fa9c-331f-41cf-84ac-c5d0e43a1fd3" providerId="ADAL" clId="{6565875B-4AE8-4FB8-AB43-2117D04AAF15}" dt="2022-08-03T14:54:27.389" v="35" actId="14734"/>
          <ac:graphicFrameMkLst>
            <pc:docMk/>
            <pc:sldMk cId="1369587058" sldId="330"/>
            <ac:graphicFrameMk id="9" creationId="{52BCD60E-6D8B-ADB9-DC03-40517622E3B4}"/>
          </ac:graphicFrameMkLst>
        </pc:graphicFrameChg>
      </pc:sldChg>
      <pc:sldChg chg="modSp mod">
        <pc:chgData name="Maria Enet Alvarez Manrique" userId="ea27fa9c-331f-41cf-84ac-c5d0e43a1fd3" providerId="ADAL" clId="{6565875B-4AE8-4FB8-AB43-2117D04AAF15}" dt="2022-08-04T16:25:24.668" v="381"/>
        <pc:sldMkLst>
          <pc:docMk/>
          <pc:sldMk cId="2279472588" sldId="332"/>
        </pc:sldMkLst>
        <pc:graphicFrameChg chg="mod modGraphic">
          <ac:chgData name="Maria Enet Alvarez Manrique" userId="ea27fa9c-331f-41cf-84ac-c5d0e43a1fd3" providerId="ADAL" clId="{6565875B-4AE8-4FB8-AB43-2117D04AAF15}" dt="2022-08-04T16:25:24.668" v="381"/>
          <ac:graphicFrameMkLst>
            <pc:docMk/>
            <pc:sldMk cId="2279472588" sldId="332"/>
            <ac:graphicFrameMk id="6" creationId="{B449A149-3166-C5B1-F29F-0AB65B4C584C}"/>
          </ac:graphicFrameMkLst>
        </pc:graphicFrameChg>
        <pc:graphicFrameChg chg="mod">
          <ac:chgData name="Maria Enet Alvarez Manrique" userId="ea27fa9c-331f-41cf-84ac-c5d0e43a1fd3" providerId="ADAL" clId="{6565875B-4AE8-4FB8-AB43-2117D04AAF15}" dt="2022-08-04T16:24:53.161" v="380" actId="1076"/>
          <ac:graphicFrameMkLst>
            <pc:docMk/>
            <pc:sldMk cId="2279472588" sldId="332"/>
            <ac:graphicFrameMk id="9" creationId="{58197C07-D8D5-CA81-A539-D6DF93347ADB}"/>
          </ac:graphicFrameMkLst>
        </pc:graphicFrameChg>
      </pc:sldChg>
      <pc:sldChg chg="modSp mod">
        <pc:chgData name="Maria Enet Alvarez Manrique" userId="ea27fa9c-331f-41cf-84ac-c5d0e43a1fd3" providerId="ADAL" clId="{6565875B-4AE8-4FB8-AB43-2117D04AAF15}" dt="2022-08-04T16:27:58.290" v="505" actId="6549"/>
        <pc:sldMkLst>
          <pc:docMk/>
          <pc:sldMk cId="87114734" sldId="344"/>
        </pc:sldMkLst>
        <pc:spChg chg="mod">
          <ac:chgData name="Maria Enet Alvarez Manrique" userId="ea27fa9c-331f-41cf-84ac-c5d0e43a1fd3" providerId="ADAL" clId="{6565875B-4AE8-4FB8-AB43-2117D04AAF15}" dt="2022-08-04T16:27:48.053" v="503" actId="313"/>
          <ac:spMkLst>
            <pc:docMk/>
            <pc:sldMk cId="87114734" sldId="344"/>
            <ac:spMk id="6" creationId="{F31A62B3-9433-490C-A501-EF61DC8AB748}"/>
          </ac:spMkLst>
        </pc:spChg>
        <pc:spChg chg="mod">
          <ac:chgData name="Maria Enet Alvarez Manrique" userId="ea27fa9c-331f-41cf-84ac-c5d0e43a1fd3" providerId="ADAL" clId="{6565875B-4AE8-4FB8-AB43-2117D04AAF15}" dt="2022-08-03T15:45:35.858" v="298" actId="313"/>
          <ac:spMkLst>
            <pc:docMk/>
            <pc:sldMk cId="87114734" sldId="344"/>
            <ac:spMk id="8" creationId="{00000000-0000-0000-0000-000000000000}"/>
          </ac:spMkLst>
        </pc:spChg>
        <pc:spChg chg="mod">
          <ac:chgData name="Maria Enet Alvarez Manrique" userId="ea27fa9c-331f-41cf-84ac-c5d0e43a1fd3" providerId="ADAL" clId="{6565875B-4AE8-4FB8-AB43-2117D04AAF15}" dt="2022-08-04T16:27:58.290" v="505" actId="6549"/>
          <ac:spMkLst>
            <pc:docMk/>
            <pc:sldMk cId="87114734" sldId="344"/>
            <ac:spMk id="9" creationId="{03C8365B-9378-E4BB-349B-E9637A2B9F0A}"/>
          </ac:spMkLst>
        </pc:spChg>
      </pc:sldChg>
      <pc:sldChg chg="modSp">
        <pc:chgData name="Maria Enet Alvarez Manrique" userId="ea27fa9c-331f-41cf-84ac-c5d0e43a1fd3" providerId="ADAL" clId="{6565875B-4AE8-4FB8-AB43-2117D04AAF15}" dt="2022-08-10T14:13:49.264" v="563"/>
        <pc:sldMkLst>
          <pc:docMk/>
          <pc:sldMk cId="2621664883" sldId="347"/>
        </pc:sldMkLst>
        <pc:graphicFrameChg chg="mod">
          <ac:chgData name="Maria Enet Alvarez Manrique" userId="ea27fa9c-331f-41cf-84ac-c5d0e43a1fd3" providerId="ADAL" clId="{6565875B-4AE8-4FB8-AB43-2117D04AAF15}" dt="2022-08-10T14:13:49.264" v="563"/>
          <ac:graphicFrameMkLst>
            <pc:docMk/>
            <pc:sldMk cId="2621664883" sldId="347"/>
            <ac:graphicFrameMk id="3" creationId="{4913DBE9-BCDC-F680-F4DE-7EF1DB4D23C0}"/>
          </ac:graphicFrameMkLst>
        </pc:graphicFrameChg>
      </pc:sldChg>
      <pc:sldChg chg="modSp mod">
        <pc:chgData name="Maria Enet Alvarez Manrique" userId="ea27fa9c-331f-41cf-84ac-c5d0e43a1fd3" providerId="ADAL" clId="{6565875B-4AE8-4FB8-AB43-2117D04AAF15}" dt="2022-08-04T19:30:25.366" v="510" actId="6549"/>
        <pc:sldMkLst>
          <pc:docMk/>
          <pc:sldMk cId="297442014" sldId="351"/>
        </pc:sldMkLst>
        <pc:spChg chg="mod">
          <ac:chgData name="Maria Enet Alvarez Manrique" userId="ea27fa9c-331f-41cf-84ac-c5d0e43a1fd3" providerId="ADAL" clId="{6565875B-4AE8-4FB8-AB43-2117D04AAF15}" dt="2022-08-04T19:30:25.366" v="510" actId="6549"/>
          <ac:spMkLst>
            <pc:docMk/>
            <pc:sldMk cId="297442014" sldId="351"/>
            <ac:spMk id="2" creationId="{674BC541-0BB9-D244-8F21-4C4C7B0C049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Encuesta%20%20DAUITA%20-%202022%20TELEFONICA%20MSN(1-863)%20307202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Encuesta%20%20DAUITA%20-%202022%20TELEFONICA%20MSN(1-863)%20307202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Encuesta%20%20DAUITA%20-%202022%20TELEFONICA%20MSN(1-863)%203072022.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Encuesta%20%20DAUITA%20-%202022%20TELEFONICA%20MSN(1-863)%203072022.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RESULTADO%20ENCUETAS%20DE%20SATISFACCION%20ENERO%202022%20A%20JUNIO%202022%20CENTRO%25"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RESULTADO%20ENCUETAS%20DE%20SATISFACCION%20ENERO%202022%20A%20JUNIO%202022%20CENTRO%25"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RESULTADO%20ENCUETAS%20DE%20SATISFACCION%20ENERO%202022%20A%20JUNIO%202022%20CENTRO%25"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RESULTADO%20ENCUETAS%20DE%20SATISFACCION%20ENERO%202022%20A%20JUNIO%202022%20CENTRO%25"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RESULTADO%20ENCUETAS%20DE%20SATISFACCION%20ENERO%202022%20A%20JUNIO%202022%20CENTRO%25"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RESULTADO%20ENCUETAS%20DE%20SATISFACCION%20ENERO%202022%20A%20JUNIO%202022%20CENTRO%25"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RESULTADO%20ENCUETAS%20DE%20SATISFACCION%20ENERO%202022%20A%20JUNIO%202022%20CENTRO%25"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D:\Usuarios\maalvare\Downloads\Encuesta%20%20DAUITA%20-%202022%20TELEFONICA%20MSN(1-863).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RESULTADO%20ENCUETAS%20DE%20SATISFACCION%20ENERO%202022%20A%20JUNIO%202022%20CENTRO%25"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AN&#193;LISIS%20ENCUESTA%20SATISFACI&#211;N%20DENUNCIA%20VIRTUAL%201%20SEM%202022.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AN&#193;LISIS%20ENCUESTA%20SATISFACI&#211;N%20DENUNCIA%20VIRTUAL%201%20SEM%202022.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AN&#193;LISIS%20ENCUESTA%20SATISFACI&#211;N%20DENUNCIA%20VIRTUAL%201%20SEM%202022.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AN&#193;LISIS%20ENCUESTA%20SATISFACI&#211;N%20DENUNCIA%20VIRTUAL%201%20SEM%202022.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xlsx"/></Relationships>
</file>

<file path=ppt/charts/_rels/chart26.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Encuesta%20%20CENTRO%20DE%20ATENCI&#210;N%20DE%20LA%20FISCALIA%20CAF%202022(1-302).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1.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2.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file:///G:\ENCUESTAS%20DE%20SATISFACCION%202021\NOVIEMBRE\TABULACI&#211;N%202021-2%20sem%20ultimo.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Encuesta%20%20DAUITA%20-%202022%20TELEFONICA%20MSN(1-863)%203072022.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2" Type="http://schemas.openxmlformats.org/officeDocument/2006/relationships/oleObject" Target="file:///D:\PROTECCI&#211;N%202022\ENCUESTA%20DE%20SATISFACCI&#211;N%202022\MAYO%202022\TABULACI&#211;N%20NACIONAL%202022-1.xlsx" TargetMode="External"/><Relationship Id="rId1" Type="http://schemas.openxmlformats.org/officeDocument/2006/relationships/themeOverride" Target="../theme/themeOverride5.xml"/></Relationships>
</file>

<file path=ppt/charts/_rels/chart31.xml.rels><?xml version="1.0" encoding="UTF-8" standalone="yes"?>
<Relationships xmlns="http://schemas.openxmlformats.org/package/2006/relationships"><Relationship Id="rId2" Type="http://schemas.openxmlformats.org/officeDocument/2006/relationships/oleObject" Target="file:///D:\PROTECCI&#211;N%202022\ENCUESTA%20DE%20SATISFACCI&#211;N%202022\MAYO%202022\TABULACI&#211;N%20NACIONAL%202022-1.xlsx" TargetMode="External"/><Relationship Id="rId1" Type="http://schemas.openxmlformats.org/officeDocument/2006/relationships/themeOverride" Target="../theme/themeOverride6.xml"/></Relationships>
</file>

<file path=ppt/charts/_rels/chart32.xml.rels><?xml version="1.0" encoding="UTF-8" standalone="yes"?>
<Relationships xmlns="http://schemas.openxmlformats.org/package/2006/relationships"><Relationship Id="rId2" Type="http://schemas.openxmlformats.org/officeDocument/2006/relationships/oleObject" Target="file:///D:\PROTECCI&#211;N%202022\ENCUESTA%20DE%20SATISFACCI&#211;N%202022\MAYO%202022\TABULACI&#211;N%20NACIONAL%202022-1.xlsx" TargetMode="External"/><Relationship Id="rId1" Type="http://schemas.openxmlformats.org/officeDocument/2006/relationships/themeOverride" Target="../theme/themeOverride7.xml"/></Relationships>
</file>

<file path=ppt/charts/_rels/chart33.xml.rels><?xml version="1.0" encoding="UTF-8" standalone="yes"?>
<Relationships xmlns="http://schemas.openxmlformats.org/package/2006/relationships"><Relationship Id="rId2" Type="http://schemas.openxmlformats.org/officeDocument/2006/relationships/oleObject" Target="file:///D:\PROTECCI&#211;N%202022\ENCUESTA%20DE%20SATISFACCI&#211;N%202022\MAYO%202022\TABULACI&#211;N%20NACIONAL%202022-1.xlsx" TargetMode="External"/><Relationship Id="rId1" Type="http://schemas.openxmlformats.org/officeDocument/2006/relationships/themeOverride" Target="../theme/themeOverride8.xml"/></Relationships>
</file>

<file path=ppt/charts/_rels/chart34.xml.rels><?xml version="1.0" encoding="UTF-8" standalone="yes"?>
<Relationships xmlns="http://schemas.openxmlformats.org/package/2006/relationships"><Relationship Id="rId2" Type="http://schemas.openxmlformats.org/officeDocument/2006/relationships/oleObject" Target="file:///D:\PROTECCI&#211;N%202022\ENCUESTA%20DE%20SATISFACCI&#211;N%202022\MAYO%202022\TABULACI&#211;N%20NACIONAL%202022-1.xlsx" TargetMode="External"/><Relationship Id="rId1" Type="http://schemas.openxmlformats.org/officeDocument/2006/relationships/themeOverride" Target="../theme/themeOverride9.xm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oleObject" Target="file:///G:\ENCUESTAS%20DE%20SATISFACCION%202021\NOVIEMBRE\TABULACI&#211;N%202021-2%20sem%20ultimo.xlsx" TargetMode="External"/></Relationships>
</file>

<file path=ppt/charts/_rels/chart36.xml.rels><?xml version="1.0" encoding="UTF-8" standalone="yes"?>
<Relationships xmlns="http://schemas.openxmlformats.org/package/2006/relationships"><Relationship Id="rId2" Type="http://schemas.openxmlformats.org/officeDocument/2006/relationships/oleObject" Target="file:///D:\PROTECCI&#211;N%202022\ENCUESTA%20DE%20SATISFACCI&#211;N%202022\MAYO%202022\TABULACI&#211;N%20NACIONAL%202022-1.xlsx" TargetMode="External"/><Relationship Id="rId1" Type="http://schemas.openxmlformats.org/officeDocument/2006/relationships/themeOverride" Target="../theme/themeOverride11.xml"/></Relationships>
</file>

<file path=ppt/charts/_rels/chart37.xml.rels><?xml version="1.0" encoding="UTF-8" standalone="yes"?>
<Relationships xmlns="http://schemas.openxmlformats.org/package/2006/relationships"><Relationship Id="rId2" Type="http://schemas.openxmlformats.org/officeDocument/2006/relationships/oleObject" Target="file:///D:\PROTECCI&#211;N%202022\ENCUESTA%20DE%20SATISFACCI&#211;N%202022\MAYO%202022\TABULACI&#211;N%20NACIONAL%202022-1.xlsx" TargetMode="External"/><Relationship Id="rId1" Type="http://schemas.openxmlformats.org/officeDocument/2006/relationships/themeOverride" Target="../theme/themeOverride12.xml"/></Relationships>
</file>

<file path=ppt/charts/_rels/chart38.xml.rels><?xml version="1.0" encoding="UTF-8" standalone="yes"?>
<Relationships xmlns="http://schemas.openxmlformats.org/package/2006/relationships"><Relationship Id="rId2" Type="http://schemas.openxmlformats.org/officeDocument/2006/relationships/oleObject" Target="file:///D:\PROTECCI&#211;N%202022\ENCUESTA%20DE%20SATISFACCI&#211;N%202022\MAYO%202022\TABULACI&#211;N%20NACIONAL%202022-1.xlsx" TargetMode="External"/><Relationship Id="rId1" Type="http://schemas.openxmlformats.org/officeDocument/2006/relationships/themeOverride" Target="../theme/themeOverride13.xml"/></Relationships>
</file>

<file path=ppt/charts/_rels/chart39.xml.rels><?xml version="1.0" encoding="UTF-8" standalone="yes"?>
<Relationships xmlns="http://schemas.openxmlformats.org/package/2006/relationships"><Relationship Id="rId2" Type="http://schemas.openxmlformats.org/officeDocument/2006/relationships/oleObject" Target="file:///D:\PROTECCI&#211;N%202022\ENCUESTA%20DE%20SATISFACCI&#211;N%202022\MAYO%202022\TABULACI&#211;N%20NACIONAL%202022-1.xlsx" TargetMode="External"/><Relationship Id="rId1" Type="http://schemas.openxmlformats.org/officeDocument/2006/relationships/themeOverride" Target="../theme/themeOverride14.xml"/></Relationships>
</file>

<file path=ppt/charts/_rels/chart4.xml.rels><?xml version="1.0" encoding="UTF-8" standalone="yes"?>
<Relationships xmlns="http://schemas.openxmlformats.org/package/2006/relationships"><Relationship Id="rId3" Type="http://schemas.openxmlformats.org/officeDocument/2006/relationships/oleObject" Target="file:///D:\Usuarios\maalvare\Downloads\Encuesta%20%20DAUITA%20-%202022%20TELEFONICA%20MSN(1-863).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2" Type="http://schemas.openxmlformats.org/officeDocument/2006/relationships/oleObject" Target="file:///D:\PROTECCI&#211;N%202022\ENCUESTA%20DE%20SATISFACCI&#211;N%202022\MAYO%202022\TABULACI&#211;N%20NACIONAL%202022-1.xlsx" TargetMode="External"/><Relationship Id="rId1" Type="http://schemas.openxmlformats.org/officeDocument/2006/relationships/themeOverride" Target="../theme/themeOverride15.xml"/></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oleObject" Target="file:///D:\ENCUESTAS%20DE%20SATISFACCION%202021\NOVIEMBRE\TABULACI&#211;N%202021-2%20sem%20ultimo.xlsx" TargetMode="External"/></Relationships>
</file>

<file path=ppt/charts/_rels/chart42.xml.rels><?xml version="1.0" encoding="UTF-8" standalone="yes"?>
<Relationships xmlns="http://schemas.openxmlformats.org/package/2006/relationships"><Relationship Id="rId2" Type="http://schemas.openxmlformats.org/officeDocument/2006/relationships/oleObject" Target="file:///D:\PROTECCI&#211;N%202022\ENCUESTA%20DE%20SATISFACCI&#211;N%202022\MAYO%202022\TABULACI&#211;N%20NACIONAL%202022-1.xlsx" TargetMode="External"/><Relationship Id="rId1" Type="http://schemas.openxmlformats.org/officeDocument/2006/relationships/themeOverride" Target="../theme/themeOverride17.xml"/></Relationships>
</file>

<file path=ppt/charts/_rels/chart43.xml.rels><?xml version="1.0" encoding="UTF-8" standalone="yes"?>
<Relationships xmlns="http://schemas.openxmlformats.org/package/2006/relationships"><Relationship Id="rId2" Type="http://schemas.openxmlformats.org/officeDocument/2006/relationships/oleObject" Target="file:///D:\PROTECCI&#211;N%202022\ENCUESTA%20DE%20SATISFACCI&#211;N%202022\MAYO%202022\TABULACI&#211;N%20NACIONAL%202022-1.xlsx" TargetMode="External"/><Relationship Id="rId1" Type="http://schemas.openxmlformats.org/officeDocument/2006/relationships/themeOverride" Target="../theme/themeOverride18.xml"/></Relationships>
</file>

<file path=ppt/charts/_rels/chart44.xml.rels><?xml version="1.0" encoding="UTF-8" standalone="yes"?>
<Relationships xmlns="http://schemas.openxmlformats.org/package/2006/relationships"><Relationship Id="rId2" Type="http://schemas.openxmlformats.org/officeDocument/2006/relationships/oleObject" Target="file:///D:\PROTECCI&#211;N%202022\ENCUESTA%20DE%20SATISFACCI&#211;N%202022\MAYO%202022\TABULACI&#211;N%20NACIONAL%202022-1.xlsx" TargetMode="External"/><Relationship Id="rId1" Type="http://schemas.openxmlformats.org/officeDocument/2006/relationships/themeOverride" Target="../theme/themeOverride19.xml"/></Relationships>
</file>

<file path=ppt/charts/_rels/chart45.xml.rels><?xml version="1.0" encoding="UTF-8" standalone="yes"?>
<Relationships xmlns="http://schemas.openxmlformats.org/package/2006/relationships"><Relationship Id="rId2" Type="http://schemas.openxmlformats.org/officeDocument/2006/relationships/oleObject" Target="file:///D:\PROTECCI&#211;N%202022\ENCUESTA%20DE%20SATISFACCI&#211;N%202022\MAYO%202022\TABULACI&#211;N%20NACIONAL%202022-1.xlsx" TargetMode="External"/><Relationship Id="rId1" Type="http://schemas.openxmlformats.org/officeDocument/2006/relationships/themeOverride" Target="../theme/themeOverride20.xml"/></Relationships>
</file>

<file path=ppt/charts/_rels/chart46.xml.rels><?xml version="1.0" encoding="UTF-8" standalone="yes"?>
<Relationships xmlns="http://schemas.openxmlformats.org/package/2006/relationships"><Relationship Id="rId2" Type="http://schemas.openxmlformats.org/officeDocument/2006/relationships/oleObject" Target="file:///D:\PROTECCI&#211;N%202022\ENCUESTA%20DE%20SATISFACCI&#211;N%202022\MAYO%202022\TABULACI&#211;N%20NACIONAL%202022-1.xlsx" TargetMode="External"/><Relationship Id="rId1" Type="http://schemas.openxmlformats.org/officeDocument/2006/relationships/themeOverride" Target="../theme/themeOverride21.xml"/></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oleObject" Target="file:///D:\ENCUESTAS%20DE%20SATISFACCION%202021\NOVIEMBRE\TABULACI&#211;N%202021-2%20sem%20ultimo.xlsx" TargetMode="External"/></Relationships>
</file>

<file path=ppt/charts/_rels/chart48.xml.rels><?xml version="1.0" encoding="UTF-8" standalone="yes"?>
<Relationships xmlns="http://schemas.openxmlformats.org/package/2006/relationships"><Relationship Id="rId2" Type="http://schemas.openxmlformats.org/officeDocument/2006/relationships/oleObject" Target="file:///D:\PROTECCI&#211;N%202022\ENCUESTA%20DE%20SATISFACCI&#211;N%202022\MAYO%202022\TABULACI&#211;N%20NACIONAL%202022-1.xlsx" TargetMode="External"/><Relationship Id="rId1" Type="http://schemas.openxmlformats.org/officeDocument/2006/relationships/themeOverride" Target="../theme/themeOverride23.xml"/></Relationships>
</file>

<file path=ppt/charts/_rels/chart5.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Encuesta%20%20DAUITA%20-%202022%20TELEFONICA%20MSN(1-863)%20307202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Encuesta%20%20DAUITA%20-%202022%20TELEFONICA%20MSN(1-863)%203072022.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Encuesta%20%20DAUITA%20-%202022%20TELEFONICA%20MSN(1-863)%20307202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Encuesta%20%20DAUITA%20-%202022%20TELEFONICA%20MSN(1-863)%203072022.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fiscaliagovco-my.sharepoint.com/personal/maalvare_fiscalia_gov_co/Documents/VICTIMAS/A&#209;O%202022/VICTIMAS/A&#209;O%202022/ENCUESTA%20DE%20SATISFACCI&#211;N/ANALISIS%20DE%20DATOS/Encuesta%20%20DAUITA%20-%202022%20TELEFONICA%20MSN(1-863)%203072022.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8.0080862754642948E-3"/>
                  <c:y val="-0.1024797057905461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7E5-45E0-9889-441182580255}"/>
                </c:ext>
              </c:extLst>
            </c:dLbl>
            <c:dLbl>
              <c:idx val="1"/>
              <c:layout>
                <c:manualLayout>
                  <c:x val="2.1354896734571454E-2"/>
                  <c:y val="-9.9980200771264596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7E5-45E0-9889-441182580255}"/>
                </c:ext>
              </c:extLst>
            </c:dLbl>
            <c:dLbl>
              <c:idx val="2"/>
              <c:layout>
                <c:manualLayout>
                  <c:x val="3.0697664055946466E-2"/>
                  <c:y val="-4.9990100385632298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7E5-45E0-9889-441182580255}"/>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'PUNTOS DE ATENCIÒN'!$B$4:$B$6</c:f>
              <c:strCache>
                <c:ptCount val="3"/>
                <c:pt idx="0">
                  <c:v>Centro de Atención de la Fiscalía CAF</c:v>
                </c:pt>
                <c:pt idx="1">
                  <c:v>página Web ( Adenunciar)</c:v>
                </c:pt>
                <c:pt idx="2">
                  <c:v>Vía Telefónica (Centro de Contacto)</c:v>
                </c:pt>
              </c:strCache>
            </c:strRef>
          </c:cat>
          <c:val>
            <c:numRef>
              <c:f>'PUNTOS DE ATENCIÒN'!$C$4:$C$6</c:f>
              <c:numCache>
                <c:formatCode>General</c:formatCode>
                <c:ptCount val="3"/>
                <c:pt idx="0">
                  <c:v>710</c:v>
                </c:pt>
                <c:pt idx="1">
                  <c:v>116</c:v>
                </c:pt>
                <c:pt idx="2">
                  <c:v>37</c:v>
                </c:pt>
              </c:numCache>
            </c:numRef>
          </c:val>
          <c:extLst>
            <c:ext xmlns:c16="http://schemas.microsoft.com/office/drawing/2014/chart" uri="{C3380CC4-5D6E-409C-BE32-E72D297353CC}">
              <c16:uniqueId val="{00000000-C7E5-45E0-9889-441182580255}"/>
            </c:ext>
          </c:extLst>
        </c:ser>
        <c:ser>
          <c:idx val="1"/>
          <c:order val="1"/>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2.5358939872303601E-2"/>
                  <c:y val="-7.49851505784493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7E5-45E0-9889-441182580255}"/>
                </c:ext>
              </c:extLst>
            </c:dLbl>
            <c:dLbl>
              <c:idx val="1"/>
              <c:layout>
                <c:manualLayout>
                  <c:x val="2.2689577780482171E-2"/>
                  <c:y val="-9.99802007712645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E5-45E0-9889-441182580255}"/>
                </c:ext>
              </c:extLst>
            </c:dLbl>
            <c:dLbl>
              <c:idx val="2"/>
              <c:layout>
                <c:manualLayout>
                  <c:x val="2.6693620918214308E-2"/>
                  <c:y val="-4.99901003856322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E5-45E0-9889-441182580255}"/>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'PUNTOS DE ATENCIÒN'!$B$4:$B$6</c:f>
              <c:strCache>
                <c:ptCount val="3"/>
                <c:pt idx="0">
                  <c:v>Centro de Atención de la Fiscalía CAF</c:v>
                </c:pt>
                <c:pt idx="1">
                  <c:v>página Web ( Adenunciar)</c:v>
                </c:pt>
                <c:pt idx="2">
                  <c:v>Vía Telefónica (Centro de Contacto)</c:v>
                </c:pt>
              </c:strCache>
            </c:strRef>
          </c:cat>
          <c:val>
            <c:numRef>
              <c:f>'PUNTOS DE ATENCIÒN'!$D$4:$D$6</c:f>
              <c:numCache>
                <c:formatCode>0%</c:formatCode>
                <c:ptCount val="3"/>
                <c:pt idx="0">
                  <c:v>0.82</c:v>
                </c:pt>
                <c:pt idx="1">
                  <c:v>0.14000000000000001</c:v>
                </c:pt>
                <c:pt idx="2">
                  <c:v>0.04</c:v>
                </c:pt>
              </c:numCache>
            </c:numRef>
          </c:val>
          <c:extLst>
            <c:ext xmlns:c16="http://schemas.microsoft.com/office/drawing/2014/chart" uri="{C3380CC4-5D6E-409C-BE32-E72D297353CC}">
              <c16:uniqueId val="{00000001-C7E5-45E0-9889-441182580255}"/>
            </c:ext>
          </c:extLst>
        </c:ser>
        <c:dLbls>
          <c:showLegendKey val="0"/>
          <c:showVal val="1"/>
          <c:showCatName val="0"/>
          <c:showSerName val="0"/>
          <c:showPercent val="0"/>
          <c:showBubbleSize val="0"/>
        </c:dLbls>
        <c:gapWidth val="150"/>
        <c:shape val="box"/>
        <c:axId val="1973844735"/>
        <c:axId val="1973842655"/>
        <c:axId val="0"/>
      </c:bar3DChart>
      <c:catAx>
        <c:axId val="1973844735"/>
        <c:scaling>
          <c:orientation val="minMax"/>
        </c:scaling>
        <c:delete val="1"/>
        <c:axPos val="l"/>
        <c:numFmt formatCode="General" sourceLinked="1"/>
        <c:majorTickMark val="none"/>
        <c:minorTickMark val="none"/>
        <c:tickLblPos val="nextTo"/>
        <c:crossAx val="1973842655"/>
        <c:crosses val="autoZero"/>
        <c:auto val="1"/>
        <c:lblAlgn val="ctr"/>
        <c:lblOffset val="100"/>
        <c:noMultiLvlLbl val="0"/>
      </c:catAx>
      <c:valAx>
        <c:axId val="197384265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973844735"/>
        <c:crosses val="autoZero"/>
        <c:crossBetween val="between"/>
      </c:valAx>
      <c:spPr>
        <a:noFill/>
        <a:ln w="25400">
          <a:noFill/>
        </a:ln>
        <a:effectLst/>
      </c:spPr>
    </c:plotArea>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spPr>
            <a:solidFill>
              <a:schemeClr val="accent6">
                <a:shade val="76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'cc 1'!$B$6:$B$11</c:f>
              <c:strCache>
                <c:ptCount val="6"/>
                <c:pt idx="0">
                  <c:v>MUY BUENO</c:v>
                </c:pt>
                <c:pt idx="1">
                  <c:v>BUENO</c:v>
                </c:pt>
                <c:pt idx="2">
                  <c:v>REGULAR</c:v>
                </c:pt>
                <c:pt idx="3">
                  <c:v>MALO</c:v>
                </c:pt>
                <c:pt idx="4">
                  <c:v>MUY MALO</c:v>
                </c:pt>
                <c:pt idx="5">
                  <c:v>NO SABE/NO RESPONDE</c:v>
                </c:pt>
              </c:strCache>
            </c:strRef>
          </c:cat>
          <c:val>
            <c:numRef>
              <c:f>'cc 1'!$C$6:$C$11</c:f>
              <c:numCache>
                <c:formatCode>General</c:formatCode>
                <c:ptCount val="6"/>
                <c:pt idx="0">
                  <c:v>20</c:v>
                </c:pt>
                <c:pt idx="1">
                  <c:v>6</c:v>
                </c:pt>
                <c:pt idx="2">
                  <c:v>6</c:v>
                </c:pt>
                <c:pt idx="3">
                  <c:v>2</c:v>
                </c:pt>
                <c:pt idx="4">
                  <c:v>1</c:v>
                </c:pt>
                <c:pt idx="5">
                  <c:v>2</c:v>
                </c:pt>
              </c:numCache>
            </c:numRef>
          </c:val>
          <c:extLst>
            <c:ext xmlns:c16="http://schemas.microsoft.com/office/drawing/2014/chart" uri="{C3380CC4-5D6E-409C-BE32-E72D297353CC}">
              <c16:uniqueId val="{00000000-E37F-44B8-B690-645A47BDFC41}"/>
            </c:ext>
          </c:extLst>
        </c:ser>
        <c:ser>
          <c:idx val="1"/>
          <c:order val="1"/>
          <c:spPr>
            <a:solidFill>
              <a:schemeClr val="accent6">
                <a:tint val="77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'cc 1'!$B$6:$B$11</c:f>
              <c:strCache>
                <c:ptCount val="6"/>
                <c:pt idx="0">
                  <c:v>MUY BUENO</c:v>
                </c:pt>
                <c:pt idx="1">
                  <c:v>BUENO</c:v>
                </c:pt>
                <c:pt idx="2">
                  <c:v>REGULAR</c:v>
                </c:pt>
                <c:pt idx="3">
                  <c:v>MALO</c:v>
                </c:pt>
                <c:pt idx="4">
                  <c:v>MUY MALO</c:v>
                </c:pt>
                <c:pt idx="5">
                  <c:v>NO SABE/NO RESPONDE</c:v>
                </c:pt>
              </c:strCache>
            </c:strRef>
          </c:cat>
          <c:val>
            <c:numRef>
              <c:f>'cc 1'!$D$6:$D$11</c:f>
              <c:numCache>
                <c:formatCode>0%</c:formatCode>
                <c:ptCount val="6"/>
                <c:pt idx="0">
                  <c:v>0.54</c:v>
                </c:pt>
                <c:pt idx="1">
                  <c:v>0.16</c:v>
                </c:pt>
                <c:pt idx="2">
                  <c:v>0.16</c:v>
                </c:pt>
                <c:pt idx="3">
                  <c:v>0.05</c:v>
                </c:pt>
                <c:pt idx="4">
                  <c:v>0.03</c:v>
                </c:pt>
                <c:pt idx="5">
                  <c:v>0.06</c:v>
                </c:pt>
              </c:numCache>
            </c:numRef>
          </c:val>
          <c:extLst>
            <c:ext xmlns:c16="http://schemas.microsoft.com/office/drawing/2014/chart" uri="{C3380CC4-5D6E-409C-BE32-E72D297353CC}">
              <c16:uniqueId val="{00000001-E37F-44B8-B690-645A47BDFC41}"/>
            </c:ext>
          </c:extLst>
        </c:ser>
        <c:dLbls>
          <c:dLblPos val="inBase"/>
          <c:showLegendKey val="0"/>
          <c:showVal val="1"/>
          <c:showCatName val="0"/>
          <c:showSerName val="0"/>
          <c:showPercent val="0"/>
          <c:showBubbleSize val="0"/>
        </c:dLbls>
        <c:gapWidth val="150"/>
        <c:overlap val="100"/>
        <c:axId val="1596350799"/>
        <c:axId val="1596352879"/>
      </c:barChart>
      <c:catAx>
        <c:axId val="1596350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596352879"/>
        <c:crosses val="autoZero"/>
        <c:auto val="1"/>
        <c:lblAlgn val="ctr"/>
        <c:lblOffset val="100"/>
        <c:noMultiLvlLbl val="0"/>
      </c:catAx>
      <c:valAx>
        <c:axId val="1596352879"/>
        <c:scaling>
          <c:orientation val="minMax"/>
        </c:scaling>
        <c:delete val="1"/>
        <c:axPos val="l"/>
        <c:numFmt formatCode="General" sourceLinked="1"/>
        <c:majorTickMark val="none"/>
        <c:minorTickMark val="none"/>
        <c:tickLblPos val="nextTo"/>
        <c:crossAx val="1596350799"/>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s-C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stacked"/>
        <c:varyColors val="0"/>
        <c:ser>
          <c:idx val="0"/>
          <c:order val="0"/>
          <c:spPr>
            <a:solidFill>
              <a:schemeClr val="accent2">
                <a:shade val="76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'cc2'!$B$6:$B$11</c:f>
              <c:strCache>
                <c:ptCount val="6"/>
                <c:pt idx="0">
                  <c:v>NO SABE/NO RESPONDE</c:v>
                </c:pt>
                <c:pt idx="1">
                  <c:v>MUY MALO</c:v>
                </c:pt>
                <c:pt idx="2">
                  <c:v>MALO</c:v>
                </c:pt>
                <c:pt idx="3">
                  <c:v>REGULAR</c:v>
                </c:pt>
                <c:pt idx="4">
                  <c:v>BUENO</c:v>
                </c:pt>
                <c:pt idx="5">
                  <c:v>MUY BUENO</c:v>
                </c:pt>
              </c:strCache>
            </c:strRef>
          </c:cat>
          <c:val>
            <c:numRef>
              <c:f>'cc2'!$C$6:$C$11</c:f>
              <c:numCache>
                <c:formatCode>General</c:formatCode>
                <c:ptCount val="6"/>
                <c:pt idx="0">
                  <c:v>4</c:v>
                </c:pt>
                <c:pt idx="1">
                  <c:v>1</c:v>
                </c:pt>
                <c:pt idx="2">
                  <c:v>2</c:v>
                </c:pt>
                <c:pt idx="3">
                  <c:v>4</c:v>
                </c:pt>
                <c:pt idx="4">
                  <c:v>5</c:v>
                </c:pt>
                <c:pt idx="5">
                  <c:v>21</c:v>
                </c:pt>
              </c:numCache>
            </c:numRef>
          </c:val>
          <c:extLst>
            <c:ext xmlns:c16="http://schemas.microsoft.com/office/drawing/2014/chart" uri="{C3380CC4-5D6E-409C-BE32-E72D297353CC}">
              <c16:uniqueId val="{00000000-D1EB-4B41-97DD-8B5713CE1ACC}"/>
            </c:ext>
          </c:extLst>
        </c:ser>
        <c:ser>
          <c:idx val="1"/>
          <c:order val="1"/>
          <c:spPr>
            <a:solidFill>
              <a:schemeClr val="accent2">
                <a:tint val="77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'cc2'!$B$6:$B$11</c:f>
              <c:strCache>
                <c:ptCount val="6"/>
                <c:pt idx="0">
                  <c:v>NO SABE/NO RESPONDE</c:v>
                </c:pt>
                <c:pt idx="1">
                  <c:v>MUY MALO</c:v>
                </c:pt>
                <c:pt idx="2">
                  <c:v>MALO</c:v>
                </c:pt>
                <c:pt idx="3">
                  <c:v>REGULAR</c:v>
                </c:pt>
                <c:pt idx="4">
                  <c:v>BUENO</c:v>
                </c:pt>
                <c:pt idx="5">
                  <c:v>MUY BUENO</c:v>
                </c:pt>
              </c:strCache>
            </c:strRef>
          </c:cat>
          <c:val>
            <c:numRef>
              <c:f>'cc2'!$D$6:$D$11</c:f>
              <c:numCache>
                <c:formatCode>0%</c:formatCode>
                <c:ptCount val="6"/>
                <c:pt idx="0">
                  <c:v>0.11</c:v>
                </c:pt>
                <c:pt idx="1">
                  <c:v>0.02</c:v>
                </c:pt>
                <c:pt idx="2">
                  <c:v>0.05</c:v>
                </c:pt>
                <c:pt idx="3">
                  <c:v>0.11</c:v>
                </c:pt>
                <c:pt idx="4">
                  <c:v>0.14000000000000001</c:v>
                </c:pt>
                <c:pt idx="5">
                  <c:v>0.56999999999999995</c:v>
                </c:pt>
              </c:numCache>
            </c:numRef>
          </c:val>
          <c:extLst>
            <c:ext xmlns:c16="http://schemas.microsoft.com/office/drawing/2014/chart" uri="{C3380CC4-5D6E-409C-BE32-E72D297353CC}">
              <c16:uniqueId val="{00000001-D1EB-4B41-97DD-8B5713CE1ACC}"/>
            </c:ext>
          </c:extLst>
        </c:ser>
        <c:dLbls>
          <c:dLblPos val="inBase"/>
          <c:showLegendKey val="0"/>
          <c:showVal val="1"/>
          <c:showCatName val="0"/>
          <c:showSerName val="0"/>
          <c:showPercent val="0"/>
          <c:showBubbleSize val="0"/>
        </c:dLbls>
        <c:gapWidth val="150"/>
        <c:overlap val="100"/>
        <c:axId val="1877850479"/>
        <c:axId val="1877850895"/>
      </c:barChart>
      <c:catAx>
        <c:axId val="18778504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877850895"/>
        <c:crosses val="autoZero"/>
        <c:auto val="1"/>
        <c:lblAlgn val="ctr"/>
        <c:lblOffset val="100"/>
        <c:noMultiLvlLbl val="0"/>
      </c:catAx>
      <c:valAx>
        <c:axId val="1877850895"/>
        <c:scaling>
          <c:orientation val="minMax"/>
        </c:scaling>
        <c:delete val="1"/>
        <c:axPos val="b"/>
        <c:numFmt formatCode="General" sourceLinked="1"/>
        <c:majorTickMark val="none"/>
        <c:minorTickMark val="none"/>
        <c:tickLblPos val="nextTo"/>
        <c:crossAx val="1877850479"/>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s-C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stacked"/>
        <c:varyColors val="0"/>
        <c:ser>
          <c:idx val="0"/>
          <c:order val="0"/>
          <c:spPr>
            <a:solidFill>
              <a:schemeClr val="accent4">
                <a:tint val="77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'cc3'!$B$5:$B$10</c:f>
              <c:strCache>
                <c:ptCount val="6"/>
                <c:pt idx="0">
                  <c:v>MUY BUENO</c:v>
                </c:pt>
                <c:pt idx="1">
                  <c:v>BUENO</c:v>
                </c:pt>
                <c:pt idx="2">
                  <c:v>REGULAR</c:v>
                </c:pt>
                <c:pt idx="3">
                  <c:v>MALO</c:v>
                </c:pt>
                <c:pt idx="4">
                  <c:v>MUY MALO</c:v>
                </c:pt>
                <c:pt idx="5">
                  <c:v>NO SABE/NO RESPONDE</c:v>
                </c:pt>
              </c:strCache>
            </c:strRef>
          </c:cat>
          <c:val>
            <c:numRef>
              <c:f>'cc3'!$C$5:$C$10</c:f>
              <c:numCache>
                <c:formatCode>General</c:formatCode>
                <c:ptCount val="6"/>
                <c:pt idx="0">
                  <c:v>16</c:v>
                </c:pt>
                <c:pt idx="1">
                  <c:v>5</c:v>
                </c:pt>
                <c:pt idx="2">
                  <c:v>3</c:v>
                </c:pt>
                <c:pt idx="3">
                  <c:v>3</c:v>
                </c:pt>
                <c:pt idx="4">
                  <c:v>6</c:v>
                </c:pt>
                <c:pt idx="5">
                  <c:v>4</c:v>
                </c:pt>
              </c:numCache>
            </c:numRef>
          </c:val>
          <c:extLst>
            <c:ext xmlns:c16="http://schemas.microsoft.com/office/drawing/2014/chart" uri="{C3380CC4-5D6E-409C-BE32-E72D297353CC}">
              <c16:uniqueId val="{00000000-F5B7-4D2E-9516-F9B631D6DA8F}"/>
            </c:ext>
          </c:extLst>
        </c:ser>
        <c:ser>
          <c:idx val="1"/>
          <c:order val="1"/>
          <c:spPr>
            <a:solidFill>
              <a:schemeClr val="accent4">
                <a:shade val="76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'cc3'!$B$5:$B$10</c:f>
              <c:strCache>
                <c:ptCount val="6"/>
                <c:pt idx="0">
                  <c:v>MUY BUENO</c:v>
                </c:pt>
                <c:pt idx="1">
                  <c:v>BUENO</c:v>
                </c:pt>
                <c:pt idx="2">
                  <c:v>REGULAR</c:v>
                </c:pt>
                <c:pt idx="3">
                  <c:v>MALO</c:v>
                </c:pt>
                <c:pt idx="4">
                  <c:v>MUY MALO</c:v>
                </c:pt>
                <c:pt idx="5">
                  <c:v>NO SABE/NO RESPONDE</c:v>
                </c:pt>
              </c:strCache>
            </c:strRef>
          </c:cat>
          <c:val>
            <c:numRef>
              <c:f>'cc3'!$D$5:$D$10</c:f>
              <c:numCache>
                <c:formatCode>0%</c:formatCode>
                <c:ptCount val="6"/>
                <c:pt idx="0">
                  <c:v>0.43</c:v>
                </c:pt>
                <c:pt idx="1">
                  <c:v>0.14000000000000001</c:v>
                </c:pt>
                <c:pt idx="2">
                  <c:v>0.08</c:v>
                </c:pt>
                <c:pt idx="3">
                  <c:v>0.08</c:v>
                </c:pt>
                <c:pt idx="4">
                  <c:v>0.16</c:v>
                </c:pt>
                <c:pt idx="5">
                  <c:v>0.11</c:v>
                </c:pt>
              </c:numCache>
            </c:numRef>
          </c:val>
          <c:extLst>
            <c:ext xmlns:c16="http://schemas.microsoft.com/office/drawing/2014/chart" uri="{C3380CC4-5D6E-409C-BE32-E72D297353CC}">
              <c16:uniqueId val="{00000001-F5B7-4D2E-9516-F9B631D6DA8F}"/>
            </c:ext>
          </c:extLst>
        </c:ser>
        <c:dLbls>
          <c:dLblPos val="inBase"/>
          <c:showLegendKey val="0"/>
          <c:showVal val="1"/>
          <c:showCatName val="0"/>
          <c:showSerName val="0"/>
          <c:showPercent val="0"/>
          <c:showBubbleSize val="0"/>
        </c:dLbls>
        <c:gapWidth val="150"/>
        <c:overlap val="100"/>
        <c:axId val="2107690175"/>
        <c:axId val="2107691839"/>
      </c:barChart>
      <c:catAx>
        <c:axId val="2107690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2107691839"/>
        <c:crosses val="autoZero"/>
        <c:auto val="1"/>
        <c:lblAlgn val="ctr"/>
        <c:lblOffset val="100"/>
        <c:noMultiLvlLbl val="0"/>
      </c:catAx>
      <c:valAx>
        <c:axId val="2107691839"/>
        <c:scaling>
          <c:orientation val="minMax"/>
        </c:scaling>
        <c:delete val="1"/>
        <c:axPos val="l"/>
        <c:numFmt formatCode="General" sourceLinked="1"/>
        <c:majorTickMark val="none"/>
        <c:minorTickMark val="none"/>
        <c:tickLblPos val="nextTo"/>
        <c:crossAx val="2107690175"/>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es-C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E0B-4C1E-AFAD-01DF901EE78C}"/>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E0B-4C1E-AFAD-01DF901EE78C}"/>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E0B-4C1E-AFAD-01DF901EE78C}"/>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5E0B-4C1E-AFAD-01DF901EE78C}"/>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5E0B-4C1E-AFAD-01DF901EE78C}"/>
              </c:ext>
            </c:extLst>
          </c:dPt>
          <c:dLbls>
            <c:dLbl>
              <c:idx val="0"/>
              <c:layout>
                <c:manualLayout>
                  <c:x val="-0.40137508970464431"/>
                  <c:y val="0.11726873645776166"/>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s-CO"/>
                </a:p>
              </c:txPr>
              <c:dLblPos val="bestFit"/>
              <c:showLegendKey val="0"/>
              <c:showVal val="1"/>
              <c:showCatName val="1"/>
              <c:showSerName val="0"/>
              <c:showPercent val="1"/>
              <c:showBubbleSize val="0"/>
              <c:extLst>
                <c:ext xmlns:c15="http://schemas.microsoft.com/office/drawing/2012/chart" uri="{CE6537A1-D6FC-4f65-9D91-7224C49458BB}">
                  <c15:layout>
                    <c:manualLayout>
                      <c:w val="0.21820198761798143"/>
                      <c:h val="9.3302670783282984E-2"/>
                    </c:manualLayout>
                  </c15:layout>
                </c:ext>
                <c:ext xmlns:c16="http://schemas.microsoft.com/office/drawing/2014/chart" uri="{C3380CC4-5D6E-409C-BE32-E72D297353CC}">
                  <c16:uniqueId val="{00000001-5E0B-4C1E-AFAD-01DF901EE78C}"/>
                </c:ext>
              </c:extLst>
            </c:dLbl>
            <c:dLbl>
              <c:idx val="1"/>
              <c:layout>
                <c:manualLayout>
                  <c:x val="-3.8046343285730484E-3"/>
                  <c:y val="8.2278164641062593E-3"/>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2"/>
                      </a:solidFill>
                      <a:latin typeface="Arial" panose="020B0604020202020204" pitchFamily="34" charset="0"/>
                      <a:ea typeface="+mn-ea"/>
                      <a:cs typeface="Arial" panose="020B0604020202020204" pitchFamily="34" charset="0"/>
                    </a:defRPr>
                  </a:pPr>
                  <a:endParaRPr lang="es-CO"/>
                </a:p>
              </c:txPr>
              <c:dLblPos val="bestFit"/>
              <c:showLegendKey val="0"/>
              <c:showVal val="1"/>
              <c:showCatName val="1"/>
              <c:showSerName val="0"/>
              <c:showPercent val="1"/>
              <c:showBubbleSize val="0"/>
              <c:extLst>
                <c:ext xmlns:c15="http://schemas.microsoft.com/office/drawing/2012/chart" uri="{CE6537A1-D6FC-4f65-9D91-7224C49458BB}">
                  <c15:layout>
                    <c:manualLayout>
                      <c:w val="0.16823390714409728"/>
                      <c:h val="0.14407157077809324"/>
                    </c:manualLayout>
                  </c15:layout>
                </c:ext>
                <c:ext xmlns:c16="http://schemas.microsoft.com/office/drawing/2014/chart" uri="{C3380CC4-5D6E-409C-BE32-E72D297353CC}">
                  <c16:uniqueId val="{00000003-5E0B-4C1E-AFAD-01DF901EE78C}"/>
                </c:ext>
              </c:extLst>
            </c:dLbl>
            <c:dLbl>
              <c:idx val="2"/>
              <c:layout>
                <c:manualLayout>
                  <c:x val="-4.7642090458671182E-2"/>
                  <c:y val="-0.13164362025486184"/>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3"/>
                      </a:solidFill>
                      <a:latin typeface="Arial" panose="020B0604020202020204" pitchFamily="34" charset="0"/>
                      <a:ea typeface="+mn-ea"/>
                      <a:cs typeface="Arial" panose="020B0604020202020204" pitchFamily="34" charset="0"/>
                    </a:defRPr>
                  </a:pPr>
                  <a:endParaRPr lang="es-CO"/>
                </a:p>
              </c:txPr>
              <c:dLblPos val="bestFit"/>
              <c:showLegendKey val="0"/>
              <c:showVal val="1"/>
              <c:showCatName val="1"/>
              <c:showSerName val="0"/>
              <c:showPercent val="1"/>
              <c:showBubbleSize val="0"/>
              <c:extLst>
                <c:ext xmlns:c15="http://schemas.microsoft.com/office/drawing/2012/chart" uri="{CE6537A1-D6FC-4f65-9D91-7224C49458BB}">
                  <c15:layout>
                    <c:manualLayout>
                      <c:w val="0.20165122138202646"/>
                      <c:h val="9.5616845022913288E-2"/>
                    </c:manualLayout>
                  </c15:layout>
                </c:ext>
                <c:ext xmlns:c16="http://schemas.microsoft.com/office/drawing/2014/chart" uri="{C3380CC4-5D6E-409C-BE32-E72D297353CC}">
                  <c16:uniqueId val="{00000005-5E0B-4C1E-AFAD-01DF901EE78C}"/>
                </c:ext>
              </c:extLst>
            </c:dLbl>
            <c:dLbl>
              <c:idx val="3"/>
              <c:layout>
                <c:manualLayout>
                  <c:x val="0.11752254659641694"/>
                  <c:y val="-6.1187486998194887E-2"/>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4"/>
                      </a:solidFill>
                      <a:latin typeface="Arial" panose="020B0604020202020204" pitchFamily="34" charset="0"/>
                      <a:ea typeface="+mn-ea"/>
                      <a:cs typeface="Arial" panose="020B0604020202020204" pitchFamily="34" charset="0"/>
                    </a:defRPr>
                  </a:pPr>
                  <a:endParaRPr lang="es-CO"/>
                </a:p>
              </c:txPr>
              <c:dLblPos val="bestFit"/>
              <c:showLegendKey val="0"/>
              <c:showVal val="1"/>
              <c:showCatName val="1"/>
              <c:showSerName val="0"/>
              <c:showPercent val="1"/>
              <c:showBubbleSize val="0"/>
              <c:extLst>
                <c:ext xmlns:c15="http://schemas.microsoft.com/office/drawing/2012/chart" uri="{CE6537A1-D6FC-4f65-9D91-7224C49458BB}">
                  <c15:layout>
                    <c:manualLayout>
                      <c:w val="0.17424433584026661"/>
                      <c:h val="0.11862548188256056"/>
                    </c:manualLayout>
                  </c15:layout>
                </c:ext>
                <c:ext xmlns:c16="http://schemas.microsoft.com/office/drawing/2014/chart" uri="{C3380CC4-5D6E-409C-BE32-E72D297353CC}">
                  <c16:uniqueId val="{00000007-5E0B-4C1E-AFAD-01DF901EE78C}"/>
                </c:ext>
              </c:extLst>
            </c:dLbl>
            <c:dLbl>
              <c:idx val="4"/>
              <c:layout>
                <c:manualLayout>
                  <c:x val="0.2724956028393174"/>
                  <c:y val="-7.0831313274390323E-2"/>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5"/>
                      </a:solidFill>
                      <a:latin typeface="Arial" panose="020B0604020202020204" pitchFamily="34" charset="0"/>
                      <a:ea typeface="+mn-ea"/>
                      <a:cs typeface="Arial" panose="020B0604020202020204" pitchFamily="34" charset="0"/>
                    </a:defRPr>
                  </a:pPr>
                  <a:endParaRPr lang="es-CO"/>
                </a:p>
              </c:txPr>
              <c:dLblPos val="bestFit"/>
              <c:showLegendKey val="0"/>
              <c:showVal val="1"/>
              <c:showCatName val="1"/>
              <c:showSerName val="0"/>
              <c:showPercent val="1"/>
              <c:showBubbleSize val="0"/>
              <c:extLst>
                <c:ext xmlns:c15="http://schemas.microsoft.com/office/drawing/2012/chart" uri="{CE6537A1-D6FC-4f65-9D91-7224C49458BB}">
                  <c15:layout>
                    <c:manualLayout>
                      <c:w val="0.18395633189292759"/>
                      <c:h val="0.10291764922518612"/>
                    </c:manualLayout>
                  </c15:layout>
                </c:ext>
                <c:ext xmlns:c16="http://schemas.microsoft.com/office/drawing/2014/chart" uri="{C3380CC4-5D6E-409C-BE32-E72D297353CC}">
                  <c16:uniqueId val="{00000009-5E0B-4C1E-AFAD-01DF901EE78C}"/>
                </c:ext>
              </c:extLst>
            </c:dLbl>
            <c:spPr>
              <a:noFill/>
              <a:ln>
                <a:noFill/>
              </a:ln>
              <a:effectLst/>
            </c:sp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'[RESULTADO ENCUETAS DE SATISFACCION ENERO 2022 A JUNIO 2022 CENTRO DE CONTACTO.xlsx]Inbound Detalle '!$R$23:$R$27</c:f>
              <c:strCache>
                <c:ptCount val="5"/>
                <c:pt idx="0">
                  <c:v>EXCELENTE</c:v>
                </c:pt>
                <c:pt idx="1">
                  <c:v>BUENO</c:v>
                </c:pt>
                <c:pt idx="2">
                  <c:v>REGULAR</c:v>
                </c:pt>
                <c:pt idx="3">
                  <c:v>MALO</c:v>
                </c:pt>
                <c:pt idx="4">
                  <c:v>MUY MALO</c:v>
                </c:pt>
              </c:strCache>
            </c:strRef>
          </c:cat>
          <c:val>
            <c:numRef>
              <c:f>'[RESULTADO ENCUETAS DE SATISFACCION ENERO 2022 A JUNIO 2022 CENTRO DE CONTACTO.xlsx]Inbound Detalle '!$S$23:$S$27</c:f>
              <c:numCache>
                <c:formatCode>General</c:formatCode>
                <c:ptCount val="5"/>
                <c:pt idx="0">
                  <c:v>41108</c:v>
                </c:pt>
                <c:pt idx="1">
                  <c:v>3613</c:v>
                </c:pt>
                <c:pt idx="2">
                  <c:v>1309</c:v>
                </c:pt>
                <c:pt idx="3">
                  <c:v>711</c:v>
                </c:pt>
                <c:pt idx="4">
                  <c:v>4072</c:v>
                </c:pt>
              </c:numCache>
            </c:numRef>
          </c:val>
          <c:extLst>
            <c:ext xmlns:c16="http://schemas.microsoft.com/office/drawing/2014/chart" uri="{C3380CC4-5D6E-409C-BE32-E72D297353CC}">
              <c16:uniqueId val="{0000000A-5E0B-4C1E-AFAD-01DF901EE78C}"/>
            </c:ext>
          </c:extLst>
        </c:ser>
        <c:ser>
          <c:idx val="1"/>
          <c:order val="1"/>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C-5E0B-4C1E-AFAD-01DF901EE78C}"/>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E-5E0B-4C1E-AFAD-01DF901EE78C}"/>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0-5E0B-4C1E-AFAD-01DF901EE78C}"/>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2-5E0B-4C1E-AFAD-01DF901EE78C}"/>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4-5E0B-4C1E-AFAD-01DF901EE78C}"/>
              </c:ext>
            </c:extLst>
          </c:dPt>
          <c:dLbls>
            <c:dLbl>
              <c:idx val="0"/>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1"/>
              <c:showSerName val="0"/>
              <c:showPercent val="1"/>
              <c:showBubbleSize val="0"/>
              <c:extLst>
                <c:ext xmlns:c16="http://schemas.microsoft.com/office/drawing/2014/chart" uri="{C3380CC4-5D6E-409C-BE32-E72D297353CC}">
                  <c16:uniqueId val="{0000000C-5E0B-4C1E-AFAD-01DF901EE78C}"/>
                </c:ext>
              </c:extLst>
            </c:dLbl>
            <c:dLbl>
              <c:idx val="1"/>
              <c:spPr>
                <a:noFill/>
                <a:ln>
                  <a:noFill/>
                </a:ln>
                <a:effectLst/>
              </c:spPr>
              <c:txPr>
                <a:bodyPr rot="0" spcFirstLastPara="1" vertOverflow="ellipsis" vert="horz" wrap="square" anchor="ctr" anchorCtr="1"/>
                <a:lstStyle/>
                <a:p>
                  <a:pPr>
                    <a:defRPr sz="1400" b="1" i="0" u="none" strike="noStrike" kern="1200" spc="0" baseline="0">
                      <a:solidFill>
                        <a:schemeClr val="accent2"/>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1"/>
              <c:showSerName val="0"/>
              <c:showPercent val="1"/>
              <c:showBubbleSize val="0"/>
              <c:extLst>
                <c:ext xmlns:c16="http://schemas.microsoft.com/office/drawing/2014/chart" uri="{C3380CC4-5D6E-409C-BE32-E72D297353CC}">
                  <c16:uniqueId val="{0000000E-5E0B-4C1E-AFAD-01DF901EE78C}"/>
                </c:ext>
              </c:extLst>
            </c:dLbl>
            <c:dLbl>
              <c:idx val="2"/>
              <c:spPr>
                <a:noFill/>
                <a:ln>
                  <a:noFill/>
                </a:ln>
                <a:effectLst/>
              </c:spPr>
              <c:txPr>
                <a:bodyPr rot="0" spcFirstLastPara="1" vertOverflow="ellipsis" vert="horz" wrap="square" anchor="ctr" anchorCtr="1"/>
                <a:lstStyle/>
                <a:p>
                  <a:pPr>
                    <a:defRPr sz="1400" b="1" i="0" u="none" strike="noStrike" kern="1200" spc="0" baseline="0">
                      <a:solidFill>
                        <a:schemeClr val="accent3"/>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1"/>
              <c:showSerName val="0"/>
              <c:showPercent val="1"/>
              <c:showBubbleSize val="0"/>
              <c:extLst>
                <c:ext xmlns:c16="http://schemas.microsoft.com/office/drawing/2014/chart" uri="{C3380CC4-5D6E-409C-BE32-E72D297353CC}">
                  <c16:uniqueId val="{00000010-5E0B-4C1E-AFAD-01DF901EE78C}"/>
                </c:ext>
              </c:extLst>
            </c:dLbl>
            <c:dLbl>
              <c:idx val="3"/>
              <c:spPr>
                <a:noFill/>
                <a:ln>
                  <a:noFill/>
                </a:ln>
                <a:effectLst/>
              </c:spPr>
              <c:txPr>
                <a:bodyPr rot="0" spcFirstLastPara="1" vertOverflow="ellipsis" vert="horz" wrap="square" anchor="ctr" anchorCtr="1"/>
                <a:lstStyle/>
                <a:p>
                  <a:pPr>
                    <a:defRPr sz="1400" b="1" i="0" u="none" strike="noStrike" kern="1200" spc="0" baseline="0">
                      <a:solidFill>
                        <a:schemeClr val="accent4"/>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1"/>
              <c:showSerName val="0"/>
              <c:showPercent val="1"/>
              <c:showBubbleSize val="0"/>
              <c:extLst>
                <c:ext xmlns:c16="http://schemas.microsoft.com/office/drawing/2014/chart" uri="{C3380CC4-5D6E-409C-BE32-E72D297353CC}">
                  <c16:uniqueId val="{00000012-5E0B-4C1E-AFAD-01DF901EE78C}"/>
                </c:ext>
              </c:extLst>
            </c:dLbl>
            <c:dLbl>
              <c:idx val="4"/>
              <c:spPr>
                <a:noFill/>
                <a:ln>
                  <a:noFill/>
                </a:ln>
                <a:effectLst/>
              </c:spPr>
              <c:txPr>
                <a:bodyPr rot="0" spcFirstLastPara="1" vertOverflow="ellipsis" vert="horz" wrap="square" anchor="ctr" anchorCtr="1"/>
                <a:lstStyle/>
                <a:p>
                  <a:pPr>
                    <a:defRPr sz="1400" b="1" i="0" u="none" strike="noStrike" kern="1200" spc="0" baseline="0">
                      <a:solidFill>
                        <a:schemeClr val="accent5"/>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1"/>
              <c:showSerName val="0"/>
              <c:showPercent val="1"/>
              <c:showBubbleSize val="0"/>
              <c:extLst>
                <c:ext xmlns:c16="http://schemas.microsoft.com/office/drawing/2014/chart" uri="{C3380CC4-5D6E-409C-BE32-E72D297353CC}">
                  <c16:uniqueId val="{00000014-5E0B-4C1E-AFAD-01DF901EE78C}"/>
                </c:ext>
              </c:extLst>
            </c:dLbl>
            <c:spPr>
              <a:noFill/>
              <a:ln>
                <a:noFill/>
              </a:ln>
              <a:effectLst/>
            </c:sp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'[RESULTADO ENCUETAS DE SATISFACCION ENERO 2022 A JUNIO 2022 CENTRO DE CONTACTO.xlsx]Inbound Detalle '!$R$23:$R$27</c:f>
              <c:strCache>
                <c:ptCount val="5"/>
                <c:pt idx="0">
                  <c:v>EXCELENTE</c:v>
                </c:pt>
                <c:pt idx="1">
                  <c:v>BUENO</c:v>
                </c:pt>
                <c:pt idx="2">
                  <c:v>REGULAR</c:v>
                </c:pt>
                <c:pt idx="3">
                  <c:v>MALO</c:v>
                </c:pt>
                <c:pt idx="4">
                  <c:v>MUY MALO</c:v>
                </c:pt>
              </c:strCache>
            </c:strRef>
          </c:cat>
          <c:val>
            <c:numRef>
              <c:f>'[RESULTADO ENCUETAS DE SATISFACCION ENERO 2022 A JUNIO 2022 CENTRO DE CONTACTO.xlsx]Inbound Detalle '!$T$23:$T$27</c:f>
              <c:numCache>
                <c:formatCode>0.0%</c:formatCode>
                <c:ptCount val="5"/>
                <c:pt idx="0">
                  <c:v>0.80900000000000005</c:v>
                </c:pt>
                <c:pt idx="1">
                  <c:v>7.0999999999999994E-2</c:v>
                </c:pt>
                <c:pt idx="2">
                  <c:v>2.5999999999999999E-2</c:v>
                </c:pt>
                <c:pt idx="3">
                  <c:v>1.4E-2</c:v>
                </c:pt>
                <c:pt idx="4">
                  <c:v>0.08</c:v>
                </c:pt>
              </c:numCache>
            </c:numRef>
          </c:val>
          <c:extLst>
            <c:ext xmlns:c16="http://schemas.microsoft.com/office/drawing/2014/chart" uri="{C3380CC4-5D6E-409C-BE32-E72D297353CC}">
              <c16:uniqueId val="{00000015-5E0B-4C1E-AFAD-01DF901EE78C}"/>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s-C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v>Series1</c:v>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'[RESULTADO ENCUETAS DE SATISFACCION ENERO 2022 A JUNIO 2022 CENTRO DE CONTACTO.xlsx]Inbound Detalle '!$W$5:$W$6</c:f>
              <c:strCache>
                <c:ptCount val="2"/>
                <c:pt idx="0">
                  <c:v>SI</c:v>
                </c:pt>
                <c:pt idx="1">
                  <c:v>NO</c:v>
                </c:pt>
              </c:strCache>
            </c:strRef>
          </c:cat>
          <c:val>
            <c:numRef>
              <c:f>'[RESULTADO ENCUETAS DE SATISFACCION ENERO 2022 A JUNIO 2022 CENTRO DE CONTACTO.xlsx]Inbound Detalle '!$X$5:$X$6</c:f>
              <c:numCache>
                <c:formatCode>General</c:formatCode>
                <c:ptCount val="2"/>
                <c:pt idx="0">
                  <c:v>46718</c:v>
                </c:pt>
                <c:pt idx="1">
                  <c:v>4060</c:v>
                </c:pt>
              </c:numCache>
            </c:numRef>
          </c:val>
          <c:extLst>
            <c:ext xmlns:c16="http://schemas.microsoft.com/office/drawing/2014/chart" uri="{C3380CC4-5D6E-409C-BE32-E72D297353CC}">
              <c16:uniqueId val="{00000000-6EA4-4D81-BBA6-62569E27093A}"/>
            </c:ext>
          </c:extLst>
        </c:ser>
        <c:ser>
          <c:idx val="1"/>
          <c:order val="1"/>
          <c:tx>
            <c:v>Series2</c:v>
          </c:tx>
          <c:spPr>
            <a:solidFill>
              <a:schemeClr val="accent2"/>
            </a:solidFill>
            <a:ln>
              <a:noFill/>
            </a:ln>
            <a:effectLst/>
          </c:spPr>
          <c:invertIfNegative val="0"/>
          <c:dLbls>
            <c:dLbl>
              <c:idx val="1"/>
              <c:layout>
                <c:manualLayout>
                  <c:x val="0.13643678915135604"/>
                  <c:y val="-4.629629629629671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EA4-4D81-BBA6-62569E27093A}"/>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'[RESULTADO ENCUETAS DE SATISFACCION ENERO 2022 A JUNIO 2022 CENTRO DE CONTACTO.xlsx]Inbound Detalle '!$W$5:$W$6</c:f>
              <c:strCache>
                <c:ptCount val="2"/>
                <c:pt idx="0">
                  <c:v>SI</c:v>
                </c:pt>
                <c:pt idx="1">
                  <c:v>NO</c:v>
                </c:pt>
              </c:strCache>
            </c:strRef>
          </c:cat>
          <c:val>
            <c:numRef>
              <c:f>'[RESULTADO ENCUETAS DE SATISFACCION ENERO 2022 A JUNIO 2022 CENTRO DE CONTACTO.xlsx]Inbound Detalle '!$Y$5:$Y$6</c:f>
              <c:numCache>
                <c:formatCode>0%</c:formatCode>
                <c:ptCount val="2"/>
                <c:pt idx="0">
                  <c:v>0.92</c:v>
                </c:pt>
                <c:pt idx="1">
                  <c:v>0.08</c:v>
                </c:pt>
              </c:numCache>
            </c:numRef>
          </c:val>
          <c:extLst>
            <c:ext xmlns:c16="http://schemas.microsoft.com/office/drawing/2014/chart" uri="{C3380CC4-5D6E-409C-BE32-E72D297353CC}">
              <c16:uniqueId val="{00000002-6EA4-4D81-BBA6-62569E27093A}"/>
            </c:ext>
          </c:extLst>
        </c:ser>
        <c:dLbls>
          <c:dLblPos val="inBase"/>
          <c:showLegendKey val="0"/>
          <c:showVal val="1"/>
          <c:showCatName val="0"/>
          <c:showSerName val="0"/>
          <c:showPercent val="0"/>
          <c:showBubbleSize val="0"/>
        </c:dLbls>
        <c:gapWidth val="150"/>
        <c:overlap val="100"/>
        <c:axId val="541227344"/>
        <c:axId val="541220272"/>
      </c:barChart>
      <c:catAx>
        <c:axId val="541227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541220272"/>
        <c:crosses val="autoZero"/>
        <c:auto val="1"/>
        <c:lblAlgn val="ctr"/>
        <c:lblOffset val="100"/>
        <c:noMultiLvlLbl val="0"/>
      </c:catAx>
      <c:valAx>
        <c:axId val="541220272"/>
        <c:scaling>
          <c:orientation val="minMax"/>
        </c:scaling>
        <c:delete val="1"/>
        <c:axPos val="b"/>
        <c:numFmt formatCode="General" sourceLinked="1"/>
        <c:majorTickMark val="none"/>
        <c:minorTickMark val="none"/>
        <c:tickLblPos val="nextTo"/>
        <c:crossAx val="541227344"/>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es-C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'[RESULTADO ENCUETAS DE SATISFACCION ENERO 2022 A JUNIO 2022 CENTRO DE CONTACTO.xlsx]Inbound Detalle '!$AC$5:$AC$6</c:f>
              <c:strCache>
                <c:ptCount val="2"/>
                <c:pt idx="0">
                  <c:v>SI</c:v>
                </c:pt>
                <c:pt idx="1">
                  <c:v>NO</c:v>
                </c:pt>
              </c:strCache>
            </c:strRef>
          </c:cat>
          <c:val>
            <c:numRef>
              <c:f>'[RESULTADO ENCUETAS DE SATISFACCION ENERO 2022 A JUNIO 2022 CENTRO DE CONTACTO.xlsx]Inbound Detalle '!$AD$5:$AD$6</c:f>
              <c:numCache>
                <c:formatCode>General</c:formatCode>
                <c:ptCount val="2"/>
                <c:pt idx="0">
                  <c:v>36959</c:v>
                </c:pt>
                <c:pt idx="1">
                  <c:v>3835</c:v>
                </c:pt>
              </c:numCache>
            </c:numRef>
          </c:val>
          <c:extLst>
            <c:ext xmlns:c16="http://schemas.microsoft.com/office/drawing/2014/chart" uri="{C3380CC4-5D6E-409C-BE32-E72D297353CC}">
              <c16:uniqueId val="{00000000-E6E5-4171-B487-132AF9D15D29}"/>
            </c:ext>
          </c:extLst>
        </c:ser>
        <c:ser>
          <c:idx val="1"/>
          <c:order val="1"/>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'[RESULTADO ENCUETAS DE SATISFACCION ENERO 2022 A JUNIO 2022 CENTRO DE CONTACTO.xlsx]Inbound Detalle '!$AC$5:$AC$6</c:f>
              <c:strCache>
                <c:ptCount val="2"/>
                <c:pt idx="0">
                  <c:v>SI</c:v>
                </c:pt>
                <c:pt idx="1">
                  <c:v>NO</c:v>
                </c:pt>
              </c:strCache>
            </c:strRef>
          </c:cat>
          <c:val>
            <c:numRef>
              <c:f>'[RESULTADO ENCUETAS DE SATISFACCION ENERO 2022 A JUNIO 2022 CENTRO DE CONTACTO.xlsx]Inbound Detalle '!$AE$5:$AE$6</c:f>
              <c:numCache>
                <c:formatCode>0%</c:formatCode>
                <c:ptCount val="2"/>
                <c:pt idx="0">
                  <c:v>0.92</c:v>
                </c:pt>
                <c:pt idx="1">
                  <c:v>0.08</c:v>
                </c:pt>
              </c:numCache>
            </c:numRef>
          </c:val>
          <c:extLst>
            <c:ext xmlns:c16="http://schemas.microsoft.com/office/drawing/2014/chart" uri="{C3380CC4-5D6E-409C-BE32-E72D297353CC}">
              <c16:uniqueId val="{00000001-E6E5-4171-B487-132AF9D15D29}"/>
            </c:ext>
          </c:extLst>
        </c:ser>
        <c:dLbls>
          <c:dLblPos val="inBase"/>
          <c:showLegendKey val="0"/>
          <c:showVal val="1"/>
          <c:showCatName val="0"/>
          <c:showSerName val="0"/>
          <c:showPercent val="0"/>
          <c:showBubbleSize val="0"/>
        </c:dLbls>
        <c:gapWidth val="150"/>
        <c:overlap val="100"/>
        <c:axId val="1903512992"/>
        <c:axId val="1903520896"/>
      </c:barChart>
      <c:catAx>
        <c:axId val="19035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903520896"/>
        <c:crosses val="autoZero"/>
        <c:auto val="1"/>
        <c:lblAlgn val="ctr"/>
        <c:lblOffset val="100"/>
        <c:noMultiLvlLbl val="0"/>
      </c:catAx>
      <c:valAx>
        <c:axId val="1903520896"/>
        <c:scaling>
          <c:orientation val="minMax"/>
        </c:scaling>
        <c:delete val="1"/>
        <c:axPos val="l"/>
        <c:numFmt formatCode="General" sourceLinked="1"/>
        <c:majorTickMark val="none"/>
        <c:minorTickMark val="none"/>
        <c:tickLblPos val="nextTo"/>
        <c:crossAx val="1903512992"/>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es-C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'[RESULTADO ENCUETAS DE SATISFACCION ENERO 2022 A JUNIO 2022 CENTRO DE CONTACTO.xlsx]Chat Detalle'!$C$25:$C$29</c:f>
              <c:strCache>
                <c:ptCount val="5"/>
                <c:pt idx="0">
                  <c:v>Excelente</c:v>
                </c:pt>
                <c:pt idx="1">
                  <c:v>Bueno</c:v>
                </c:pt>
                <c:pt idx="2">
                  <c:v>Regular</c:v>
                </c:pt>
                <c:pt idx="3">
                  <c:v>Malo</c:v>
                </c:pt>
                <c:pt idx="4">
                  <c:v>Muy Malo</c:v>
                </c:pt>
              </c:strCache>
            </c:strRef>
          </c:cat>
          <c:val>
            <c:numRef>
              <c:f>'[RESULTADO ENCUETAS DE SATISFACCION ENERO 2022 A JUNIO 2022 CENTRO DE CONTACTO.xlsx]Chat Detalle'!$D$25:$D$29</c:f>
              <c:numCache>
                <c:formatCode>General</c:formatCode>
                <c:ptCount val="5"/>
                <c:pt idx="0">
                  <c:v>8356</c:v>
                </c:pt>
                <c:pt idx="1">
                  <c:v>2533</c:v>
                </c:pt>
                <c:pt idx="2">
                  <c:v>1555</c:v>
                </c:pt>
                <c:pt idx="3">
                  <c:v>910</c:v>
                </c:pt>
                <c:pt idx="4">
                  <c:v>7399</c:v>
                </c:pt>
              </c:numCache>
            </c:numRef>
          </c:val>
          <c:extLst>
            <c:ext xmlns:c16="http://schemas.microsoft.com/office/drawing/2014/chart" uri="{C3380CC4-5D6E-409C-BE32-E72D297353CC}">
              <c16:uniqueId val="{00000000-A300-45EC-BFEF-D23037CB7D9F}"/>
            </c:ext>
          </c:extLst>
        </c:ser>
        <c:ser>
          <c:idx val="1"/>
          <c:order val="1"/>
          <c:spPr>
            <a:solidFill>
              <a:schemeClr val="accent2"/>
            </a:solidFill>
            <a:ln>
              <a:noFill/>
            </a:ln>
            <a:effectLst/>
          </c:spPr>
          <c:invertIfNegative val="0"/>
          <c:dLbls>
            <c:dLbl>
              <c:idx val="0"/>
              <c:layout>
                <c:manualLayout>
                  <c:x val="-3.0002695517762795E-3"/>
                  <c:y val="-2.941133899752493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300-45EC-BFEF-D23037CB7D9F}"/>
                </c:ext>
              </c:extLst>
            </c:dLbl>
            <c:dLbl>
              <c:idx val="1"/>
              <c:layout>
                <c:manualLayout>
                  <c:x val="-3.000269551776266E-3"/>
                  <c:y val="-2.450944916460420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300-45EC-BFEF-D23037CB7D9F}"/>
                </c:ext>
              </c:extLst>
            </c:dLbl>
            <c:dLbl>
              <c:idx val="2"/>
              <c:layout>
                <c:manualLayout>
                  <c:x val="-3.000269551776266E-3"/>
                  <c:y val="-3.186228391398543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300-45EC-BFEF-D23037CB7D9F}"/>
                </c:ext>
              </c:extLst>
            </c:dLbl>
            <c:dLbl>
              <c:idx val="3"/>
              <c:layout>
                <c:manualLayout>
                  <c:x val="1.500134775888133E-3"/>
                  <c:y val="-2.941133899752484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300-45EC-BFEF-D23037CB7D9F}"/>
                </c:ext>
              </c:extLst>
            </c:dLbl>
            <c:dLbl>
              <c:idx val="4"/>
              <c:layout>
                <c:manualLayout>
                  <c:x val="0"/>
                  <c:y val="-3.43132288304457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300-45EC-BFEF-D23037CB7D9F}"/>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'[RESULTADO ENCUETAS DE SATISFACCION ENERO 2022 A JUNIO 2022 CENTRO DE CONTACTO.xlsx]Chat Detalle'!$C$25:$C$29</c:f>
              <c:strCache>
                <c:ptCount val="5"/>
                <c:pt idx="0">
                  <c:v>Excelente</c:v>
                </c:pt>
                <c:pt idx="1">
                  <c:v>Bueno</c:v>
                </c:pt>
                <c:pt idx="2">
                  <c:v>Regular</c:v>
                </c:pt>
                <c:pt idx="3">
                  <c:v>Malo</c:v>
                </c:pt>
                <c:pt idx="4">
                  <c:v>Muy Malo</c:v>
                </c:pt>
              </c:strCache>
            </c:strRef>
          </c:cat>
          <c:val>
            <c:numRef>
              <c:f>'[RESULTADO ENCUETAS DE SATISFACCION ENERO 2022 A JUNIO 2022 CENTRO DE CONTACTO.xlsx]Chat Detalle'!$E$25:$E$29</c:f>
              <c:numCache>
                <c:formatCode>0%</c:formatCode>
                <c:ptCount val="5"/>
                <c:pt idx="0">
                  <c:v>0.4</c:v>
                </c:pt>
                <c:pt idx="1">
                  <c:v>0.12</c:v>
                </c:pt>
                <c:pt idx="2">
                  <c:v>0.08</c:v>
                </c:pt>
                <c:pt idx="3">
                  <c:v>0.04</c:v>
                </c:pt>
                <c:pt idx="4">
                  <c:v>0.36</c:v>
                </c:pt>
              </c:numCache>
            </c:numRef>
          </c:val>
          <c:extLst>
            <c:ext xmlns:c16="http://schemas.microsoft.com/office/drawing/2014/chart" uri="{C3380CC4-5D6E-409C-BE32-E72D297353CC}">
              <c16:uniqueId val="{00000001-A300-45EC-BFEF-D23037CB7D9F}"/>
            </c:ext>
          </c:extLst>
        </c:ser>
        <c:dLbls>
          <c:dLblPos val="ctr"/>
          <c:showLegendKey val="0"/>
          <c:showVal val="1"/>
          <c:showCatName val="0"/>
          <c:showSerName val="0"/>
          <c:showPercent val="0"/>
          <c:showBubbleSize val="0"/>
        </c:dLbls>
        <c:gapWidth val="150"/>
        <c:overlap val="100"/>
        <c:axId val="541216112"/>
        <c:axId val="541221104"/>
      </c:barChart>
      <c:catAx>
        <c:axId val="54121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541221104"/>
        <c:crosses val="autoZero"/>
        <c:auto val="1"/>
        <c:lblAlgn val="ctr"/>
        <c:lblOffset val="100"/>
        <c:noMultiLvlLbl val="0"/>
      </c:catAx>
      <c:valAx>
        <c:axId val="541221104"/>
        <c:scaling>
          <c:orientation val="minMax"/>
        </c:scaling>
        <c:delete val="1"/>
        <c:axPos val="l"/>
        <c:numFmt formatCode="General" sourceLinked="1"/>
        <c:majorTickMark val="none"/>
        <c:minorTickMark val="none"/>
        <c:tickLblPos val="nextTo"/>
        <c:crossAx val="541216112"/>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Arial" panose="020B0604020202020204" pitchFamily="34" charset="0"/>
          <a:cs typeface="Arial" panose="020B0604020202020204" pitchFamily="34" charset="0"/>
        </a:defRPr>
      </a:pPr>
      <a:endParaRPr lang="es-C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EF73-45B1-A1A4-85CCEECA1687}"/>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EF73-45B1-A1A4-85CCEECA1687}"/>
              </c:ext>
            </c:extLst>
          </c:dPt>
          <c:dLbls>
            <c:dLbl>
              <c:idx val="0"/>
              <c:spPr>
                <a:solidFill>
                  <a:sysClr val="window" lastClr="FFFFFF"/>
                </a:solidFill>
                <a:ln>
                  <a:solidFill>
                    <a:srgbClr val="ED7D31"/>
                  </a:solidFill>
                </a:ln>
                <a:effectLst/>
              </c:spPr>
              <c:txPr>
                <a:bodyPr rot="0" spcFirstLastPara="1" vertOverflow="clip" horzOverflow="clip" vert="horz" wrap="square" lIns="36576" tIns="18288" rIns="36576" bIns="18288" anchor="ctr" anchorCtr="1">
                  <a:spAutoFit/>
                </a:bodyPr>
                <a:lstStyle/>
                <a:p>
                  <a:pPr>
                    <a:defRPr sz="1800" b="1" i="0" u="none" strike="noStrike" kern="1200" baseline="0">
                      <a:solidFill>
                        <a:schemeClr val="accent2"/>
                      </a:solidFill>
                      <a:latin typeface="Arial" panose="020B0604020202020204" pitchFamily="34" charset="0"/>
                      <a:ea typeface="+mn-ea"/>
                      <a:cs typeface="Arial" panose="020B0604020202020204" pitchFamily="34" charset="0"/>
                    </a:defRPr>
                  </a:pPr>
                  <a:endParaRPr lang="es-CO"/>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EF73-45B1-A1A4-85CCEECA1687}"/>
                </c:ext>
              </c:extLst>
            </c:dLbl>
            <c:dLbl>
              <c:idx val="1"/>
              <c:spPr>
                <a:solidFill>
                  <a:sysClr val="window" lastClr="FFFFFF"/>
                </a:solidFill>
                <a:ln>
                  <a:solidFill>
                    <a:srgbClr val="ED7D31"/>
                  </a:solidFill>
                </a:ln>
                <a:effectLst/>
              </c:spPr>
              <c:txPr>
                <a:bodyPr rot="0" spcFirstLastPara="1" vertOverflow="clip" horzOverflow="clip" vert="horz" wrap="square" lIns="36576" tIns="18288" rIns="36576" bIns="18288" anchor="ctr" anchorCtr="1">
                  <a:spAutoFit/>
                </a:bodyPr>
                <a:lstStyle/>
                <a:p>
                  <a:pPr>
                    <a:defRPr sz="1800" b="1" i="0" u="none" strike="noStrike" kern="1200" baseline="0">
                      <a:solidFill>
                        <a:schemeClr val="accent4"/>
                      </a:solidFill>
                      <a:latin typeface="Arial" panose="020B0604020202020204" pitchFamily="34" charset="0"/>
                      <a:ea typeface="+mn-ea"/>
                      <a:cs typeface="Arial" panose="020B0604020202020204" pitchFamily="34" charset="0"/>
                    </a:defRPr>
                  </a:pPr>
                  <a:endParaRPr lang="es-CO"/>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EF73-45B1-A1A4-85CCEECA1687}"/>
                </c:ext>
              </c:extLst>
            </c:dLbl>
            <c:spPr>
              <a:solidFill>
                <a:sysClr val="window" lastClr="FFFFFF"/>
              </a:solidFill>
              <a:ln>
                <a:solidFill>
                  <a:srgbClr val="ED7D31"/>
                </a:solid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'[RESULTADO ENCUETAS DE SATISFACCION ENERO 2022 A JUNIO 2022 CENTRO DE CONTACTO.xlsx]Chat Detalle'!$P$3:$P$4</c:f>
              <c:strCache>
                <c:ptCount val="2"/>
                <c:pt idx="0">
                  <c:v>SI</c:v>
                </c:pt>
                <c:pt idx="1">
                  <c:v>NO</c:v>
                </c:pt>
              </c:strCache>
            </c:strRef>
          </c:cat>
          <c:val>
            <c:numRef>
              <c:f>'[RESULTADO ENCUETAS DE SATISFACCION ENERO 2022 A JUNIO 2022 CENTRO DE CONTACTO.xlsx]Chat Detalle'!$Q$3:$Q$4</c:f>
              <c:numCache>
                <c:formatCode>General</c:formatCode>
                <c:ptCount val="2"/>
                <c:pt idx="0">
                  <c:v>11180</c:v>
                </c:pt>
                <c:pt idx="1">
                  <c:v>9573</c:v>
                </c:pt>
              </c:numCache>
            </c:numRef>
          </c:val>
          <c:extLst>
            <c:ext xmlns:c16="http://schemas.microsoft.com/office/drawing/2014/chart" uri="{C3380CC4-5D6E-409C-BE32-E72D297353CC}">
              <c16:uniqueId val="{00000004-79BA-427A-A1AB-264336274959}"/>
            </c:ext>
          </c:extLst>
        </c:ser>
        <c:ser>
          <c:idx val="1"/>
          <c:order val="1"/>
          <c:dPt>
            <c:idx val="0"/>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EF73-45B1-A1A4-85CCEECA1687}"/>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EF73-45B1-A1A4-85CCEECA1687}"/>
              </c:ext>
            </c:extLst>
          </c:dPt>
          <c:dLbls>
            <c:dLbl>
              <c:idx val="0"/>
              <c:spPr>
                <a:solidFill>
                  <a:sysClr val="window" lastClr="FFFFFF"/>
                </a:solidFill>
                <a:ln>
                  <a:solidFill>
                    <a:srgbClr val="FFC000"/>
                  </a:solidFill>
                </a:ln>
                <a:effectLst/>
              </c:spPr>
              <c:txPr>
                <a:bodyPr rot="0" spcFirstLastPara="1" vertOverflow="clip" horzOverflow="clip" vert="horz" wrap="square" lIns="36576" tIns="18288" rIns="36576" bIns="18288" anchor="ctr" anchorCtr="1">
                  <a:spAutoFit/>
                </a:bodyPr>
                <a:lstStyle/>
                <a:p>
                  <a:pPr>
                    <a:defRPr sz="1800" b="1" i="0" u="none" strike="noStrike" kern="1200" baseline="0">
                      <a:solidFill>
                        <a:schemeClr val="accent2"/>
                      </a:solidFill>
                      <a:latin typeface="Arial" panose="020B0604020202020204" pitchFamily="34" charset="0"/>
                      <a:ea typeface="+mn-ea"/>
                      <a:cs typeface="Arial" panose="020B0604020202020204" pitchFamily="34" charset="0"/>
                    </a:defRPr>
                  </a:pPr>
                  <a:endParaRPr lang="es-CO"/>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EF73-45B1-A1A4-85CCEECA1687}"/>
                </c:ext>
              </c:extLst>
            </c:dLbl>
            <c:dLbl>
              <c:idx val="1"/>
              <c:spPr>
                <a:solidFill>
                  <a:sysClr val="window" lastClr="FFFFFF"/>
                </a:solidFill>
                <a:ln>
                  <a:solidFill>
                    <a:srgbClr val="FFC000"/>
                  </a:solidFill>
                </a:ln>
                <a:effectLst/>
              </c:spPr>
              <c:txPr>
                <a:bodyPr rot="0" spcFirstLastPara="1" vertOverflow="clip" horzOverflow="clip" vert="horz" wrap="square" lIns="36576" tIns="18288" rIns="36576" bIns="18288" anchor="ctr" anchorCtr="1">
                  <a:spAutoFit/>
                </a:bodyPr>
                <a:lstStyle/>
                <a:p>
                  <a:pPr>
                    <a:defRPr sz="1800" b="1" i="0" u="none" strike="noStrike" kern="1200" baseline="0">
                      <a:solidFill>
                        <a:schemeClr val="accent4"/>
                      </a:solidFill>
                      <a:latin typeface="Arial" panose="020B0604020202020204" pitchFamily="34" charset="0"/>
                      <a:ea typeface="+mn-ea"/>
                      <a:cs typeface="Arial" panose="020B0604020202020204" pitchFamily="34" charset="0"/>
                    </a:defRPr>
                  </a:pPr>
                  <a:endParaRPr lang="es-CO"/>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EF73-45B1-A1A4-85CCEECA1687}"/>
                </c:ext>
              </c:extLst>
            </c:dLbl>
            <c:spPr>
              <a:solidFill>
                <a:sysClr val="window" lastClr="FFFFFF"/>
              </a:solidFill>
              <a:ln>
                <a:solidFill>
                  <a:srgbClr val="FFC000"/>
                </a:solid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'[RESULTADO ENCUETAS DE SATISFACCION ENERO 2022 A JUNIO 2022 CENTRO DE CONTACTO.xlsx]Chat Detalle'!$P$3:$P$4</c:f>
              <c:strCache>
                <c:ptCount val="2"/>
                <c:pt idx="0">
                  <c:v>SI</c:v>
                </c:pt>
                <c:pt idx="1">
                  <c:v>NO</c:v>
                </c:pt>
              </c:strCache>
            </c:strRef>
          </c:cat>
          <c:val>
            <c:numRef>
              <c:f>'[RESULTADO ENCUETAS DE SATISFACCION ENERO 2022 A JUNIO 2022 CENTRO DE CONTACTO.xlsx]Chat Detalle'!$R$3:$R$4</c:f>
              <c:numCache>
                <c:formatCode>0%</c:formatCode>
                <c:ptCount val="2"/>
                <c:pt idx="0">
                  <c:v>0.53900000000000003</c:v>
                </c:pt>
                <c:pt idx="1">
                  <c:v>0.46</c:v>
                </c:pt>
              </c:numCache>
            </c:numRef>
          </c:val>
          <c:extLst>
            <c:ext xmlns:c16="http://schemas.microsoft.com/office/drawing/2014/chart" uri="{C3380CC4-5D6E-409C-BE32-E72D297353CC}">
              <c16:uniqueId val="{00000009-79BA-427A-A1AB-264336274959}"/>
            </c:ext>
          </c:extLst>
        </c:ser>
        <c:dLbls>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Arial" panose="020B0604020202020204" pitchFamily="34" charset="0"/>
          <a:cs typeface="Arial" panose="020B0604020202020204" pitchFamily="34" charset="0"/>
        </a:defRPr>
      </a:pPr>
      <a:endParaRPr lang="es-CO"/>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'[RESULTADO ENCUETAS DE SATISFACCION ENERO 2022 A JUNIO 2022 CENTRO DE CONTACTO.xlsx]CLICK TO CALL 1'!$P$5:$P$9</c:f>
              <c:strCache>
                <c:ptCount val="5"/>
                <c:pt idx="0">
                  <c:v>Excelente</c:v>
                </c:pt>
                <c:pt idx="1">
                  <c:v>Bueno</c:v>
                </c:pt>
                <c:pt idx="2">
                  <c:v>Regular</c:v>
                </c:pt>
                <c:pt idx="3">
                  <c:v>Malo</c:v>
                </c:pt>
                <c:pt idx="4">
                  <c:v>Muy Malo</c:v>
                </c:pt>
              </c:strCache>
            </c:strRef>
          </c:cat>
          <c:val>
            <c:numRef>
              <c:f>'[RESULTADO ENCUETAS DE SATISFACCION ENERO 2022 A JUNIO 2022 CENTRO DE CONTACTO.xlsx]CLICK TO CALL 1'!$Q$5:$Q$9</c:f>
              <c:numCache>
                <c:formatCode>General</c:formatCode>
                <c:ptCount val="5"/>
                <c:pt idx="0">
                  <c:v>7299</c:v>
                </c:pt>
                <c:pt idx="1">
                  <c:v>2494</c:v>
                </c:pt>
                <c:pt idx="2">
                  <c:v>1204</c:v>
                </c:pt>
                <c:pt idx="3">
                  <c:v>2047</c:v>
                </c:pt>
                <c:pt idx="4">
                  <c:v>4759</c:v>
                </c:pt>
              </c:numCache>
            </c:numRef>
          </c:val>
          <c:extLst>
            <c:ext xmlns:c16="http://schemas.microsoft.com/office/drawing/2014/chart" uri="{C3380CC4-5D6E-409C-BE32-E72D297353CC}">
              <c16:uniqueId val="{00000000-8BD1-4E0F-8CAF-EFA9F5D1390E}"/>
            </c:ext>
          </c:extLst>
        </c:ser>
        <c:ser>
          <c:idx val="1"/>
          <c:order val="1"/>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5.7973678428374842E-3"/>
                  <c:y val="-2.102096075308005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570-4899-A968-69ED922A8C47}"/>
                </c:ext>
              </c:extLst>
            </c:dLbl>
            <c:dLbl>
              <c:idx val="1"/>
              <c:layout>
                <c:manualLayout>
                  <c:x val="-7.0855899545726663E-17"/>
                  <c:y val="-1.839334065894504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70-4899-A968-69ED922A8C47}"/>
                </c:ext>
              </c:extLst>
            </c:dLbl>
            <c:dLbl>
              <c:idx val="2"/>
              <c:layout>
                <c:manualLayout>
                  <c:x val="-7.7298237904499549E-3"/>
                  <c:y val="-2.627620094135016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570-4899-A968-69ED922A8C47}"/>
                </c:ext>
              </c:extLst>
            </c:dLbl>
            <c:dLbl>
              <c:idx val="3"/>
              <c:layout>
                <c:manualLayout>
                  <c:x val="0"/>
                  <c:y val="-1.57657205648101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570-4899-A968-69ED922A8C47}"/>
                </c:ext>
              </c:extLst>
            </c:dLbl>
            <c:dLbl>
              <c:idx val="4"/>
              <c:layout>
                <c:manualLayout>
                  <c:x val="-1.9324559476126305E-3"/>
                  <c:y val="-3.41590612237550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570-4899-A968-69ED922A8C47}"/>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'[RESULTADO ENCUETAS DE SATISFACCION ENERO 2022 A JUNIO 2022 CENTRO DE CONTACTO.xlsx]CLICK TO CALL 1'!$P$5:$P$9</c:f>
              <c:strCache>
                <c:ptCount val="5"/>
                <c:pt idx="0">
                  <c:v>Excelente</c:v>
                </c:pt>
                <c:pt idx="1">
                  <c:v>Bueno</c:v>
                </c:pt>
                <c:pt idx="2">
                  <c:v>Regular</c:v>
                </c:pt>
                <c:pt idx="3">
                  <c:v>Malo</c:v>
                </c:pt>
                <c:pt idx="4">
                  <c:v>Muy Malo</c:v>
                </c:pt>
              </c:strCache>
            </c:strRef>
          </c:cat>
          <c:val>
            <c:numRef>
              <c:f>'[RESULTADO ENCUETAS DE SATISFACCION ENERO 2022 A JUNIO 2022 CENTRO DE CONTACTO.xlsx]CLICK TO CALL 1'!$R$5:$R$9</c:f>
              <c:numCache>
                <c:formatCode>0%</c:formatCode>
                <c:ptCount val="5"/>
                <c:pt idx="0">
                  <c:v>0.41</c:v>
                </c:pt>
                <c:pt idx="1">
                  <c:v>0.14000000000000001</c:v>
                </c:pt>
                <c:pt idx="2">
                  <c:v>6.8000000000000005E-2</c:v>
                </c:pt>
                <c:pt idx="3">
                  <c:v>0.115</c:v>
                </c:pt>
                <c:pt idx="4">
                  <c:v>0.27</c:v>
                </c:pt>
              </c:numCache>
            </c:numRef>
          </c:val>
          <c:extLst>
            <c:ext xmlns:c16="http://schemas.microsoft.com/office/drawing/2014/chart" uri="{C3380CC4-5D6E-409C-BE32-E72D297353CC}">
              <c16:uniqueId val="{00000001-8BD1-4E0F-8CAF-EFA9F5D1390E}"/>
            </c:ext>
          </c:extLst>
        </c:ser>
        <c:dLbls>
          <c:dLblPos val="ctr"/>
          <c:showLegendKey val="0"/>
          <c:showVal val="1"/>
          <c:showCatName val="0"/>
          <c:showSerName val="0"/>
          <c:showPercent val="0"/>
          <c:showBubbleSize val="0"/>
        </c:dLbls>
        <c:gapWidth val="150"/>
        <c:overlap val="100"/>
        <c:axId val="1548194816"/>
        <c:axId val="1548206880"/>
      </c:barChart>
      <c:catAx>
        <c:axId val="154819481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548206880"/>
        <c:crosses val="autoZero"/>
        <c:auto val="1"/>
        <c:lblAlgn val="ctr"/>
        <c:lblOffset val="100"/>
        <c:noMultiLvlLbl val="0"/>
      </c:catAx>
      <c:valAx>
        <c:axId val="1548206880"/>
        <c:scaling>
          <c:orientation val="minMax"/>
        </c:scaling>
        <c:delete val="1"/>
        <c:axPos val="l"/>
        <c:numFmt formatCode="General" sourceLinked="1"/>
        <c:majorTickMark val="none"/>
        <c:minorTickMark val="none"/>
        <c:tickLblPos val="nextTo"/>
        <c:crossAx val="1548194816"/>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es-CO"/>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19BF-42CC-A4A7-F63A6724D277}"/>
              </c:ext>
            </c:extLst>
          </c:dPt>
          <c:dPt>
            <c:idx val="1"/>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19BF-42CC-A4A7-F63A6724D277}"/>
              </c:ext>
            </c:extLst>
          </c:dPt>
          <c:dLbls>
            <c:dLbl>
              <c:idx val="0"/>
              <c:spPr>
                <a:solidFill>
                  <a:sysClr val="window" lastClr="FFFFFF"/>
                </a:solidFill>
                <a:ln>
                  <a:solidFill>
                    <a:srgbClr val="70AD47"/>
                  </a:solidFill>
                </a:ln>
                <a:effectLst/>
              </c:spPr>
              <c:txPr>
                <a:bodyPr rot="0" spcFirstLastPara="1" vertOverflow="clip" horzOverflow="clip" vert="horz" wrap="square" lIns="36576" tIns="18288" rIns="36576" bIns="18288" anchor="ctr" anchorCtr="1">
                  <a:spAutoFit/>
                </a:bodyPr>
                <a:lstStyle/>
                <a:p>
                  <a:pPr>
                    <a:defRPr sz="2000" b="1" i="0" u="none" strike="noStrike" kern="1200" baseline="0">
                      <a:solidFill>
                        <a:schemeClr val="accent6"/>
                      </a:solidFill>
                      <a:latin typeface="Arial" panose="020B0604020202020204" pitchFamily="34" charset="0"/>
                      <a:ea typeface="+mn-ea"/>
                      <a:cs typeface="Arial" panose="020B0604020202020204" pitchFamily="34" charset="0"/>
                    </a:defRPr>
                  </a:pPr>
                  <a:endParaRPr lang="es-CO"/>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19BF-42CC-A4A7-F63A6724D277}"/>
                </c:ext>
              </c:extLst>
            </c:dLbl>
            <c:dLbl>
              <c:idx val="1"/>
              <c:spPr>
                <a:solidFill>
                  <a:sysClr val="window" lastClr="FFFFFF"/>
                </a:solidFill>
                <a:ln>
                  <a:solidFill>
                    <a:srgbClr val="70AD47"/>
                  </a:solidFill>
                </a:ln>
                <a:effectLst/>
              </c:spPr>
              <c:txPr>
                <a:bodyPr rot="0" spcFirstLastPara="1" vertOverflow="clip" horzOverflow="clip" vert="horz" wrap="square" lIns="36576" tIns="18288" rIns="36576" bIns="18288" anchor="ctr" anchorCtr="1">
                  <a:spAutoFit/>
                </a:bodyPr>
                <a:lstStyle/>
                <a:p>
                  <a:pPr>
                    <a:defRPr sz="2000" b="1" i="0" u="none" strike="noStrike" kern="1200" baseline="0">
                      <a:solidFill>
                        <a:schemeClr val="accent5"/>
                      </a:solidFill>
                      <a:latin typeface="Arial" panose="020B0604020202020204" pitchFamily="34" charset="0"/>
                      <a:ea typeface="+mn-ea"/>
                      <a:cs typeface="Arial" panose="020B0604020202020204" pitchFamily="34" charset="0"/>
                    </a:defRPr>
                  </a:pPr>
                  <a:endParaRPr lang="es-CO"/>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19BF-42CC-A4A7-F63A6724D277}"/>
                </c:ext>
              </c:extLst>
            </c:dLbl>
            <c:spPr>
              <a:solidFill>
                <a:sysClr val="window" lastClr="FFFFFF"/>
              </a:solidFill>
              <a:ln>
                <a:solidFill>
                  <a:srgbClr val="70AD47"/>
                </a:solid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accent6"/>
                    </a:solidFill>
                    <a:latin typeface="Arial" panose="020B0604020202020204" pitchFamily="34" charset="0"/>
                    <a:ea typeface="+mn-ea"/>
                    <a:cs typeface="Arial" panose="020B0604020202020204" pitchFamily="34" charset="0"/>
                  </a:defRPr>
                </a:pPr>
                <a:endParaRPr lang="es-CO"/>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'[RESULTADO ENCUETAS DE SATISFACCION ENERO 2022 A JUNIO 2022 CENTRO DE CONTACTO.xlsx]Detalle Click to Call 2'!$P$3:$P$4</c:f>
              <c:strCache>
                <c:ptCount val="2"/>
                <c:pt idx="0">
                  <c:v>SI</c:v>
                </c:pt>
                <c:pt idx="1">
                  <c:v>NO</c:v>
                </c:pt>
              </c:strCache>
            </c:strRef>
          </c:cat>
          <c:val>
            <c:numRef>
              <c:f>'[RESULTADO ENCUETAS DE SATISFACCION ENERO 2022 A JUNIO 2022 CENTRO DE CONTACTO.xlsx]Detalle Click to Call 2'!$Q$3:$Q$4</c:f>
              <c:numCache>
                <c:formatCode>General</c:formatCode>
                <c:ptCount val="2"/>
                <c:pt idx="0">
                  <c:v>9166</c:v>
                </c:pt>
                <c:pt idx="1">
                  <c:v>8637</c:v>
                </c:pt>
              </c:numCache>
            </c:numRef>
          </c:val>
          <c:extLst>
            <c:ext xmlns:c16="http://schemas.microsoft.com/office/drawing/2014/chart" uri="{C3380CC4-5D6E-409C-BE32-E72D297353CC}">
              <c16:uniqueId val="{00000004-19BF-42CC-A4A7-F63A6724D277}"/>
            </c:ext>
          </c:extLst>
        </c:ser>
        <c:dLbls>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Hoja1!$B$6:$B$9</c:f>
              <c:strCache>
                <c:ptCount val="4"/>
                <c:pt idx="0">
                  <c:v>SI</c:v>
                </c:pt>
                <c:pt idx="1">
                  <c:v>NO</c:v>
                </c:pt>
                <c:pt idx="2">
                  <c:v>NO CONTESTO</c:v>
                </c:pt>
                <c:pt idx="3">
                  <c:v>NO SABE/NO RECUERDA</c:v>
                </c:pt>
              </c:strCache>
            </c:strRef>
          </c:cat>
          <c:val>
            <c:numRef>
              <c:f>Hoja1!$C$6:$C$9</c:f>
              <c:numCache>
                <c:formatCode>General</c:formatCode>
                <c:ptCount val="4"/>
                <c:pt idx="0">
                  <c:v>427</c:v>
                </c:pt>
                <c:pt idx="1">
                  <c:v>187</c:v>
                </c:pt>
                <c:pt idx="2">
                  <c:v>9</c:v>
                </c:pt>
                <c:pt idx="3">
                  <c:v>87</c:v>
                </c:pt>
              </c:numCache>
            </c:numRef>
          </c:val>
          <c:extLst>
            <c:ext xmlns:c16="http://schemas.microsoft.com/office/drawing/2014/chart" uri="{C3380CC4-5D6E-409C-BE32-E72D297353CC}">
              <c16:uniqueId val="{00000000-DE80-437F-830B-BCEE9A014552}"/>
            </c:ext>
          </c:extLst>
        </c:ser>
        <c:ser>
          <c:idx val="1"/>
          <c:order val="1"/>
          <c:spPr>
            <a:solidFill>
              <a:schemeClr val="accent4"/>
            </a:solidFill>
            <a:ln>
              <a:noFill/>
            </a:ln>
            <a:effectLst/>
          </c:spPr>
          <c:invertIfNegative val="0"/>
          <c:dLbls>
            <c:dLbl>
              <c:idx val="2"/>
              <c:layout>
                <c:manualLayout>
                  <c:x val="-4.1666666666666768E-2"/>
                  <c:y val="-6.4762321376494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E80-437F-830B-BCEE9A014552}"/>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Hoja1!$B$6:$B$9</c:f>
              <c:strCache>
                <c:ptCount val="4"/>
                <c:pt idx="0">
                  <c:v>SI</c:v>
                </c:pt>
                <c:pt idx="1">
                  <c:v>NO</c:v>
                </c:pt>
                <c:pt idx="2">
                  <c:v>NO CONTESTO</c:v>
                </c:pt>
                <c:pt idx="3">
                  <c:v>NO SABE/NO RECUERDA</c:v>
                </c:pt>
              </c:strCache>
            </c:strRef>
          </c:cat>
          <c:val>
            <c:numRef>
              <c:f>Hoja1!$D$6:$D$9</c:f>
              <c:numCache>
                <c:formatCode>0%</c:formatCode>
                <c:ptCount val="4"/>
                <c:pt idx="0">
                  <c:v>0.6</c:v>
                </c:pt>
                <c:pt idx="1">
                  <c:v>0.26</c:v>
                </c:pt>
                <c:pt idx="2">
                  <c:v>0.02</c:v>
                </c:pt>
                <c:pt idx="3">
                  <c:v>0.12</c:v>
                </c:pt>
              </c:numCache>
            </c:numRef>
          </c:val>
          <c:extLst>
            <c:ext xmlns:c16="http://schemas.microsoft.com/office/drawing/2014/chart" uri="{C3380CC4-5D6E-409C-BE32-E72D297353CC}">
              <c16:uniqueId val="{00000002-DE80-437F-830B-BCEE9A014552}"/>
            </c:ext>
          </c:extLst>
        </c:ser>
        <c:dLbls>
          <c:dLblPos val="inBase"/>
          <c:showLegendKey val="0"/>
          <c:showVal val="1"/>
          <c:showCatName val="0"/>
          <c:showSerName val="0"/>
          <c:showPercent val="0"/>
          <c:showBubbleSize val="0"/>
        </c:dLbls>
        <c:gapWidth val="150"/>
        <c:axId val="1875756927"/>
        <c:axId val="1875754847"/>
      </c:barChart>
      <c:catAx>
        <c:axId val="1875756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875754847"/>
        <c:crosses val="autoZero"/>
        <c:auto val="1"/>
        <c:lblAlgn val="ctr"/>
        <c:lblOffset val="100"/>
        <c:noMultiLvlLbl val="0"/>
      </c:catAx>
      <c:valAx>
        <c:axId val="1875754847"/>
        <c:scaling>
          <c:orientation val="minMax"/>
        </c:scaling>
        <c:delete val="1"/>
        <c:axPos val="l"/>
        <c:numFmt formatCode="General" sourceLinked="1"/>
        <c:majorTickMark val="none"/>
        <c:minorTickMark val="none"/>
        <c:tickLblPos val="nextTo"/>
        <c:crossAx val="1875756927"/>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es-C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6CAE-4F0A-8B26-DE7221446B35}"/>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6CAE-4F0A-8B26-DE7221446B35}"/>
              </c:ext>
            </c:extLst>
          </c:dPt>
          <c:dLbls>
            <c:dLbl>
              <c:idx val="0"/>
              <c:spPr>
                <a:solidFill>
                  <a:sysClr val="window" lastClr="FFFFFF"/>
                </a:solidFill>
                <a:ln>
                  <a:solidFill>
                    <a:srgbClr val="4472C4"/>
                  </a:solidFill>
                </a:ln>
                <a:effectLst/>
              </c:spPr>
              <c:txPr>
                <a:bodyPr rot="0" spcFirstLastPara="1" vertOverflow="clip" horzOverflow="clip" vert="horz" wrap="square" lIns="36576" tIns="18288" rIns="36576" bIns="18288" anchor="ctr" anchorCtr="1">
                  <a:spAutoFit/>
                </a:bodyPr>
                <a:lstStyle/>
                <a:p>
                  <a:pPr>
                    <a:defRPr sz="1800" b="1" i="0" u="none" strike="noStrike" kern="1200" baseline="0">
                      <a:solidFill>
                        <a:schemeClr val="accent1"/>
                      </a:solidFill>
                      <a:latin typeface="Arial" panose="020B0604020202020204" pitchFamily="34" charset="0"/>
                      <a:ea typeface="+mn-ea"/>
                      <a:cs typeface="Arial" panose="020B0604020202020204" pitchFamily="34" charset="0"/>
                    </a:defRPr>
                  </a:pPr>
                  <a:endParaRPr lang="es-CO"/>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6CAE-4F0A-8B26-DE7221446B35}"/>
                </c:ext>
              </c:extLst>
            </c:dLbl>
            <c:dLbl>
              <c:idx val="1"/>
              <c:spPr>
                <a:solidFill>
                  <a:sysClr val="window" lastClr="FFFFFF"/>
                </a:solidFill>
                <a:ln>
                  <a:solidFill>
                    <a:srgbClr val="4472C4"/>
                  </a:solidFill>
                </a:ln>
                <a:effectLst/>
              </c:spPr>
              <c:txPr>
                <a:bodyPr rot="0" spcFirstLastPara="1" vertOverflow="clip" horzOverflow="clip" vert="horz" wrap="square" lIns="36576" tIns="18288" rIns="36576" bIns="18288" anchor="ctr" anchorCtr="1">
                  <a:spAutoFit/>
                </a:bodyPr>
                <a:lstStyle/>
                <a:p>
                  <a:pPr>
                    <a:defRPr sz="1800" b="1" i="0" u="none" strike="noStrike" kern="1200" baseline="0">
                      <a:solidFill>
                        <a:schemeClr val="accent3"/>
                      </a:solidFill>
                      <a:latin typeface="Arial" panose="020B0604020202020204" pitchFamily="34" charset="0"/>
                      <a:ea typeface="+mn-ea"/>
                      <a:cs typeface="Arial" panose="020B0604020202020204" pitchFamily="34" charset="0"/>
                    </a:defRPr>
                  </a:pPr>
                  <a:endParaRPr lang="es-CO"/>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6CAE-4F0A-8B26-DE7221446B35}"/>
                </c:ext>
              </c:extLst>
            </c:dLbl>
            <c:spPr>
              <a:solidFill>
                <a:sysClr val="window" lastClr="FFFFFF"/>
              </a:solidFill>
              <a:ln>
                <a:solidFill>
                  <a:srgbClr val="4472C4"/>
                </a:solid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accent1"/>
                    </a:solidFill>
                    <a:latin typeface="Arial" panose="020B0604020202020204" pitchFamily="34" charset="0"/>
                    <a:ea typeface="+mn-ea"/>
                    <a:cs typeface="Arial" panose="020B0604020202020204" pitchFamily="34" charset="0"/>
                  </a:defRPr>
                </a:pPr>
                <a:endParaRPr lang="es-CO"/>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'[RESULTADO ENCUETAS DE SATISFACCION ENERO 2022 A JUNIO 2022 CENTRO DE CONTACTO.xlsx]Detalle Click to Call 3'!$P$3:$P$4</c:f>
              <c:strCache>
                <c:ptCount val="2"/>
                <c:pt idx="0">
                  <c:v>SI</c:v>
                </c:pt>
                <c:pt idx="1">
                  <c:v>NO</c:v>
                </c:pt>
              </c:strCache>
            </c:strRef>
          </c:cat>
          <c:val>
            <c:numRef>
              <c:f>'[RESULTADO ENCUETAS DE SATISFACCION ENERO 2022 A JUNIO 2022 CENTRO DE CONTACTO.xlsx]Detalle Click to Call 3'!$Q$3:$Q$4</c:f>
              <c:numCache>
                <c:formatCode>General</c:formatCode>
                <c:ptCount val="2"/>
                <c:pt idx="0">
                  <c:v>9448</c:v>
                </c:pt>
                <c:pt idx="1">
                  <c:v>8355</c:v>
                </c:pt>
              </c:numCache>
            </c:numRef>
          </c:val>
          <c:extLst>
            <c:ext xmlns:c16="http://schemas.microsoft.com/office/drawing/2014/chart" uri="{C3380CC4-5D6E-409C-BE32-E72D297353CC}">
              <c16:uniqueId val="{00000004-6CAE-4F0A-8B26-DE7221446B35}"/>
            </c:ext>
          </c:extLst>
        </c:ser>
        <c:dLbls>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s-C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1303306911190934E-2"/>
          <c:y val="0.23207326547912255"/>
          <c:w val="0.7724361299635063"/>
          <c:h val="0.6041058579807449"/>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6C27-4A89-8547-578C53D873D4}"/>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6C27-4A89-8547-578C53D873D4}"/>
              </c:ext>
            </c:extLst>
          </c:dPt>
          <c:dPt>
            <c:idx val="2"/>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5-6C27-4A89-8547-578C53D873D4}"/>
              </c:ext>
            </c:extLst>
          </c:dPt>
          <c:dPt>
            <c:idx val="3"/>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7-6C27-4A89-8547-578C53D873D4}"/>
              </c:ext>
            </c:extLst>
          </c:dPt>
          <c:dPt>
            <c:idx val="4"/>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9-6C27-4A89-8547-578C53D873D4}"/>
              </c:ext>
            </c:extLst>
          </c:dPt>
          <c:dLbls>
            <c:dLbl>
              <c:idx val="0"/>
              <c:layout>
                <c:manualLayout>
                  <c:x val="2.1138208675730276E-2"/>
                  <c:y val="-1.9826515388446188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6C27-4A89-8547-578C53D873D4}"/>
                </c:ext>
              </c:extLst>
            </c:dLbl>
            <c:dLbl>
              <c:idx val="1"/>
              <c:layout>
                <c:manualLayout>
                  <c:x val="1.7886176571771654E-2"/>
                  <c:y val="3.9653030776892258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6C27-4A89-8547-578C53D873D4}"/>
                </c:ext>
              </c:extLst>
            </c:dLbl>
            <c:dLbl>
              <c:idx val="2"/>
              <c:layout>
                <c:manualLayout>
                  <c:x val="-1.9512192623751024E-2"/>
                  <c:y val="2.9739773082669285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6C27-4A89-8547-578C53D873D4}"/>
                </c:ext>
              </c:extLst>
            </c:dLbl>
            <c:dLbl>
              <c:idx val="3"/>
              <c:layout>
                <c:manualLayout>
                  <c:x val="-4.3151905364329383E-2"/>
                  <c:y val="2.6435353851261587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6C27-4A89-8547-578C53D873D4}"/>
                </c:ext>
              </c:extLst>
            </c:dLbl>
            <c:dLbl>
              <c:idx val="4"/>
              <c:layout>
                <c:manualLayout>
                  <c:x val="8.5470073965936613E-3"/>
                  <c:y val="-1.3217676925630794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6C27-4A89-8547-578C53D873D4}"/>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 CÓMO CALIF. DENUNCIA VIRTUAL'!$B$13:$F$13</c:f>
              <c:strCache>
                <c:ptCount val="5"/>
                <c:pt idx="0">
                  <c:v>Bueno</c:v>
                </c:pt>
                <c:pt idx="1">
                  <c:v>Malo</c:v>
                </c:pt>
                <c:pt idx="2">
                  <c:v>Muy bueno</c:v>
                </c:pt>
                <c:pt idx="3">
                  <c:v>Muy Malo</c:v>
                </c:pt>
                <c:pt idx="4">
                  <c:v>Regular</c:v>
                </c:pt>
              </c:strCache>
            </c:strRef>
          </c:cat>
          <c:val>
            <c:numRef>
              <c:f>'1. CÓMO CALIF. DENUNCIA VIRTUAL'!$B$14:$F$14</c:f>
              <c:numCache>
                <c:formatCode>General</c:formatCode>
                <c:ptCount val="5"/>
                <c:pt idx="0">
                  <c:v>6418</c:v>
                </c:pt>
                <c:pt idx="1">
                  <c:v>80</c:v>
                </c:pt>
                <c:pt idx="2">
                  <c:v>9284</c:v>
                </c:pt>
                <c:pt idx="3">
                  <c:v>101</c:v>
                </c:pt>
                <c:pt idx="4">
                  <c:v>1026</c:v>
                </c:pt>
              </c:numCache>
            </c:numRef>
          </c:val>
          <c:extLst>
            <c:ext xmlns:c16="http://schemas.microsoft.com/office/drawing/2014/chart" uri="{C3380CC4-5D6E-409C-BE32-E72D297353CC}">
              <c16:uniqueId val="{0000000A-6C27-4A89-8547-578C53D873D4}"/>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s-CO"/>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1303306911190934E-2"/>
          <c:y val="0.23207326547912255"/>
          <c:w val="0.7724361299635063"/>
          <c:h val="0.6041058579807449"/>
        </c:manualLayout>
      </c:layout>
      <c:pie3DChart>
        <c:varyColors val="1"/>
        <c:ser>
          <c:idx val="0"/>
          <c:order val="0"/>
          <c:dPt>
            <c:idx val="0"/>
            <c:bubble3D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F3D7-482B-97F9-93E462B90425}"/>
              </c:ext>
            </c:extLst>
          </c:dPt>
          <c:dPt>
            <c:idx val="1"/>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3-F3D7-482B-97F9-93E462B90425}"/>
              </c:ext>
            </c:extLst>
          </c:dPt>
          <c:dPt>
            <c:idx val="2"/>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5-F3D7-482B-97F9-93E462B90425}"/>
              </c:ext>
            </c:extLst>
          </c:dPt>
          <c:dPt>
            <c:idx val="3"/>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7-F3D7-482B-97F9-93E462B90425}"/>
              </c:ext>
            </c:extLst>
          </c:dPt>
          <c:dPt>
            <c:idx val="4"/>
            <c:bubble3D val="0"/>
            <c:spPr>
              <a:solidFill>
                <a:srgbClr val="7030A0"/>
              </a:solidFill>
              <a:ln w="25400">
                <a:solidFill>
                  <a:schemeClr val="lt1"/>
                </a:solidFill>
              </a:ln>
              <a:effectLst/>
              <a:sp3d contourW="25400">
                <a:contourClr>
                  <a:schemeClr val="lt1"/>
                </a:contourClr>
              </a:sp3d>
            </c:spPr>
            <c:extLst>
              <c:ext xmlns:c16="http://schemas.microsoft.com/office/drawing/2014/chart" uri="{C3380CC4-5D6E-409C-BE32-E72D297353CC}">
                <c16:uniqueId val="{00000009-F3D7-482B-97F9-93E462B90425}"/>
              </c:ext>
            </c:extLst>
          </c:dPt>
          <c:dLbls>
            <c:dLbl>
              <c:idx val="0"/>
              <c:layout>
                <c:manualLayout>
                  <c:x val="2.1138208675730276E-2"/>
                  <c:y val="-1.9826515388446188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3D7-482B-97F9-93E462B90425}"/>
                </c:ext>
              </c:extLst>
            </c:dLbl>
            <c:dLbl>
              <c:idx val="1"/>
              <c:layout>
                <c:manualLayout>
                  <c:x val="1.7886176571771654E-2"/>
                  <c:y val="3.9653030776892258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3D7-482B-97F9-93E462B90425}"/>
                </c:ext>
              </c:extLst>
            </c:dLbl>
            <c:dLbl>
              <c:idx val="2"/>
              <c:layout>
                <c:manualLayout>
                  <c:x val="-1.9512192623751024E-2"/>
                  <c:y val="2.9739773082669285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F3D7-482B-97F9-93E462B90425}"/>
                </c:ext>
              </c:extLst>
            </c:dLbl>
            <c:dLbl>
              <c:idx val="3"/>
              <c:layout>
                <c:manualLayout>
                  <c:x val="-4.3151905364329383E-2"/>
                  <c:y val="2.6435353851261587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F3D7-482B-97F9-93E462B90425}"/>
                </c:ext>
              </c:extLst>
            </c:dLbl>
            <c:dLbl>
              <c:idx val="4"/>
              <c:layout>
                <c:manualLayout>
                  <c:x val="8.5470073965936613E-3"/>
                  <c:y val="-1.3217676925630794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F3D7-482B-97F9-93E462B90425}"/>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 QUÉ TAN DIFÍCIL FUE HACER D.'!$B$16:$F$16</c:f>
              <c:strCache>
                <c:ptCount val="5"/>
                <c:pt idx="0">
                  <c:v>Difícil</c:v>
                </c:pt>
                <c:pt idx="1">
                  <c:v>Fácil</c:v>
                </c:pt>
                <c:pt idx="2">
                  <c:v>Muy difícil</c:v>
                </c:pt>
                <c:pt idx="3">
                  <c:v>Muy fácil</c:v>
                </c:pt>
                <c:pt idx="4">
                  <c:v>Regular</c:v>
                </c:pt>
              </c:strCache>
            </c:strRef>
          </c:cat>
          <c:val>
            <c:numRef>
              <c:f>'2. QUÉ TAN DIFÍCIL FUE HACER D.'!$B$17:$F$17</c:f>
              <c:numCache>
                <c:formatCode>_-* #,##0_-;\-* #,##0_-;_-* "-"??_-;_-@_-</c:formatCode>
                <c:ptCount val="5"/>
                <c:pt idx="0">
                  <c:v>568</c:v>
                </c:pt>
                <c:pt idx="1">
                  <c:v>6583</c:v>
                </c:pt>
                <c:pt idx="2">
                  <c:v>225</c:v>
                </c:pt>
                <c:pt idx="3">
                  <c:v>6382</c:v>
                </c:pt>
                <c:pt idx="4">
                  <c:v>3151</c:v>
                </c:pt>
              </c:numCache>
            </c:numRef>
          </c:val>
          <c:extLst>
            <c:ext xmlns:c16="http://schemas.microsoft.com/office/drawing/2014/chart" uri="{C3380CC4-5D6E-409C-BE32-E72D297353CC}">
              <c16:uniqueId val="{0000000A-F3D7-482B-97F9-93E462B90425}"/>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s-CO"/>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1303306911190934E-2"/>
          <c:y val="0.23207326547912255"/>
          <c:w val="0.7724361299635063"/>
          <c:h val="0.6041058579807449"/>
        </c:manualLayout>
      </c:layout>
      <c:pie3DChart>
        <c:varyColors val="1"/>
        <c:ser>
          <c:idx val="0"/>
          <c:order val="0"/>
          <c:dPt>
            <c:idx val="0"/>
            <c:bubble3D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506C-422E-A805-B017242B21AD}"/>
              </c:ext>
            </c:extLst>
          </c:dPt>
          <c:dPt>
            <c:idx val="1"/>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3-506C-422E-A805-B017242B21AD}"/>
              </c:ext>
            </c:extLst>
          </c:dPt>
          <c:dLbls>
            <c:dLbl>
              <c:idx val="0"/>
              <c:layout>
                <c:manualLayout>
                  <c:x val="2.1138208675730276E-2"/>
                  <c:y val="-1.9826515388446188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506C-422E-A805-B017242B21AD}"/>
                </c:ext>
              </c:extLst>
            </c:dLbl>
            <c:dLbl>
              <c:idx val="1"/>
              <c:layout>
                <c:manualLayout>
                  <c:x val="1.7886176571771654E-2"/>
                  <c:y val="3.9653030776892258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506C-422E-A805-B017242B21AD}"/>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'4. CONSULTÓ DER Y DEB COMO USUA'!$B$16:$C$16</c:f>
              <c:strCache>
                <c:ptCount val="2"/>
                <c:pt idx="0">
                  <c:v>No</c:v>
                </c:pt>
                <c:pt idx="1">
                  <c:v>Sí</c:v>
                </c:pt>
              </c:strCache>
            </c:strRef>
          </c:cat>
          <c:val>
            <c:numRef>
              <c:f>'4. CONSULTÓ DER Y DEB COMO USUA'!$B$17:$C$17</c:f>
              <c:numCache>
                <c:formatCode>_-* #,##0_-;\-* #,##0_-;_-* "-"??_-;_-@_-</c:formatCode>
                <c:ptCount val="2"/>
                <c:pt idx="0">
                  <c:v>3039</c:v>
                </c:pt>
                <c:pt idx="1">
                  <c:v>13870</c:v>
                </c:pt>
              </c:numCache>
            </c:numRef>
          </c:val>
          <c:extLst>
            <c:ext xmlns:c16="http://schemas.microsoft.com/office/drawing/2014/chart" uri="{C3380CC4-5D6E-409C-BE32-E72D297353CC}">
              <c16:uniqueId val="{00000004-8E85-4096-BB3C-6F6AB40896AF}"/>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es-CO"/>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1303306911190934E-2"/>
          <c:y val="0.23207326547912255"/>
          <c:w val="0.7724361299635063"/>
          <c:h val="0.6041058579807449"/>
        </c:manualLayout>
      </c:layout>
      <c:pie3DChart>
        <c:varyColors val="1"/>
        <c:ser>
          <c:idx val="0"/>
          <c:order val="0"/>
          <c:dPt>
            <c:idx val="0"/>
            <c:bubble3D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F2B2-40EC-A8BA-FD68DA71629C}"/>
              </c:ext>
            </c:extLst>
          </c:dPt>
          <c:dPt>
            <c:idx val="1"/>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3-F2B2-40EC-A8BA-FD68DA71629C}"/>
              </c:ext>
            </c:extLst>
          </c:dPt>
          <c:dPt>
            <c:idx val="2"/>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5-F2B2-40EC-A8BA-FD68DA71629C}"/>
              </c:ext>
            </c:extLst>
          </c:dPt>
          <c:dPt>
            <c:idx val="3"/>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7-F2B2-40EC-A8BA-FD68DA71629C}"/>
              </c:ext>
            </c:extLst>
          </c:dPt>
          <c:dPt>
            <c:idx val="4"/>
            <c:bubble3D val="0"/>
            <c:spPr>
              <a:solidFill>
                <a:srgbClr val="7030A0"/>
              </a:solidFill>
              <a:ln w="25400">
                <a:solidFill>
                  <a:schemeClr val="lt1"/>
                </a:solidFill>
              </a:ln>
              <a:effectLst/>
              <a:sp3d contourW="25400">
                <a:contourClr>
                  <a:schemeClr val="lt1"/>
                </a:contourClr>
              </a:sp3d>
            </c:spPr>
            <c:extLst>
              <c:ext xmlns:c16="http://schemas.microsoft.com/office/drawing/2014/chart" uri="{C3380CC4-5D6E-409C-BE32-E72D297353CC}">
                <c16:uniqueId val="{00000009-F2B2-40EC-A8BA-FD68DA71629C}"/>
              </c:ext>
            </c:extLst>
          </c:dPt>
          <c:dLbls>
            <c:dLbl>
              <c:idx val="0"/>
              <c:layout>
                <c:manualLayout>
                  <c:x val="2.1138208675730276E-2"/>
                  <c:y val="-1.9826515388446188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2B2-40EC-A8BA-FD68DA71629C}"/>
                </c:ext>
              </c:extLst>
            </c:dLbl>
            <c:dLbl>
              <c:idx val="1"/>
              <c:layout>
                <c:manualLayout>
                  <c:x val="1.1787037334628294E-2"/>
                  <c:y val="3.4626643100770675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1993991049260411"/>
                      <c:h val="0.24910754485364761"/>
                    </c:manualLayout>
                  </c15:layout>
                </c:ext>
                <c:ext xmlns:c16="http://schemas.microsoft.com/office/drawing/2014/chart" uri="{C3380CC4-5D6E-409C-BE32-E72D297353CC}">
                  <c16:uniqueId val="{00000003-F2B2-40EC-A8BA-FD68DA71629C}"/>
                </c:ext>
              </c:extLst>
            </c:dLbl>
            <c:dLbl>
              <c:idx val="2"/>
              <c:layout>
                <c:manualLayout>
                  <c:x val="-3.9464391907000542E-3"/>
                  <c:y val="-0.1293353539127420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F2B2-40EC-A8BA-FD68DA71629C}"/>
                </c:ext>
              </c:extLst>
            </c:dLbl>
            <c:dLbl>
              <c:idx val="3"/>
              <c:layout>
                <c:manualLayout>
                  <c:x val="-4.3151905364329383E-2"/>
                  <c:y val="2.6435353851261587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F2B2-40EC-A8BA-FD68DA71629C}"/>
                </c:ext>
              </c:extLst>
            </c:dLbl>
            <c:dLbl>
              <c:idx val="4"/>
              <c:layout>
                <c:manualLayout>
                  <c:x val="8.0734270627834309E-2"/>
                  <c:y val="-3.2671486716893551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F2B2-40EC-A8BA-FD68DA71629C}"/>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'3. PRINCIPAL MOTIVACIÓN'!$B$13:$F$13</c:f>
              <c:strCache>
                <c:ptCount val="5"/>
                <c:pt idx="0">
                  <c:v>Evitar desplazamientos hasta un punto de atención   </c:v>
                </c:pt>
                <c:pt idx="1">
                  <c:v>Flexibilidad en el manejo de mi tiempo  </c:v>
                </c:pt>
                <c:pt idx="2">
                  <c:v>Me ofrecieron esta alternativa en el punto de atención</c:v>
                </c:pt>
                <c:pt idx="3">
                  <c:v>Privacidad de la información  </c:v>
                </c:pt>
                <c:pt idx="4">
                  <c:v>Se me facilita el uso de la tecnología   </c:v>
                </c:pt>
              </c:strCache>
            </c:strRef>
          </c:cat>
          <c:val>
            <c:numRef>
              <c:f>'3. PRINCIPAL MOTIVACIÓN'!$B$14:$F$14</c:f>
              <c:numCache>
                <c:formatCode>General</c:formatCode>
                <c:ptCount val="5"/>
                <c:pt idx="0">
                  <c:v>3496</c:v>
                </c:pt>
                <c:pt idx="1">
                  <c:v>6214</c:v>
                </c:pt>
                <c:pt idx="2">
                  <c:v>5328</c:v>
                </c:pt>
                <c:pt idx="3">
                  <c:v>599</c:v>
                </c:pt>
                <c:pt idx="4">
                  <c:v>1272</c:v>
                </c:pt>
              </c:numCache>
            </c:numRef>
          </c:val>
          <c:extLst>
            <c:ext xmlns:c16="http://schemas.microsoft.com/office/drawing/2014/chart" uri="{C3380CC4-5D6E-409C-BE32-E72D297353CC}">
              <c16:uniqueId val="{0000000A-F2B2-40EC-A8BA-FD68DA71629C}"/>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s-CO"/>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Hoja1!$C$3:$C$7</c:f>
              <c:strCache>
                <c:ptCount val="5"/>
                <c:pt idx="0">
                  <c:v>MUY MALO</c:v>
                </c:pt>
                <c:pt idx="1">
                  <c:v>MALO</c:v>
                </c:pt>
                <c:pt idx="2">
                  <c:v>REGULAR</c:v>
                </c:pt>
                <c:pt idx="3">
                  <c:v>BUENO</c:v>
                </c:pt>
                <c:pt idx="4">
                  <c:v>MUY BUENO</c:v>
                </c:pt>
              </c:strCache>
            </c:strRef>
          </c:cat>
          <c:val>
            <c:numRef>
              <c:f>Hoja1!$D$3:$D$7</c:f>
              <c:numCache>
                <c:formatCode>General</c:formatCode>
                <c:ptCount val="5"/>
                <c:pt idx="0">
                  <c:v>24</c:v>
                </c:pt>
                <c:pt idx="1">
                  <c:v>5</c:v>
                </c:pt>
                <c:pt idx="2">
                  <c:v>22</c:v>
                </c:pt>
                <c:pt idx="3">
                  <c:v>56</c:v>
                </c:pt>
                <c:pt idx="4">
                  <c:v>195</c:v>
                </c:pt>
              </c:numCache>
            </c:numRef>
          </c:val>
          <c:extLst>
            <c:ext xmlns:c16="http://schemas.microsoft.com/office/drawing/2014/chart" uri="{C3380CC4-5D6E-409C-BE32-E72D297353CC}">
              <c16:uniqueId val="{00000000-91A5-4952-A1AB-23D8B65C859F}"/>
            </c:ext>
          </c:extLst>
        </c:ser>
        <c:ser>
          <c:idx val="1"/>
          <c:order val="1"/>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Hoja1!$C$3:$C$7</c:f>
              <c:strCache>
                <c:ptCount val="5"/>
                <c:pt idx="0">
                  <c:v>MUY MALO</c:v>
                </c:pt>
                <c:pt idx="1">
                  <c:v>MALO</c:v>
                </c:pt>
                <c:pt idx="2">
                  <c:v>REGULAR</c:v>
                </c:pt>
                <c:pt idx="3">
                  <c:v>BUENO</c:v>
                </c:pt>
                <c:pt idx="4">
                  <c:v>MUY BUENO</c:v>
                </c:pt>
              </c:strCache>
            </c:strRef>
          </c:cat>
          <c:val>
            <c:numRef>
              <c:f>Hoja1!$E$3:$E$7</c:f>
              <c:numCache>
                <c:formatCode>0%</c:formatCode>
                <c:ptCount val="5"/>
                <c:pt idx="0">
                  <c:v>0.08</c:v>
                </c:pt>
                <c:pt idx="1">
                  <c:v>0.02</c:v>
                </c:pt>
                <c:pt idx="2">
                  <c:v>7.0000000000000007E-2</c:v>
                </c:pt>
                <c:pt idx="3">
                  <c:v>0.19</c:v>
                </c:pt>
                <c:pt idx="4">
                  <c:v>0.65</c:v>
                </c:pt>
              </c:numCache>
            </c:numRef>
          </c:val>
          <c:extLst>
            <c:ext xmlns:c16="http://schemas.microsoft.com/office/drawing/2014/chart" uri="{C3380CC4-5D6E-409C-BE32-E72D297353CC}">
              <c16:uniqueId val="{00000001-91A5-4952-A1AB-23D8B65C859F}"/>
            </c:ext>
          </c:extLst>
        </c:ser>
        <c:dLbls>
          <c:dLblPos val="outEnd"/>
          <c:showLegendKey val="0"/>
          <c:showVal val="1"/>
          <c:showCatName val="0"/>
          <c:showSerName val="0"/>
          <c:showPercent val="0"/>
          <c:showBubbleSize val="0"/>
        </c:dLbls>
        <c:gapWidth val="75"/>
        <c:overlap val="40"/>
        <c:axId val="661706783"/>
        <c:axId val="661704703"/>
      </c:barChart>
      <c:catAx>
        <c:axId val="661706783"/>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Arial" panose="020B0604020202020204" pitchFamily="34" charset="0"/>
                <a:ea typeface="+mn-ea"/>
                <a:cs typeface="Arial" panose="020B0604020202020204" pitchFamily="34" charset="0"/>
              </a:defRPr>
            </a:pPr>
            <a:endParaRPr lang="es-CO"/>
          </a:p>
        </c:txPr>
        <c:crossAx val="661704703"/>
        <c:crosses val="autoZero"/>
        <c:auto val="1"/>
        <c:lblAlgn val="ctr"/>
        <c:lblOffset val="100"/>
        <c:noMultiLvlLbl val="0"/>
      </c:catAx>
      <c:valAx>
        <c:axId val="661704703"/>
        <c:scaling>
          <c:orientation val="minMax"/>
        </c:scaling>
        <c:delete val="1"/>
        <c:axPos val="b"/>
        <c:numFmt formatCode="General" sourceLinked="1"/>
        <c:majorTickMark val="none"/>
        <c:minorTickMark val="none"/>
        <c:tickLblPos val="nextTo"/>
        <c:crossAx val="661706783"/>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es-CO"/>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Hoja2!$I$5:$I$9</c:f>
              <c:strCache>
                <c:ptCount val="5"/>
                <c:pt idx="0">
                  <c:v>MUY MALO</c:v>
                </c:pt>
                <c:pt idx="1">
                  <c:v>MALO</c:v>
                </c:pt>
                <c:pt idx="2">
                  <c:v>REGULAR</c:v>
                </c:pt>
                <c:pt idx="3">
                  <c:v>BUENO</c:v>
                </c:pt>
                <c:pt idx="4">
                  <c:v>MUY BUENO</c:v>
                </c:pt>
              </c:strCache>
            </c:strRef>
          </c:cat>
          <c:val>
            <c:numRef>
              <c:f>Hoja2!$J$5:$J$9</c:f>
              <c:numCache>
                <c:formatCode>General</c:formatCode>
                <c:ptCount val="5"/>
                <c:pt idx="0">
                  <c:v>16</c:v>
                </c:pt>
                <c:pt idx="1">
                  <c:v>7</c:v>
                </c:pt>
                <c:pt idx="2">
                  <c:v>13</c:v>
                </c:pt>
                <c:pt idx="3">
                  <c:v>38</c:v>
                </c:pt>
                <c:pt idx="4">
                  <c:v>228</c:v>
                </c:pt>
              </c:numCache>
            </c:numRef>
          </c:val>
          <c:extLst>
            <c:ext xmlns:c16="http://schemas.microsoft.com/office/drawing/2014/chart" uri="{C3380CC4-5D6E-409C-BE32-E72D297353CC}">
              <c16:uniqueId val="{00000000-9463-449E-8C70-DCCBA3E0BBA6}"/>
            </c:ext>
          </c:extLst>
        </c:ser>
        <c:ser>
          <c:idx val="1"/>
          <c:order val="1"/>
          <c:spPr>
            <a:solidFill>
              <a:schemeClr val="accent5"/>
            </a:solidFill>
            <a:ln>
              <a:noFill/>
            </a:ln>
            <a:effectLst/>
          </c:spPr>
          <c:invertIfNegative val="0"/>
          <c:dLbls>
            <c:dLbl>
              <c:idx val="0"/>
              <c:layout>
                <c:manualLayout>
                  <c:x val="1.923788383277839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463-449E-8C70-DCCBA3E0BBA6}"/>
                </c:ext>
              </c:extLst>
            </c:dLbl>
            <c:dLbl>
              <c:idx val="1"/>
              <c:layout>
                <c:manualLayout>
                  <c:x val="2.2197558268590427E-2"/>
                  <c:y val="4.589786892941871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463-449E-8C70-DCCBA3E0BBA6}"/>
                </c:ext>
              </c:extLst>
            </c:dLbl>
            <c:dLbl>
              <c:idx val="2"/>
              <c:layout>
                <c:manualLayout>
                  <c:x val="2.5395788087072858E-2"/>
                  <c:y val="-4.5897868929420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463-449E-8C70-DCCBA3E0BBA6}"/>
                </c:ext>
              </c:extLst>
            </c:dLbl>
            <c:dLbl>
              <c:idx val="3"/>
              <c:layout>
                <c:manualLayout>
                  <c:x val="2.3677395486496458E-2"/>
                  <c:y val="4.589786892941955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463-449E-8C70-DCCBA3E0BBA6}"/>
                </c:ext>
              </c:extLst>
            </c:dLbl>
            <c:dLbl>
              <c:idx val="4"/>
              <c:layout>
                <c:manualLayout>
                  <c:x val="2.219755826859045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463-449E-8C70-DCCBA3E0BBA6}"/>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Hoja2!$I$5:$I$9</c:f>
              <c:strCache>
                <c:ptCount val="5"/>
                <c:pt idx="0">
                  <c:v>MUY MALO</c:v>
                </c:pt>
                <c:pt idx="1">
                  <c:v>MALO</c:v>
                </c:pt>
                <c:pt idx="2">
                  <c:v>REGULAR</c:v>
                </c:pt>
                <c:pt idx="3">
                  <c:v>BUENO</c:v>
                </c:pt>
                <c:pt idx="4">
                  <c:v>MUY BUENO</c:v>
                </c:pt>
              </c:strCache>
            </c:strRef>
          </c:cat>
          <c:val>
            <c:numRef>
              <c:f>Hoja2!$K$5:$K$9</c:f>
              <c:numCache>
                <c:formatCode>0%</c:formatCode>
                <c:ptCount val="5"/>
                <c:pt idx="0">
                  <c:v>0.05</c:v>
                </c:pt>
                <c:pt idx="1">
                  <c:v>0.02</c:v>
                </c:pt>
                <c:pt idx="2">
                  <c:v>0.04</c:v>
                </c:pt>
                <c:pt idx="3">
                  <c:v>0.13</c:v>
                </c:pt>
                <c:pt idx="4">
                  <c:v>0.76</c:v>
                </c:pt>
              </c:numCache>
            </c:numRef>
          </c:val>
          <c:extLst>
            <c:ext xmlns:c16="http://schemas.microsoft.com/office/drawing/2014/chart" uri="{C3380CC4-5D6E-409C-BE32-E72D297353CC}">
              <c16:uniqueId val="{00000006-9463-449E-8C70-DCCBA3E0BBA6}"/>
            </c:ext>
          </c:extLst>
        </c:ser>
        <c:dLbls>
          <c:dLblPos val="ctr"/>
          <c:showLegendKey val="0"/>
          <c:showVal val="1"/>
          <c:showCatName val="0"/>
          <c:showSerName val="0"/>
          <c:showPercent val="0"/>
          <c:showBubbleSize val="0"/>
        </c:dLbls>
        <c:gapWidth val="75"/>
        <c:overlap val="100"/>
        <c:axId val="1470894751"/>
        <c:axId val="1470897247"/>
      </c:barChart>
      <c:catAx>
        <c:axId val="14708947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470897247"/>
        <c:crosses val="autoZero"/>
        <c:auto val="1"/>
        <c:lblAlgn val="ctr"/>
        <c:lblOffset val="100"/>
        <c:noMultiLvlLbl val="0"/>
      </c:catAx>
      <c:valAx>
        <c:axId val="1470897247"/>
        <c:scaling>
          <c:orientation val="minMax"/>
        </c:scaling>
        <c:delete val="1"/>
        <c:axPos val="b"/>
        <c:majorGridlines>
          <c:spPr>
            <a:ln w="9525" cap="flat" cmpd="sng" algn="ctr">
              <a:noFill/>
              <a:round/>
            </a:ln>
            <a:effectLst/>
          </c:spPr>
        </c:majorGridlines>
        <c:numFmt formatCode="General" sourceLinked="1"/>
        <c:majorTickMark val="out"/>
        <c:minorTickMark val="none"/>
        <c:tickLblPos val="nextTo"/>
        <c:crossAx val="1470894751"/>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es-CO"/>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spPr>
            <a:solidFill>
              <a:schemeClr val="accent2">
                <a:shade val="76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Hoja3!$F$4:$F$8</c:f>
              <c:strCache>
                <c:ptCount val="5"/>
                <c:pt idx="0">
                  <c:v>MUY MALO</c:v>
                </c:pt>
                <c:pt idx="1">
                  <c:v>MALO</c:v>
                </c:pt>
                <c:pt idx="2">
                  <c:v>REGULAR</c:v>
                </c:pt>
                <c:pt idx="3">
                  <c:v>BUENO</c:v>
                </c:pt>
                <c:pt idx="4">
                  <c:v>MUY BUENO</c:v>
                </c:pt>
              </c:strCache>
            </c:strRef>
          </c:cat>
          <c:val>
            <c:numRef>
              <c:f>Hoja3!$G$4:$G$8</c:f>
              <c:numCache>
                <c:formatCode>General</c:formatCode>
                <c:ptCount val="5"/>
                <c:pt idx="0">
                  <c:v>14</c:v>
                </c:pt>
                <c:pt idx="1">
                  <c:v>5</c:v>
                </c:pt>
                <c:pt idx="2">
                  <c:v>8</c:v>
                </c:pt>
                <c:pt idx="3">
                  <c:v>41</c:v>
                </c:pt>
                <c:pt idx="4">
                  <c:v>234</c:v>
                </c:pt>
              </c:numCache>
            </c:numRef>
          </c:val>
          <c:extLst>
            <c:ext xmlns:c16="http://schemas.microsoft.com/office/drawing/2014/chart" uri="{C3380CC4-5D6E-409C-BE32-E72D297353CC}">
              <c16:uniqueId val="{00000000-DB15-44F0-A47B-C7C79BE89B79}"/>
            </c:ext>
          </c:extLst>
        </c:ser>
        <c:ser>
          <c:idx val="1"/>
          <c:order val="1"/>
          <c:spPr>
            <a:solidFill>
              <a:schemeClr val="accent2">
                <a:tint val="77000"/>
              </a:schemeClr>
            </a:solidFill>
            <a:ln>
              <a:noFill/>
            </a:ln>
            <a:effectLst/>
          </c:spPr>
          <c:invertIfNegative val="0"/>
          <c:dLbls>
            <c:dLbl>
              <c:idx val="1"/>
              <c:layout>
                <c:manualLayout>
                  <c:x val="8.5433948741815771E-2"/>
                  <c:y val="-5.624467585462669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B15-44F0-A47B-C7C79BE89B79}"/>
                </c:ext>
              </c:extLst>
            </c:dLbl>
            <c:dLbl>
              <c:idx val="4"/>
              <c:layout>
                <c:manualLayout>
                  <c:x val="3.0257820324608525E-2"/>
                  <c:y val="3.2322969338232234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4410373336630796E-2"/>
                      <c:h val="7.6856614067133913E-2"/>
                    </c:manualLayout>
                  </c15:layout>
                </c:ext>
                <c:ext xmlns:c16="http://schemas.microsoft.com/office/drawing/2014/chart" uri="{C3380CC4-5D6E-409C-BE32-E72D297353CC}">
                  <c16:uniqueId val="{00000002-DB15-44F0-A47B-C7C79BE89B79}"/>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Hoja3!$F$4:$F$8</c:f>
              <c:strCache>
                <c:ptCount val="5"/>
                <c:pt idx="0">
                  <c:v>MUY MALO</c:v>
                </c:pt>
                <c:pt idx="1">
                  <c:v>MALO</c:v>
                </c:pt>
                <c:pt idx="2">
                  <c:v>REGULAR</c:v>
                </c:pt>
                <c:pt idx="3">
                  <c:v>BUENO</c:v>
                </c:pt>
                <c:pt idx="4">
                  <c:v>MUY BUENO</c:v>
                </c:pt>
              </c:strCache>
            </c:strRef>
          </c:cat>
          <c:val>
            <c:numRef>
              <c:f>Hoja3!$H$4:$H$8</c:f>
              <c:numCache>
                <c:formatCode>0%</c:formatCode>
                <c:ptCount val="5"/>
                <c:pt idx="0">
                  <c:v>0.04</c:v>
                </c:pt>
                <c:pt idx="1">
                  <c:v>0.02</c:v>
                </c:pt>
                <c:pt idx="2">
                  <c:v>0.03</c:v>
                </c:pt>
                <c:pt idx="3">
                  <c:v>0.14000000000000001</c:v>
                </c:pt>
                <c:pt idx="4">
                  <c:v>0.77</c:v>
                </c:pt>
              </c:numCache>
            </c:numRef>
          </c:val>
          <c:extLst>
            <c:ext xmlns:c16="http://schemas.microsoft.com/office/drawing/2014/chart" uri="{C3380CC4-5D6E-409C-BE32-E72D297353CC}">
              <c16:uniqueId val="{00000001-DB15-44F0-A47B-C7C79BE89B79}"/>
            </c:ext>
          </c:extLst>
        </c:ser>
        <c:dLbls>
          <c:dLblPos val="inBase"/>
          <c:showLegendKey val="0"/>
          <c:showVal val="1"/>
          <c:showCatName val="0"/>
          <c:showSerName val="0"/>
          <c:showPercent val="0"/>
          <c:showBubbleSize val="0"/>
        </c:dLbls>
        <c:gapWidth val="79"/>
        <c:overlap val="100"/>
        <c:axId val="401915135"/>
        <c:axId val="401925951"/>
      </c:barChart>
      <c:catAx>
        <c:axId val="4019151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401925951"/>
        <c:crosses val="autoZero"/>
        <c:auto val="1"/>
        <c:lblAlgn val="ctr"/>
        <c:lblOffset val="100"/>
        <c:noMultiLvlLbl val="0"/>
      </c:catAx>
      <c:valAx>
        <c:axId val="401925951"/>
        <c:scaling>
          <c:orientation val="minMax"/>
        </c:scaling>
        <c:delete val="1"/>
        <c:axPos val="b"/>
        <c:numFmt formatCode="General" sourceLinked="1"/>
        <c:majorTickMark val="none"/>
        <c:minorTickMark val="none"/>
        <c:tickLblPos val="nextTo"/>
        <c:crossAx val="401915135"/>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s-CO"/>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9498565988136385E-2"/>
          <c:y val="0.15202833689667777"/>
          <c:w val="0.82825386510617982"/>
          <c:h val="0.80465638315335342"/>
        </c:manualLayout>
      </c:layout>
      <c:pie3DChart>
        <c:varyColors val="1"/>
        <c:ser>
          <c:idx val="0"/>
          <c:order val="0"/>
          <c:dPt>
            <c:idx val="0"/>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377D-4E82-9E71-3391308158C2}"/>
              </c:ext>
            </c:extLst>
          </c:dPt>
          <c:dPt>
            <c:idx val="1"/>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377D-4E82-9E71-3391308158C2}"/>
              </c:ext>
            </c:extLst>
          </c:dPt>
          <c:dPt>
            <c:idx val="2"/>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377D-4E82-9E71-3391308158C2}"/>
              </c:ext>
            </c:extLst>
          </c:dPt>
          <c:dLbls>
            <c:dLbl>
              <c:idx val="0"/>
              <c:layout>
                <c:manualLayout>
                  <c:x val="0.1405722749419458"/>
                  <c:y val="-2.2382099959616555E-2"/>
                </c:manualLayout>
              </c:layout>
              <c:spPr>
                <a:solidFill>
                  <a:sysClr val="window" lastClr="FFFFFF"/>
                </a:solidFill>
                <a:ln>
                  <a:solidFill>
                    <a:srgbClr val="70AD47"/>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accent6"/>
                      </a:solidFill>
                      <a:latin typeface="Arial" panose="020B0604020202020204" pitchFamily="34" charset="0"/>
                      <a:ea typeface="+mn-ea"/>
                      <a:cs typeface="Arial" panose="020B0604020202020204" pitchFamily="34" charset="0"/>
                    </a:defRPr>
                  </a:pPr>
                  <a:endParaRPr lang="es-CO"/>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2979927697570681"/>
                      <c:h val="7.9908394354028495E-2"/>
                    </c:manualLayout>
                  </c15:layout>
                </c:ext>
                <c:ext xmlns:c16="http://schemas.microsoft.com/office/drawing/2014/chart" uri="{C3380CC4-5D6E-409C-BE32-E72D297353CC}">
                  <c16:uniqueId val="{00000001-377D-4E82-9E71-3391308158C2}"/>
                </c:ext>
              </c:extLst>
            </c:dLbl>
            <c:dLbl>
              <c:idx val="1"/>
              <c:layout>
                <c:manualLayout>
                  <c:x val="-3.4424023370546536E-2"/>
                  <c:y val="-1.9184657108242763E-2"/>
                </c:manualLayout>
              </c:layout>
              <c:spPr>
                <a:solidFill>
                  <a:sysClr val="window" lastClr="FFFFFF"/>
                </a:solidFill>
                <a:ln>
                  <a:solidFill>
                    <a:srgbClr val="70AD47"/>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accent5"/>
                      </a:solidFill>
                      <a:latin typeface="Arial" panose="020B0604020202020204" pitchFamily="34" charset="0"/>
                      <a:ea typeface="+mn-ea"/>
                      <a:cs typeface="Arial" panose="020B0604020202020204" pitchFamily="34" charset="0"/>
                    </a:defRPr>
                  </a:pPr>
                  <a:endParaRPr lang="es-CO"/>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0034158407961312"/>
                      <c:h val="7.9908394354028495E-2"/>
                    </c:manualLayout>
                  </c15:layout>
                </c:ext>
                <c:ext xmlns:c16="http://schemas.microsoft.com/office/drawing/2014/chart" uri="{C3380CC4-5D6E-409C-BE32-E72D297353CC}">
                  <c16:uniqueId val="{00000003-377D-4E82-9E71-3391308158C2}"/>
                </c:ext>
              </c:extLst>
            </c:dLbl>
            <c:dLbl>
              <c:idx val="2"/>
              <c:layout>
                <c:manualLayout>
                  <c:x val="0.28950062358983503"/>
                  <c:y val="0"/>
                </c:manualLayout>
              </c:layout>
              <c:spPr>
                <a:solidFill>
                  <a:sysClr val="window" lastClr="FFFFFF"/>
                </a:solidFill>
                <a:ln>
                  <a:solidFill>
                    <a:srgbClr val="70AD47"/>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accent4"/>
                      </a:solidFill>
                      <a:latin typeface="Arial" panose="020B0604020202020204" pitchFamily="34" charset="0"/>
                      <a:ea typeface="+mn-ea"/>
                      <a:cs typeface="Arial" panose="020B0604020202020204" pitchFamily="34" charset="0"/>
                    </a:defRPr>
                  </a:pPr>
                  <a:endParaRPr lang="es-CO"/>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2895416896983678"/>
                      <c:h val="0.11658244792340168"/>
                    </c:manualLayout>
                  </c15:layout>
                </c:ext>
                <c:ext xmlns:c16="http://schemas.microsoft.com/office/drawing/2014/chart" uri="{C3380CC4-5D6E-409C-BE32-E72D297353CC}">
                  <c16:uniqueId val="{00000005-377D-4E82-9E71-3391308158C2}"/>
                </c:ext>
              </c:extLst>
            </c:dLbl>
            <c:spPr>
              <a:solidFill>
                <a:sysClr val="window" lastClr="FFFFFF"/>
              </a:solidFill>
              <a:ln>
                <a:solidFill>
                  <a:srgbClr val="70AD47"/>
                </a:solid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Hoja4!$B$4:$B$6</c:f>
              <c:strCache>
                <c:ptCount val="3"/>
                <c:pt idx="0">
                  <c:v>SI</c:v>
                </c:pt>
                <c:pt idx="1">
                  <c:v>NO</c:v>
                </c:pt>
                <c:pt idx="2">
                  <c:v>NO SABE/NO RECUERDA</c:v>
                </c:pt>
              </c:strCache>
            </c:strRef>
          </c:cat>
          <c:val>
            <c:numRef>
              <c:f>Hoja4!$C$4:$C$6</c:f>
              <c:numCache>
                <c:formatCode>General</c:formatCode>
                <c:ptCount val="3"/>
                <c:pt idx="0">
                  <c:v>262</c:v>
                </c:pt>
                <c:pt idx="1">
                  <c:v>24</c:v>
                </c:pt>
                <c:pt idx="2">
                  <c:v>16</c:v>
                </c:pt>
              </c:numCache>
            </c:numRef>
          </c:val>
          <c:extLst>
            <c:ext xmlns:c16="http://schemas.microsoft.com/office/drawing/2014/chart" uri="{C3380CC4-5D6E-409C-BE32-E72D297353CC}">
              <c16:uniqueId val="{00000006-D18B-4020-93B8-CCC3EDA568FF}"/>
            </c:ext>
          </c:extLst>
        </c:ser>
        <c:ser>
          <c:idx val="1"/>
          <c:order val="1"/>
          <c:dPt>
            <c:idx val="0"/>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377D-4E82-9E71-3391308158C2}"/>
              </c:ext>
            </c:extLst>
          </c:dPt>
          <c:dPt>
            <c:idx val="1"/>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377D-4E82-9E71-3391308158C2}"/>
              </c:ext>
            </c:extLst>
          </c:dPt>
          <c:dPt>
            <c:idx val="2"/>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377D-4E82-9E71-3391308158C2}"/>
              </c:ext>
            </c:extLst>
          </c:dPt>
          <c:dLbls>
            <c:dLbl>
              <c:idx val="0"/>
              <c:spPr>
                <a:solidFill>
                  <a:schemeClr val="lt1"/>
                </a:solidFill>
                <a:ln>
                  <a:solidFill>
                    <a:schemeClr val="accent6"/>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accent6"/>
                      </a:solidFill>
                      <a:latin typeface="Arial" panose="020B0604020202020204" pitchFamily="34" charset="0"/>
                      <a:ea typeface="+mn-ea"/>
                      <a:cs typeface="Arial" panose="020B0604020202020204" pitchFamily="34" charset="0"/>
                    </a:defRPr>
                  </a:pPr>
                  <a:endParaRPr lang="es-CO"/>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377D-4E82-9E71-3391308158C2}"/>
                </c:ext>
              </c:extLst>
            </c:dLbl>
            <c:dLbl>
              <c:idx val="1"/>
              <c:spPr>
                <a:solidFill>
                  <a:schemeClr val="lt1"/>
                </a:solidFill>
                <a:ln>
                  <a:solidFill>
                    <a:schemeClr val="accent5"/>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accent5"/>
                      </a:solidFill>
                      <a:latin typeface="Arial" panose="020B0604020202020204" pitchFamily="34" charset="0"/>
                      <a:ea typeface="+mn-ea"/>
                      <a:cs typeface="Arial" panose="020B0604020202020204" pitchFamily="34" charset="0"/>
                    </a:defRPr>
                  </a:pPr>
                  <a:endParaRPr lang="es-CO"/>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9-377D-4E82-9E71-3391308158C2}"/>
                </c:ext>
              </c:extLst>
            </c:dLbl>
            <c:dLbl>
              <c:idx val="2"/>
              <c:spPr>
                <a:solidFill>
                  <a:schemeClr val="lt1"/>
                </a:solidFill>
                <a:ln>
                  <a:solidFill>
                    <a:schemeClr val="accent4"/>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accent4"/>
                      </a:solidFill>
                      <a:latin typeface="Arial" panose="020B0604020202020204" pitchFamily="34" charset="0"/>
                      <a:ea typeface="+mn-ea"/>
                      <a:cs typeface="Arial" panose="020B0604020202020204" pitchFamily="34" charset="0"/>
                    </a:defRPr>
                  </a:pPr>
                  <a:endParaRPr lang="es-CO"/>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B-377D-4E82-9E71-3391308158C2}"/>
                </c:ext>
              </c:extLst>
            </c:dLbl>
            <c:spPr>
              <a:solidFill>
                <a:sysClr val="window" lastClr="FFFFFF"/>
              </a:solidFill>
              <a:ln>
                <a:solidFill>
                  <a:srgbClr val="4472C4"/>
                </a:solid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Hoja4!$B$4:$B$6</c:f>
              <c:strCache>
                <c:ptCount val="3"/>
                <c:pt idx="0">
                  <c:v>SI</c:v>
                </c:pt>
                <c:pt idx="1">
                  <c:v>NO</c:v>
                </c:pt>
                <c:pt idx="2">
                  <c:v>NO SABE/NO RECUERDA</c:v>
                </c:pt>
              </c:strCache>
            </c:strRef>
          </c:cat>
          <c:val>
            <c:numRef>
              <c:f>Hoja4!$D$4:$D$6</c:f>
              <c:numCache>
                <c:formatCode>0%</c:formatCode>
                <c:ptCount val="3"/>
                <c:pt idx="0">
                  <c:v>0.87</c:v>
                </c:pt>
                <c:pt idx="1">
                  <c:v>0.08</c:v>
                </c:pt>
                <c:pt idx="2">
                  <c:v>0.05</c:v>
                </c:pt>
              </c:numCache>
            </c:numRef>
          </c:val>
          <c:extLst>
            <c:ext xmlns:c16="http://schemas.microsoft.com/office/drawing/2014/chart" uri="{C3380CC4-5D6E-409C-BE32-E72D297353CC}">
              <c16:uniqueId val="{0000000D-D18B-4020-93B8-CCC3EDA568FF}"/>
            </c:ext>
          </c:extLst>
        </c:ser>
        <c:dLbls>
          <c:dLblPos val="outEnd"/>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s-CO"/>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CO" b="1"/>
              <a:t>TRATO RECIBIDO POR PARTE DE LOS SERVIDORES, II - 2021</a:t>
            </a:r>
          </a:p>
        </c:rich>
      </c:tx>
      <c:overlay val="0"/>
      <c:spPr>
        <a:noFill/>
        <a:ln>
          <a:noFill/>
        </a:ln>
        <a:effectLst/>
      </c:spPr>
      <c:txPr>
        <a:bodyPr rot="0" spcFirstLastPara="1" vertOverflow="ellipsis" vert="horz" wrap="square" anchor="ctr" anchorCtr="1"/>
        <a:lstStyle/>
        <a:p>
          <a:pPr>
            <a:defRPr sz="132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805564506651402"/>
          <c:y val="0.41085867231022993"/>
          <c:w val="0.81388888888888888"/>
          <c:h val="0.56009623797025376"/>
        </c:manualLayout>
      </c:layout>
      <c:pie3DChart>
        <c:varyColors val="1"/>
        <c:ser>
          <c:idx val="0"/>
          <c:order val="0"/>
          <c:dPt>
            <c:idx val="0"/>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235A-479D-8804-594E19A1512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235A-479D-8804-594E19A1512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235A-479D-8804-594E19A15128}"/>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235A-479D-8804-594E19A15128}"/>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235A-479D-8804-594E19A15128}"/>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235A-479D-8804-594E19A15128}"/>
              </c:ext>
            </c:extLst>
          </c:dPt>
          <c:dLbls>
            <c:dLbl>
              <c:idx val="1"/>
              <c:layout>
                <c:manualLayout>
                  <c:x val="5.2369094488188973E-2"/>
                  <c:y val="-4.02569991251093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35A-479D-8804-594E19A15128}"/>
                </c:ext>
              </c:extLst>
            </c:dLbl>
            <c:dLbl>
              <c:idx val="2"/>
              <c:layout>
                <c:manualLayout>
                  <c:x val="0.10296467629046369"/>
                  <c:y val="-3.2622120151647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35A-479D-8804-594E19A15128}"/>
                </c:ext>
              </c:extLst>
            </c:dLbl>
            <c:dLbl>
              <c:idx val="3"/>
              <c:layout>
                <c:manualLayout>
                  <c:x val="0.13194116360454944"/>
                  <c:y val="-2.4001166520851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35A-479D-8804-594E19A15128}"/>
                </c:ext>
              </c:extLst>
            </c:dLbl>
            <c:dLbl>
              <c:idx val="4"/>
              <c:layout>
                <c:manualLayout>
                  <c:x val="-0.22589971150091553"/>
                  <c:y val="-0.1285767638728953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35A-479D-8804-594E19A15128}"/>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CONSOLIDADO!$I$137:$N$137</c:f>
              <c:strCache>
                <c:ptCount val="6"/>
                <c:pt idx="0">
                  <c:v>1</c:v>
                </c:pt>
                <c:pt idx="1">
                  <c:v>2</c:v>
                </c:pt>
                <c:pt idx="2">
                  <c:v>3</c:v>
                </c:pt>
                <c:pt idx="3">
                  <c:v>4</c:v>
                </c:pt>
                <c:pt idx="4">
                  <c:v>5</c:v>
                </c:pt>
                <c:pt idx="5">
                  <c:v>N/sr</c:v>
                </c:pt>
              </c:strCache>
            </c:strRef>
          </c:cat>
          <c:val>
            <c:numRef>
              <c:f>CONSOLIDADO!$I$138:$N$138</c:f>
              <c:numCache>
                <c:formatCode>0.0%</c:formatCode>
                <c:ptCount val="6"/>
                <c:pt idx="0">
                  <c:v>0</c:v>
                </c:pt>
                <c:pt idx="1">
                  <c:v>0</c:v>
                </c:pt>
                <c:pt idx="2">
                  <c:v>3.1496062992125984E-2</c:v>
                </c:pt>
                <c:pt idx="3">
                  <c:v>7.0866141732283464E-2</c:v>
                </c:pt>
                <c:pt idx="4">
                  <c:v>0.8923884514435696</c:v>
                </c:pt>
                <c:pt idx="5">
                  <c:v>5.2493438320209973E-3</c:v>
                </c:pt>
              </c:numCache>
            </c:numRef>
          </c:val>
          <c:extLst>
            <c:ext xmlns:c16="http://schemas.microsoft.com/office/drawing/2014/chart" uri="{C3380CC4-5D6E-409C-BE32-E72D297353CC}">
              <c16:uniqueId val="{0000000C-235A-479D-8804-594E19A15128}"/>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a:softEdge rad="0"/>
    </a:effectLst>
  </c:spPr>
  <c:txPr>
    <a:bodyPr/>
    <a:lstStyle/>
    <a:p>
      <a:pPr>
        <a:defRPr sz="1100">
          <a:latin typeface="Arial" panose="020B0604020202020204" pitchFamily="34" charset="0"/>
          <a:cs typeface="Arial" panose="020B0604020202020204" pitchFamily="34" charset="0"/>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stacked"/>
        <c:varyColors val="0"/>
        <c:ser>
          <c:idx val="0"/>
          <c:order val="0"/>
          <c:spPr>
            <a:gradFill rotWithShape="1">
              <a:gsLst>
                <a:gs pos="0">
                  <a:schemeClr val="accent2">
                    <a:tint val="77000"/>
                    <a:satMod val="103000"/>
                    <a:lumMod val="102000"/>
                    <a:tint val="94000"/>
                  </a:schemeClr>
                </a:gs>
                <a:gs pos="50000">
                  <a:schemeClr val="accent2">
                    <a:tint val="77000"/>
                    <a:satMod val="110000"/>
                    <a:lumMod val="100000"/>
                    <a:shade val="100000"/>
                  </a:schemeClr>
                </a:gs>
                <a:gs pos="100000">
                  <a:schemeClr val="accent2">
                    <a:tint val="77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Hoja2!$B$5:$B$10</c:f>
              <c:strCache>
                <c:ptCount val="6"/>
                <c:pt idx="0">
                  <c:v>NO SABE/NO RESPONDE</c:v>
                </c:pt>
                <c:pt idx="1">
                  <c:v>MUY MALO</c:v>
                </c:pt>
                <c:pt idx="2">
                  <c:v>MALO</c:v>
                </c:pt>
                <c:pt idx="3">
                  <c:v>REGULAR</c:v>
                </c:pt>
                <c:pt idx="4">
                  <c:v>BUENO</c:v>
                </c:pt>
                <c:pt idx="5">
                  <c:v>MUY BUENO</c:v>
                </c:pt>
              </c:strCache>
            </c:strRef>
          </c:cat>
          <c:val>
            <c:numRef>
              <c:f>Hoja2!$C$5:$C$10</c:f>
              <c:numCache>
                <c:formatCode>General</c:formatCode>
                <c:ptCount val="6"/>
                <c:pt idx="0">
                  <c:v>23</c:v>
                </c:pt>
                <c:pt idx="1">
                  <c:v>73</c:v>
                </c:pt>
                <c:pt idx="2">
                  <c:v>40</c:v>
                </c:pt>
                <c:pt idx="3">
                  <c:v>152</c:v>
                </c:pt>
                <c:pt idx="4">
                  <c:v>155</c:v>
                </c:pt>
                <c:pt idx="5">
                  <c:v>267</c:v>
                </c:pt>
              </c:numCache>
            </c:numRef>
          </c:val>
          <c:extLst>
            <c:ext xmlns:c16="http://schemas.microsoft.com/office/drawing/2014/chart" uri="{C3380CC4-5D6E-409C-BE32-E72D297353CC}">
              <c16:uniqueId val="{00000000-0EFA-459E-A234-347927908BDC}"/>
            </c:ext>
          </c:extLst>
        </c:ser>
        <c:ser>
          <c:idx val="1"/>
          <c:order val="1"/>
          <c:spPr>
            <a:gradFill rotWithShape="1">
              <a:gsLst>
                <a:gs pos="0">
                  <a:schemeClr val="accent2">
                    <a:shade val="76000"/>
                    <a:satMod val="103000"/>
                    <a:lumMod val="102000"/>
                    <a:tint val="94000"/>
                  </a:schemeClr>
                </a:gs>
                <a:gs pos="50000">
                  <a:schemeClr val="accent2">
                    <a:shade val="76000"/>
                    <a:satMod val="110000"/>
                    <a:lumMod val="100000"/>
                    <a:shade val="100000"/>
                  </a:schemeClr>
                </a:gs>
                <a:gs pos="100000">
                  <a:schemeClr val="accent2">
                    <a:shade val="76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Hoja2!$B$5:$B$10</c:f>
              <c:strCache>
                <c:ptCount val="6"/>
                <c:pt idx="0">
                  <c:v>NO SABE/NO RESPONDE</c:v>
                </c:pt>
                <c:pt idx="1">
                  <c:v>MUY MALO</c:v>
                </c:pt>
                <c:pt idx="2">
                  <c:v>MALO</c:v>
                </c:pt>
                <c:pt idx="3">
                  <c:v>REGULAR</c:v>
                </c:pt>
                <c:pt idx="4">
                  <c:v>BUENO</c:v>
                </c:pt>
                <c:pt idx="5">
                  <c:v>MUY BUENO</c:v>
                </c:pt>
              </c:strCache>
            </c:strRef>
          </c:cat>
          <c:val>
            <c:numRef>
              <c:f>Hoja2!$D$5:$D$10</c:f>
              <c:numCache>
                <c:formatCode>0%</c:formatCode>
                <c:ptCount val="6"/>
                <c:pt idx="0">
                  <c:v>0.03</c:v>
                </c:pt>
                <c:pt idx="1">
                  <c:v>0.1</c:v>
                </c:pt>
                <c:pt idx="2">
                  <c:v>0.06</c:v>
                </c:pt>
                <c:pt idx="3">
                  <c:v>0.21</c:v>
                </c:pt>
                <c:pt idx="4">
                  <c:v>0.22</c:v>
                </c:pt>
                <c:pt idx="5">
                  <c:v>0.38</c:v>
                </c:pt>
              </c:numCache>
            </c:numRef>
          </c:val>
          <c:extLst>
            <c:ext xmlns:c16="http://schemas.microsoft.com/office/drawing/2014/chart" uri="{C3380CC4-5D6E-409C-BE32-E72D297353CC}">
              <c16:uniqueId val="{00000001-0EFA-459E-A234-347927908BDC}"/>
            </c:ext>
          </c:extLst>
        </c:ser>
        <c:dLbls>
          <c:dLblPos val="inBase"/>
          <c:showLegendKey val="0"/>
          <c:showVal val="1"/>
          <c:showCatName val="0"/>
          <c:showSerName val="0"/>
          <c:showPercent val="0"/>
          <c:showBubbleSize val="0"/>
        </c:dLbls>
        <c:gapWidth val="150"/>
        <c:overlap val="100"/>
        <c:axId val="1879307759"/>
        <c:axId val="1879304431"/>
      </c:barChart>
      <c:catAx>
        <c:axId val="1879307759"/>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879304431"/>
        <c:crosses val="autoZero"/>
        <c:auto val="1"/>
        <c:lblAlgn val="ctr"/>
        <c:lblOffset val="100"/>
        <c:noMultiLvlLbl val="0"/>
      </c:catAx>
      <c:valAx>
        <c:axId val="187930443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879307759"/>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s-CO"/>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s-CO"/>
              <a:t>TRATO RECIBIDO POR PARTE DE LOS SERVIDORES, I - 2022</a:t>
            </a:r>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80555582485211"/>
          <c:y val="0.41255988571048874"/>
          <c:w val="0.81388888888888888"/>
          <c:h val="0.56009623797025376"/>
        </c:manualLayout>
      </c:layout>
      <c:pie3DChart>
        <c:varyColors val="1"/>
        <c:ser>
          <c:idx val="0"/>
          <c:order val="0"/>
          <c:dPt>
            <c:idx val="0"/>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43FF-45D8-9522-19DA0D5C9F1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43FF-45D8-9522-19DA0D5C9F1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43FF-45D8-9522-19DA0D5C9F10}"/>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43FF-45D8-9522-19DA0D5C9F10}"/>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43FF-45D8-9522-19DA0D5C9F10}"/>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43FF-45D8-9522-19DA0D5C9F10}"/>
              </c:ext>
            </c:extLst>
          </c:dPt>
          <c:dLbls>
            <c:dLbl>
              <c:idx val="1"/>
              <c:layout>
                <c:manualLayout>
                  <c:x val="5.2369094488188973E-2"/>
                  <c:y val="-4.02569991251093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3FF-45D8-9522-19DA0D5C9F10}"/>
                </c:ext>
              </c:extLst>
            </c:dLbl>
            <c:dLbl>
              <c:idx val="2"/>
              <c:layout>
                <c:manualLayout>
                  <c:x val="0.10296467629046369"/>
                  <c:y val="-3.2622120151647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3FF-45D8-9522-19DA0D5C9F10}"/>
                </c:ext>
              </c:extLst>
            </c:dLbl>
            <c:dLbl>
              <c:idx val="3"/>
              <c:layout>
                <c:manualLayout>
                  <c:x val="0.13194116360454944"/>
                  <c:y val="-2.4001166520851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3FF-45D8-9522-19DA0D5C9F10}"/>
                </c:ext>
              </c:extLst>
            </c:dLbl>
            <c:dLbl>
              <c:idx val="4"/>
              <c:layout>
                <c:manualLayout>
                  <c:x val="-0.17430581273376286"/>
                  <c:y val="-0.1013920728263397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3FF-45D8-9522-19DA0D5C9F10}"/>
                </c:ext>
              </c:extLst>
            </c:dLbl>
            <c:spPr>
              <a:noFill/>
              <a:ln>
                <a:noFill/>
              </a:ln>
              <a:effectLst/>
            </c:spPr>
            <c:txPr>
              <a:bodyPr rot="0" vert="horz"/>
              <a:lstStyle/>
              <a:p>
                <a:pPr>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CONSOLIDADO!$I$135:$N$135</c:f>
              <c:strCache>
                <c:ptCount val="6"/>
                <c:pt idx="0">
                  <c:v>1</c:v>
                </c:pt>
                <c:pt idx="1">
                  <c:v>2</c:v>
                </c:pt>
                <c:pt idx="2">
                  <c:v>3</c:v>
                </c:pt>
                <c:pt idx="3">
                  <c:v>4</c:v>
                </c:pt>
                <c:pt idx="4">
                  <c:v>5</c:v>
                </c:pt>
                <c:pt idx="5">
                  <c:v>N/sr</c:v>
                </c:pt>
              </c:strCache>
            </c:strRef>
          </c:cat>
          <c:val>
            <c:numRef>
              <c:f>CONSOLIDADO!$I$136:$N$136</c:f>
              <c:numCache>
                <c:formatCode>0.00%</c:formatCode>
                <c:ptCount val="6"/>
                <c:pt idx="0">
                  <c:v>2.7932960893854749E-3</c:v>
                </c:pt>
                <c:pt idx="1">
                  <c:v>1.11731843575419E-2</c:v>
                </c:pt>
                <c:pt idx="2">
                  <c:v>1.9553072625698324E-2</c:v>
                </c:pt>
                <c:pt idx="3">
                  <c:v>7.5418994413407825E-2</c:v>
                </c:pt>
                <c:pt idx="4">
                  <c:v>0.89106145251396651</c:v>
                </c:pt>
                <c:pt idx="5" formatCode="0.0%">
                  <c:v>0</c:v>
                </c:pt>
              </c:numCache>
            </c:numRef>
          </c:val>
          <c:extLst>
            <c:ext xmlns:c16="http://schemas.microsoft.com/office/drawing/2014/chart" uri="{C3380CC4-5D6E-409C-BE32-E72D297353CC}">
              <c16:uniqueId val="{0000000C-43FF-45D8-9522-19DA0D5C9F10}"/>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100">
          <a:latin typeface="Arial" panose="020B0604020202020204" pitchFamily="34" charset="0"/>
          <a:cs typeface="Arial" panose="020B0604020202020204" pitchFamily="34" charset="0"/>
        </a:defRPr>
      </a:pPr>
      <a:endParaRPr lang="es-CO"/>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1000"/>
            </a:pPr>
            <a:r>
              <a:rPr lang="es-CO" sz="1000"/>
              <a:t>TRATO AGENTE A CARGO</a:t>
            </a:r>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1C6B-4970-9190-3FE9736D982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1C6B-4970-9190-3FE9736D982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1C6B-4970-9190-3FE9736D982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1C6B-4970-9190-3FE9736D982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1C6B-4970-9190-3FE9736D982B}"/>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1C6B-4970-9190-3FE9736D982B}"/>
              </c:ext>
            </c:extLst>
          </c:dPt>
          <c:dLbls>
            <c:dLbl>
              <c:idx val="0"/>
              <c:delete val="1"/>
              <c:extLst>
                <c:ext xmlns:c15="http://schemas.microsoft.com/office/drawing/2012/chart" uri="{CE6537A1-D6FC-4f65-9D91-7224C49458BB}"/>
                <c:ext xmlns:c16="http://schemas.microsoft.com/office/drawing/2014/chart" uri="{C3380CC4-5D6E-409C-BE32-E72D297353CC}">
                  <c16:uniqueId val="{00000001-1C6B-4970-9190-3FE9736D982B}"/>
                </c:ext>
              </c:extLst>
            </c:dLbl>
            <c:dLbl>
              <c:idx val="3"/>
              <c:layout>
                <c:manualLayout>
                  <c:x val="5.7143700787401476E-2"/>
                  <c:y val="1.53342811315252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C6B-4970-9190-3FE9736D982B}"/>
                </c:ext>
              </c:extLst>
            </c:dLbl>
            <c:dLbl>
              <c:idx val="4"/>
              <c:layout>
                <c:manualLayout>
                  <c:x val="-0.12722765714891698"/>
                  <c:y val="-4.2053150435841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C6B-4970-9190-3FE9736D982B}"/>
                </c:ext>
              </c:extLst>
            </c:dLbl>
            <c:dLbl>
              <c:idx val="5"/>
              <c:delete val="1"/>
              <c:extLst>
                <c:ext xmlns:c15="http://schemas.microsoft.com/office/drawing/2012/chart" uri="{CE6537A1-D6FC-4f65-9D91-7224C49458BB}"/>
                <c:ext xmlns:c16="http://schemas.microsoft.com/office/drawing/2014/chart" uri="{C3380CC4-5D6E-409C-BE32-E72D297353CC}">
                  <c16:uniqueId val="{0000000B-1C6B-4970-9190-3FE9736D982B}"/>
                </c:ext>
              </c:extLst>
            </c:dLbl>
            <c:spPr>
              <a:noFill/>
              <a:ln>
                <a:noFill/>
              </a:ln>
              <a:effectLst/>
            </c:spPr>
            <c:txPr>
              <a:bodyPr rot="0" vert="horz"/>
              <a:lstStyle/>
              <a:p>
                <a:pPr>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CONSOLIDADO!$E$132:$J$132</c:f>
              <c:strCache>
                <c:ptCount val="6"/>
                <c:pt idx="0">
                  <c:v>1</c:v>
                </c:pt>
                <c:pt idx="1">
                  <c:v>2</c:v>
                </c:pt>
                <c:pt idx="2">
                  <c:v>3</c:v>
                </c:pt>
                <c:pt idx="3">
                  <c:v>4</c:v>
                </c:pt>
                <c:pt idx="4">
                  <c:v>5</c:v>
                </c:pt>
                <c:pt idx="5">
                  <c:v>N/sr</c:v>
                </c:pt>
              </c:strCache>
            </c:strRef>
          </c:cat>
          <c:val>
            <c:numRef>
              <c:f>CONSOLIDADO!$E$133:$J$133</c:f>
              <c:numCache>
                <c:formatCode>0.0%</c:formatCode>
                <c:ptCount val="6"/>
                <c:pt idx="0">
                  <c:v>0</c:v>
                </c:pt>
                <c:pt idx="1">
                  <c:v>8.2644628099173556E-3</c:v>
                </c:pt>
                <c:pt idx="2">
                  <c:v>8.2644628099173556E-3</c:v>
                </c:pt>
                <c:pt idx="3">
                  <c:v>8.2644628099173556E-2</c:v>
                </c:pt>
                <c:pt idx="4">
                  <c:v>0.90082644628099173</c:v>
                </c:pt>
                <c:pt idx="5">
                  <c:v>0</c:v>
                </c:pt>
              </c:numCache>
            </c:numRef>
          </c:val>
          <c:extLst>
            <c:ext xmlns:c16="http://schemas.microsoft.com/office/drawing/2014/chart" uri="{C3380CC4-5D6E-409C-BE32-E72D297353CC}">
              <c16:uniqueId val="{0000000C-1C6B-4970-9190-3FE9736D982B}"/>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latin typeface="Arial" panose="020B0604020202020204" pitchFamily="34" charset="0"/>
          <a:cs typeface="Arial" panose="020B0604020202020204" pitchFamily="34" charset="0"/>
        </a:defRPr>
      </a:pPr>
      <a:endParaRPr lang="es-CO"/>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1000"/>
            </a:pPr>
            <a:r>
              <a:rPr lang="es-CO" sz="1000"/>
              <a:t>TRATO PSICÓLOGO</a:t>
            </a:r>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B6F8-49D7-9643-BFE957393685}"/>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B6F8-49D7-9643-BFE957393685}"/>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B6F8-49D7-9643-BFE957393685}"/>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B6F8-49D7-9643-BFE957393685}"/>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B6F8-49D7-9643-BFE957393685}"/>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B6F8-49D7-9643-BFE957393685}"/>
              </c:ext>
            </c:extLst>
          </c:dPt>
          <c:dLbls>
            <c:dLbl>
              <c:idx val="4"/>
              <c:layout>
                <c:manualLayout>
                  <c:x val="-1.6968733557098138E-2"/>
                  <c:y val="2.93912219305920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6F8-49D7-9643-BFE957393685}"/>
                </c:ext>
              </c:extLst>
            </c:dLbl>
            <c:spPr>
              <a:noFill/>
              <a:ln>
                <a:noFill/>
              </a:ln>
              <a:effectLst/>
            </c:spPr>
            <c:txPr>
              <a:bodyPr rot="0" vert="horz"/>
              <a:lstStyle/>
              <a:p>
                <a:pPr>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CONSOLIDADO!$K$132:$P$132</c:f>
              <c:strCache>
                <c:ptCount val="6"/>
                <c:pt idx="0">
                  <c:v>1</c:v>
                </c:pt>
                <c:pt idx="1">
                  <c:v>2</c:v>
                </c:pt>
                <c:pt idx="2">
                  <c:v>3</c:v>
                </c:pt>
                <c:pt idx="3">
                  <c:v>4</c:v>
                </c:pt>
                <c:pt idx="4">
                  <c:v>5</c:v>
                </c:pt>
                <c:pt idx="5">
                  <c:v>N/sr</c:v>
                </c:pt>
              </c:strCache>
            </c:strRef>
          </c:cat>
          <c:val>
            <c:numRef>
              <c:f>CONSOLIDADO!$K$133:$P$133</c:f>
              <c:numCache>
                <c:formatCode>0.0%</c:formatCode>
                <c:ptCount val="6"/>
                <c:pt idx="0">
                  <c:v>8.2644628099173556E-3</c:v>
                </c:pt>
                <c:pt idx="1">
                  <c:v>8.2644628099173556E-3</c:v>
                </c:pt>
                <c:pt idx="2">
                  <c:v>3.3057851239669422E-2</c:v>
                </c:pt>
                <c:pt idx="3">
                  <c:v>6.6115702479338845E-2</c:v>
                </c:pt>
                <c:pt idx="4">
                  <c:v>0.88429752066115708</c:v>
                </c:pt>
                <c:pt idx="5">
                  <c:v>0</c:v>
                </c:pt>
              </c:numCache>
            </c:numRef>
          </c:val>
          <c:extLst>
            <c:ext xmlns:c16="http://schemas.microsoft.com/office/drawing/2014/chart" uri="{C3380CC4-5D6E-409C-BE32-E72D297353CC}">
              <c16:uniqueId val="{0000000C-B6F8-49D7-9643-BFE957393685}"/>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latin typeface="Arial" panose="020B0604020202020204" pitchFamily="34" charset="0"/>
          <a:cs typeface="Arial" panose="020B0604020202020204" pitchFamily="34" charset="0"/>
        </a:defRPr>
      </a:pPr>
      <a:endParaRPr lang="es-CO"/>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s-CO"/>
              <a:t>TRATO GRUPO DESPLAZAMIENTO</a:t>
            </a:r>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5E4A-4F25-AF8D-D76F609C02D6}"/>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5E4A-4F25-AF8D-D76F609C02D6}"/>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5E4A-4F25-AF8D-D76F609C02D6}"/>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5E4A-4F25-AF8D-D76F609C02D6}"/>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5E4A-4F25-AF8D-D76F609C02D6}"/>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5E4A-4F25-AF8D-D76F609C02D6}"/>
              </c:ext>
            </c:extLst>
          </c:dPt>
          <c:dLbls>
            <c:dLbl>
              <c:idx val="0"/>
              <c:delete val="1"/>
              <c:extLst>
                <c:ext xmlns:c15="http://schemas.microsoft.com/office/drawing/2012/chart" uri="{CE6537A1-D6FC-4f65-9D91-7224C49458BB}"/>
                <c:ext xmlns:c16="http://schemas.microsoft.com/office/drawing/2014/chart" uri="{C3380CC4-5D6E-409C-BE32-E72D297353CC}">
                  <c16:uniqueId val="{00000001-5E4A-4F25-AF8D-D76F609C02D6}"/>
                </c:ext>
              </c:extLst>
            </c:dLbl>
            <c:dLbl>
              <c:idx val="1"/>
              <c:delete val="1"/>
              <c:extLst>
                <c:ext xmlns:c15="http://schemas.microsoft.com/office/drawing/2012/chart" uri="{CE6537A1-D6FC-4f65-9D91-7224C49458BB}"/>
                <c:ext xmlns:c16="http://schemas.microsoft.com/office/drawing/2014/chart" uri="{C3380CC4-5D6E-409C-BE32-E72D297353CC}">
                  <c16:uniqueId val="{00000003-5E4A-4F25-AF8D-D76F609C02D6}"/>
                </c:ext>
              </c:extLst>
            </c:dLbl>
            <c:dLbl>
              <c:idx val="2"/>
              <c:layout>
                <c:manualLayout>
                  <c:x val="-4.0518372703412077E-3"/>
                  <c:y val="-2.39851268591426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E4A-4F25-AF8D-D76F609C02D6}"/>
                </c:ext>
              </c:extLst>
            </c:dLbl>
            <c:dLbl>
              <c:idx val="3"/>
              <c:layout>
                <c:manualLayout>
                  <c:x val="4.0595144356955382E-2"/>
                  <c:y val="-5.85228929717118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E4A-4F25-AF8D-D76F609C02D6}"/>
                </c:ext>
              </c:extLst>
            </c:dLbl>
            <c:dLbl>
              <c:idx val="4"/>
              <c:layout>
                <c:manualLayout>
                  <c:x val="-0.16648846285518659"/>
                  <c:y val="-5.13340699669178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E4A-4F25-AF8D-D76F609C02D6}"/>
                </c:ext>
              </c:extLst>
            </c:dLbl>
            <c:dLbl>
              <c:idx val="5"/>
              <c:layout>
                <c:manualLayout>
                  <c:x val="-5.2489720034995628E-2"/>
                  <c:y val="-3.15179352580927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E4A-4F25-AF8D-D76F609C02D6}"/>
                </c:ext>
              </c:extLst>
            </c:dLbl>
            <c:spPr>
              <a:noFill/>
              <a:ln>
                <a:noFill/>
              </a:ln>
              <a:effectLst/>
            </c:spPr>
            <c:txPr>
              <a:bodyPr rot="0" vert="horz"/>
              <a:lstStyle/>
              <a:p>
                <a:pPr>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CONSOLIDADO!$Q$132:$V$132</c:f>
              <c:strCache>
                <c:ptCount val="6"/>
                <c:pt idx="0">
                  <c:v>1</c:v>
                </c:pt>
                <c:pt idx="1">
                  <c:v>2</c:v>
                </c:pt>
                <c:pt idx="2">
                  <c:v>3</c:v>
                </c:pt>
                <c:pt idx="3">
                  <c:v>4</c:v>
                </c:pt>
                <c:pt idx="4">
                  <c:v>5</c:v>
                </c:pt>
                <c:pt idx="5">
                  <c:v>N/sr</c:v>
                </c:pt>
              </c:strCache>
            </c:strRef>
          </c:cat>
          <c:val>
            <c:numRef>
              <c:f>CONSOLIDADO!$Q$133:$V$133</c:f>
              <c:numCache>
                <c:formatCode>0.0%</c:formatCode>
                <c:ptCount val="6"/>
                <c:pt idx="0">
                  <c:v>0</c:v>
                </c:pt>
                <c:pt idx="1">
                  <c:v>1.7241379310344827E-2</c:v>
                </c:pt>
                <c:pt idx="2">
                  <c:v>1.7241379310344827E-2</c:v>
                </c:pt>
                <c:pt idx="3">
                  <c:v>7.7586206896551727E-2</c:v>
                </c:pt>
                <c:pt idx="4">
                  <c:v>0.88793103448275867</c:v>
                </c:pt>
                <c:pt idx="5">
                  <c:v>0</c:v>
                </c:pt>
              </c:numCache>
            </c:numRef>
          </c:val>
          <c:extLst>
            <c:ext xmlns:c16="http://schemas.microsoft.com/office/drawing/2014/chart" uri="{C3380CC4-5D6E-409C-BE32-E72D297353CC}">
              <c16:uniqueId val="{0000000C-5E4A-4F25-AF8D-D76F609C02D6}"/>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a:latin typeface="Arial" panose="020B0604020202020204" pitchFamily="34" charset="0"/>
          <a:cs typeface="Arial" panose="020B0604020202020204" pitchFamily="34" charset="0"/>
        </a:defRPr>
      </a:pPr>
      <a:endParaRPr lang="es-CO"/>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s-CO" sz="1000"/>
              <a:t>R</a:t>
            </a:r>
            <a:r>
              <a:rPr lang="es-CO" sz="1000" baseline="0"/>
              <a:t>esultados Foco temático "Trato recibido por parte de los servidores" </a:t>
            </a:r>
            <a:endParaRPr lang="es-CO" sz="1000"/>
          </a:p>
        </c:rich>
      </c:tx>
      <c:overlay val="0"/>
      <c:spPr>
        <a:noFill/>
        <a:ln>
          <a:noFill/>
        </a:ln>
        <a:effectLst/>
      </c:spPr>
    </c:title>
    <c:autoTitleDeleted val="0"/>
    <c:plotArea>
      <c:layout/>
      <c:lineChart>
        <c:grouping val="standard"/>
        <c:varyColors val="0"/>
        <c:ser>
          <c:idx val="0"/>
          <c:order val="0"/>
          <c:tx>
            <c:strRef>
              <c:f>'comparativos totales'!$AI$38</c:f>
              <c:strCache>
                <c:ptCount val="1"/>
                <c:pt idx="0">
                  <c:v>II 2021</c:v>
                </c:pt>
              </c:strCache>
            </c:strRef>
          </c:tx>
          <c:marker>
            <c:symbol val="circle"/>
            <c:size val="5"/>
            <c:spPr>
              <a:solidFill>
                <a:schemeClr val="accent1"/>
              </a:solidFill>
              <a:ln w="9525">
                <a:solidFill>
                  <a:schemeClr val="accent1"/>
                </a:solidFill>
              </a:ln>
              <a:effectLst/>
            </c:spPr>
          </c:marker>
          <c:dLbls>
            <c:dLbl>
              <c:idx val="0"/>
              <c:layout>
                <c:manualLayout>
                  <c:x val="-5.1493305870236913E-2"/>
                  <c:y val="7.1895424836601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B14-4C9B-88B9-956132288871}"/>
                </c:ext>
              </c:extLst>
            </c:dLbl>
            <c:dLbl>
              <c:idx val="1"/>
              <c:layout>
                <c:manualLayout>
                  <c:x val="-1.2873326467559312E-2"/>
                  <c:y val="-4.57516339869281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14-4C9B-88B9-956132288871}"/>
                </c:ext>
              </c:extLst>
            </c:dLbl>
            <c:spPr>
              <a:noFill/>
              <a:ln>
                <a:noFill/>
              </a:ln>
              <a:effectLst/>
            </c:spPr>
            <c:txPr>
              <a:bodyPr wrap="square" lIns="38100" tIns="19050" rIns="38100" bIns="19050" anchor="ctr">
                <a:spAutoFit/>
              </a:bodyPr>
              <a:lstStyle/>
              <a:p>
                <a:pPr>
                  <a:defRPr sz="900"/>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'comparativos totales'!$AD$39:$AD$41</c:f>
              <c:strCache>
                <c:ptCount val="3"/>
                <c:pt idx="0">
                  <c:v>Trato agentes a cargo</c:v>
                </c:pt>
                <c:pt idx="1">
                  <c:v>Trato psicólogos</c:v>
                </c:pt>
                <c:pt idx="2">
                  <c:v>Trato grupo desplazamientos</c:v>
                </c:pt>
              </c:strCache>
            </c:strRef>
          </c:cat>
          <c:val>
            <c:numRef>
              <c:f>'comparativos totales'!$AI$39:$AI$41</c:f>
              <c:numCache>
                <c:formatCode>0.00%</c:formatCode>
                <c:ptCount val="3"/>
                <c:pt idx="0">
                  <c:v>0.96062992125984248</c:v>
                </c:pt>
                <c:pt idx="1">
                  <c:v>0.96850393700787396</c:v>
                </c:pt>
                <c:pt idx="2">
                  <c:v>0.96062992125984248</c:v>
                </c:pt>
              </c:numCache>
            </c:numRef>
          </c:val>
          <c:smooth val="0"/>
          <c:extLst>
            <c:ext xmlns:c16="http://schemas.microsoft.com/office/drawing/2014/chart" uri="{C3380CC4-5D6E-409C-BE32-E72D297353CC}">
              <c16:uniqueId val="{00000002-EB14-4C9B-88B9-956132288871}"/>
            </c:ext>
          </c:extLst>
        </c:ser>
        <c:ser>
          <c:idx val="1"/>
          <c:order val="1"/>
          <c:tx>
            <c:strRef>
              <c:f>'comparativos totales'!$AJ$38</c:f>
              <c:strCache>
                <c:ptCount val="1"/>
                <c:pt idx="0">
                  <c:v>I 2022</c:v>
                </c:pt>
              </c:strCache>
            </c:strRef>
          </c:tx>
          <c:dLbls>
            <c:dLbl>
              <c:idx val="0"/>
              <c:layout>
                <c:manualLayout>
                  <c:x val="1.0298661174047374E-2"/>
                  <c:y val="-6.53594771241827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B14-4C9B-88B9-956132288871}"/>
                </c:ext>
              </c:extLst>
            </c:dLbl>
            <c:dLbl>
              <c:idx val="1"/>
              <c:layout>
                <c:manualLayout>
                  <c:x val="7.7239958805354362E-3"/>
                  <c:y val="3.26797385620915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B14-4C9B-88B9-956132288871}"/>
                </c:ext>
              </c:extLst>
            </c:dLbl>
            <c:dLbl>
              <c:idx val="2"/>
              <c:layout>
                <c:manualLayout>
                  <c:x val="0"/>
                  <c:y val="-1.96078431372549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B14-4C9B-88B9-956132288871}"/>
                </c:ext>
              </c:extLst>
            </c:dLbl>
            <c:spPr>
              <a:noFill/>
              <a:ln>
                <a:noFill/>
              </a:ln>
              <a:effectLst/>
            </c:spPr>
            <c:txPr>
              <a:bodyPr wrap="square" lIns="38100" tIns="19050" rIns="38100" bIns="19050" anchor="ctr">
                <a:spAutoFit/>
              </a:bodyPr>
              <a:lstStyle/>
              <a:p>
                <a:pPr>
                  <a:defRPr sz="900"/>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'comparativos totales'!$AD$39:$AD$41</c:f>
              <c:strCache>
                <c:ptCount val="3"/>
                <c:pt idx="0">
                  <c:v>Trato agentes a cargo</c:v>
                </c:pt>
                <c:pt idx="1">
                  <c:v>Trato psicólogos</c:v>
                </c:pt>
                <c:pt idx="2">
                  <c:v>Trato grupo desplazamientos</c:v>
                </c:pt>
              </c:strCache>
            </c:strRef>
          </c:cat>
          <c:val>
            <c:numRef>
              <c:f>'comparativos totales'!$AJ$39:$AJ$41</c:f>
              <c:numCache>
                <c:formatCode>0.00%</c:formatCode>
                <c:ptCount val="3"/>
                <c:pt idx="0">
                  <c:v>0.98347107438016534</c:v>
                </c:pt>
                <c:pt idx="1">
                  <c:v>0.95041322314049592</c:v>
                </c:pt>
                <c:pt idx="2">
                  <c:v>0.96551724137931039</c:v>
                </c:pt>
              </c:numCache>
            </c:numRef>
          </c:val>
          <c:smooth val="0"/>
          <c:extLst>
            <c:ext xmlns:c16="http://schemas.microsoft.com/office/drawing/2014/chart" uri="{C3380CC4-5D6E-409C-BE32-E72D297353CC}">
              <c16:uniqueId val="{00000006-EB14-4C9B-88B9-956132288871}"/>
            </c:ext>
          </c:extLst>
        </c:ser>
        <c:dLbls>
          <c:showLegendKey val="0"/>
          <c:showVal val="0"/>
          <c:showCatName val="0"/>
          <c:showSerName val="0"/>
          <c:showPercent val="0"/>
          <c:showBubbleSize val="0"/>
        </c:dLbls>
        <c:marker val="1"/>
        <c:smooth val="0"/>
        <c:axId val="-996744848"/>
        <c:axId val="-996747568"/>
      </c:lineChart>
      <c:catAx>
        <c:axId val="-996744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96747568"/>
        <c:crosses val="autoZero"/>
        <c:auto val="1"/>
        <c:lblAlgn val="ctr"/>
        <c:lblOffset val="100"/>
        <c:noMultiLvlLbl val="0"/>
      </c:catAx>
      <c:valAx>
        <c:axId val="-9967475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96744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CO"/>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s-CO" sz="1000"/>
              <a:t>CALIDAD DEL SERVICIO PRESTADO</a:t>
            </a:r>
            <a:r>
              <a:rPr lang="es-CO" sz="1000" baseline="0"/>
              <a:t> POR EL PROGRAMA, II - 2021</a:t>
            </a:r>
            <a:endParaRPr lang="es-CO" sz="1000"/>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138871011044218"/>
          <c:y val="0.38834931419862839"/>
          <c:w val="0.81388888888888888"/>
          <c:h val="0.56009623797025376"/>
        </c:manualLayout>
      </c:layout>
      <c:pie3DChart>
        <c:varyColors val="1"/>
        <c:ser>
          <c:idx val="0"/>
          <c:order val="0"/>
          <c:dPt>
            <c:idx val="0"/>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738B-4ED7-ACF1-AB9680B54C3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38B-4ED7-ACF1-AB9680B54C3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738B-4ED7-ACF1-AB9680B54C3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38B-4ED7-ACF1-AB9680B54C3C}"/>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738B-4ED7-ACF1-AB9680B54C3C}"/>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738B-4ED7-ACF1-AB9680B54C3C}"/>
              </c:ext>
            </c:extLst>
          </c:dPt>
          <c:dLbls>
            <c:dLbl>
              <c:idx val="3"/>
              <c:layout>
                <c:manualLayout>
                  <c:x val="-9.4968285214348212E-3"/>
                  <c:y val="-1.18511227763196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38B-4ED7-ACF1-AB9680B54C3C}"/>
                </c:ext>
              </c:extLst>
            </c:dLbl>
            <c:dLbl>
              <c:idx val="4"/>
              <c:layout>
                <c:manualLayout>
                  <c:x val="-6.9173775153105854E-2"/>
                  <c:y val="-8.30482648002333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38B-4ED7-ACF1-AB9680B54C3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CONSOLIDADO!$AA$137:$AF$137</c:f>
              <c:strCache>
                <c:ptCount val="6"/>
                <c:pt idx="0">
                  <c:v>1</c:v>
                </c:pt>
                <c:pt idx="1">
                  <c:v>2</c:v>
                </c:pt>
                <c:pt idx="2">
                  <c:v>3</c:v>
                </c:pt>
                <c:pt idx="3">
                  <c:v>4</c:v>
                </c:pt>
                <c:pt idx="4">
                  <c:v>5</c:v>
                </c:pt>
                <c:pt idx="5">
                  <c:v>N/sr</c:v>
                </c:pt>
              </c:strCache>
            </c:strRef>
          </c:cat>
          <c:val>
            <c:numRef>
              <c:f>CONSOLIDADO!$AA$138:$AF$138</c:f>
              <c:numCache>
                <c:formatCode>0.0%</c:formatCode>
                <c:ptCount val="6"/>
                <c:pt idx="0">
                  <c:v>1.5706806282722512E-2</c:v>
                </c:pt>
                <c:pt idx="1">
                  <c:v>1.0471204188481676E-2</c:v>
                </c:pt>
                <c:pt idx="2">
                  <c:v>5.7591623036649213E-2</c:v>
                </c:pt>
                <c:pt idx="3">
                  <c:v>0.13612565445026178</c:v>
                </c:pt>
                <c:pt idx="4">
                  <c:v>0.76439790575916233</c:v>
                </c:pt>
                <c:pt idx="5">
                  <c:v>1.5706806282722512E-2</c:v>
                </c:pt>
              </c:numCache>
            </c:numRef>
          </c:val>
          <c:extLst>
            <c:ext xmlns:c16="http://schemas.microsoft.com/office/drawing/2014/chart" uri="{C3380CC4-5D6E-409C-BE32-E72D297353CC}">
              <c16:uniqueId val="{0000000C-738B-4ED7-ACF1-AB9680B54C3C}"/>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s-CO" sz="1000"/>
              <a:t>CALIDAD EN EL SERVICIO PRESTADO</a:t>
            </a:r>
            <a:r>
              <a:rPr lang="es-CO" sz="1000" baseline="0"/>
              <a:t> POR EL PROGRAMA, I - 2022</a:t>
            </a:r>
            <a:endParaRPr lang="es-CO" sz="1000"/>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599084686434444"/>
          <c:y val="0.38834931419862839"/>
          <c:w val="0.81388888888888888"/>
          <c:h val="0.56009623797025376"/>
        </c:manualLayout>
      </c:layout>
      <c:pie3DChart>
        <c:varyColors val="1"/>
        <c:ser>
          <c:idx val="0"/>
          <c:order val="0"/>
          <c:dPt>
            <c:idx val="0"/>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50EB-4BE2-9959-C25AD69ED665}"/>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50EB-4BE2-9959-C25AD69ED665}"/>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50EB-4BE2-9959-C25AD69ED665}"/>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50EB-4BE2-9959-C25AD69ED665}"/>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50EB-4BE2-9959-C25AD69ED665}"/>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50EB-4BE2-9959-C25AD69ED665}"/>
              </c:ext>
            </c:extLst>
          </c:dPt>
          <c:dLbls>
            <c:dLbl>
              <c:idx val="3"/>
              <c:layout>
                <c:manualLayout>
                  <c:x val="-9.4968285214348212E-3"/>
                  <c:y val="-1.18511227763196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0EB-4BE2-9959-C25AD69ED665}"/>
                </c:ext>
              </c:extLst>
            </c:dLbl>
            <c:dLbl>
              <c:idx val="4"/>
              <c:layout>
                <c:manualLayout>
                  <c:x val="-6.9173775153105854E-2"/>
                  <c:y val="-8.30482648002333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0EB-4BE2-9959-C25AD69ED66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CONSOLIDADO!$AA$135:$AF$135</c:f>
              <c:strCache>
                <c:ptCount val="6"/>
                <c:pt idx="0">
                  <c:v>1</c:v>
                </c:pt>
                <c:pt idx="1">
                  <c:v>2</c:v>
                </c:pt>
                <c:pt idx="2">
                  <c:v>3</c:v>
                </c:pt>
                <c:pt idx="3">
                  <c:v>4</c:v>
                </c:pt>
                <c:pt idx="4">
                  <c:v>5</c:v>
                </c:pt>
                <c:pt idx="5">
                  <c:v>N/sr</c:v>
                </c:pt>
              </c:strCache>
            </c:strRef>
          </c:cat>
          <c:val>
            <c:numRef>
              <c:f>CONSOLIDADO!$AA$136:$AF$136</c:f>
              <c:numCache>
                <c:formatCode>0.00%</c:formatCode>
                <c:ptCount val="6"/>
                <c:pt idx="0">
                  <c:v>2.2222222222222223E-2</c:v>
                </c:pt>
                <c:pt idx="1">
                  <c:v>1.3888888888888888E-2</c:v>
                </c:pt>
                <c:pt idx="2">
                  <c:v>5.2777777777777778E-2</c:v>
                </c:pt>
                <c:pt idx="3">
                  <c:v>0.11388888888888889</c:v>
                </c:pt>
                <c:pt idx="4">
                  <c:v>0.79166666666666663</c:v>
                </c:pt>
                <c:pt idx="5">
                  <c:v>5.5555555555555558E-3</c:v>
                </c:pt>
              </c:numCache>
            </c:numRef>
          </c:val>
          <c:extLst>
            <c:ext xmlns:c16="http://schemas.microsoft.com/office/drawing/2014/chart" uri="{C3380CC4-5D6E-409C-BE32-E72D297353CC}">
              <c16:uniqueId val="{0000000C-50EB-4BE2-9959-C25AD69ED665}"/>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CO"/>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1000"/>
            </a:pPr>
            <a:r>
              <a:rPr lang="es-CO" sz="1000"/>
              <a:t>SEGURIDAD</a:t>
            </a:r>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138910055597888"/>
          <c:y val="0.32547608632254299"/>
          <c:w val="0.81388888888888888"/>
          <c:h val="0.56009623797025376"/>
        </c:manualLayout>
      </c:layout>
      <c:pie3DChart>
        <c:varyColors val="1"/>
        <c:ser>
          <c:idx val="0"/>
          <c:order val="0"/>
          <c:dPt>
            <c:idx val="0"/>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E2BC-4DA7-A76E-3F2426A28135}"/>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2BC-4DA7-A76E-3F2426A28135}"/>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E2BC-4DA7-A76E-3F2426A28135}"/>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2BC-4DA7-A76E-3F2426A28135}"/>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E2BC-4DA7-A76E-3F2426A28135}"/>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E2BC-4DA7-A76E-3F2426A28135}"/>
              </c:ext>
            </c:extLst>
          </c:dPt>
          <c:dLbls>
            <c:dLbl>
              <c:idx val="1"/>
              <c:delete val="1"/>
              <c:extLst>
                <c:ext xmlns:c15="http://schemas.microsoft.com/office/drawing/2012/chart" uri="{CE6537A1-D6FC-4f65-9D91-7224C49458BB}"/>
                <c:ext xmlns:c16="http://schemas.microsoft.com/office/drawing/2014/chart" uri="{C3380CC4-5D6E-409C-BE32-E72D297353CC}">
                  <c16:uniqueId val="{00000003-E2BC-4DA7-A76E-3F2426A28135}"/>
                </c:ext>
              </c:extLst>
            </c:dLbl>
            <c:dLbl>
              <c:idx val="3"/>
              <c:layout>
                <c:manualLayout>
                  <c:x val="-9.6124234470691163E-3"/>
                  <c:y val="-3.4701808107319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2BC-4DA7-A76E-3F2426A28135}"/>
                </c:ext>
              </c:extLst>
            </c:dLbl>
            <c:dLbl>
              <c:idx val="4"/>
              <c:layout>
                <c:manualLayout>
                  <c:x val="-7.7724737532808397E-2"/>
                  <c:y val="-8.35520559930009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2BC-4DA7-A76E-3F2426A28135}"/>
                </c:ext>
              </c:extLst>
            </c:dLbl>
            <c:dLbl>
              <c:idx val="5"/>
              <c:delete val="1"/>
              <c:extLst>
                <c:ext xmlns:c15="http://schemas.microsoft.com/office/drawing/2012/chart" uri="{CE6537A1-D6FC-4f65-9D91-7224C49458BB}"/>
                <c:ext xmlns:c16="http://schemas.microsoft.com/office/drawing/2014/chart" uri="{C3380CC4-5D6E-409C-BE32-E72D297353CC}">
                  <c16:uniqueId val="{0000000B-E2BC-4DA7-A76E-3F2426A28135}"/>
                </c:ext>
              </c:extLst>
            </c:dLbl>
            <c:spPr>
              <a:noFill/>
              <a:ln>
                <a:noFill/>
              </a:ln>
              <a:effectLst/>
            </c:spPr>
            <c:txPr>
              <a:bodyPr rot="0" vert="horz"/>
              <a:lstStyle/>
              <a:p>
                <a:pPr>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CONSOLIDADO!$W$132:$AB$132</c:f>
              <c:strCache>
                <c:ptCount val="6"/>
                <c:pt idx="0">
                  <c:v>1</c:v>
                </c:pt>
                <c:pt idx="1">
                  <c:v>2</c:v>
                </c:pt>
                <c:pt idx="2">
                  <c:v>3</c:v>
                </c:pt>
                <c:pt idx="3">
                  <c:v>4</c:v>
                </c:pt>
                <c:pt idx="4">
                  <c:v>5</c:v>
                </c:pt>
                <c:pt idx="5">
                  <c:v>N/sr</c:v>
                </c:pt>
              </c:strCache>
            </c:strRef>
          </c:cat>
          <c:val>
            <c:numRef>
              <c:f>CONSOLIDADO!$W$133:$AB$133</c:f>
              <c:numCache>
                <c:formatCode>0.0%</c:formatCode>
                <c:ptCount val="6"/>
                <c:pt idx="0">
                  <c:v>0</c:v>
                </c:pt>
                <c:pt idx="1">
                  <c:v>8.2644628099173556E-3</c:v>
                </c:pt>
                <c:pt idx="2">
                  <c:v>4.9586776859504134E-2</c:v>
                </c:pt>
                <c:pt idx="3">
                  <c:v>9.0909090909090912E-2</c:v>
                </c:pt>
                <c:pt idx="4">
                  <c:v>0.85123966942148765</c:v>
                </c:pt>
                <c:pt idx="5">
                  <c:v>0</c:v>
                </c:pt>
              </c:numCache>
            </c:numRef>
          </c:val>
          <c:extLst>
            <c:ext xmlns:c16="http://schemas.microsoft.com/office/drawing/2014/chart" uri="{C3380CC4-5D6E-409C-BE32-E72D297353CC}">
              <c16:uniqueId val="{0000000C-E2BC-4DA7-A76E-3F2426A28135}"/>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latin typeface="Arial" panose="020B0604020202020204" pitchFamily="34" charset="0"/>
          <a:cs typeface="Arial" panose="020B0604020202020204" pitchFamily="34" charset="0"/>
        </a:defRPr>
      </a:pPr>
      <a:endParaRPr lang="es-CO"/>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1000"/>
            </a:pPr>
            <a:r>
              <a:rPr lang="es-CO" sz="1000"/>
              <a:t>ASISTENCIAS PSICOLÓGICAS</a:t>
            </a:r>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972207742324892"/>
          <c:y val="0.33936497521143189"/>
          <c:w val="0.81388888888888888"/>
          <c:h val="0.56009623797025376"/>
        </c:manualLayout>
      </c:layout>
      <c:pie3DChart>
        <c:varyColors val="1"/>
        <c:ser>
          <c:idx val="0"/>
          <c:order val="0"/>
          <c:dPt>
            <c:idx val="0"/>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14D1-43E7-83B5-28B54378637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14D1-43E7-83B5-28B54378637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14D1-43E7-83B5-28B54378637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14D1-43E7-83B5-28B543786377}"/>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14D1-43E7-83B5-28B543786377}"/>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14D1-43E7-83B5-28B543786377}"/>
              </c:ext>
            </c:extLst>
          </c:dPt>
          <c:dLbls>
            <c:dLbl>
              <c:idx val="4"/>
              <c:layout>
                <c:manualLayout>
                  <c:x val="-0.12091590113735783"/>
                  <c:y val="-0.117871099445902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4D1-43E7-83B5-28B543786377}"/>
                </c:ext>
              </c:extLst>
            </c:dLbl>
            <c:spPr>
              <a:noFill/>
              <a:ln>
                <a:noFill/>
              </a:ln>
              <a:effectLst/>
            </c:spPr>
            <c:txPr>
              <a:bodyPr rot="0" vert="horz"/>
              <a:lstStyle/>
              <a:p>
                <a:pPr>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CONSOLIDADO!$AC$132:$AH$132</c:f>
              <c:strCache>
                <c:ptCount val="6"/>
                <c:pt idx="0">
                  <c:v>1</c:v>
                </c:pt>
                <c:pt idx="1">
                  <c:v>2</c:v>
                </c:pt>
                <c:pt idx="2">
                  <c:v>3</c:v>
                </c:pt>
                <c:pt idx="3">
                  <c:v>4</c:v>
                </c:pt>
                <c:pt idx="4">
                  <c:v>5</c:v>
                </c:pt>
                <c:pt idx="5">
                  <c:v>N/sr</c:v>
                </c:pt>
              </c:strCache>
            </c:strRef>
          </c:cat>
          <c:val>
            <c:numRef>
              <c:f>CONSOLIDADO!$AC$133:$AH$133</c:f>
              <c:numCache>
                <c:formatCode>0.0%</c:formatCode>
                <c:ptCount val="6"/>
                <c:pt idx="0">
                  <c:v>1.6528925619834711E-2</c:v>
                </c:pt>
                <c:pt idx="1">
                  <c:v>8.2644628099173556E-3</c:v>
                </c:pt>
                <c:pt idx="2">
                  <c:v>3.3057851239669422E-2</c:v>
                </c:pt>
                <c:pt idx="3">
                  <c:v>6.6115702479338845E-2</c:v>
                </c:pt>
                <c:pt idx="4">
                  <c:v>0.87603305785123964</c:v>
                </c:pt>
                <c:pt idx="5">
                  <c:v>0</c:v>
                </c:pt>
              </c:numCache>
            </c:numRef>
          </c:val>
          <c:extLst>
            <c:ext xmlns:c16="http://schemas.microsoft.com/office/drawing/2014/chart" uri="{C3380CC4-5D6E-409C-BE32-E72D297353CC}">
              <c16:uniqueId val="{0000000C-14D1-43E7-83B5-28B543786377}"/>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latin typeface="Arial" panose="020B0604020202020204" pitchFamily="34" charset="0"/>
          <a:cs typeface="Arial" panose="020B0604020202020204" pitchFamily="34" charset="0"/>
        </a:defRPr>
      </a:pPr>
      <a:endParaRPr lang="es-CO"/>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1000"/>
            </a:pPr>
            <a:r>
              <a:rPr lang="es-CO" sz="1000"/>
              <a:t>TIEMPO DE RESPUESTA A PQRS</a:t>
            </a:r>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04F8-45CF-8129-7C28C376C052}"/>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04F8-45CF-8129-7C28C376C052}"/>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04F8-45CF-8129-7C28C376C052}"/>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04F8-45CF-8129-7C28C376C052}"/>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04F8-45CF-8129-7C28C376C052}"/>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04F8-45CF-8129-7C28C376C052}"/>
              </c:ext>
            </c:extLst>
          </c:dPt>
          <c:dLbls>
            <c:dLbl>
              <c:idx val="0"/>
              <c:layout>
                <c:manualLayout>
                  <c:x val="-3.7130030621172351E-2"/>
                  <c:y val="-1.40948527267424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F8-45CF-8129-7C28C376C052}"/>
                </c:ext>
              </c:extLst>
            </c:dLbl>
            <c:dLbl>
              <c:idx val="2"/>
              <c:layout>
                <c:manualLayout>
                  <c:x val="-2.7459536307961503E-3"/>
                  <c:y val="1.21062992125984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4F8-45CF-8129-7C28C376C052}"/>
                </c:ext>
              </c:extLst>
            </c:dLbl>
            <c:dLbl>
              <c:idx val="3"/>
              <c:layout>
                <c:manualLayout>
                  <c:x val="2.5177055993000876E-2"/>
                  <c:y val="-4.92621755613881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4F8-45CF-8129-7C28C376C052}"/>
                </c:ext>
              </c:extLst>
            </c:dLbl>
            <c:dLbl>
              <c:idx val="4"/>
              <c:layout>
                <c:manualLayout>
                  <c:x val="-7.8022747156605426E-3"/>
                  <c:y val="9.29461942257217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4F8-45CF-8129-7C28C376C052}"/>
                </c:ext>
              </c:extLst>
            </c:dLbl>
            <c:spPr>
              <a:noFill/>
              <a:ln>
                <a:noFill/>
              </a:ln>
              <a:effectLst/>
            </c:spPr>
            <c:txPr>
              <a:bodyPr rot="0" vert="horz"/>
              <a:lstStyle/>
              <a:p>
                <a:pPr>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CONSOLIDADO!$AI$132:$AN$132</c:f>
              <c:strCache>
                <c:ptCount val="6"/>
                <c:pt idx="0">
                  <c:v>1</c:v>
                </c:pt>
                <c:pt idx="1">
                  <c:v>2</c:v>
                </c:pt>
                <c:pt idx="2">
                  <c:v>3</c:v>
                </c:pt>
                <c:pt idx="3">
                  <c:v>4</c:v>
                </c:pt>
                <c:pt idx="4">
                  <c:v>5</c:v>
                </c:pt>
                <c:pt idx="5">
                  <c:v>N/sr</c:v>
                </c:pt>
              </c:strCache>
            </c:strRef>
          </c:cat>
          <c:val>
            <c:numRef>
              <c:f>CONSOLIDADO!$AI$133:$AN$133</c:f>
              <c:numCache>
                <c:formatCode>0.0%</c:formatCode>
                <c:ptCount val="6"/>
                <c:pt idx="0">
                  <c:v>5.0847457627118647E-2</c:v>
                </c:pt>
                <c:pt idx="1">
                  <c:v>2.5423728813559324E-2</c:v>
                </c:pt>
                <c:pt idx="2">
                  <c:v>7.6271186440677971E-2</c:v>
                </c:pt>
                <c:pt idx="3">
                  <c:v>0.1864406779661017</c:v>
                </c:pt>
                <c:pt idx="4">
                  <c:v>0.64406779661016944</c:v>
                </c:pt>
                <c:pt idx="5">
                  <c:v>1.6949152542372881E-2</c:v>
                </c:pt>
              </c:numCache>
            </c:numRef>
          </c:val>
          <c:extLst>
            <c:ext xmlns:c16="http://schemas.microsoft.com/office/drawing/2014/chart" uri="{C3380CC4-5D6E-409C-BE32-E72D297353CC}">
              <c16:uniqueId val="{0000000C-04F8-45CF-8129-7C28C376C052}"/>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latin typeface="Arial" panose="020B0604020202020204" pitchFamily="34" charset="0"/>
          <a:cs typeface="Arial" panose="020B0604020202020204" pitchFamily="34" charset="0"/>
        </a:defRPr>
      </a:pPr>
      <a:endParaRPr lang="es-CO"/>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stacked"/>
        <c:varyColors val="0"/>
        <c:ser>
          <c:idx val="0"/>
          <c:order val="0"/>
          <c:spPr>
            <a:solidFill>
              <a:schemeClr val="accent4">
                <a:tint val="77000"/>
                <a:alpha val="7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Hoja3!$B$5:$B$10</c:f>
              <c:strCache>
                <c:ptCount val="6"/>
                <c:pt idx="0">
                  <c:v>MUY BUENO</c:v>
                </c:pt>
                <c:pt idx="1">
                  <c:v>BUENO</c:v>
                </c:pt>
                <c:pt idx="2">
                  <c:v>REGULAR</c:v>
                </c:pt>
                <c:pt idx="3">
                  <c:v>MALO</c:v>
                </c:pt>
                <c:pt idx="4">
                  <c:v>MUY MALO</c:v>
                </c:pt>
                <c:pt idx="5">
                  <c:v>NO SABE/NO RESPONDE</c:v>
                </c:pt>
              </c:strCache>
            </c:strRef>
          </c:cat>
          <c:val>
            <c:numRef>
              <c:f>Hoja3!$C$5:$C$10</c:f>
              <c:numCache>
                <c:formatCode>General</c:formatCode>
                <c:ptCount val="6"/>
                <c:pt idx="0">
                  <c:v>347</c:v>
                </c:pt>
                <c:pt idx="1">
                  <c:v>158</c:v>
                </c:pt>
                <c:pt idx="2">
                  <c:v>77</c:v>
                </c:pt>
                <c:pt idx="3">
                  <c:v>46</c:v>
                </c:pt>
                <c:pt idx="4">
                  <c:v>53</c:v>
                </c:pt>
                <c:pt idx="5">
                  <c:v>29</c:v>
                </c:pt>
              </c:numCache>
            </c:numRef>
          </c:val>
          <c:extLst>
            <c:ext xmlns:c16="http://schemas.microsoft.com/office/drawing/2014/chart" uri="{C3380CC4-5D6E-409C-BE32-E72D297353CC}">
              <c16:uniqueId val="{00000000-02EC-43C7-BB34-271D5935EA72}"/>
            </c:ext>
          </c:extLst>
        </c:ser>
        <c:ser>
          <c:idx val="1"/>
          <c:order val="1"/>
          <c:spPr>
            <a:solidFill>
              <a:schemeClr val="accent4">
                <a:shade val="76000"/>
                <a:alpha val="7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Hoja3!$B$5:$B$10</c:f>
              <c:strCache>
                <c:ptCount val="6"/>
                <c:pt idx="0">
                  <c:v>MUY BUENO</c:v>
                </c:pt>
                <c:pt idx="1">
                  <c:v>BUENO</c:v>
                </c:pt>
                <c:pt idx="2">
                  <c:v>REGULAR</c:v>
                </c:pt>
                <c:pt idx="3">
                  <c:v>MALO</c:v>
                </c:pt>
                <c:pt idx="4">
                  <c:v>MUY MALO</c:v>
                </c:pt>
                <c:pt idx="5">
                  <c:v>NO SABE/NO RESPONDE</c:v>
                </c:pt>
              </c:strCache>
            </c:strRef>
          </c:cat>
          <c:val>
            <c:numRef>
              <c:f>Hoja3!$D$5:$D$10</c:f>
              <c:numCache>
                <c:formatCode>0%</c:formatCode>
                <c:ptCount val="6"/>
                <c:pt idx="0">
                  <c:v>0.49</c:v>
                </c:pt>
                <c:pt idx="1">
                  <c:v>0.22</c:v>
                </c:pt>
                <c:pt idx="2">
                  <c:v>0.11</c:v>
                </c:pt>
                <c:pt idx="3">
                  <c:v>7.0000000000000007E-2</c:v>
                </c:pt>
                <c:pt idx="4">
                  <c:v>7.0000000000000007E-2</c:v>
                </c:pt>
                <c:pt idx="5">
                  <c:v>0.04</c:v>
                </c:pt>
              </c:numCache>
            </c:numRef>
          </c:val>
          <c:extLst>
            <c:ext xmlns:c16="http://schemas.microsoft.com/office/drawing/2014/chart" uri="{C3380CC4-5D6E-409C-BE32-E72D297353CC}">
              <c16:uniqueId val="{00000001-02EC-43C7-BB34-271D5935EA72}"/>
            </c:ext>
          </c:extLst>
        </c:ser>
        <c:dLbls>
          <c:dLblPos val="inBase"/>
          <c:showLegendKey val="0"/>
          <c:showVal val="1"/>
          <c:showCatName val="0"/>
          <c:showSerName val="0"/>
          <c:showPercent val="0"/>
          <c:showBubbleSize val="0"/>
        </c:dLbls>
        <c:gapWidth val="50"/>
        <c:overlap val="100"/>
        <c:axId val="1644771679"/>
        <c:axId val="1644767519"/>
      </c:barChart>
      <c:catAx>
        <c:axId val="1644771679"/>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644767519"/>
        <c:crosses val="autoZero"/>
        <c:auto val="1"/>
        <c:lblAlgn val="ctr"/>
        <c:lblOffset val="100"/>
        <c:noMultiLvlLbl val="0"/>
      </c:catAx>
      <c:valAx>
        <c:axId val="1644767519"/>
        <c:scaling>
          <c:orientation val="minMax"/>
        </c:scaling>
        <c:delete val="1"/>
        <c:axPos val="l"/>
        <c:numFmt formatCode="General" sourceLinked="1"/>
        <c:majorTickMark val="none"/>
        <c:minorTickMark val="none"/>
        <c:tickLblPos val="nextTo"/>
        <c:crossAx val="1644771679"/>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es-CO"/>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s-CO" sz="1000"/>
              <a:t>Resultados Foco temático "Calidad del servicio prestado por el Programa"  </a:t>
            </a:r>
          </a:p>
        </c:rich>
      </c:tx>
      <c:overlay val="0"/>
      <c:spPr>
        <a:noFill/>
        <a:ln>
          <a:noFill/>
        </a:ln>
        <a:effectLst/>
      </c:spPr>
    </c:title>
    <c:autoTitleDeleted val="0"/>
    <c:plotArea>
      <c:layout/>
      <c:lineChart>
        <c:grouping val="standard"/>
        <c:varyColors val="0"/>
        <c:ser>
          <c:idx val="0"/>
          <c:order val="0"/>
          <c:tx>
            <c:strRef>
              <c:f>'comparativos totales'!$AI$54</c:f>
              <c:strCache>
                <c:ptCount val="1"/>
                <c:pt idx="0">
                  <c:v>II 2021</c:v>
                </c:pt>
              </c:strCache>
            </c:strRef>
          </c:tx>
          <c:marker>
            <c:symbol val="circle"/>
            <c:size val="5"/>
            <c:spPr>
              <a:solidFill>
                <a:schemeClr val="accent1"/>
              </a:solidFill>
              <a:ln w="9525">
                <a:solidFill>
                  <a:schemeClr val="accent1"/>
                </a:solidFill>
              </a:ln>
              <a:effectLst/>
            </c:spPr>
          </c:marker>
          <c:dLbls>
            <c:dLbl>
              <c:idx val="0"/>
              <c:layout>
                <c:manualLayout>
                  <c:x val="-5.3099694676755609E-3"/>
                  <c:y val="-3.9215686274509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1CB-491A-9F51-C1B60507A0D9}"/>
                </c:ext>
              </c:extLst>
            </c:dLbl>
            <c:dLbl>
              <c:idx val="1"/>
              <c:layout>
                <c:manualLayout>
                  <c:x val="-2.3894862604540025E-2"/>
                  <c:y val="-3.9215686274509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CB-491A-9F51-C1B60507A0D9}"/>
                </c:ext>
              </c:extLst>
            </c:dLbl>
            <c:dLbl>
              <c:idx val="2"/>
              <c:layout>
                <c:manualLayout>
                  <c:x val="-3.9824771007566803E-2"/>
                  <c:y val="6.16246498599440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1CB-491A-9F51-C1B60507A0D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'comparativos totales'!$AD$55:$AD$57</c:f>
              <c:strCache>
                <c:ptCount val="3"/>
                <c:pt idx="0">
                  <c:v>Calidad seguridad</c:v>
                </c:pt>
                <c:pt idx="1">
                  <c:v>Calidad apoyo psicológico</c:v>
                </c:pt>
                <c:pt idx="2">
                  <c:v>Calidad tiempo respuestas de PQRS</c:v>
                </c:pt>
              </c:strCache>
            </c:strRef>
          </c:cat>
          <c:val>
            <c:numRef>
              <c:f>'comparativos totales'!$AI$55:$AI$57</c:f>
              <c:numCache>
                <c:formatCode>0.0%</c:formatCode>
                <c:ptCount val="3"/>
                <c:pt idx="0">
                  <c:v>0.96062992125984259</c:v>
                </c:pt>
                <c:pt idx="1">
                  <c:v>0.952755905511811</c:v>
                </c:pt>
                <c:pt idx="2">
                  <c:v>0.7890625</c:v>
                </c:pt>
              </c:numCache>
            </c:numRef>
          </c:val>
          <c:smooth val="0"/>
          <c:extLst>
            <c:ext xmlns:c16="http://schemas.microsoft.com/office/drawing/2014/chart" uri="{C3380CC4-5D6E-409C-BE32-E72D297353CC}">
              <c16:uniqueId val="{00000003-71CB-491A-9F51-C1B60507A0D9}"/>
            </c:ext>
          </c:extLst>
        </c:ser>
        <c:ser>
          <c:idx val="1"/>
          <c:order val="1"/>
          <c:tx>
            <c:strRef>
              <c:f>'comparativos totales'!$AJ$54</c:f>
              <c:strCache>
                <c:ptCount val="1"/>
                <c:pt idx="0">
                  <c:v>I 2022</c:v>
                </c:pt>
              </c:strCache>
            </c:strRef>
          </c:tx>
          <c:dLbls>
            <c:dLbl>
              <c:idx val="0"/>
              <c:layout>
                <c:manualLayout>
                  <c:x val="-5.3099694676755609E-3"/>
                  <c:y val="6.72268907563025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1CB-491A-9F51-C1B60507A0D9}"/>
                </c:ext>
              </c:extLst>
            </c:dLbl>
            <c:dLbl>
              <c:idx val="1"/>
              <c:layout>
                <c:manualLayout>
                  <c:x val="-5.3099694676755606E-2"/>
                  <c:y val="7.28291316526610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1CB-491A-9F51-C1B60507A0D9}"/>
                </c:ext>
              </c:extLst>
            </c:dLbl>
            <c:dLbl>
              <c:idx val="2"/>
              <c:layout>
                <c:manualLayout>
                  <c:x val="-5.5754679410593387E-2"/>
                  <c:y val="-7.28291316526610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1CB-491A-9F51-C1B60507A0D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'comparativos totales'!$AD$55:$AD$57</c:f>
              <c:strCache>
                <c:ptCount val="3"/>
                <c:pt idx="0">
                  <c:v>Calidad seguridad</c:v>
                </c:pt>
                <c:pt idx="1">
                  <c:v>Calidad apoyo psicológico</c:v>
                </c:pt>
                <c:pt idx="2">
                  <c:v>Calidad tiempo respuestas de PQRS</c:v>
                </c:pt>
              </c:strCache>
            </c:strRef>
          </c:cat>
          <c:val>
            <c:numRef>
              <c:f>'comparativos totales'!$AJ$55:$AJ$57</c:f>
              <c:numCache>
                <c:formatCode>0.0%</c:formatCode>
                <c:ptCount val="3"/>
                <c:pt idx="0">
                  <c:v>0.89848376390967666</c:v>
                </c:pt>
                <c:pt idx="1">
                  <c:v>0.94214876033057848</c:v>
                </c:pt>
                <c:pt idx="2">
                  <c:v>0.83050847457627119</c:v>
                </c:pt>
              </c:numCache>
            </c:numRef>
          </c:val>
          <c:smooth val="0"/>
          <c:extLst>
            <c:ext xmlns:c16="http://schemas.microsoft.com/office/drawing/2014/chart" uri="{C3380CC4-5D6E-409C-BE32-E72D297353CC}">
              <c16:uniqueId val="{00000007-71CB-491A-9F51-C1B60507A0D9}"/>
            </c:ext>
          </c:extLst>
        </c:ser>
        <c:dLbls>
          <c:showLegendKey val="0"/>
          <c:showVal val="0"/>
          <c:showCatName val="0"/>
          <c:showSerName val="0"/>
          <c:showPercent val="0"/>
          <c:showBubbleSize val="0"/>
        </c:dLbls>
        <c:marker val="1"/>
        <c:smooth val="0"/>
        <c:axId val="-993389648"/>
        <c:axId val="-923024512"/>
      </c:lineChart>
      <c:catAx>
        <c:axId val="-993389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23024512"/>
        <c:crosses val="autoZero"/>
        <c:auto val="1"/>
        <c:lblAlgn val="ctr"/>
        <c:lblOffset val="100"/>
        <c:noMultiLvlLbl val="0"/>
      </c:catAx>
      <c:valAx>
        <c:axId val="-92302451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93389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CO"/>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CO" b="1"/>
              <a:t>ESTADO DE LA SEDE, II - 2021 </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1FD0-4A58-86D8-DA4BAFAC250F}"/>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1FD0-4A58-86D8-DA4BAFAC250F}"/>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1FD0-4A58-86D8-DA4BAFAC250F}"/>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1FD0-4A58-86D8-DA4BAFAC250F}"/>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1FD0-4A58-86D8-DA4BAFAC250F}"/>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1FD0-4A58-86D8-DA4BAFAC250F}"/>
              </c:ext>
            </c:extLst>
          </c:dPt>
          <c:dLbls>
            <c:dLbl>
              <c:idx val="0"/>
              <c:layout>
                <c:manualLayout>
                  <c:x val="-5.6548556430446192E-2"/>
                  <c:y val="2.02744969378827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D0-4A58-86D8-DA4BAFAC250F}"/>
                </c:ext>
              </c:extLst>
            </c:dLbl>
            <c:dLbl>
              <c:idx val="3"/>
              <c:layout>
                <c:manualLayout>
                  <c:x val="-1.9610126859142606E-2"/>
                  <c:y val="-2.31532516768737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FD0-4A58-86D8-DA4BAFAC250F}"/>
                </c:ext>
              </c:extLst>
            </c:dLbl>
            <c:dLbl>
              <c:idx val="4"/>
              <c:layout>
                <c:manualLayout>
                  <c:x val="-1.8665901137357829E-2"/>
                  <c:y val="-3.25484835228929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FD0-4A58-86D8-DA4BAFAC250F}"/>
                </c:ext>
              </c:extLst>
            </c:dLbl>
            <c:dLbl>
              <c:idx val="5"/>
              <c:delete val="1"/>
              <c:extLst>
                <c:ext xmlns:c15="http://schemas.microsoft.com/office/drawing/2012/chart" uri="{CE6537A1-D6FC-4f65-9D91-7224C49458BB}"/>
                <c:ext xmlns:c16="http://schemas.microsoft.com/office/drawing/2014/chart" uri="{C3380CC4-5D6E-409C-BE32-E72D297353CC}">
                  <c16:uniqueId val="{0000000B-1FD0-4A58-86D8-DA4BAFAC250F}"/>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CONSOLIDADO!$AS$135:$AX$135</c:f>
              <c:strCache>
                <c:ptCount val="6"/>
                <c:pt idx="0">
                  <c:v>1</c:v>
                </c:pt>
                <c:pt idx="1">
                  <c:v>2</c:v>
                </c:pt>
                <c:pt idx="2">
                  <c:v>3</c:v>
                </c:pt>
                <c:pt idx="3">
                  <c:v>4</c:v>
                </c:pt>
                <c:pt idx="4">
                  <c:v>5</c:v>
                </c:pt>
                <c:pt idx="5">
                  <c:v>N/sr</c:v>
                </c:pt>
              </c:strCache>
            </c:strRef>
          </c:cat>
          <c:val>
            <c:numRef>
              <c:f>CONSOLIDADO!$AS$136:$AX$136</c:f>
              <c:numCache>
                <c:formatCode>0%</c:formatCode>
                <c:ptCount val="6"/>
                <c:pt idx="0">
                  <c:v>2.2727272727272728E-2</c:v>
                </c:pt>
                <c:pt idx="1">
                  <c:v>1.1363636363636364E-2</c:v>
                </c:pt>
                <c:pt idx="2" formatCode="0.0%">
                  <c:v>7.1969696969696975E-2</c:v>
                </c:pt>
                <c:pt idx="3" formatCode="0.0%">
                  <c:v>0.13257575757575757</c:v>
                </c:pt>
                <c:pt idx="4" formatCode="0.0%">
                  <c:v>0.76136363636363635</c:v>
                </c:pt>
                <c:pt idx="5" formatCode="0.0%">
                  <c:v>0</c:v>
                </c:pt>
              </c:numCache>
            </c:numRef>
          </c:val>
          <c:extLst>
            <c:ext xmlns:c16="http://schemas.microsoft.com/office/drawing/2014/chart" uri="{C3380CC4-5D6E-409C-BE32-E72D297353CC}">
              <c16:uniqueId val="{0000000C-1FD0-4A58-86D8-DA4BAFAC250F}"/>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s-CO"/>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s-CO"/>
              <a:t>ESTADO DE LA SEDE, I - 2022 </a:t>
            </a:r>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9A80-4229-9BA6-C3D62F60D18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A80-4229-9BA6-C3D62F60D18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A80-4229-9BA6-C3D62F60D183}"/>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9A80-4229-9BA6-C3D62F60D183}"/>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9A80-4229-9BA6-C3D62F60D183}"/>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9A80-4229-9BA6-C3D62F60D183}"/>
              </c:ext>
            </c:extLst>
          </c:dPt>
          <c:dLbls>
            <c:dLbl>
              <c:idx val="0"/>
              <c:layout>
                <c:manualLayout>
                  <c:x val="-5.6548556430446192E-2"/>
                  <c:y val="2.02744969378827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A80-4229-9BA6-C3D62F60D183}"/>
                </c:ext>
              </c:extLst>
            </c:dLbl>
            <c:dLbl>
              <c:idx val="3"/>
              <c:layout>
                <c:manualLayout>
                  <c:x val="-1.9610126859142606E-2"/>
                  <c:y val="-2.31532516768737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A80-4229-9BA6-C3D62F60D183}"/>
                </c:ext>
              </c:extLst>
            </c:dLbl>
            <c:dLbl>
              <c:idx val="4"/>
              <c:layout>
                <c:manualLayout>
                  <c:x val="-1.8665901137357829E-2"/>
                  <c:y val="-3.25484835228929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A80-4229-9BA6-C3D62F60D183}"/>
                </c:ext>
              </c:extLst>
            </c:dLbl>
            <c:dLbl>
              <c:idx val="5"/>
              <c:delete val="1"/>
              <c:extLst>
                <c:ext xmlns:c15="http://schemas.microsoft.com/office/drawing/2012/chart" uri="{CE6537A1-D6FC-4f65-9D91-7224C49458BB}"/>
                <c:ext xmlns:c16="http://schemas.microsoft.com/office/drawing/2014/chart" uri="{C3380CC4-5D6E-409C-BE32-E72D297353CC}">
                  <c16:uniqueId val="{0000000B-9A80-4229-9BA6-C3D62F60D183}"/>
                </c:ext>
              </c:extLst>
            </c:dLbl>
            <c:spPr>
              <a:noFill/>
              <a:ln>
                <a:noFill/>
              </a:ln>
              <a:effectLst/>
            </c:spPr>
            <c:txPr>
              <a:bodyPr rot="0" vert="horz"/>
              <a:lstStyle/>
              <a:p>
                <a:pPr>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CONSOLIDADO!$AS$135:$AX$135</c:f>
              <c:strCache>
                <c:ptCount val="6"/>
                <c:pt idx="0">
                  <c:v>1</c:v>
                </c:pt>
                <c:pt idx="1">
                  <c:v>2</c:v>
                </c:pt>
                <c:pt idx="2">
                  <c:v>3</c:v>
                </c:pt>
                <c:pt idx="3">
                  <c:v>4</c:v>
                </c:pt>
                <c:pt idx="4">
                  <c:v>5</c:v>
                </c:pt>
                <c:pt idx="5">
                  <c:v>N/sr</c:v>
                </c:pt>
              </c:strCache>
            </c:strRef>
          </c:cat>
          <c:val>
            <c:numRef>
              <c:f>CONSOLIDADO!$AS$136:$AX$136</c:f>
              <c:numCache>
                <c:formatCode>0.00%</c:formatCode>
                <c:ptCount val="6"/>
                <c:pt idx="0">
                  <c:v>3.8167938931297708E-3</c:v>
                </c:pt>
                <c:pt idx="1">
                  <c:v>3.4351145038167941E-2</c:v>
                </c:pt>
                <c:pt idx="2">
                  <c:v>6.8702290076335881E-2</c:v>
                </c:pt>
                <c:pt idx="3">
                  <c:v>0.11450381679389313</c:v>
                </c:pt>
                <c:pt idx="4">
                  <c:v>0.77862595419847325</c:v>
                </c:pt>
                <c:pt idx="5">
                  <c:v>0</c:v>
                </c:pt>
              </c:numCache>
            </c:numRef>
          </c:val>
          <c:extLst>
            <c:ext xmlns:c16="http://schemas.microsoft.com/office/drawing/2014/chart" uri="{C3380CC4-5D6E-409C-BE32-E72D297353CC}">
              <c16:uniqueId val="{0000000C-9A80-4229-9BA6-C3D62F60D183}"/>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a:latin typeface="Arial" panose="020B0604020202020204" pitchFamily="34" charset="0"/>
          <a:cs typeface="Arial" panose="020B0604020202020204" pitchFamily="34" charset="0"/>
        </a:defRPr>
      </a:pPr>
      <a:endParaRPr lang="es-CO"/>
    </a:p>
  </c:txPr>
  <c:externalData r:id="rId2">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s-CO"/>
              <a:t>ESTADO DE LOS ELEMENTOS DE DOTACIÓN </a:t>
            </a:r>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970021189211814E-2"/>
          <c:y val="0.43755384491197685"/>
          <c:w val="0.81388888888888888"/>
          <c:h val="0.56009623797025376"/>
        </c:manualLayout>
      </c:layout>
      <c:pie3DChart>
        <c:varyColors val="1"/>
        <c:ser>
          <c:idx val="0"/>
          <c:order val="0"/>
          <c:dPt>
            <c:idx val="0"/>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29A4-40DC-9559-7FCCA61513ED}"/>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29A4-40DC-9559-7FCCA61513ED}"/>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29A4-40DC-9559-7FCCA61513ED}"/>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29A4-40DC-9559-7FCCA61513ED}"/>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29A4-40DC-9559-7FCCA61513ED}"/>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29A4-40DC-9559-7FCCA61513ED}"/>
              </c:ext>
            </c:extLst>
          </c:dPt>
          <c:dLbls>
            <c:dLbl>
              <c:idx val="2"/>
              <c:layout>
                <c:manualLayout>
                  <c:x val="2.8615048118985128E-2"/>
                  <c:y val="6.42570720326625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9A4-40DC-9559-7FCCA61513ED}"/>
                </c:ext>
              </c:extLst>
            </c:dLbl>
            <c:dLbl>
              <c:idx val="3"/>
              <c:layout>
                <c:manualLayout>
                  <c:x val="1.3920713035870516E-2"/>
                  <c:y val="-3.41899970836978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9A4-40DC-9559-7FCCA61513ED}"/>
                </c:ext>
              </c:extLst>
            </c:dLbl>
            <c:dLbl>
              <c:idx val="4"/>
              <c:layout>
                <c:manualLayout>
                  <c:x val="-4.8552602799650041E-2"/>
                  <c:y val="-4.34073344998541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9A4-40DC-9559-7FCCA61513ED}"/>
                </c:ext>
              </c:extLst>
            </c:dLbl>
            <c:dLbl>
              <c:idx val="5"/>
              <c:delete val="1"/>
              <c:extLst>
                <c:ext xmlns:c15="http://schemas.microsoft.com/office/drawing/2012/chart" uri="{CE6537A1-D6FC-4f65-9D91-7224C49458BB}"/>
                <c:ext xmlns:c16="http://schemas.microsoft.com/office/drawing/2014/chart" uri="{C3380CC4-5D6E-409C-BE32-E72D297353CC}">
                  <c16:uniqueId val="{0000000B-29A4-40DC-9559-7FCCA61513ED}"/>
                </c:ext>
              </c:extLst>
            </c:dLbl>
            <c:spPr>
              <a:noFill/>
              <a:ln>
                <a:noFill/>
              </a:ln>
              <a:effectLst/>
            </c:spPr>
            <c:txPr>
              <a:bodyPr rot="0" vert="horz"/>
              <a:lstStyle/>
              <a:p>
                <a:pPr>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CONSOLIDADO!$AO$132:$AT$132</c:f>
              <c:strCache>
                <c:ptCount val="6"/>
                <c:pt idx="0">
                  <c:v>1</c:v>
                </c:pt>
                <c:pt idx="1">
                  <c:v>2</c:v>
                </c:pt>
                <c:pt idx="2">
                  <c:v>3</c:v>
                </c:pt>
                <c:pt idx="3">
                  <c:v>4</c:v>
                </c:pt>
                <c:pt idx="4">
                  <c:v>5</c:v>
                </c:pt>
                <c:pt idx="5">
                  <c:v>N/sr</c:v>
                </c:pt>
              </c:strCache>
            </c:strRef>
          </c:cat>
          <c:val>
            <c:numRef>
              <c:f>CONSOLIDADO!$AO$133:$AT$133</c:f>
              <c:numCache>
                <c:formatCode>0.0%</c:formatCode>
                <c:ptCount val="6"/>
                <c:pt idx="0">
                  <c:v>8.2644628099173556E-3</c:v>
                </c:pt>
                <c:pt idx="1">
                  <c:v>2.4793388429752067E-2</c:v>
                </c:pt>
                <c:pt idx="2">
                  <c:v>9.0909090909090912E-2</c:v>
                </c:pt>
                <c:pt idx="3">
                  <c:v>0.15702479338842976</c:v>
                </c:pt>
                <c:pt idx="4">
                  <c:v>0.71900826446280997</c:v>
                </c:pt>
                <c:pt idx="5">
                  <c:v>0</c:v>
                </c:pt>
              </c:numCache>
            </c:numRef>
          </c:val>
          <c:extLst>
            <c:ext xmlns:c16="http://schemas.microsoft.com/office/drawing/2014/chart" uri="{C3380CC4-5D6E-409C-BE32-E72D297353CC}">
              <c16:uniqueId val="{0000000C-29A4-40DC-9559-7FCCA61513ED}"/>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a:latin typeface="Arial" panose="020B0604020202020204" pitchFamily="34" charset="0"/>
          <a:cs typeface="Arial" panose="020B0604020202020204" pitchFamily="34" charset="0"/>
        </a:defRPr>
      </a:pPr>
      <a:endParaRPr lang="es-CO"/>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s-CO"/>
              <a:t>VIVIENDA DIGNA Y ADECUADA</a:t>
            </a:r>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9674501653835998E-2"/>
          <c:y val="0.41032721562181235"/>
          <c:w val="0.88545560987032756"/>
          <c:h val="0.53731388189710205"/>
        </c:manualLayout>
      </c:layout>
      <c:pie3DChart>
        <c:varyColors val="1"/>
        <c:ser>
          <c:idx val="0"/>
          <c:order val="0"/>
          <c:dPt>
            <c:idx val="0"/>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52C6-4DAB-A4B0-3A9BBB13D3A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52C6-4DAB-A4B0-3A9BBB13D3A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52C6-4DAB-A4B0-3A9BBB13D3A3}"/>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52C6-4DAB-A4B0-3A9BBB13D3A3}"/>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52C6-4DAB-A4B0-3A9BBB13D3A3}"/>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52C6-4DAB-A4B0-3A9BBB13D3A3}"/>
              </c:ext>
            </c:extLst>
          </c:dPt>
          <c:dLbls>
            <c:dLbl>
              <c:idx val="3"/>
              <c:layout>
                <c:manualLayout>
                  <c:x val="2.8146544181977252E-2"/>
                  <c:y val="1.27518955963837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2C6-4DAB-A4B0-3A9BBB13D3A3}"/>
                </c:ext>
              </c:extLst>
            </c:dLbl>
            <c:dLbl>
              <c:idx val="4"/>
              <c:layout>
                <c:manualLayout>
                  <c:x val="-0.14432046365951468"/>
                  <c:y val="-5.76909247015140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2C6-4DAB-A4B0-3A9BBB13D3A3}"/>
                </c:ext>
              </c:extLst>
            </c:dLbl>
            <c:dLbl>
              <c:idx val="5"/>
              <c:delete val="1"/>
              <c:extLst>
                <c:ext xmlns:c15="http://schemas.microsoft.com/office/drawing/2012/chart" uri="{CE6537A1-D6FC-4f65-9D91-7224C49458BB}"/>
                <c:ext xmlns:c16="http://schemas.microsoft.com/office/drawing/2014/chart" uri="{C3380CC4-5D6E-409C-BE32-E72D297353CC}">
                  <c16:uniqueId val="{0000000B-52C6-4DAB-A4B0-3A9BBB13D3A3}"/>
                </c:ext>
              </c:extLst>
            </c:dLbl>
            <c:spPr>
              <a:noFill/>
              <a:ln>
                <a:noFill/>
              </a:ln>
              <a:effectLst/>
            </c:spPr>
            <c:txPr>
              <a:bodyPr rot="0" vert="horz"/>
              <a:lstStyle/>
              <a:p>
                <a:pPr>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CONSOLIDADO!$AU$132:$AZ$132</c:f>
              <c:strCache>
                <c:ptCount val="6"/>
                <c:pt idx="0">
                  <c:v>1</c:v>
                </c:pt>
                <c:pt idx="1">
                  <c:v>2</c:v>
                </c:pt>
                <c:pt idx="2">
                  <c:v>3</c:v>
                </c:pt>
                <c:pt idx="3">
                  <c:v>4</c:v>
                </c:pt>
                <c:pt idx="4">
                  <c:v>5</c:v>
                </c:pt>
                <c:pt idx="5">
                  <c:v>N/sr</c:v>
                </c:pt>
              </c:strCache>
            </c:strRef>
          </c:cat>
          <c:val>
            <c:numRef>
              <c:f>CONSOLIDADO!$AU$133:$AZ$133</c:f>
              <c:numCache>
                <c:formatCode>0.0%</c:formatCode>
                <c:ptCount val="6"/>
                <c:pt idx="0">
                  <c:v>0</c:v>
                </c:pt>
                <c:pt idx="1">
                  <c:v>4.9586776859504134E-2</c:v>
                </c:pt>
                <c:pt idx="2">
                  <c:v>4.9586776859504134E-2</c:v>
                </c:pt>
                <c:pt idx="3">
                  <c:v>6.6115702479338845E-2</c:v>
                </c:pt>
                <c:pt idx="4">
                  <c:v>0.83471074380165289</c:v>
                </c:pt>
                <c:pt idx="5">
                  <c:v>0</c:v>
                </c:pt>
              </c:numCache>
            </c:numRef>
          </c:val>
          <c:extLst>
            <c:ext xmlns:c16="http://schemas.microsoft.com/office/drawing/2014/chart" uri="{C3380CC4-5D6E-409C-BE32-E72D297353CC}">
              <c16:uniqueId val="{0000000C-52C6-4DAB-A4B0-3A9BBB13D3A3}"/>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a:latin typeface="Arial" panose="020B0604020202020204" pitchFamily="34" charset="0"/>
          <a:cs typeface="Arial" panose="020B0604020202020204" pitchFamily="34" charset="0"/>
        </a:defRPr>
      </a:pPr>
      <a:endParaRPr lang="es-CO"/>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s-CO"/>
              <a:t>VIVIENDA APTA PARA DISCAPACITADOS</a:t>
            </a:r>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520413595987332"/>
          <c:y val="0.428966544605969"/>
          <c:w val="0.86632611315044694"/>
          <c:h val="0.52799421740502372"/>
        </c:manualLayout>
      </c:layout>
      <c:pie3DChart>
        <c:varyColors val="1"/>
        <c:ser>
          <c:idx val="0"/>
          <c:order val="0"/>
          <c:dPt>
            <c:idx val="0"/>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4AF0-445F-B9A9-042FFBA1CFD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4AF0-445F-B9A9-042FFBA1CFD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4AF0-445F-B9A9-042FFBA1CFD3}"/>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4AF0-445F-B9A9-042FFBA1CFD3}"/>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4AF0-445F-B9A9-042FFBA1CFD3}"/>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4AF0-445F-B9A9-042FFBA1CFD3}"/>
              </c:ext>
            </c:extLst>
          </c:dPt>
          <c:dLbls>
            <c:dLbl>
              <c:idx val="0"/>
              <c:layout>
                <c:manualLayout>
                  <c:x val="-4.3268810148731412E-3"/>
                  <c:y val="-2.90700641586468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F0-445F-B9A9-042FFBA1CFD3}"/>
                </c:ext>
              </c:extLst>
            </c:dLbl>
            <c:dLbl>
              <c:idx val="1"/>
              <c:layout>
                <c:manualLayout>
                  <c:x val="-0.21468545969120409"/>
                  <c:y val="1.40015116936100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AF0-445F-B9A9-042FFBA1CFD3}"/>
                </c:ext>
              </c:extLst>
            </c:dLbl>
            <c:dLbl>
              <c:idx val="2"/>
              <c:layout>
                <c:manualLayout>
                  <c:x val="5.1505577427821622E-2"/>
                  <c:y val="-6.1314523184601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AF0-445F-B9A9-042FFBA1CFD3}"/>
                </c:ext>
              </c:extLst>
            </c:dLbl>
            <c:dLbl>
              <c:idx val="4"/>
              <c:layout>
                <c:manualLayout>
                  <c:x val="-8.5699554459607155E-2"/>
                  <c:y val="-2.51829075885551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AF0-445F-B9A9-042FFBA1CFD3}"/>
                </c:ext>
              </c:extLst>
            </c:dLbl>
            <c:dLbl>
              <c:idx val="5"/>
              <c:delete val="1"/>
              <c:extLst>
                <c:ext xmlns:c15="http://schemas.microsoft.com/office/drawing/2012/chart" uri="{CE6537A1-D6FC-4f65-9D91-7224C49458BB}"/>
                <c:ext xmlns:c16="http://schemas.microsoft.com/office/drawing/2014/chart" uri="{C3380CC4-5D6E-409C-BE32-E72D297353CC}">
                  <c16:uniqueId val="{0000000B-4AF0-445F-B9A9-042FFBA1CFD3}"/>
                </c:ext>
              </c:extLst>
            </c:dLbl>
            <c:spPr>
              <a:noFill/>
              <a:ln>
                <a:noFill/>
              </a:ln>
              <a:effectLst/>
            </c:spPr>
            <c:txPr>
              <a:bodyPr rot="0" vert="horz"/>
              <a:lstStyle/>
              <a:p>
                <a:pPr>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CONSOLIDADO!$BA$132:$BF$132</c:f>
              <c:strCache>
                <c:ptCount val="6"/>
                <c:pt idx="0">
                  <c:v>1</c:v>
                </c:pt>
                <c:pt idx="1">
                  <c:v>2</c:v>
                </c:pt>
                <c:pt idx="2">
                  <c:v>3</c:v>
                </c:pt>
                <c:pt idx="3">
                  <c:v>4</c:v>
                </c:pt>
                <c:pt idx="4">
                  <c:v>5</c:v>
                </c:pt>
                <c:pt idx="5">
                  <c:v>N/sr</c:v>
                </c:pt>
              </c:strCache>
            </c:strRef>
          </c:cat>
          <c:val>
            <c:numRef>
              <c:f>CONSOLIDADO!$BA$133:$BF$133</c:f>
              <c:numCache>
                <c:formatCode>0.0%</c:formatCode>
                <c:ptCount val="6"/>
                <c:pt idx="0">
                  <c:v>0</c:v>
                </c:pt>
                <c:pt idx="1">
                  <c:v>0</c:v>
                </c:pt>
                <c:pt idx="2">
                  <c:v>0.05</c:v>
                </c:pt>
                <c:pt idx="3">
                  <c:v>0.15</c:v>
                </c:pt>
                <c:pt idx="4">
                  <c:v>0.8</c:v>
                </c:pt>
                <c:pt idx="5">
                  <c:v>0</c:v>
                </c:pt>
              </c:numCache>
            </c:numRef>
          </c:val>
          <c:extLst>
            <c:ext xmlns:c16="http://schemas.microsoft.com/office/drawing/2014/chart" uri="{C3380CC4-5D6E-409C-BE32-E72D297353CC}">
              <c16:uniqueId val="{0000000C-4AF0-445F-B9A9-042FFBA1CFD3}"/>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a:latin typeface="Arial" panose="020B0604020202020204" pitchFamily="34" charset="0"/>
          <a:cs typeface="Arial" panose="020B0604020202020204" pitchFamily="34" charset="0"/>
        </a:defRPr>
      </a:pPr>
      <a:endParaRPr lang="es-CO"/>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s-CO" sz="1000"/>
              <a:t>Resultados Foco temático "Estado de la vivienda ofrecida por el Programa"  </a:t>
            </a:r>
          </a:p>
        </c:rich>
      </c:tx>
      <c:overlay val="0"/>
      <c:spPr>
        <a:noFill/>
        <a:ln>
          <a:noFill/>
        </a:ln>
        <a:effectLst/>
      </c:spPr>
    </c:title>
    <c:autoTitleDeleted val="0"/>
    <c:plotArea>
      <c:layout/>
      <c:lineChart>
        <c:grouping val="standard"/>
        <c:varyColors val="0"/>
        <c:ser>
          <c:idx val="0"/>
          <c:order val="0"/>
          <c:tx>
            <c:strRef>
              <c:f>'comparativos totales'!$AI$60</c:f>
              <c:strCache>
                <c:ptCount val="1"/>
                <c:pt idx="0">
                  <c:v>II 2021</c:v>
                </c:pt>
              </c:strCache>
            </c:strRef>
          </c:tx>
          <c:marker>
            <c:symbol val="circle"/>
            <c:size val="5"/>
            <c:spPr>
              <a:solidFill>
                <a:schemeClr val="accent1"/>
              </a:solidFill>
              <a:ln w="9525">
                <a:solidFill>
                  <a:schemeClr val="accent1"/>
                </a:solidFill>
              </a:ln>
              <a:effectLst/>
            </c:spPr>
          </c:marker>
          <c:dLbls>
            <c:dLbl>
              <c:idx val="0"/>
              <c:layout>
                <c:manualLayout>
                  <c:x val="-5.225009956192754E-2"/>
                  <c:y val="3.53982300884955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4C7-4822-B6B4-573E80EF5884}"/>
                </c:ext>
              </c:extLst>
            </c:dLbl>
            <c:dLbl>
              <c:idx val="1"/>
              <c:layout>
                <c:manualLayout>
                  <c:x val="-6.0215053763440864E-2"/>
                  <c:y val="-3.53982300884955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4C7-4822-B6B4-573E80EF5884}"/>
                </c:ext>
              </c:extLst>
            </c:dLbl>
            <c:dLbl>
              <c:idx val="2"/>
              <c:layout>
                <c:manualLayout>
                  <c:x val="-5.2250099561927714E-2"/>
                  <c:y val="0.1061946902654867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4C7-4822-B6B4-573E80EF588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'comparativos totales'!$AD$61:$AD$63</c:f>
              <c:strCache>
                <c:ptCount val="3"/>
                <c:pt idx="0">
                  <c:v>Estado elementos de dotación</c:v>
                </c:pt>
                <c:pt idx="1">
                  <c:v>Estado vivienda</c:v>
                </c:pt>
                <c:pt idx="2">
                  <c:v>Estado apta discapacidad</c:v>
                </c:pt>
              </c:strCache>
            </c:strRef>
          </c:cat>
          <c:val>
            <c:numRef>
              <c:f>'comparativos totales'!$AI$61:$AI$63</c:f>
              <c:numCache>
                <c:formatCode>0.0%</c:formatCode>
                <c:ptCount val="3"/>
                <c:pt idx="0">
                  <c:v>0.84251968503937014</c:v>
                </c:pt>
                <c:pt idx="1">
                  <c:v>0.94444444444444442</c:v>
                </c:pt>
                <c:pt idx="2">
                  <c:v>0.90909090909090917</c:v>
                </c:pt>
              </c:numCache>
            </c:numRef>
          </c:val>
          <c:smooth val="0"/>
          <c:extLst>
            <c:ext xmlns:c16="http://schemas.microsoft.com/office/drawing/2014/chart" uri="{C3380CC4-5D6E-409C-BE32-E72D297353CC}">
              <c16:uniqueId val="{00000003-C4C7-4822-B6B4-573E80EF5884}"/>
            </c:ext>
          </c:extLst>
        </c:ser>
        <c:ser>
          <c:idx val="1"/>
          <c:order val="1"/>
          <c:tx>
            <c:strRef>
              <c:f>'comparativos totales'!$AJ$60</c:f>
              <c:strCache>
                <c:ptCount val="1"/>
                <c:pt idx="0">
                  <c:v>I 2022</c:v>
                </c:pt>
              </c:strCache>
            </c:strRef>
          </c:tx>
          <c:dLbls>
            <c:dLbl>
              <c:idx val="0"/>
              <c:layout>
                <c:manualLayout>
                  <c:x val="-6.7509572056181147E-2"/>
                  <c:y val="-5.8997050147492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4C7-4822-B6B4-573E80EF5884}"/>
                </c:ext>
              </c:extLst>
            </c:dLbl>
            <c:dLbl>
              <c:idx val="1"/>
              <c:layout>
                <c:manualLayout>
                  <c:x val="-5.6889633120830028E-2"/>
                  <c:y val="8.8495575221238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4C7-4822-B6B4-573E80EF5884}"/>
                </c:ext>
              </c:extLst>
            </c:dLbl>
            <c:dLbl>
              <c:idx val="2"/>
              <c:layout>
                <c:manualLayout>
                  <c:x val="-5.6889633120830126E-2"/>
                  <c:y val="-3.53982300884955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4C7-4822-B6B4-573E80EF5884}"/>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'comparativos totales'!$AD$61:$AD$63</c:f>
              <c:strCache>
                <c:ptCount val="3"/>
                <c:pt idx="0">
                  <c:v>Estado elementos de dotación</c:v>
                </c:pt>
                <c:pt idx="1">
                  <c:v>Estado vivienda</c:v>
                </c:pt>
                <c:pt idx="2">
                  <c:v>Estado apta discapacidad</c:v>
                </c:pt>
              </c:strCache>
            </c:strRef>
          </c:cat>
          <c:val>
            <c:numRef>
              <c:f>'comparativos totales'!$AJ$61:$AJ$63</c:f>
              <c:numCache>
                <c:formatCode>0.0%</c:formatCode>
                <c:ptCount val="3"/>
                <c:pt idx="0">
                  <c:v>0.87603305785123975</c:v>
                </c:pt>
                <c:pt idx="1">
                  <c:v>0.90082644628099173</c:v>
                </c:pt>
                <c:pt idx="2">
                  <c:v>0.95000000000000007</c:v>
                </c:pt>
              </c:numCache>
            </c:numRef>
          </c:val>
          <c:smooth val="0"/>
          <c:extLst>
            <c:ext xmlns:c16="http://schemas.microsoft.com/office/drawing/2014/chart" uri="{C3380CC4-5D6E-409C-BE32-E72D297353CC}">
              <c16:uniqueId val="{00000007-C4C7-4822-B6B4-573E80EF5884}"/>
            </c:ext>
          </c:extLst>
        </c:ser>
        <c:dLbls>
          <c:dLblPos val="ctr"/>
          <c:showLegendKey val="0"/>
          <c:showVal val="1"/>
          <c:showCatName val="0"/>
          <c:showSerName val="0"/>
          <c:showPercent val="0"/>
          <c:showBubbleSize val="0"/>
        </c:dLbls>
        <c:marker val="1"/>
        <c:smooth val="0"/>
        <c:axId val="-1429693136"/>
        <c:axId val="-1429697488"/>
      </c:lineChart>
      <c:catAx>
        <c:axId val="-1429693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429697488"/>
        <c:crosses val="autoZero"/>
        <c:auto val="1"/>
        <c:lblAlgn val="ctr"/>
        <c:lblOffset val="100"/>
        <c:noMultiLvlLbl val="0"/>
      </c:catAx>
      <c:valAx>
        <c:axId val="-142969748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42969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CO"/>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CO"/>
              <a:t>CONSOLIDADO ENCUESTA, II-2021</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757134144105639"/>
          <c:y val="0.37775417833891994"/>
          <c:w val="0.76802265143552895"/>
          <c:h val="0.55441287230400549"/>
        </c:manualLayout>
      </c:layout>
      <c:pie3DChart>
        <c:varyColors val="1"/>
        <c:ser>
          <c:idx val="0"/>
          <c:order val="0"/>
          <c:dPt>
            <c:idx val="0"/>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F09B-4863-B9B0-74BDA143990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09B-4863-B9B0-74BDA143990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09B-4863-B9B0-74BDA1439908}"/>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F09B-4863-B9B0-74BDA1439908}"/>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F09B-4863-B9B0-74BDA1439908}"/>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F09B-4863-B9B0-74BDA1439908}"/>
              </c:ext>
            </c:extLst>
          </c:dPt>
          <c:dLbls>
            <c:dLbl>
              <c:idx val="4"/>
              <c:layout>
                <c:manualLayout>
                  <c:x val="-0.10102210965423633"/>
                  <c:y val="-4.7429585135850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09B-4863-B9B0-74BDA1439908}"/>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CONSOLIDADO!$AA$139:$AF$139</c:f>
              <c:strCache>
                <c:ptCount val="6"/>
                <c:pt idx="0">
                  <c:v>1</c:v>
                </c:pt>
                <c:pt idx="1">
                  <c:v>2</c:v>
                </c:pt>
                <c:pt idx="2">
                  <c:v>3</c:v>
                </c:pt>
                <c:pt idx="3">
                  <c:v>4</c:v>
                </c:pt>
                <c:pt idx="4">
                  <c:v>5</c:v>
                </c:pt>
                <c:pt idx="5">
                  <c:v>N/sr</c:v>
                </c:pt>
              </c:strCache>
            </c:strRef>
          </c:cat>
          <c:val>
            <c:numRef>
              <c:f>CONSOLIDADO!$AA$140:$AF$140</c:f>
              <c:numCache>
                <c:formatCode>0.0%</c:formatCode>
                <c:ptCount val="6"/>
                <c:pt idx="0">
                  <c:v>1.1684518013631937E-2</c:v>
                </c:pt>
                <c:pt idx="1">
                  <c:v>6.815968841285297E-3</c:v>
                </c:pt>
                <c:pt idx="2">
                  <c:v>5.1606621226874393E-2</c:v>
                </c:pt>
                <c:pt idx="3" formatCode="0.00%">
                  <c:v>0.11100292112950341</c:v>
                </c:pt>
                <c:pt idx="4" formatCode="0.00%">
                  <c:v>0.81110029211295032</c:v>
                </c:pt>
                <c:pt idx="5">
                  <c:v>7.7896786757546254E-3</c:v>
                </c:pt>
              </c:numCache>
            </c:numRef>
          </c:val>
          <c:extLst>
            <c:ext xmlns:c16="http://schemas.microsoft.com/office/drawing/2014/chart" uri="{C3380CC4-5D6E-409C-BE32-E72D297353CC}">
              <c16:uniqueId val="{0000000C-F09B-4863-B9B0-74BDA1439908}"/>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s-CO"/>
    </a:p>
  </c:txPr>
  <c:externalData r:id="rId4">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s-CO"/>
              <a:t>CONSOLIDADO ENCUESTA, I-2022</a:t>
            </a:r>
          </a:p>
        </c:rich>
      </c:tx>
      <c:layout>
        <c:manualLayout>
          <c:xMode val="edge"/>
          <c:yMode val="edge"/>
          <c:x val="0.17760437790042444"/>
          <c:y val="2.3715415019762844E-2"/>
        </c:manualLayout>
      </c:layout>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471915761301259"/>
          <c:y val="0.40146960878901994"/>
          <c:w val="0.7705616847739748"/>
          <c:h val="0.55441287230400549"/>
        </c:manualLayout>
      </c:layout>
      <c:pie3DChart>
        <c:varyColors val="1"/>
        <c:ser>
          <c:idx val="0"/>
          <c:order val="0"/>
          <c:dPt>
            <c:idx val="0"/>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2B19-4386-A25F-479182DFCBA4}"/>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2B19-4386-A25F-479182DFCBA4}"/>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2B19-4386-A25F-479182DFCBA4}"/>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2B19-4386-A25F-479182DFCBA4}"/>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2B19-4386-A25F-479182DFCBA4}"/>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2B19-4386-A25F-479182DFCBA4}"/>
              </c:ext>
            </c:extLst>
          </c:dPt>
          <c:dLbls>
            <c:dLbl>
              <c:idx val="4"/>
              <c:layout>
                <c:manualLayout>
                  <c:x val="-0.15772945008980452"/>
                  <c:y val="-0.1304329152531822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B19-4386-A25F-479182DFCBA4}"/>
                </c:ext>
              </c:extLst>
            </c:dLbl>
            <c:spPr>
              <a:noFill/>
              <a:ln>
                <a:noFill/>
              </a:ln>
              <a:effectLst/>
            </c:spPr>
            <c:txPr>
              <a:bodyPr rot="0" vert="horz"/>
              <a:lstStyle/>
              <a:p>
                <a:pPr>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CONSOLIDADO!$AA$139:$AF$139</c:f>
              <c:strCache>
                <c:ptCount val="6"/>
                <c:pt idx="0">
                  <c:v>1</c:v>
                </c:pt>
                <c:pt idx="1">
                  <c:v>2</c:v>
                </c:pt>
                <c:pt idx="2">
                  <c:v>3</c:v>
                </c:pt>
                <c:pt idx="3">
                  <c:v>4</c:v>
                </c:pt>
                <c:pt idx="4">
                  <c:v>5</c:v>
                </c:pt>
                <c:pt idx="5">
                  <c:v>N/sr</c:v>
                </c:pt>
              </c:strCache>
            </c:strRef>
          </c:cat>
          <c:val>
            <c:numRef>
              <c:f>CONSOLIDADO!$AA$140:$AF$140</c:f>
              <c:numCache>
                <c:formatCode>0.00%</c:formatCode>
                <c:ptCount val="6"/>
                <c:pt idx="0">
                  <c:v>1.020408163265306E-2</c:v>
                </c:pt>
                <c:pt idx="1">
                  <c:v>1.8367346938775512E-2</c:v>
                </c:pt>
                <c:pt idx="2">
                  <c:v>4.4897959183673466E-2</c:v>
                </c:pt>
                <c:pt idx="3">
                  <c:v>0.1</c:v>
                </c:pt>
                <c:pt idx="4">
                  <c:v>0.82448979591836735</c:v>
                </c:pt>
                <c:pt idx="5">
                  <c:v>2.0408163265306124E-3</c:v>
                </c:pt>
              </c:numCache>
            </c:numRef>
          </c:val>
          <c:extLst>
            <c:ext xmlns:c16="http://schemas.microsoft.com/office/drawing/2014/chart" uri="{C3380CC4-5D6E-409C-BE32-E72D297353CC}">
              <c16:uniqueId val="{0000000C-2B19-4386-A25F-479182DFCBA4}"/>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a:latin typeface="Arial" panose="020B0604020202020204" pitchFamily="34" charset="0"/>
          <a:cs typeface="Arial" panose="020B0604020202020204" pitchFamily="34" charset="0"/>
        </a:defRPr>
      </a:pPr>
      <a:endParaRPr lang="es-CO"/>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Hoja4!$B$5:$B$10</c:f>
              <c:strCache>
                <c:ptCount val="6"/>
                <c:pt idx="0">
                  <c:v>MUY BUENO</c:v>
                </c:pt>
                <c:pt idx="1">
                  <c:v>BUENO</c:v>
                </c:pt>
                <c:pt idx="2">
                  <c:v>REGULAR</c:v>
                </c:pt>
                <c:pt idx="3">
                  <c:v>MALO</c:v>
                </c:pt>
                <c:pt idx="4">
                  <c:v>MUY MALO</c:v>
                </c:pt>
                <c:pt idx="5">
                  <c:v>NO SABE/NO RESPONDE</c:v>
                </c:pt>
              </c:strCache>
            </c:strRef>
          </c:cat>
          <c:val>
            <c:numRef>
              <c:f>Hoja4!$C$5:$C$10</c:f>
              <c:numCache>
                <c:formatCode>General</c:formatCode>
                <c:ptCount val="6"/>
                <c:pt idx="0">
                  <c:v>453</c:v>
                </c:pt>
                <c:pt idx="1">
                  <c:v>121</c:v>
                </c:pt>
                <c:pt idx="2">
                  <c:v>44</c:v>
                </c:pt>
                <c:pt idx="3">
                  <c:v>24</c:v>
                </c:pt>
                <c:pt idx="4">
                  <c:v>32</c:v>
                </c:pt>
                <c:pt idx="5">
                  <c:v>36</c:v>
                </c:pt>
              </c:numCache>
            </c:numRef>
          </c:val>
          <c:extLst>
            <c:ext xmlns:c16="http://schemas.microsoft.com/office/drawing/2014/chart" uri="{C3380CC4-5D6E-409C-BE32-E72D297353CC}">
              <c16:uniqueId val="{00000000-48AE-4E5D-93D5-5F8920539B7C}"/>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Hoja4!$B$5:$B$10</c:f>
              <c:strCache>
                <c:ptCount val="6"/>
                <c:pt idx="0">
                  <c:v>MUY BUENO</c:v>
                </c:pt>
                <c:pt idx="1">
                  <c:v>BUENO</c:v>
                </c:pt>
                <c:pt idx="2">
                  <c:v>REGULAR</c:v>
                </c:pt>
                <c:pt idx="3">
                  <c:v>MALO</c:v>
                </c:pt>
                <c:pt idx="4">
                  <c:v>MUY MALO</c:v>
                </c:pt>
                <c:pt idx="5">
                  <c:v>NO SABE/NO RESPONDE</c:v>
                </c:pt>
              </c:strCache>
            </c:strRef>
          </c:cat>
          <c:val>
            <c:numRef>
              <c:f>Hoja4!$D$5:$D$10</c:f>
              <c:numCache>
                <c:formatCode>0%</c:formatCode>
                <c:ptCount val="6"/>
                <c:pt idx="0">
                  <c:v>0.64</c:v>
                </c:pt>
                <c:pt idx="1">
                  <c:v>0.17</c:v>
                </c:pt>
                <c:pt idx="2">
                  <c:v>6.2E-2</c:v>
                </c:pt>
                <c:pt idx="3">
                  <c:v>3.4000000000000002E-2</c:v>
                </c:pt>
                <c:pt idx="4">
                  <c:v>0.04</c:v>
                </c:pt>
                <c:pt idx="5">
                  <c:v>5.0999999999999997E-2</c:v>
                </c:pt>
              </c:numCache>
            </c:numRef>
          </c:val>
          <c:extLst>
            <c:ext xmlns:c16="http://schemas.microsoft.com/office/drawing/2014/chart" uri="{C3380CC4-5D6E-409C-BE32-E72D297353CC}">
              <c16:uniqueId val="{00000001-48AE-4E5D-93D5-5F8920539B7C}"/>
            </c:ext>
          </c:extLst>
        </c:ser>
        <c:dLbls>
          <c:dLblPos val="inBase"/>
          <c:showLegendKey val="0"/>
          <c:showVal val="1"/>
          <c:showCatName val="0"/>
          <c:showSerName val="0"/>
          <c:showPercent val="0"/>
          <c:showBubbleSize val="0"/>
        </c:dLbls>
        <c:gapWidth val="150"/>
        <c:overlap val="100"/>
        <c:axId val="1692926383"/>
        <c:axId val="1692922639"/>
      </c:barChart>
      <c:catAx>
        <c:axId val="1692926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692922639"/>
        <c:crosses val="autoZero"/>
        <c:auto val="1"/>
        <c:lblAlgn val="ctr"/>
        <c:lblOffset val="100"/>
        <c:noMultiLvlLbl val="0"/>
      </c:catAx>
      <c:valAx>
        <c:axId val="1692922639"/>
        <c:scaling>
          <c:orientation val="minMax"/>
        </c:scaling>
        <c:delete val="1"/>
        <c:axPos val="l"/>
        <c:numFmt formatCode="General" sourceLinked="1"/>
        <c:majorTickMark val="none"/>
        <c:minorTickMark val="none"/>
        <c:tickLblPos val="nextTo"/>
        <c:crossAx val="1692926383"/>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dLbls>
          <c:dLblPos val="inBase"/>
          <c:showLegendKey val="0"/>
          <c:showVal val="1"/>
          <c:showCatName val="0"/>
          <c:showSerName val="0"/>
          <c:showPercent val="0"/>
          <c:showBubbleSize val="0"/>
        </c:dLbls>
        <c:gapWidth val="150"/>
        <c:overlap val="100"/>
        <c:axId val="1692926383"/>
        <c:axId val="1692922639"/>
      </c:barChart>
      <c:catAx>
        <c:axId val="1692926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692922639"/>
        <c:crosses val="autoZero"/>
        <c:auto val="1"/>
        <c:lblAlgn val="ctr"/>
        <c:lblOffset val="100"/>
        <c:noMultiLvlLbl val="0"/>
      </c:catAx>
      <c:valAx>
        <c:axId val="1692922639"/>
        <c:scaling>
          <c:orientation val="minMax"/>
        </c:scaling>
        <c:delete val="1"/>
        <c:axPos val="l"/>
        <c:numFmt formatCode="0%" sourceLinked="1"/>
        <c:majorTickMark val="none"/>
        <c:minorTickMark val="none"/>
        <c:tickLblPos val="nextTo"/>
        <c:crossAx val="1692926383"/>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s-CO"/>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'adenunciar 1'!$B$6:$B$11</c:f>
              <c:strCache>
                <c:ptCount val="6"/>
                <c:pt idx="0">
                  <c:v>NO SABE/NO RESPONDE</c:v>
                </c:pt>
                <c:pt idx="1">
                  <c:v>MUY MALO</c:v>
                </c:pt>
                <c:pt idx="2">
                  <c:v>MALO</c:v>
                </c:pt>
                <c:pt idx="3">
                  <c:v>REGULAR</c:v>
                </c:pt>
                <c:pt idx="4">
                  <c:v>BUENO</c:v>
                </c:pt>
                <c:pt idx="5">
                  <c:v>MUY BUENO</c:v>
                </c:pt>
              </c:strCache>
            </c:strRef>
          </c:cat>
          <c:val>
            <c:numRef>
              <c:f>'adenunciar 1'!$C$6:$C$11</c:f>
              <c:numCache>
                <c:formatCode>General</c:formatCode>
                <c:ptCount val="6"/>
                <c:pt idx="0">
                  <c:v>3</c:v>
                </c:pt>
                <c:pt idx="1">
                  <c:v>17</c:v>
                </c:pt>
                <c:pt idx="2">
                  <c:v>11</c:v>
                </c:pt>
                <c:pt idx="3">
                  <c:v>22</c:v>
                </c:pt>
                <c:pt idx="4">
                  <c:v>30</c:v>
                </c:pt>
                <c:pt idx="5">
                  <c:v>33</c:v>
                </c:pt>
              </c:numCache>
            </c:numRef>
          </c:val>
          <c:extLst>
            <c:ext xmlns:c16="http://schemas.microsoft.com/office/drawing/2014/chart" uri="{C3380CC4-5D6E-409C-BE32-E72D297353CC}">
              <c16:uniqueId val="{00000000-CF53-44CD-BAEF-AD9B4DA98ABD}"/>
            </c:ext>
          </c:extLst>
        </c:ser>
        <c:ser>
          <c:idx val="1"/>
          <c:order val="1"/>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'adenunciar 1'!$B$6:$B$11</c:f>
              <c:strCache>
                <c:ptCount val="6"/>
                <c:pt idx="0">
                  <c:v>NO SABE/NO RESPONDE</c:v>
                </c:pt>
                <c:pt idx="1">
                  <c:v>MUY MALO</c:v>
                </c:pt>
                <c:pt idx="2">
                  <c:v>MALO</c:v>
                </c:pt>
                <c:pt idx="3">
                  <c:v>REGULAR</c:v>
                </c:pt>
                <c:pt idx="4">
                  <c:v>BUENO</c:v>
                </c:pt>
                <c:pt idx="5">
                  <c:v>MUY BUENO</c:v>
                </c:pt>
              </c:strCache>
            </c:strRef>
          </c:cat>
          <c:val>
            <c:numRef>
              <c:f>'adenunciar 1'!$D$6:$D$11</c:f>
              <c:numCache>
                <c:formatCode>0%</c:formatCode>
                <c:ptCount val="6"/>
                <c:pt idx="0">
                  <c:v>0.03</c:v>
                </c:pt>
                <c:pt idx="1">
                  <c:v>0.15</c:v>
                </c:pt>
                <c:pt idx="2">
                  <c:v>0.09</c:v>
                </c:pt>
                <c:pt idx="3">
                  <c:v>0.19</c:v>
                </c:pt>
                <c:pt idx="4">
                  <c:v>0.26</c:v>
                </c:pt>
                <c:pt idx="5">
                  <c:v>0.28000000000000003</c:v>
                </c:pt>
              </c:numCache>
            </c:numRef>
          </c:val>
          <c:extLst>
            <c:ext xmlns:c16="http://schemas.microsoft.com/office/drawing/2014/chart" uri="{C3380CC4-5D6E-409C-BE32-E72D297353CC}">
              <c16:uniqueId val="{00000001-CF53-44CD-BAEF-AD9B4DA98ABD}"/>
            </c:ext>
          </c:extLst>
        </c:ser>
        <c:dLbls>
          <c:dLblPos val="inBase"/>
          <c:showLegendKey val="0"/>
          <c:showVal val="1"/>
          <c:showCatName val="0"/>
          <c:showSerName val="0"/>
          <c:showPercent val="0"/>
          <c:showBubbleSize val="0"/>
        </c:dLbls>
        <c:gapWidth val="150"/>
        <c:overlap val="100"/>
        <c:axId val="1877850479"/>
        <c:axId val="1877850895"/>
      </c:barChart>
      <c:catAx>
        <c:axId val="18778504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877850895"/>
        <c:crosses val="autoZero"/>
        <c:auto val="1"/>
        <c:lblAlgn val="ctr"/>
        <c:lblOffset val="100"/>
        <c:noMultiLvlLbl val="0"/>
      </c:catAx>
      <c:valAx>
        <c:axId val="1877850895"/>
        <c:scaling>
          <c:orientation val="minMax"/>
        </c:scaling>
        <c:delete val="1"/>
        <c:axPos val="b"/>
        <c:numFmt formatCode="General" sourceLinked="1"/>
        <c:majorTickMark val="none"/>
        <c:minorTickMark val="none"/>
        <c:tickLblPos val="nextTo"/>
        <c:crossAx val="1877850479"/>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'adenunicar 2'!$B$5:$B$10</c:f>
              <c:strCache>
                <c:ptCount val="6"/>
                <c:pt idx="0">
                  <c:v>MUY BUENO</c:v>
                </c:pt>
                <c:pt idx="1">
                  <c:v>BUENO</c:v>
                </c:pt>
                <c:pt idx="2">
                  <c:v>REGULAR</c:v>
                </c:pt>
                <c:pt idx="3">
                  <c:v>MALO</c:v>
                </c:pt>
                <c:pt idx="4">
                  <c:v>MUY MALO</c:v>
                </c:pt>
                <c:pt idx="5">
                  <c:v>NO SABE/NO RESPONDE</c:v>
                </c:pt>
              </c:strCache>
            </c:strRef>
          </c:cat>
          <c:val>
            <c:numRef>
              <c:f>'adenunicar 2'!$C$5:$C$10</c:f>
              <c:numCache>
                <c:formatCode>General</c:formatCode>
                <c:ptCount val="6"/>
                <c:pt idx="0">
                  <c:v>34</c:v>
                </c:pt>
                <c:pt idx="1">
                  <c:v>20</c:v>
                </c:pt>
                <c:pt idx="2">
                  <c:v>29</c:v>
                </c:pt>
                <c:pt idx="3">
                  <c:v>18</c:v>
                </c:pt>
                <c:pt idx="4">
                  <c:v>11</c:v>
                </c:pt>
                <c:pt idx="5">
                  <c:v>4</c:v>
                </c:pt>
              </c:numCache>
            </c:numRef>
          </c:val>
          <c:extLst>
            <c:ext xmlns:c16="http://schemas.microsoft.com/office/drawing/2014/chart" uri="{C3380CC4-5D6E-409C-BE32-E72D297353CC}">
              <c16:uniqueId val="{00000000-C888-4A71-9AC2-39B8F8F0A468}"/>
            </c:ext>
          </c:extLst>
        </c:ser>
        <c:ser>
          <c:idx val="1"/>
          <c:order val="1"/>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'adenunicar 2'!$B$5:$B$10</c:f>
              <c:strCache>
                <c:ptCount val="6"/>
                <c:pt idx="0">
                  <c:v>MUY BUENO</c:v>
                </c:pt>
                <c:pt idx="1">
                  <c:v>BUENO</c:v>
                </c:pt>
                <c:pt idx="2">
                  <c:v>REGULAR</c:v>
                </c:pt>
                <c:pt idx="3">
                  <c:v>MALO</c:v>
                </c:pt>
                <c:pt idx="4">
                  <c:v>MUY MALO</c:v>
                </c:pt>
                <c:pt idx="5">
                  <c:v>NO SABE/NO RESPONDE</c:v>
                </c:pt>
              </c:strCache>
            </c:strRef>
          </c:cat>
          <c:val>
            <c:numRef>
              <c:f>'adenunicar 2'!$D$5:$D$10</c:f>
              <c:numCache>
                <c:formatCode>0%</c:formatCode>
                <c:ptCount val="6"/>
                <c:pt idx="0">
                  <c:v>0.28999999999999998</c:v>
                </c:pt>
                <c:pt idx="1">
                  <c:v>0.17</c:v>
                </c:pt>
                <c:pt idx="2">
                  <c:v>0.25</c:v>
                </c:pt>
                <c:pt idx="3">
                  <c:v>0.16</c:v>
                </c:pt>
                <c:pt idx="4">
                  <c:v>0.09</c:v>
                </c:pt>
                <c:pt idx="5">
                  <c:v>0.04</c:v>
                </c:pt>
              </c:numCache>
            </c:numRef>
          </c:val>
          <c:extLst>
            <c:ext xmlns:c16="http://schemas.microsoft.com/office/drawing/2014/chart" uri="{C3380CC4-5D6E-409C-BE32-E72D297353CC}">
              <c16:uniqueId val="{00000001-C888-4A71-9AC2-39B8F8F0A468}"/>
            </c:ext>
          </c:extLst>
        </c:ser>
        <c:dLbls>
          <c:dLblPos val="inBase"/>
          <c:showLegendKey val="0"/>
          <c:showVal val="1"/>
          <c:showCatName val="0"/>
          <c:showSerName val="0"/>
          <c:showPercent val="0"/>
          <c:showBubbleSize val="0"/>
        </c:dLbls>
        <c:gapWidth val="150"/>
        <c:overlap val="100"/>
        <c:axId val="2107690175"/>
        <c:axId val="2107691839"/>
      </c:barChart>
      <c:catAx>
        <c:axId val="2107690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2107691839"/>
        <c:crosses val="autoZero"/>
        <c:auto val="1"/>
        <c:lblAlgn val="ctr"/>
        <c:lblOffset val="100"/>
        <c:noMultiLvlLbl val="0"/>
      </c:catAx>
      <c:valAx>
        <c:axId val="2107691839"/>
        <c:scaling>
          <c:orientation val="minMax"/>
        </c:scaling>
        <c:delete val="1"/>
        <c:axPos val="l"/>
        <c:numFmt formatCode="General" sourceLinked="1"/>
        <c:majorTickMark val="none"/>
        <c:minorTickMark val="none"/>
        <c:tickLblPos val="nextTo"/>
        <c:crossAx val="2107690175"/>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stacked"/>
        <c:varyColors val="0"/>
        <c:ser>
          <c:idx val="0"/>
          <c:order val="0"/>
          <c:spPr>
            <a:solidFill>
              <a:schemeClr val="accent5">
                <a:tint val="77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'adenunciar 3'!$B$6:$B$11</c:f>
              <c:strCache>
                <c:ptCount val="6"/>
                <c:pt idx="0">
                  <c:v>MUY BUENO</c:v>
                </c:pt>
                <c:pt idx="1">
                  <c:v>BUENO</c:v>
                </c:pt>
                <c:pt idx="2">
                  <c:v>REGULAR</c:v>
                </c:pt>
                <c:pt idx="3">
                  <c:v>MALO</c:v>
                </c:pt>
                <c:pt idx="4">
                  <c:v>MUY MALO</c:v>
                </c:pt>
                <c:pt idx="5">
                  <c:v>NO SABE/NO RESPONDE</c:v>
                </c:pt>
              </c:strCache>
            </c:strRef>
          </c:cat>
          <c:val>
            <c:numRef>
              <c:f>'adenunciar 3'!$C$6:$C$11</c:f>
              <c:numCache>
                <c:formatCode>General</c:formatCode>
                <c:ptCount val="6"/>
                <c:pt idx="0">
                  <c:v>23</c:v>
                </c:pt>
                <c:pt idx="1">
                  <c:v>9</c:v>
                </c:pt>
                <c:pt idx="2">
                  <c:v>11</c:v>
                </c:pt>
                <c:pt idx="3">
                  <c:v>11</c:v>
                </c:pt>
                <c:pt idx="4">
                  <c:v>56</c:v>
                </c:pt>
                <c:pt idx="5">
                  <c:v>6</c:v>
                </c:pt>
              </c:numCache>
            </c:numRef>
          </c:val>
          <c:extLst>
            <c:ext xmlns:c16="http://schemas.microsoft.com/office/drawing/2014/chart" uri="{C3380CC4-5D6E-409C-BE32-E72D297353CC}">
              <c16:uniqueId val="{00000000-C7FF-4736-929C-DC250A83C3FC}"/>
            </c:ext>
          </c:extLst>
        </c:ser>
        <c:ser>
          <c:idx val="1"/>
          <c:order val="1"/>
          <c:spPr>
            <a:solidFill>
              <a:schemeClr val="accent5">
                <a:shade val="76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'adenunciar 3'!$B$6:$B$11</c:f>
              <c:strCache>
                <c:ptCount val="6"/>
                <c:pt idx="0">
                  <c:v>MUY BUENO</c:v>
                </c:pt>
                <c:pt idx="1">
                  <c:v>BUENO</c:v>
                </c:pt>
                <c:pt idx="2">
                  <c:v>REGULAR</c:v>
                </c:pt>
                <c:pt idx="3">
                  <c:v>MALO</c:v>
                </c:pt>
                <c:pt idx="4">
                  <c:v>MUY MALO</c:v>
                </c:pt>
                <c:pt idx="5">
                  <c:v>NO SABE/NO RESPONDE</c:v>
                </c:pt>
              </c:strCache>
            </c:strRef>
          </c:cat>
          <c:val>
            <c:numRef>
              <c:f>'adenunciar 3'!$D$6:$D$11</c:f>
              <c:numCache>
                <c:formatCode>0%</c:formatCode>
                <c:ptCount val="6"/>
                <c:pt idx="0">
                  <c:v>0.2</c:v>
                </c:pt>
                <c:pt idx="1">
                  <c:v>0.08</c:v>
                </c:pt>
                <c:pt idx="2">
                  <c:v>0.09</c:v>
                </c:pt>
                <c:pt idx="3">
                  <c:v>0.09</c:v>
                </c:pt>
                <c:pt idx="4">
                  <c:v>0.49</c:v>
                </c:pt>
                <c:pt idx="5">
                  <c:v>0.05</c:v>
                </c:pt>
              </c:numCache>
            </c:numRef>
          </c:val>
          <c:extLst>
            <c:ext xmlns:c16="http://schemas.microsoft.com/office/drawing/2014/chart" uri="{C3380CC4-5D6E-409C-BE32-E72D297353CC}">
              <c16:uniqueId val="{00000001-C7FF-4736-929C-DC250A83C3FC}"/>
            </c:ext>
          </c:extLst>
        </c:ser>
        <c:dLbls>
          <c:dLblPos val="inBase"/>
          <c:showLegendKey val="0"/>
          <c:showVal val="1"/>
          <c:showCatName val="0"/>
          <c:showSerName val="0"/>
          <c:showPercent val="0"/>
          <c:showBubbleSize val="0"/>
        </c:dLbls>
        <c:gapWidth val="150"/>
        <c:overlap val="100"/>
        <c:axId val="1596350799"/>
        <c:axId val="1596352879"/>
      </c:barChart>
      <c:catAx>
        <c:axId val="1596350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596352879"/>
        <c:crosses val="autoZero"/>
        <c:auto val="1"/>
        <c:lblAlgn val="ctr"/>
        <c:lblOffset val="100"/>
        <c:noMultiLvlLbl val="0"/>
      </c:catAx>
      <c:valAx>
        <c:axId val="1596352879"/>
        <c:scaling>
          <c:orientation val="minMax"/>
        </c:scaling>
        <c:delete val="1"/>
        <c:axPos val="l"/>
        <c:numFmt formatCode="General" sourceLinked="1"/>
        <c:majorTickMark val="none"/>
        <c:minorTickMark val="none"/>
        <c:tickLblPos val="nextTo"/>
        <c:crossAx val="1596350799"/>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9">
  <a:schemeClr val="accent6"/>
</cs:colorStyle>
</file>

<file path=ppt/charts/colors11.xml><?xml version="1.0" encoding="utf-8"?>
<cs:colorStyle xmlns:cs="http://schemas.microsoft.com/office/drawing/2012/chartStyle" xmlns:a="http://schemas.openxmlformats.org/drawingml/2006/main" meth="withinLinear" id="15">
  <a:schemeClr val="accent2"/>
</cs:colorStyle>
</file>

<file path=ppt/charts/colors12.xml><?xml version="1.0" encoding="utf-8"?>
<cs:colorStyle xmlns:cs="http://schemas.microsoft.com/office/drawing/2012/chartStyle" xmlns:a="http://schemas.openxmlformats.org/drawingml/2006/main" meth="withinLinearReversed" id="24">
  <a:schemeClr val="accent4"/>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withinLinear" id="15">
  <a:schemeClr val="accent2"/>
</cs:colorStyle>
</file>

<file path=ppt/charts/colors2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2">
  <a:schemeClr val="accent2"/>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4">
  <a:schemeClr val="accent4"/>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0.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1</cdr:x>
      <cdr:y>1</cdr:y>
    </cdr:to>
    <cdr:sp macro="" textlink="">
      <cdr:nvSpPr>
        <cdr:cNvPr id="2" name="Rectángulo 1">
          <a:extLst xmlns:a="http://schemas.openxmlformats.org/drawingml/2006/main">
            <a:ext uri="{FF2B5EF4-FFF2-40B4-BE49-F238E27FC236}">
              <a16:creationId xmlns:a16="http://schemas.microsoft.com/office/drawing/2014/main" id="{782061FE-6340-47A4-AE68-5A28B77848EA}"/>
            </a:ext>
          </a:extLst>
        </cdr:cNvPr>
        <cdr:cNvSpPr/>
      </cdr:nvSpPr>
      <cdr:spPr>
        <a:xfrm xmlns:a="http://schemas.openxmlformats.org/drawingml/2006/main">
          <a:off x="0" y="0"/>
          <a:ext cx="11678898" cy="1052019"/>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algn="just">
            <a:lnSpc>
              <a:spcPct val="115000"/>
            </a:lnSpc>
            <a:spcBef>
              <a:spcPts val="0"/>
            </a:spcBef>
            <a:spcAft>
              <a:spcPts val="1000"/>
            </a:spcAft>
          </a:pPr>
          <a:r>
            <a:rPr lang="es-ES" sz="1200" dirty="0">
              <a:latin typeface="Arial" panose="020B0604020202020204" pitchFamily="34" charset="0"/>
              <a:ea typeface="Calibri" panose="020F0502020204030204" pitchFamily="34" charset="0"/>
              <a:cs typeface="Arial" panose="020B0604020202020204" pitchFamily="34" charset="0"/>
            </a:rPr>
            <a:t>E</a:t>
          </a:r>
          <a:r>
            <a:rPr lang="es-ES" sz="1200" dirty="0">
              <a:effectLst/>
              <a:latin typeface="Arial" panose="020B0604020202020204" pitchFamily="34" charset="0"/>
              <a:ea typeface="Calibri" panose="020F0502020204030204" pitchFamily="34" charset="0"/>
              <a:cs typeface="Arial" panose="020B0604020202020204" pitchFamily="34" charset="0"/>
            </a:rPr>
            <a:t>l informe presentado para el primer semestre de 2022, contiene los resultados de la percepción de la satisfacción de los usuarios, al momento de hacer uso de los servicios de la entidad, a través de los canales dispuestos. </a:t>
          </a:r>
          <a:endParaRPr lang="es-ES" sz="1200" dirty="0">
            <a:latin typeface="Arial" panose="020B0604020202020204" pitchFamily="34" charset="0"/>
            <a:ea typeface="Calibri" panose="020F0502020204030204" pitchFamily="34" charset="0"/>
            <a:cs typeface="Arial" panose="020B0604020202020204" pitchFamily="34" charset="0"/>
          </a:endParaRPr>
        </a:p>
        <a:p xmlns:a="http://schemas.openxmlformats.org/drawingml/2006/main">
          <a:pPr marL="0" marR="0" algn="just">
            <a:lnSpc>
              <a:spcPct val="115000"/>
            </a:lnSpc>
            <a:spcBef>
              <a:spcPts val="0"/>
            </a:spcBef>
            <a:spcAft>
              <a:spcPts val="1000"/>
            </a:spcAft>
          </a:pPr>
          <a:r>
            <a:rPr lang="es-ES" sz="1200" dirty="0">
              <a:effectLst/>
              <a:latin typeface="Arial" panose="020B0604020202020204" pitchFamily="34" charset="0"/>
              <a:ea typeface="Calibri" panose="020F0502020204030204" pitchFamily="34" charset="0"/>
              <a:cs typeface="Arial" panose="020B0604020202020204" pitchFamily="34" charset="0"/>
            </a:rPr>
            <a:t>Así las cosas, se realiza comparativo de resultados obtenidos entre el año 2021 al año 2022, a la aplicación de encuesta de manera telefónica a usuario que asistieron de manera presencial al modelo CAF</a:t>
          </a:r>
          <a:r>
            <a:rPr lang="es-ES" sz="1200" dirty="0">
              <a:latin typeface="Arial" panose="020B0604020202020204" pitchFamily="34" charset="0"/>
              <a:ea typeface="Calibri" panose="020F0502020204030204" pitchFamily="34" charset="0"/>
              <a:cs typeface="Arial" panose="020B0604020202020204" pitchFamily="34" charset="0"/>
            </a:rPr>
            <a:t>.</a:t>
          </a:r>
          <a:endParaRPr lang="es-CO" sz="1200" dirty="0">
            <a:effectLst/>
            <a:latin typeface="Arial" panose="020B0604020202020204" pitchFamily="34" charset="0"/>
            <a:ea typeface="Calibri" panose="020F050202020403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20837C-BB4E-4686-9DCE-23F89F5DD686}" type="datetimeFigureOut">
              <a:rPr lang="es-CO" smtClean="0"/>
              <a:t>10/08/2022</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3FC44-30A7-4732-A320-50D8B6A24A4D}" type="slidenum">
              <a:rPr lang="es-CO" smtClean="0"/>
              <a:t>‹Nº›</a:t>
            </a:fld>
            <a:endParaRPr lang="es-CO"/>
          </a:p>
        </p:txBody>
      </p:sp>
    </p:spTree>
    <p:extLst>
      <p:ext uri="{BB962C8B-B14F-4D97-AF65-F5344CB8AC3E}">
        <p14:creationId xmlns:p14="http://schemas.microsoft.com/office/powerpoint/2010/main" val="2473330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9BE406-B371-1840-A3D3-A1FC1E7E3B6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EF813A03-99AD-334A-AE3B-721DD85596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123170E9-B540-DB4E-A6B9-E2862C2E91D0}"/>
              </a:ext>
            </a:extLst>
          </p:cNvPr>
          <p:cNvSpPr>
            <a:spLocks noGrp="1"/>
          </p:cNvSpPr>
          <p:nvPr>
            <p:ph type="dt" sz="half" idx="10"/>
          </p:nvPr>
        </p:nvSpPr>
        <p:spPr/>
        <p:txBody>
          <a:bodyPr/>
          <a:lstStyle/>
          <a:p>
            <a:fld id="{B6A05056-2B3B-064D-8782-25FF5C39B0C5}" type="datetimeFigureOut">
              <a:rPr lang="es-CO" smtClean="0"/>
              <a:t>10/08/2022</a:t>
            </a:fld>
            <a:endParaRPr lang="es-CO"/>
          </a:p>
        </p:txBody>
      </p:sp>
      <p:sp>
        <p:nvSpPr>
          <p:cNvPr id="5" name="Marcador de pie de página 4">
            <a:extLst>
              <a:ext uri="{FF2B5EF4-FFF2-40B4-BE49-F238E27FC236}">
                <a16:creationId xmlns:a16="http://schemas.microsoft.com/office/drawing/2014/main" id="{F8F4B820-15C4-7C4D-98CA-F6FDC86728E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8BF74C1-27C0-4F4A-8DBE-76DA685421DB}"/>
              </a:ext>
            </a:extLst>
          </p:cNvPr>
          <p:cNvSpPr>
            <a:spLocks noGrp="1"/>
          </p:cNvSpPr>
          <p:nvPr>
            <p:ph type="sldNum" sz="quarter" idx="12"/>
          </p:nvPr>
        </p:nvSpPr>
        <p:spPr/>
        <p:txBody>
          <a:bodyPr/>
          <a:lstStyle/>
          <a:p>
            <a:fld id="{081BA57D-D4F6-C341-B32D-67FAA574FF5C}" type="slidenum">
              <a:rPr lang="es-CO" smtClean="0"/>
              <a:t>‹Nº›</a:t>
            </a:fld>
            <a:endParaRPr lang="es-CO"/>
          </a:p>
        </p:txBody>
      </p:sp>
    </p:spTree>
    <p:extLst>
      <p:ext uri="{BB962C8B-B14F-4D97-AF65-F5344CB8AC3E}">
        <p14:creationId xmlns:p14="http://schemas.microsoft.com/office/powerpoint/2010/main" val="177198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345194-B812-104A-9E2E-C16DCC2B642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9E952AA4-3D52-B446-A3A4-12BA0E00AD3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82686968-6F82-5347-9A0F-FA3408F411F2}"/>
              </a:ext>
            </a:extLst>
          </p:cNvPr>
          <p:cNvSpPr>
            <a:spLocks noGrp="1"/>
          </p:cNvSpPr>
          <p:nvPr>
            <p:ph type="dt" sz="half" idx="10"/>
          </p:nvPr>
        </p:nvSpPr>
        <p:spPr/>
        <p:txBody>
          <a:bodyPr/>
          <a:lstStyle/>
          <a:p>
            <a:fld id="{B6A05056-2B3B-064D-8782-25FF5C39B0C5}" type="datetimeFigureOut">
              <a:rPr lang="es-CO" smtClean="0"/>
              <a:t>10/08/2022</a:t>
            </a:fld>
            <a:endParaRPr lang="es-CO"/>
          </a:p>
        </p:txBody>
      </p:sp>
      <p:sp>
        <p:nvSpPr>
          <p:cNvPr id="5" name="Marcador de pie de página 4">
            <a:extLst>
              <a:ext uri="{FF2B5EF4-FFF2-40B4-BE49-F238E27FC236}">
                <a16:creationId xmlns:a16="http://schemas.microsoft.com/office/drawing/2014/main" id="{AEE0B087-A179-8849-B7DE-65968F2C88E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6646A24-A79F-4943-86A6-E93F130688FD}"/>
              </a:ext>
            </a:extLst>
          </p:cNvPr>
          <p:cNvSpPr>
            <a:spLocks noGrp="1"/>
          </p:cNvSpPr>
          <p:nvPr>
            <p:ph type="sldNum" sz="quarter" idx="12"/>
          </p:nvPr>
        </p:nvSpPr>
        <p:spPr/>
        <p:txBody>
          <a:bodyPr/>
          <a:lstStyle/>
          <a:p>
            <a:fld id="{081BA57D-D4F6-C341-B32D-67FAA574FF5C}" type="slidenum">
              <a:rPr lang="es-CO" smtClean="0"/>
              <a:t>‹Nº›</a:t>
            </a:fld>
            <a:endParaRPr lang="es-CO"/>
          </a:p>
        </p:txBody>
      </p:sp>
    </p:spTree>
    <p:extLst>
      <p:ext uri="{BB962C8B-B14F-4D97-AF65-F5344CB8AC3E}">
        <p14:creationId xmlns:p14="http://schemas.microsoft.com/office/powerpoint/2010/main" val="665026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0A39C47-0E51-A446-9B7D-32B5D50C84A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B0D78E60-8DC8-FE4F-A022-65F6D423A7C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A10C7A5-EF6F-B441-BEAD-614D0AA6FB29}"/>
              </a:ext>
            </a:extLst>
          </p:cNvPr>
          <p:cNvSpPr>
            <a:spLocks noGrp="1"/>
          </p:cNvSpPr>
          <p:nvPr>
            <p:ph type="dt" sz="half" idx="10"/>
          </p:nvPr>
        </p:nvSpPr>
        <p:spPr/>
        <p:txBody>
          <a:bodyPr/>
          <a:lstStyle/>
          <a:p>
            <a:fld id="{B6A05056-2B3B-064D-8782-25FF5C39B0C5}" type="datetimeFigureOut">
              <a:rPr lang="es-CO" smtClean="0"/>
              <a:t>10/08/2022</a:t>
            </a:fld>
            <a:endParaRPr lang="es-CO"/>
          </a:p>
        </p:txBody>
      </p:sp>
      <p:sp>
        <p:nvSpPr>
          <p:cNvPr id="5" name="Marcador de pie de página 4">
            <a:extLst>
              <a:ext uri="{FF2B5EF4-FFF2-40B4-BE49-F238E27FC236}">
                <a16:creationId xmlns:a16="http://schemas.microsoft.com/office/drawing/2014/main" id="{6385CF61-4C0B-7E42-9027-45F1347FF41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BA0295E-F88F-3B40-9156-B2A8EDD6312B}"/>
              </a:ext>
            </a:extLst>
          </p:cNvPr>
          <p:cNvSpPr>
            <a:spLocks noGrp="1"/>
          </p:cNvSpPr>
          <p:nvPr>
            <p:ph type="sldNum" sz="quarter" idx="12"/>
          </p:nvPr>
        </p:nvSpPr>
        <p:spPr/>
        <p:txBody>
          <a:bodyPr/>
          <a:lstStyle/>
          <a:p>
            <a:fld id="{081BA57D-D4F6-C341-B32D-67FAA574FF5C}" type="slidenum">
              <a:rPr lang="es-CO" smtClean="0"/>
              <a:t>‹Nº›</a:t>
            </a:fld>
            <a:endParaRPr lang="es-CO"/>
          </a:p>
        </p:txBody>
      </p:sp>
    </p:spTree>
    <p:extLst>
      <p:ext uri="{BB962C8B-B14F-4D97-AF65-F5344CB8AC3E}">
        <p14:creationId xmlns:p14="http://schemas.microsoft.com/office/powerpoint/2010/main" val="191342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2F0F57-60E8-7A41-BBC5-E9AA80562D8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6240B5D5-CCDB-0F45-83A8-42ABB05C4C6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D79B834-29E3-A246-9596-B103CB86837C}"/>
              </a:ext>
            </a:extLst>
          </p:cNvPr>
          <p:cNvSpPr>
            <a:spLocks noGrp="1"/>
          </p:cNvSpPr>
          <p:nvPr>
            <p:ph type="dt" sz="half" idx="10"/>
          </p:nvPr>
        </p:nvSpPr>
        <p:spPr/>
        <p:txBody>
          <a:bodyPr/>
          <a:lstStyle/>
          <a:p>
            <a:fld id="{B6A05056-2B3B-064D-8782-25FF5C39B0C5}" type="datetimeFigureOut">
              <a:rPr lang="es-CO" smtClean="0"/>
              <a:t>10/08/2022</a:t>
            </a:fld>
            <a:endParaRPr lang="es-CO"/>
          </a:p>
        </p:txBody>
      </p:sp>
      <p:sp>
        <p:nvSpPr>
          <p:cNvPr id="5" name="Marcador de pie de página 4">
            <a:extLst>
              <a:ext uri="{FF2B5EF4-FFF2-40B4-BE49-F238E27FC236}">
                <a16:creationId xmlns:a16="http://schemas.microsoft.com/office/drawing/2014/main" id="{7131000E-C96C-214B-B4BB-BB117E3DD84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8AE524C-1760-C441-9351-DDB183F588D0}"/>
              </a:ext>
            </a:extLst>
          </p:cNvPr>
          <p:cNvSpPr>
            <a:spLocks noGrp="1"/>
          </p:cNvSpPr>
          <p:nvPr>
            <p:ph type="sldNum" sz="quarter" idx="12"/>
          </p:nvPr>
        </p:nvSpPr>
        <p:spPr/>
        <p:txBody>
          <a:bodyPr/>
          <a:lstStyle/>
          <a:p>
            <a:fld id="{081BA57D-D4F6-C341-B32D-67FAA574FF5C}" type="slidenum">
              <a:rPr lang="es-CO" smtClean="0"/>
              <a:t>‹Nº›</a:t>
            </a:fld>
            <a:endParaRPr lang="es-CO"/>
          </a:p>
        </p:txBody>
      </p:sp>
    </p:spTree>
    <p:extLst>
      <p:ext uri="{BB962C8B-B14F-4D97-AF65-F5344CB8AC3E}">
        <p14:creationId xmlns:p14="http://schemas.microsoft.com/office/powerpoint/2010/main" val="385134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6A1A6F-1D99-9A46-AF37-8B44FFF6882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B330D5E-D923-394D-B222-B487F79075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314870-8313-944A-AA29-A36A019B9EE7}"/>
              </a:ext>
            </a:extLst>
          </p:cNvPr>
          <p:cNvSpPr>
            <a:spLocks noGrp="1"/>
          </p:cNvSpPr>
          <p:nvPr>
            <p:ph type="dt" sz="half" idx="10"/>
          </p:nvPr>
        </p:nvSpPr>
        <p:spPr/>
        <p:txBody>
          <a:bodyPr/>
          <a:lstStyle/>
          <a:p>
            <a:fld id="{B6A05056-2B3B-064D-8782-25FF5C39B0C5}" type="datetimeFigureOut">
              <a:rPr lang="es-CO" smtClean="0"/>
              <a:t>10/08/2022</a:t>
            </a:fld>
            <a:endParaRPr lang="es-CO"/>
          </a:p>
        </p:txBody>
      </p:sp>
      <p:sp>
        <p:nvSpPr>
          <p:cNvPr id="5" name="Marcador de pie de página 4">
            <a:extLst>
              <a:ext uri="{FF2B5EF4-FFF2-40B4-BE49-F238E27FC236}">
                <a16:creationId xmlns:a16="http://schemas.microsoft.com/office/drawing/2014/main" id="{E488950C-4EA0-B744-90FE-43FB4C3EEFE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FF62C59-42A3-B348-BB2A-58190A349392}"/>
              </a:ext>
            </a:extLst>
          </p:cNvPr>
          <p:cNvSpPr>
            <a:spLocks noGrp="1"/>
          </p:cNvSpPr>
          <p:nvPr>
            <p:ph type="sldNum" sz="quarter" idx="12"/>
          </p:nvPr>
        </p:nvSpPr>
        <p:spPr/>
        <p:txBody>
          <a:bodyPr/>
          <a:lstStyle/>
          <a:p>
            <a:fld id="{081BA57D-D4F6-C341-B32D-67FAA574FF5C}" type="slidenum">
              <a:rPr lang="es-CO" smtClean="0"/>
              <a:t>‹Nº›</a:t>
            </a:fld>
            <a:endParaRPr lang="es-CO"/>
          </a:p>
        </p:txBody>
      </p:sp>
    </p:spTree>
    <p:extLst>
      <p:ext uri="{BB962C8B-B14F-4D97-AF65-F5344CB8AC3E}">
        <p14:creationId xmlns:p14="http://schemas.microsoft.com/office/powerpoint/2010/main" val="282540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60A1E0-9AE6-B14F-A06C-9745C4678F11}"/>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6419EC41-D894-FB48-A12D-41BC5DD36E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D36364D1-42B6-D64E-AF60-95E3912D9F1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0AC7B179-4AE9-094E-9011-513700B06608}"/>
              </a:ext>
            </a:extLst>
          </p:cNvPr>
          <p:cNvSpPr>
            <a:spLocks noGrp="1"/>
          </p:cNvSpPr>
          <p:nvPr>
            <p:ph type="dt" sz="half" idx="10"/>
          </p:nvPr>
        </p:nvSpPr>
        <p:spPr/>
        <p:txBody>
          <a:bodyPr/>
          <a:lstStyle/>
          <a:p>
            <a:fld id="{B6A05056-2B3B-064D-8782-25FF5C39B0C5}" type="datetimeFigureOut">
              <a:rPr lang="es-CO" smtClean="0"/>
              <a:t>10/08/2022</a:t>
            </a:fld>
            <a:endParaRPr lang="es-CO"/>
          </a:p>
        </p:txBody>
      </p:sp>
      <p:sp>
        <p:nvSpPr>
          <p:cNvPr id="6" name="Marcador de pie de página 5">
            <a:extLst>
              <a:ext uri="{FF2B5EF4-FFF2-40B4-BE49-F238E27FC236}">
                <a16:creationId xmlns:a16="http://schemas.microsoft.com/office/drawing/2014/main" id="{5BA331C0-9E37-5F48-807A-ED0650CA12DE}"/>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D00AF95-C73C-CC47-A64D-8CD141D8CA61}"/>
              </a:ext>
            </a:extLst>
          </p:cNvPr>
          <p:cNvSpPr>
            <a:spLocks noGrp="1"/>
          </p:cNvSpPr>
          <p:nvPr>
            <p:ph type="sldNum" sz="quarter" idx="12"/>
          </p:nvPr>
        </p:nvSpPr>
        <p:spPr/>
        <p:txBody>
          <a:bodyPr/>
          <a:lstStyle/>
          <a:p>
            <a:fld id="{081BA57D-D4F6-C341-B32D-67FAA574FF5C}" type="slidenum">
              <a:rPr lang="es-CO" smtClean="0"/>
              <a:t>‹Nº›</a:t>
            </a:fld>
            <a:endParaRPr lang="es-CO"/>
          </a:p>
        </p:txBody>
      </p:sp>
    </p:spTree>
    <p:extLst>
      <p:ext uri="{BB962C8B-B14F-4D97-AF65-F5344CB8AC3E}">
        <p14:creationId xmlns:p14="http://schemas.microsoft.com/office/powerpoint/2010/main" val="3266174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E3CBC4-56F9-4348-A404-11C61BC1984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75FD70C-C731-CE49-849E-F197587E75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498C79B-B8FC-BC41-B3F6-1414BBCB1C8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CB3C1684-C879-0045-B7BE-6D612FEA3E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33EB68C-89F3-8242-A68A-4E6A5CCC99B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79F8146E-36AA-ED4B-A556-8423CDBD999C}"/>
              </a:ext>
            </a:extLst>
          </p:cNvPr>
          <p:cNvSpPr>
            <a:spLocks noGrp="1"/>
          </p:cNvSpPr>
          <p:nvPr>
            <p:ph type="dt" sz="half" idx="10"/>
          </p:nvPr>
        </p:nvSpPr>
        <p:spPr/>
        <p:txBody>
          <a:bodyPr/>
          <a:lstStyle/>
          <a:p>
            <a:fld id="{B6A05056-2B3B-064D-8782-25FF5C39B0C5}" type="datetimeFigureOut">
              <a:rPr lang="es-CO" smtClean="0"/>
              <a:t>10/08/2022</a:t>
            </a:fld>
            <a:endParaRPr lang="es-CO"/>
          </a:p>
        </p:txBody>
      </p:sp>
      <p:sp>
        <p:nvSpPr>
          <p:cNvPr id="8" name="Marcador de pie de página 7">
            <a:extLst>
              <a:ext uri="{FF2B5EF4-FFF2-40B4-BE49-F238E27FC236}">
                <a16:creationId xmlns:a16="http://schemas.microsoft.com/office/drawing/2014/main" id="{683000BB-A68E-7B44-8155-863A9D16D5A6}"/>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59A06688-D043-FD45-96EF-1F9778E02E73}"/>
              </a:ext>
            </a:extLst>
          </p:cNvPr>
          <p:cNvSpPr>
            <a:spLocks noGrp="1"/>
          </p:cNvSpPr>
          <p:nvPr>
            <p:ph type="sldNum" sz="quarter" idx="12"/>
          </p:nvPr>
        </p:nvSpPr>
        <p:spPr/>
        <p:txBody>
          <a:bodyPr/>
          <a:lstStyle/>
          <a:p>
            <a:fld id="{081BA57D-D4F6-C341-B32D-67FAA574FF5C}" type="slidenum">
              <a:rPr lang="es-CO" smtClean="0"/>
              <a:t>‹Nº›</a:t>
            </a:fld>
            <a:endParaRPr lang="es-CO"/>
          </a:p>
        </p:txBody>
      </p:sp>
    </p:spTree>
    <p:extLst>
      <p:ext uri="{BB962C8B-B14F-4D97-AF65-F5344CB8AC3E}">
        <p14:creationId xmlns:p14="http://schemas.microsoft.com/office/powerpoint/2010/main" val="1699534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55F605-7EC5-1F4A-B00F-EC1B6C6C5C7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865D6930-1315-404E-8825-2057EA7C0FB2}"/>
              </a:ext>
            </a:extLst>
          </p:cNvPr>
          <p:cNvSpPr>
            <a:spLocks noGrp="1"/>
          </p:cNvSpPr>
          <p:nvPr>
            <p:ph type="dt" sz="half" idx="10"/>
          </p:nvPr>
        </p:nvSpPr>
        <p:spPr/>
        <p:txBody>
          <a:bodyPr/>
          <a:lstStyle/>
          <a:p>
            <a:fld id="{B6A05056-2B3B-064D-8782-25FF5C39B0C5}" type="datetimeFigureOut">
              <a:rPr lang="es-CO" smtClean="0"/>
              <a:t>10/08/2022</a:t>
            </a:fld>
            <a:endParaRPr lang="es-CO"/>
          </a:p>
        </p:txBody>
      </p:sp>
      <p:sp>
        <p:nvSpPr>
          <p:cNvPr id="4" name="Marcador de pie de página 3">
            <a:extLst>
              <a:ext uri="{FF2B5EF4-FFF2-40B4-BE49-F238E27FC236}">
                <a16:creationId xmlns:a16="http://schemas.microsoft.com/office/drawing/2014/main" id="{5754675E-59FD-C040-B081-F020AD5E28EC}"/>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50265E82-7DBD-9344-A3C2-D2A583B816E0}"/>
              </a:ext>
            </a:extLst>
          </p:cNvPr>
          <p:cNvSpPr>
            <a:spLocks noGrp="1"/>
          </p:cNvSpPr>
          <p:nvPr>
            <p:ph type="sldNum" sz="quarter" idx="12"/>
          </p:nvPr>
        </p:nvSpPr>
        <p:spPr/>
        <p:txBody>
          <a:bodyPr/>
          <a:lstStyle/>
          <a:p>
            <a:fld id="{081BA57D-D4F6-C341-B32D-67FAA574FF5C}" type="slidenum">
              <a:rPr lang="es-CO" smtClean="0"/>
              <a:t>‹Nº›</a:t>
            </a:fld>
            <a:endParaRPr lang="es-CO"/>
          </a:p>
        </p:txBody>
      </p:sp>
    </p:spTree>
    <p:extLst>
      <p:ext uri="{BB962C8B-B14F-4D97-AF65-F5344CB8AC3E}">
        <p14:creationId xmlns:p14="http://schemas.microsoft.com/office/powerpoint/2010/main" val="2808350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D2B8AD0-9A11-0547-8E51-A1590CDA429B}"/>
              </a:ext>
            </a:extLst>
          </p:cNvPr>
          <p:cNvSpPr>
            <a:spLocks noGrp="1"/>
          </p:cNvSpPr>
          <p:nvPr>
            <p:ph type="dt" sz="half" idx="10"/>
          </p:nvPr>
        </p:nvSpPr>
        <p:spPr/>
        <p:txBody>
          <a:bodyPr/>
          <a:lstStyle/>
          <a:p>
            <a:fld id="{B6A05056-2B3B-064D-8782-25FF5C39B0C5}" type="datetimeFigureOut">
              <a:rPr lang="es-CO" smtClean="0"/>
              <a:t>10/08/2022</a:t>
            </a:fld>
            <a:endParaRPr lang="es-CO"/>
          </a:p>
        </p:txBody>
      </p:sp>
      <p:sp>
        <p:nvSpPr>
          <p:cNvPr id="3" name="Marcador de pie de página 2">
            <a:extLst>
              <a:ext uri="{FF2B5EF4-FFF2-40B4-BE49-F238E27FC236}">
                <a16:creationId xmlns:a16="http://schemas.microsoft.com/office/drawing/2014/main" id="{0E618F7F-6B80-364D-8409-D1F076FA8837}"/>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78EE74CC-6310-CB49-8810-60B101C21745}"/>
              </a:ext>
            </a:extLst>
          </p:cNvPr>
          <p:cNvSpPr>
            <a:spLocks noGrp="1"/>
          </p:cNvSpPr>
          <p:nvPr>
            <p:ph type="sldNum" sz="quarter" idx="12"/>
          </p:nvPr>
        </p:nvSpPr>
        <p:spPr/>
        <p:txBody>
          <a:bodyPr/>
          <a:lstStyle/>
          <a:p>
            <a:fld id="{081BA57D-D4F6-C341-B32D-67FAA574FF5C}" type="slidenum">
              <a:rPr lang="es-CO" smtClean="0"/>
              <a:t>‹Nº›</a:t>
            </a:fld>
            <a:endParaRPr lang="es-CO"/>
          </a:p>
        </p:txBody>
      </p:sp>
    </p:spTree>
    <p:extLst>
      <p:ext uri="{BB962C8B-B14F-4D97-AF65-F5344CB8AC3E}">
        <p14:creationId xmlns:p14="http://schemas.microsoft.com/office/powerpoint/2010/main" val="895967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678FD4-D2EB-5A48-970C-8E5AFB13C7B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C516717-8801-A54B-87EE-E4B4961F98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B4D12E06-7437-1F4E-9A0D-EAF2040BD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E18221F-F348-1449-BD73-BAB3E5CE50D1}"/>
              </a:ext>
            </a:extLst>
          </p:cNvPr>
          <p:cNvSpPr>
            <a:spLocks noGrp="1"/>
          </p:cNvSpPr>
          <p:nvPr>
            <p:ph type="dt" sz="half" idx="10"/>
          </p:nvPr>
        </p:nvSpPr>
        <p:spPr/>
        <p:txBody>
          <a:bodyPr/>
          <a:lstStyle/>
          <a:p>
            <a:fld id="{B6A05056-2B3B-064D-8782-25FF5C39B0C5}" type="datetimeFigureOut">
              <a:rPr lang="es-CO" smtClean="0"/>
              <a:t>10/08/2022</a:t>
            </a:fld>
            <a:endParaRPr lang="es-CO"/>
          </a:p>
        </p:txBody>
      </p:sp>
      <p:sp>
        <p:nvSpPr>
          <p:cNvPr id="6" name="Marcador de pie de página 5">
            <a:extLst>
              <a:ext uri="{FF2B5EF4-FFF2-40B4-BE49-F238E27FC236}">
                <a16:creationId xmlns:a16="http://schemas.microsoft.com/office/drawing/2014/main" id="{A0AD4378-4A16-7B46-B19F-80AE07C7118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E6263A4-01C3-CC48-A073-143DA2608D65}"/>
              </a:ext>
            </a:extLst>
          </p:cNvPr>
          <p:cNvSpPr>
            <a:spLocks noGrp="1"/>
          </p:cNvSpPr>
          <p:nvPr>
            <p:ph type="sldNum" sz="quarter" idx="12"/>
          </p:nvPr>
        </p:nvSpPr>
        <p:spPr/>
        <p:txBody>
          <a:bodyPr/>
          <a:lstStyle/>
          <a:p>
            <a:fld id="{081BA57D-D4F6-C341-B32D-67FAA574FF5C}" type="slidenum">
              <a:rPr lang="es-CO" smtClean="0"/>
              <a:t>‹Nº›</a:t>
            </a:fld>
            <a:endParaRPr lang="es-CO"/>
          </a:p>
        </p:txBody>
      </p:sp>
    </p:spTree>
    <p:extLst>
      <p:ext uri="{BB962C8B-B14F-4D97-AF65-F5344CB8AC3E}">
        <p14:creationId xmlns:p14="http://schemas.microsoft.com/office/powerpoint/2010/main" val="3037682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EE419F-8FE3-1A4C-ACAF-04052CD6968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E6F5F820-DAAB-764D-A5FE-CC5FD6A3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F306ABD4-E733-1548-A9AA-FB2C1E19F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EE18A00-FB17-4946-94D2-13F954C22F8F}"/>
              </a:ext>
            </a:extLst>
          </p:cNvPr>
          <p:cNvSpPr>
            <a:spLocks noGrp="1"/>
          </p:cNvSpPr>
          <p:nvPr>
            <p:ph type="dt" sz="half" idx="10"/>
          </p:nvPr>
        </p:nvSpPr>
        <p:spPr/>
        <p:txBody>
          <a:bodyPr/>
          <a:lstStyle/>
          <a:p>
            <a:fld id="{B6A05056-2B3B-064D-8782-25FF5C39B0C5}" type="datetimeFigureOut">
              <a:rPr lang="es-CO" smtClean="0"/>
              <a:t>10/08/2022</a:t>
            </a:fld>
            <a:endParaRPr lang="es-CO"/>
          </a:p>
        </p:txBody>
      </p:sp>
      <p:sp>
        <p:nvSpPr>
          <p:cNvPr id="6" name="Marcador de pie de página 5">
            <a:extLst>
              <a:ext uri="{FF2B5EF4-FFF2-40B4-BE49-F238E27FC236}">
                <a16:creationId xmlns:a16="http://schemas.microsoft.com/office/drawing/2014/main" id="{0CAA2C76-4F63-0041-92B8-FC55D3EC71B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E102015E-498C-C143-BF8F-69FF1CA7DF9E}"/>
              </a:ext>
            </a:extLst>
          </p:cNvPr>
          <p:cNvSpPr>
            <a:spLocks noGrp="1"/>
          </p:cNvSpPr>
          <p:nvPr>
            <p:ph type="sldNum" sz="quarter" idx="12"/>
          </p:nvPr>
        </p:nvSpPr>
        <p:spPr/>
        <p:txBody>
          <a:bodyPr/>
          <a:lstStyle/>
          <a:p>
            <a:fld id="{081BA57D-D4F6-C341-B32D-67FAA574FF5C}" type="slidenum">
              <a:rPr lang="es-CO" smtClean="0"/>
              <a:t>‹Nº›</a:t>
            </a:fld>
            <a:endParaRPr lang="es-CO"/>
          </a:p>
        </p:txBody>
      </p:sp>
    </p:spTree>
    <p:extLst>
      <p:ext uri="{BB962C8B-B14F-4D97-AF65-F5344CB8AC3E}">
        <p14:creationId xmlns:p14="http://schemas.microsoft.com/office/powerpoint/2010/main" val="3465208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5378209-2AA0-A64B-B5FF-793D67D534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5E5AAAD-121C-8049-840D-5B43189868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9A32BBB-CDD8-914F-B985-42A48E1159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05056-2B3B-064D-8782-25FF5C39B0C5}" type="datetimeFigureOut">
              <a:rPr lang="es-CO" smtClean="0"/>
              <a:t>10/08/2022</a:t>
            </a:fld>
            <a:endParaRPr lang="es-CO"/>
          </a:p>
        </p:txBody>
      </p:sp>
      <p:sp>
        <p:nvSpPr>
          <p:cNvPr id="5" name="Marcador de pie de página 4">
            <a:extLst>
              <a:ext uri="{FF2B5EF4-FFF2-40B4-BE49-F238E27FC236}">
                <a16:creationId xmlns:a16="http://schemas.microsoft.com/office/drawing/2014/main" id="{B0C31935-CC21-694C-AE55-0D8EC475FD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15B5CEEB-CA54-1C4B-AB26-1437B85D1B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1BA57D-D4F6-C341-B32D-67FAA574FF5C}" type="slidenum">
              <a:rPr lang="es-CO" smtClean="0"/>
              <a:t>‹Nº›</a:t>
            </a:fld>
            <a:endParaRPr lang="es-CO"/>
          </a:p>
        </p:txBody>
      </p:sp>
    </p:spTree>
    <p:extLst>
      <p:ext uri="{BB962C8B-B14F-4D97-AF65-F5344CB8AC3E}">
        <p14:creationId xmlns:p14="http://schemas.microsoft.com/office/powerpoint/2010/main" val="2412838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17.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20.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2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23.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24.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4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30.xml"/></Relationships>
</file>

<file path=ppt/slides/_rels/slide49.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chart" Target="../charts/chart34.xml"/><Relationship Id="rId5" Type="http://schemas.openxmlformats.org/officeDocument/2006/relationships/chart" Target="../charts/chart33.xml"/><Relationship Id="rId4" Type="http://schemas.openxmlformats.org/officeDocument/2006/relationships/chart" Target="../charts/chart3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36.xml"/></Relationships>
</file>

<file path=ppt/slides/_rels/slide51.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s>
</file>

<file path=ppt/slides/_rels/slide52.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42.xml"/></Relationships>
</file>

<file path=ppt/slides/_rels/slide53.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chart" Target="../charts/chart46.xml"/><Relationship Id="rId5" Type="http://schemas.openxmlformats.org/officeDocument/2006/relationships/chart" Target="../charts/chart45.xml"/><Relationship Id="rId4" Type="http://schemas.openxmlformats.org/officeDocument/2006/relationships/chart" Target="../charts/chart44.xml"/></Relationships>
</file>

<file path=ppt/slides/_rels/slide54.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48.xml"/></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7929663-9EC5-5541-B560-093586610163}"/>
              </a:ext>
            </a:extLst>
          </p:cNvPr>
          <p:cNvSpPr txBox="1"/>
          <p:nvPr/>
        </p:nvSpPr>
        <p:spPr>
          <a:xfrm>
            <a:off x="463601" y="4272589"/>
            <a:ext cx="10838878" cy="461665"/>
          </a:xfrm>
          <a:prstGeom prst="rect">
            <a:avLst/>
          </a:prstGeom>
          <a:noFill/>
        </p:spPr>
        <p:txBody>
          <a:bodyPr wrap="square" rtlCol="0">
            <a:spAutoFit/>
          </a:bodyPr>
          <a:lstStyle/>
          <a:p>
            <a:r>
              <a:rPr lang="es-CO" sz="2400" dirty="0">
                <a:solidFill>
                  <a:schemeClr val="bg1">
                    <a:lumMod val="95000"/>
                  </a:schemeClr>
                </a:solidFill>
                <a:latin typeface="Century Gothic" panose="020B0502020202020204" pitchFamily="34" charset="0"/>
              </a:rPr>
              <a:t>INFORME MEDICIÓN DE PERCEPCIÓN DE LA SATISFACCIÓN DEL USUARIO</a:t>
            </a:r>
          </a:p>
        </p:txBody>
      </p:sp>
      <p:sp>
        <p:nvSpPr>
          <p:cNvPr id="3" name="CuadroTexto 2">
            <a:extLst>
              <a:ext uri="{FF2B5EF4-FFF2-40B4-BE49-F238E27FC236}">
                <a16:creationId xmlns:a16="http://schemas.microsoft.com/office/drawing/2014/main" id="{74767D7C-C702-854F-9C5B-4AA94B933D43}"/>
              </a:ext>
            </a:extLst>
          </p:cNvPr>
          <p:cNvSpPr txBox="1"/>
          <p:nvPr/>
        </p:nvSpPr>
        <p:spPr>
          <a:xfrm>
            <a:off x="463601" y="4705027"/>
            <a:ext cx="6320434" cy="523220"/>
          </a:xfrm>
          <a:prstGeom prst="rect">
            <a:avLst/>
          </a:prstGeom>
          <a:noFill/>
        </p:spPr>
        <p:txBody>
          <a:bodyPr wrap="square" rtlCol="0">
            <a:spAutoFit/>
          </a:bodyPr>
          <a:lstStyle/>
          <a:p>
            <a:r>
              <a:rPr lang="es-CO" sz="2800" b="1" dirty="0">
                <a:solidFill>
                  <a:srgbClr val="B7DDEB"/>
                </a:solidFill>
                <a:latin typeface="Century Gothic" panose="020B0502020202020204" pitchFamily="34" charset="0"/>
              </a:rPr>
              <a:t>FISCALIA GENERAL DE LA NACIÓN</a:t>
            </a:r>
          </a:p>
        </p:txBody>
      </p:sp>
      <p:sp>
        <p:nvSpPr>
          <p:cNvPr id="4" name="CuadroTexto 3">
            <a:extLst>
              <a:ext uri="{FF2B5EF4-FFF2-40B4-BE49-F238E27FC236}">
                <a16:creationId xmlns:a16="http://schemas.microsoft.com/office/drawing/2014/main" id="{BAB6E1B8-75FD-494D-A693-C182925B4CA3}"/>
              </a:ext>
            </a:extLst>
          </p:cNvPr>
          <p:cNvSpPr txBox="1"/>
          <p:nvPr/>
        </p:nvSpPr>
        <p:spPr>
          <a:xfrm>
            <a:off x="8482925" y="6004918"/>
            <a:ext cx="3888607" cy="830997"/>
          </a:xfrm>
          <a:prstGeom prst="rect">
            <a:avLst/>
          </a:prstGeom>
          <a:noFill/>
        </p:spPr>
        <p:txBody>
          <a:bodyPr wrap="square" rtlCol="0">
            <a:spAutoFit/>
          </a:bodyPr>
          <a:lstStyle/>
          <a:p>
            <a:r>
              <a:rPr lang="es-CO" sz="1200" dirty="0">
                <a:solidFill>
                  <a:schemeClr val="bg1">
                    <a:lumMod val="95000"/>
                  </a:schemeClr>
                </a:solidFill>
                <a:latin typeface="Century Gothic" panose="020B0502020202020204" pitchFamily="34" charset="0"/>
              </a:rPr>
              <a:t>Doctor: </a:t>
            </a:r>
          </a:p>
          <a:p>
            <a:r>
              <a:rPr lang="es-CO" sz="1200" b="1" dirty="0">
                <a:solidFill>
                  <a:schemeClr val="bg1">
                    <a:lumMod val="95000"/>
                  </a:schemeClr>
                </a:solidFill>
                <a:latin typeface="Century Gothic" panose="020B0502020202020204" pitchFamily="34" charset="0"/>
              </a:rPr>
              <a:t>Guillermo Forero Perea</a:t>
            </a:r>
          </a:p>
          <a:p>
            <a:r>
              <a:rPr lang="es-CO" sz="1200" dirty="0">
                <a:solidFill>
                  <a:schemeClr val="bg1">
                    <a:lumMod val="95000"/>
                  </a:schemeClr>
                </a:solidFill>
                <a:latin typeface="Century Gothic" panose="020B0502020202020204" pitchFamily="34" charset="0"/>
              </a:rPr>
              <a:t>Dirección de Atención al Usuario, Intervención Temprana y Asignaciones</a:t>
            </a:r>
          </a:p>
        </p:txBody>
      </p:sp>
    </p:spTree>
    <p:extLst>
      <p:ext uri="{BB962C8B-B14F-4D97-AF65-F5344CB8AC3E}">
        <p14:creationId xmlns:p14="http://schemas.microsoft.com/office/powerpoint/2010/main" val="4294777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2C15AD0-6F92-BEE3-9240-3ECADEEAF2A3}"/>
              </a:ext>
            </a:extLst>
          </p:cNvPr>
          <p:cNvPicPr>
            <a:picLocks noChangeAspect="1"/>
          </p:cNvPicPr>
          <p:nvPr/>
        </p:nvPicPr>
        <p:blipFill>
          <a:blip r:embed="rId3"/>
          <a:stretch>
            <a:fillRect/>
          </a:stretch>
        </p:blipFill>
        <p:spPr>
          <a:xfrm>
            <a:off x="8303532" y="3544367"/>
            <a:ext cx="3194581" cy="2408129"/>
          </a:xfrm>
          <a:prstGeom prst="rect">
            <a:avLst/>
          </a:prstGeom>
        </p:spPr>
      </p:pic>
      <p:sp>
        <p:nvSpPr>
          <p:cNvPr id="2" name="CuadroTexto 1">
            <a:extLst>
              <a:ext uri="{FF2B5EF4-FFF2-40B4-BE49-F238E27FC236}">
                <a16:creationId xmlns:a16="http://schemas.microsoft.com/office/drawing/2014/main" id="{674BC541-0BB9-D244-8F21-4C4C7B0C0496}"/>
              </a:ext>
            </a:extLst>
          </p:cNvPr>
          <p:cNvSpPr txBox="1"/>
          <p:nvPr/>
        </p:nvSpPr>
        <p:spPr>
          <a:xfrm>
            <a:off x="1535649" y="349280"/>
            <a:ext cx="9623582" cy="1200329"/>
          </a:xfrm>
          <a:prstGeom prst="rect">
            <a:avLst/>
          </a:prstGeom>
          <a:noFill/>
        </p:spPr>
        <p:txBody>
          <a:bodyPr wrap="square" rtlCol="0">
            <a:spAutoFit/>
          </a:bodyPr>
          <a:lstStyle/>
          <a:p>
            <a:r>
              <a:rPr lang="es-CO" sz="2400" b="1" dirty="0">
                <a:latin typeface="Century Gothic" panose="020B0502020202020204" pitchFamily="34" charset="0"/>
              </a:rPr>
              <a:t>Resultados CAF </a:t>
            </a:r>
          </a:p>
          <a:p>
            <a:r>
              <a:rPr lang="es-CO" sz="2400" b="1" dirty="0">
                <a:latin typeface="Century Gothic" panose="020B0502020202020204" pitchFamily="34" charset="0"/>
              </a:rPr>
              <a:t>Pregunta No 3. ¿Cómo califica la información suministrada por parte del servidor que lo atendió?</a:t>
            </a:r>
          </a:p>
        </p:txBody>
      </p:sp>
      <p:graphicFrame>
        <p:nvGraphicFramePr>
          <p:cNvPr id="5" name="Tabla 4">
            <a:extLst>
              <a:ext uri="{FF2B5EF4-FFF2-40B4-BE49-F238E27FC236}">
                <a16:creationId xmlns:a16="http://schemas.microsoft.com/office/drawing/2014/main" id="{BA42A6E6-648A-55AE-338F-96B33FA841A7}"/>
              </a:ext>
            </a:extLst>
          </p:cNvPr>
          <p:cNvGraphicFramePr>
            <a:graphicFrameLocks noGrp="1"/>
          </p:cNvGraphicFramePr>
          <p:nvPr>
            <p:extLst>
              <p:ext uri="{D42A27DB-BD31-4B8C-83A1-F6EECF244321}">
                <p14:modId xmlns:p14="http://schemas.microsoft.com/office/powerpoint/2010/main" val="2650927091"/>
              </p:ext>
            </p:extLst>
          </p:nvPr>
        </p:nvGraphicFramePr>
        <p:xfrm>
          <a:off x="7235301" y="1241516"/>
          <a:ext cx="4693942" cy="2473537"/>
        </p:xfrm>
        <a:graphic>
          <a:graphicData uri="http://schemas.openxmlformats.org/drawingml/2006/table">
            <a:tbl>
              <a:tblPr/>
              <a:tblGrid>
                <a:gridCol w="2210540">
                  <a:extLst>
                    <a:ext uri="{9D8B030D-6E8A-4147-A177-3AD203B41FA5}">
                      <a16:colId xmlns:a16="http://schemas.microsoft.com/office/drawing/2014/main" val="1108621202"/>
                    </a:ext>
                  </a:extLst>
                </a:gridCol>
                <a:gridCol w="1420427">
                  <a:extLst>
                    <a:ext uri="{9D8B030D-6E8A-4147-A177-3AD203B41FA5}">
                      <a16:colId xmlns:a16="http://schemas.microsoft.com/office/drawing/2014/main" val="2217744809"/>
                    </a:ext>
                  </a:extLst>
                </a:gridCol>
                <a:gridCol w="1062975">
                  <a:extLst>
                    <a:ext uri="{9D8B030D-6E8A-4147-A177-3AD203B41FA5}">
                      <a16:colId xmlns:a16="http://schemas.microsoft.com/office/drawing/2014/main" val="1388471784"/>
                    </a:ext>
                  </a:extLst>
                </a:gridCol>
              </a:tblGrid>
              <a:tr h="324501">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RESPUESTA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CANTIDAD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3760326936"/>
                  </a:ext>
                </a:extLst>
              </a:tr>
              <a:tr h="288272">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MUY BUENO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347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49%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97071"/>
                  </a:ext>
                </a:extLst>
              </a:tr>
              <a:tr h="288272">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BUENO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158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8573898"/>
                  </a:ext>
                </a:extLst>
              </a:tr>
              <a:tr h="288272">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REGULAR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77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3174511"/>
                  </a:ext>
                </a:extLst>
              </a:tr>
              <a:tr h="288272">
                <a:tc>
                  <a:txBody>
                    <a:bodyPr/>
                    <a:lstStyle/>
                    <a:p>
                      <a:pPr algn="l" fontAlgn="b"/>
                      <a:r>
                        <a:rPr lang="es-CO" sz="1400" b="0" i="0" u="none" strike="noStrike" dirty="0">
                          <a:solidFill>
                            <a:srgbClr val="000000"/>
                          </a:solidFill>
                          <a:effectLst/>
                          <a:latin typeface="Arial" panose="020B0604020202020204" pitchFamily="34" charset="0"/>
                          <a:cs typeface="Arial" panose="020B0604020202020204" pitchFamily="34" charset="0"/>
                        </a:rPr>
                        <a:t>MALO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46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9215420"/>
                  </a:ext>
                </a:extLst>
              </a:tr>
              <a:tr h="288272">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MUY MALO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8838355"/>
                  </a:ext>
                </a:extLst>
              </a:tr>
              <a:tr h="419404">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NO SABE/NO RESPONDE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8514678"/>
                  </a:ext>
                </a:extLst>
              </a:tr>
              <a:tr h="288272">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TOTAL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710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100%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2750912803"/>
                  </a:ext>
                </a:extLst>
              </a:tr>
            </a:tbl>
          </a:graphicData>
        </a:graphic>
      </p:graphicFrame>
      <p:graphicFrame>
        <p:nvGraphicFramePr>
          <p:cNvPr id="9" name="Gráfico 8">
            <a:extLst>
              <a:ext uri="{FF2B5EF4-FFF2-40B4-BE49-F238E27FC236}">
                <a16:creationId xmlns:a16="http://schemas.microsoft.com/office/drawing/2014/main" id="{018FB26F-3172-FB9E-9D78-378B226A88C9}"/>
              </a:ext>
            </a:extLst>
          </p:cNvPr>
          <p:cNvGraphicFramePr>
            <a:graphicFrameLocks/>
          </p:cNvGraphicFramePr>
          <p:nvPr>
            <p:extLst>
              <p:ext uri="{D42A27DB-BD31-4B8C-83A1-F6EECF244321}">
                <p14:modId xmlns:p14="http://schemas.microsoft.com/office/powerpoint/2010/main" val="361937158"/>
              </p:ext>
            </p:extLst>
          </p:nvPr>
        </p:nvGraphicFramePr>
        <p:xfrm>
          <a:off x="262757" y="1857703"/>
          <a:ext cx="8418787" cy="481636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482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464627" y="478791"/>
            <a:ext cx="9623582" cy="830997"/>
          </a:xfrm>
          <a:prstGeom prst="rect">
            <a:avLst/>
          </a:prstGeom>
          <a:noFill/>
        </p:spPr>
        <p:txBody>
          <a:bodyPr wrap="square" rtlCol="0">
            <a:spAutoFit/>
          </a:bodyPr>
          <a:lstStyle/>
          <a:p>
            <a:r>
              <a:rPr lang="es-CO" sz="2400" b="1" dirty="0">
                <a:latin typeface="Century Gothic" panose="020B0502020202020204" pitchFamily="34" charset="0"/>
              </a:rPr>
              <a:t>Resultado CAF</a:t>
            </a:r>
          </a:p>
          <a:p>
            <a:r>
              <a:rPr lang="es-CO" sz="2400" b="1" dirty="0">
                <a:latin typeface="Century Gothic" panose="020B0502020202020204" pitchFamily="34" charset="0"/>
              </a:rPr>
              <a:t>Pregunta No 4. ¿Cómo califica el trato recibido?</a:t>
            </a:r>
          </a:p>
        </p:txBody>
      </p:sp>
      <p:pic>
        <p:nvPicPr>
          <p:cNvPr id="7" name="Picture 2" descr="Respeto por las personas | valores">
            <a:extLst>
              <a:ext uri="{FF2B5EF4-FFF2-40B4-BE49-F238E27FC236}">
                <a16:creationId xmlns:a16="http://schemas.microsoft.com/office/drawing/2014/main" id="{347EF81B-BF41-E3B5-CDFC-18B513C8F4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728"/>
          <a:stretch/>
        </p:blipFill>
        <p:spPr bwMode="auto">
          <a:xfrm>
            <a:off x="8230989" y="3821103"/>
            <a:ext cx="3810000" cy="17203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3">
            <a:extLst>
              <a:ext uri="{FF2B5EF4-FFF2-40B4-BE49-F238E27FC236}">
                <a16:creationId xmlns:a16="http://schemas.microsoft.com/office/drawing/2014/main" id="{2ED88938-5551-BD02-684D-128CD31641D4}"/>
              </a:ext>
            </a:extLst>
          </p:cNvPr>
          <p:cNvGraphicFramePr>
            <a:graphicFrameLocks noGrp="1"/>
          </p:cNvGraphicFramePr>
          <p:nvPr>
            <p:extLst>
              <p:ext uri="{D42A27DB-BD31-4B8C-83A1-F6EECF244321}">
                <p14:modId xmlns:p14="http://schemas.microsoft.com/office/powerpoint/2010/main" val="4217193079"/>
              </p:ext>
            </p:extLst>
          </p:nvPr>
        </p:nvGraphicFramePr>
        <p:xfrm>
          <a:off x="7009191" y="1327717"/>
          <a:ext cx="4548351" cy="2243654"/>
        </p:xfrm>
        <a:graphic>
          <a:graphicData uri="http://schemas.openxmlformats.org/drawingml/2006/table">
            <a:tbl>
              <a:tblPr/>
              <a:tblGrid>
                <a:gridCol w="1889235">
                  <a:extLst>
                    <a:ext uri="{9D8B030D-6E8A-4147-A177-3AD203B41FA5}">
                      <a16:colId xmlns:a16="http://schemas.microsoft.com/office/drawing/2014/main" val="1090304184"/>
                    </a:ext>
                  </a:extLst>
                </a:gridCol>
                <a:gridCol w="1566042">
                  <a:extLst>
                    <a:ext uri="{9D8B030D-6E8A-4147-A177-3AD203B41FA5}">
                      <a16:colId xmlns:a16="http://schemas.microsoft.com/office/drawing/2014/main" val="3939096685"/>
                    </a:ext>
                  </a:extLst>
                </a:gridCol>
                <a:gridCol w="1093074">
                  <a:extLst>
                    <a:ext uri="{9D8B030D-6E8A-4147-A177-3AD203B41FA5}">
                      <a16:colId xmlns:a16="http://schemas.microsoft.com/office/drawing/2014/main" val="1710730991"/>
                    </a:ext>
                  </a:extLst>
                </a:gridCol>
              </a:tblGrid>
              <a:tr h="253372">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RESPUESTA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CANTIDAD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3310998496"/>
                  </a:ext>
                </a:extLst>
              </a:tr>
              <a:tr h="253372">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MUY BUENO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453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64%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940257"/>
                  </a:ext>
                </a:extLst>
              </a:tr>
              <a:tr h="253372">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BUENO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121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190208"/>
                  </a:ext>
                </a:extLst>
              </a:tr>
              <a:tr h="253372">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REGULAR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44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9679351"/>
                  </a:ext>
                </a:extLst>
              </a:tr>
              <a:tr h="253372">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MALO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2479503"/>
                  </a:ext>
                </a:extLst>
              </a:tr>
              <a:tr h="253372">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MUY MALO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32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9014272"/>
                  </a:ext>
                </a:extLst>
              </a:tr>
              <a:tr h="470050">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NO SABE/NO RESPONDE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36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0688861"/>
                  </a:ext>
                </a:extLst>
              </a:tr>
              <a:tr h="253372">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TOTAL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710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1925861632"/>
                  </a:ext>
                </a:extLst>
              </a:tr>
            </a:tbl>
          </a:graphicData>
        </a:graphic>
      </p:graphicFrame>
      <p:graphicFrame>
        <p:nvGraphicFramePr>
          <p:cNvPr id="6" name="Gráfico 5">
            <a:extLst>
              <a:ext uri="{FF2B5EF4-FFF2-40B4-BE49-F238E27FC236}">
                <a16:creationId xmlns:a16="http://schemas.microsoft.com/office/drawing/2014/main" id="{E0256CB4-BEE7-4CD5-ECF2-5246E5F38917}"/>
              </a:ext>
            </a:extLst>
          </p:cNvPr>
          <p:cNvGraphicFramePr>
            <a:graphicFrameLocks/>
          </p:cNvGraphicFramePr>
          <p:nvPr>
            <p:extLst>
              <p:ext uri="{D42A27DB-BD31-4B8C-83A1-F6EECF244321}">
                <p14:modId xmlns:p14="http://schemas.microsoft.com/office/powerpoint/2010/main" val="3714707050"/>
              </p:ext>
            </p:extLst>
          </p:nvPr>
        </p:nvGraphicFramePr>
        <p:xfrm>
          <a:off x="72500" y="1734566"/>
          <a:ext cx="8529961" cy="5123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060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Gráfico 5">
            <a:extLst>
              <a:ext uri="{FF2B5EF4-FFF2-40B4-BE49-F238E27FC236}">
                <a16:creationId xmlns:a16="http://schemas.microsoft.com/office/drawing/2014/main" id="{E0256CB4-BEE7-4CD5-ECF2-5246E5F38917}"/>
              </a:ext>
            </a:extLst>
          </p:cNvPr>
          <p:cNvGraphicFramePr>
            <a:graphicFrameLocks/>
          </p:cNvGraphicFramePr>
          <p:nvPr>
            <p:extLst>
              <p:ext uri="{D42A27DB-BD31-4B8C-83A1-F6EECF244321}">
                <p14:modId xmlns:p14="http://schemas.microsoft.com/office/powerpoint/2010/main" val="260480940"/>
              </p:ext>
            </p:extLst>
          </p:nvPr>
        </p:nvGraphicFramePr>
        <p:xfrm>
          <a:off x="1311940" y="1511419"/>
          <a:ext cx="8694630" cy="1023551"/>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A6BD5FC3-0515-41BF-B387-9D0F929AFE10}"/>
              </a:ext>
            </a:extLst>
          </p:cNvPr>
          <p:cNvSpPr txBox="1"/>
          <p:nvPr/>
        </p:nvSpPr>
        <p:spPr>
          <a:xfrm>
            <a:off x="1722972" y="826607"/>
            <a:ext cx="8746055" cy="461665"/>
          </a:xfrm>
          <a:prstGeom prst="rect">
            <a:avLst/>
          </a:prstGeom>
          <a:noFill/>
        </p:spPr>
        <p:txBody>
          <a:bodyPr wrap="square" rtlCol="0">
            <a:spAutoFit/>
          </a:bodyPr>
          <a:lstStyle/>
          <a:p>
            <a:r>
              <a:rPr lang="es-CO" sz="2400" b="1" dirty="0">
                <a:solidFill>
                  <a:prstClr val="black"/>
                </a:solidFill>
                <a:latin typeface="Century Gothic" panose="020B0502020202020204" pitchFamily="34" charset="0"/>
              </a:rPr>
              <a:t>Comparativo 2021 vs 2022</a:t>
            </a:r>
            <a:endParaRPr lang="es-CO" sz="2400" b="1" dirty="0">
              <a:solidFill>
                <a:srgbClr val="2F308F"/>
              </a:solidFill>
              <a:latin typeface="Century Gothic" panose="020B0502020202020204" pitchFamily="34" charset="0"/>
            </a:endParaRPr>
          </a:p>
        </p:txBody>
      </p:sp>
      <p:graphicFrame>
        <p:nvGraphicFramePr>
          <p:cNvPr id="9" name="Tabla 8">
            <a:extLst>
              <a:ext uri="{FF2B5EF4-FFF2-40B4-BE49-F238E27FC236}">
                <a16:creationId xmlns:a16="http://schemas.microsoft.com/office/drawing/2014/main" id="{6BCEEA4C-EBBB-454C-8D3E-2730D3C7F602}"/>
              </a:ext>
            </a:extLst>
          </p:cNvPr>
          <p:cNvGraphicFramePr>
            <a:graphicFrameLocks noGrp="1"/>
          </p:cNvGraphicFramePr>
          <p:nvPr>
            <p:extLst>
              <p:ext uri="{D42A27DB-BD31-4B8C-83A1-F6EECF244321}">
                <p14:modId xmlns:p14="http://schemas.microsoft.com/office/powerpoint/2010/main" val="890999129"/>
              </p:ext>
            </p:extLst>
          </p:nvPr>
        </p:nvGraphicFramePr>
        <p:xfrm>
          <a:off x="1311940" y="2634558"/>
          <a:ext cx="8694630" cy="3752690"/>
        </p:xfrm>
        <a:graphic>
          <a:graphicData uri="http://schemas.openxmlformats.org/drawingml/2006/table">
            <a:tbl>
              <a:tblPr/>
              <a:tblGrid>
                <a:gridCol w="2109063">
                  <a:extLst>
                    <a:ext uri="{9D8B030D-6E8A-4147-A177-3AD203B41FA5}">
                      <a16:colId xmlns:a16="http://schemas.microsoft.com/office/drawing/2014/main" val="570886723"/>
                    </a:ext>
                  </a:extLst>
                </a:gridCol>
                <a:gridCol w="1462851">
                  <a:extLst>
                    <a:ext uri="{9D8B030D-6E8A-4147-A177-3AD203B41FA5}">
                      <a16:colId xmlns:a16="http://schemas.microsoft.com/office/drawing/2014/main" val="4034617961"/>
                    </a:ext>
                  </a:extLst>
                </a:gridCol>
                <a:gridCol w="835914">
                  <a:extLst>
                    <a:ext uri="{9D8B030D-6E8A-4147-A177-3AD203B41FA5}">
                      <a16:colId xmlns:a16="http://schemas.microsoft.com/office/drawing/2014/main" val="245006314"/>
                    </a:ext>
                  </a:extLst>
                </a:gridCol>
                <a:gridCol w="720977">
                  <a:extLst>
                    <a:ext uri="{9D8B030D-6E8A-4147-A177-3AD203B41FA5}">
                      <a16:colId xmlns:a16="http://schemas.microsoft.com/office/drawing/2014/main" val="305646529"/>
                    </a:ext>
                  </a:extLst>
                </a:gridCol>
                <a:gridCol w="835915">
                  <a:extLst>
                    <a:ext uri="{9D8B030D-6E8A-4147-A177-3AD203B41FA5}">
                      <a16:colId xmlns:a16="http://schemas.microsoft.com/office/drawing/2014/main" val="2962640392"/>
                    </a:ext>
                  </a:extLst>
                </a:gridCol>
                <a:gridCol w="610418">
                  <a:extLst>
                    <a:ext uri="{9D8B030D-6E8A-4147-A177-3AD203B41FA5}">
                      <a16:colId xmlns:a16="http://schemas.microsoft.com/office/drawing/2014/main" val="339614893"/>
                    </a:ext>
                  </a:extLst>
                </a:gridCol>
                <a:gridCol w="2119492">
                  <a:extLst>
                    <a:ext uri="{9D8B030D-6E8A-4147-A177-3AD203B41FA5}">
                      <a16:colId xmlns:a16="http://schemas.microsoft.com/office/drawing/2014/main" val="3675623199"/>
                    </a:ext>
                  </a:extLst>
                </a:gridCol>
              </a:tblGrid>
              <a:tr h="245258">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PREGUNTA</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900" b="1" i="0" u="none" strike="noStrike">
                          <a:solidFill>
                            <a:srgbClr val="FFFFFF"/>
                          </a:solidFill>
                          <a:effectLst/>
                          <a:latin typeface="Arial" panose="020B0604020202020204" pitchFamily="34" charset="0"/>
                          <a:cs typeface="Arial" panose="020B0604020202020204" pitchFamily="34" charset="0"/>
                        </a:rPr>
                        <a:t>CALIFICACIÓN</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AÑO 2021</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900" b="1" i="0" u="none" strike="noStrike">
                          <a:solidFill>
                            <a:srgbClr val="FFFFFF"/>
                          </a:solidFill>
                          <a:effectLst/>
                          <a:latin typeface="Arial" panose="020B0604020202020204" pitchFamily="34" charset="0"/>
                          <a:cs typeface="Arial" panose="020B0604020202020204" pitchFamily="34" charset="0"/>
                        </a:rPr>
                        <a:t>%</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AÑO 2022</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900" b="1" i="0" u="none" strike="noStrike">
                          <a:solidFill>
                            <a:srgbClr val="FFFFFF"/>
                          </a:solidFill>
                          <a:effectLst/>
                          <a:latin typeface="Arial" panose="020B0604020202020204" pitchFamily="34" charset="0"/>
                          <a:cs typeface="Arial" panose="020B0604020202020204" pitchFamily="34" charset="0"/>
                        </a:rPr>
                        <a:t>%</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COMPARACIÓN</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555316913"/>
                  </a:ext>
                </a:extLst>
              </a:tr>
              <a:tr h="165893">
                <a:tc rowSpan="6">
                  <a:txBody>
                    <a:bodyPr/>
                    <a:lstStyle/>
                    <a:p>
                      <a:pPr algn="ctr" rtl="0" fontAlgn="ctr"/>
                      <a:r>
                        <a:rPr lang="es-ES" sz="900" b="1" i="0" u="none" strike="noStrike">
                          <a:solidFill>
                            <a:srgbClr val="000000"/>
                          </a:solidFill>
                          <a:effectLst/>
                          <a:latin typeface="Arial" panose="020B0604020202020204" pitchFamily="34" charset="0"/>
                          <a:cs typeface="Arial" panose="020B0604020202020204" pitchFamily="34" charset="0"/>
                        </a:rPr>
                        <a:t>¿Cómo califica el trato recibido por parte del servidor que lo atendió?</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just" rtl="0" fontAlgn="ctr"/>
                      <a:r>
                        <a:rPr lang="es-CO" sz="900" b="0" i="0" u="none" strike="noStrike">
                          <a:solidFill>
                            <a:srgbClr val="000000"/>
                          </a:solidFill>
                          <a:effectLst/>
                          <a:latin typeface="Arial" panose="020B0604020202020204" pitchFamily="34" charset="0"/>
                          <a:cs typeface="Arial" panose="020B0604020202020204" pitchFamily="34" charset="0"/>
                        </a:rPr>
                        <a:t>Muy Bueno</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dirty="0">
                          <a:solidFill>
                            <a:srgbClr val="000000"/>
                          </a:solidFill>
                          <a:effectLst/>
                          <a:latin typeface="Arial" panose="020B0604020202020204" pitchFamily="34" charset="0"/>
                          <a:cs typeface="Arial" panose="020B0604020202020204" pitchFamily="34" charset="0"/>
                        </a:rPr>
                        <a:t>59%</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900" b="0" i="0" u="none" strike="noStrike" dirty="0">
                          <a:solidFill>
                            <a:srgbClr val="000000"/>
                          </a:solidFill>
                          <a:effectLst/>
                          <a:latin typeface="Arial" panose="020B0604020202020204" pitchFamily="34" charset="0"/>
                          <a:cs typeface="Arial" panose="020B0604020202020204" pitchFamily="34" charset="0"/>
                        </a:rPr>
                        <a:t>81%</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dirty="0">
                          <a:solidFill>
                            <a:srgbClr val="000000"/>
                          </a:solidFill>
                          <a:effectLst/>
                          <a:latin typeface="Arial" panose="020B0604020202020204" pitchFamily="34" charset="0"/>
                          <a:cs typeface="Arial" panose="020B0604020202020204" pitchFamily="34" charset="0"/>
                        </a:rPr>
                        <a:t>64%</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900" b="0" i="0" u="none" strike="noStrike" dirty="0">
                          <a:solidFill>
                            <a:srgbClr val="000000"/>
                          </a:solidFill>
                          <a:effectLst/>
                          <a:latin typeface="Arial" panose="020B0604020202020204" pitchFamily="34" charset="0"/>
                          <a:cs typeface="Arial" panose="020B0604020202020204" pitchFamily="34" charset="0"/>
                        </a:rPr>
                        <a:t>81%</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Aumenta</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619974655"/>
                  </a:ext>
                </a:extLst>
              </a:tr>
              <a:tr h="159513">
                <a:tc vMerge="1">
                  <a:txBody>
                    <a:bodyPr/>
                    <a:lstStyle/>
                    <a:p>
                      <a:endParaRPr lang="es-CO"/>
                    </a:p>
                  </a:txBody>
                  <a:tcPr/>
                </a:tc>
                <a:tc>
                  <a:txBody>
                    <a:bodyPr/>
                    <a:lstStyle/>
                    <a:p>
                      <a:pPr algn="just" rtl="0" fontAlgn="ctr"/>
                      <a:r>
                        <a:rPr lang="es-CO" sz="900" b="0" i="0" u="none" strike="noStrike">
                          <a:solidFill>
                            <a:srgbClr val="000000"/>
                          </a:solidFill>
                          <a:effectLst/>
                          <a:latin typeface="Arial" panose="020B0604020202020204" pitchFamily="34" charset="0"/>
                          <a:cs typeface="Arial" panose="020B0604020202020204" pitchFamily="34" charset="0"/>
                        </a:rPr>
                        <a:t>Bueno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dirty="0">
                          <a:solidFill>
                            <a:srgbClr val="000000"/>
                          </a:solidFill>
                          <a:effectLst/>
                          <a:latin typeface="Arial" panose="020B0604020202020204" pitchFamily="34" charset="0"/>
                          <a:cs typeface="Arial" panose="020B0604020202020204" pitchFamily="34" charset="0"/>
                        </a:rPr>
                        <a:t>22%</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800" b="0" i="0" u="none" strike="noStrike" dirty="0">
                          <a:solidFill>
                            <a:srgbClr val="000000"/>
                          </a:solidFill>
                          <a:effectLst/>
                          <a:latin typeface="Arial" panose="020B0604020202020204" pitchFamily="34" charset="0"/>
                          <a:cs typeface="Arial" panose="020B0604020202020204" pitchFamily="34" charset="0"/>
                        </a:rPr>
                        <a:t>17%</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Disminuye</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677914892"/>
                  </a:ext>
                </a:extLst>
              </a:tr>
              <a:tr h="159513">
                <a:tc vMerge="1">
                  <a:txBody>
                    <a:bodyPr/>
                    <a:lstStyle/>
                    <a:p>
                      <a:endParaRPr lang="es-CO"/>
                    </a:p>
                  </a:txBody>
                  <a:tcPr/>
                </a:tc>
                <a:tc>
                  <a:txBody>
                    <a:bodyPr/>
                    <a:lstStyle/>
                    <a:p>
                      <a:pPr algn="just" rtl="0" fontAlgn="ctr"/>
                      <a:r>
                        <a:rPr lang="es-CO" sz="900" b="0" i="0" u="none" strike="noStrike" dirty="0">
                          <a:solidFill>
                            <a:srgbClr val="000000"/>
                          </a:solidFill>
                          <a:effectLst/>
                          <a:latin typeface="Arial" panose="020B0604020202020204" pitchFamily="34" charset="0"/>
                          <a:cs typeface="Arial" panose="020B0604020202020204" pitchFamily="34" charset="0"/>
                        </a:rPr>
                        <a:t>Regular</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a:solidFill>
                            <a:srgbClr val="000000"/>
                          </a:solidFill>
                          <a:effectLst/>
                          <a:latin typeface="Arial" panose="020B0604020202020204" pitchFamily="34" charset="0"/>
                          <a:cs typeface="Arial" panose="020B0604020202020204" pitchFamily="34" charset="0"/>
                        </a:rPr>
                        <a:t>10%</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dirty="0">
                          <a:solidFill>
                            <a:srgbClr val="000000"/>
                          </a:solidFill>
                          <a:effectLst/>
                          <a:latin typeface="Arial" panose="020B0604020202020204" pitchFamily="34" charset="0"/>
                          <a:cs typeface="Arial" panose="020B0604020202020204" pitchFamily="34" charset="0"/>
                        </a:rPr>
                        <a:t>6%</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1" i="0" u="none" strike="noStrike">
                          <a:solidFill>
                            <a:srgbClr val="FFFFFF"/>
                          </a:solidFill>
                          <a:effectLst/>
                          <a:latin typeface="Arial" panose="020B0604020202020204" pitchFamily="34" charset="0"/>
                          <a:cs typeface="Arial" panose="020B0604020202020204" pitchFamily="34" charset="0"/>
                        </a:rPr>
                        <a:t>Disminuye</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574625123"/>
                  </a:ext>
                </a:extLst>
              </a:tr>
              <a:tr h="159513">
                <a:tc vMerge="1">
                  <a:txBody>
                    <a:bodyPr/>
                    <a:lstStyle/>
                    <a:p>
                      <a:endParaRPr lang="es-CO"/>
                    </a:p>
                  </a:txBody>
                  <a:tcPr/>
                </a:tc>
                <a:tc>
                  <a:txBody>
                    <a:bodyPr/>
                    <a:lstStyle/>
                    <a:p>
                      <a:pPr algn="just" rtl="0" fontAlgn="ctr"/>
                      <a:r>
                        <a:rPr lang="es-CO" sz="900" b="0" i="0" u="none" strike="noStrike" dirty="0">
                          <a:solidFill>
                            <a:srgbClr val="000000"/>
                          </a:solidFill>
                          <a:effectLst/>
                          <a:latin typeface="Arial" panose="020B0604020202020204" pitchFamily="34" charset="0"/>
                          <a:cs typeface="Arial" panose="020B0604020202020204" pitchFamily="34" charset="0"/>
                        </a:rPr>
                        <a:t>Malo</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a:solidFill>
                            <a:srgbClr val="000000"/>
                          </a:solidFill>
                          <a:effectLst/>
                          <a:latin typeface="Arial" panose="020B0604020202020204" pitchFamily="34" charset="0"/>
                          <a:cs typeface="Arial" panose="020B0604020202020204" pitchFamily="34" charset="0"/>
                        </a:rPr>
                        <a:t>3%</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dirty="0">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a:solidFill>
                            <a:srgbClr val="000000"/>
                          </a:solidFill>
                          <a:effectLst/>
                          <a:latin typeface="Arial" panose="020B0604020202020204" pitchFamily="34" charset="0"/>
                          <a:cs typeface="Arial" panose="020B0604020202020204" pitchFamily="34" charset="0"/>
                        </a:rPr>
                        <a:t>3%</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Se mantiene</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847521062"/>
                  </a:ext>
                </a:extLst>
              </a:tr>
              <a:tr h="159513">
                <a:tc vMerge="1">
                  <a:txBody>
                    <a:bodyPr/>
                    <a:lstStyle/>
                    <a:p>
                      <a:endParaRPr lang="es-CO"/>
                    </a:p>
                  </a:txBody>
                  <a:tcPr/>
                </a:tc>
                <a:tc>
                  <a:txBody>
                    <a:bodyPr/>
                    <a:lstStyle/>
                    <a:p>
                      <a:pPr algn="just" rtl="0" fontAlgn="ctr"/>
                      <a:r>
                        <a:rPr lang="es-CO" sz="900" b="0" i="0" u="none" strike="noStrike">
                          <a:solidFill>
                            <a:srgbClr val="000000"/>
                          </a:solidFill>
                          <a:effectLst/>
                          <a:latin typeface="Arial" panose="020B0604020202020204" pitchFamily="34" charset="0"/>
                          <a:cs typeface="Arial" panose="020B0604020202020204" pitchFamily="34" charset="0"/>
                        </a:rPr>
                        <a:t>Muy Malo</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dirty="0">
                          <a:solidFill>
                            <a:srgbClr val="000000"/>
                          </a:solidFill>
                          <a:effectLst/>
                          <a:latin typeface="Arial" panose="020B0604020202020204" pitchFamily="34" charset="0"/>
                          <a:cs typeface="Arial" panose="020B0604020202020204" pitchFamily="34" charset="0"/>
                        </a:rPr>
                        <a:t>4%</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a:solidFill>
                            <a:srgbClr val="000000"/>
                          </a:solidFill>
                          <a:effectLst/>
                          <a:latin typeface="Arial" panose="020B0604020202020204" pitchFamily="34" charset="0"/>
                          <a:cs typeface="Arial" panose="020B0604020202020204" pitchFamily="34" charset="0"/>
                        </a:rPr>
                        <a:t>4%</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se mantiene</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566399137"/>
                  </a:ext>
                </a:extLst>
              </a:tr>
              <a:tr h="183135">
                <a:tc vMerge="1">
                  <a:txBody>
                    <a:bodyPr/>
                    <a:lstStyle/>
                    <a:p>
                      <a:endParaRPr lang="es-CO"/>
                    </a:p>
                  </a:txBody>
                  <a:tcPr/>
                </a:tc>
                <a:tc>
                  <a:txBody>
                    <a:bodyPr/>
                    <a:lstStyle/>
                    <a:p>
                      <a:pPr algn="just" rtl="0" fontAlgn="ctr"/>
                      <a:r>
                        <a:rPr lang="es-CO" sz="900" b="0" i="0" u="none" strike="noStrike">
                          <a:solidFill>
                            <a:srgbClr val="000000"/>
                          </a:solidFill>
                          <a:effectLst/>
                          <a:latin typeface="Arial" panose="020B0604020202020204" pitchFamily="34" charset="0"/>
                          <a:cs typeface="Arial" panose="020B0604020202020204" pitchFamily="34" charset="0"/>
                        </a:rPr>
                        <a:t>No sabe/no responde</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a:solidFill>
                            <a:srgbClr val="000000"/>
                          </a:solidFill>
                          <a:effectLst/>
                          <a:latin typeface="Arial" panose="020B0604020202020204" pitchFamily="34" charset="0"/>
                          <a:cs typeface="Arial" panose="020B0604020202020204" pitchFamily="34" charset="0"/>
                        </a:rPr>
                        <a:t>2%</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dirty="0">
                          <a:solidFill>
                            <a:srgbClr val="000000"/>
                          </a:solidFill>
                          <a:effectLst/>
                          <a:latin typeface="Arial" panose="020B0604020202020204" pitchFamily="34" charset="0"/>
                          <a:cs typeface="Arial" panose="020B0604020202020204" pitchFamily="34" charset="0"/>
                        </a:rPr>
                        <a:t>5%</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Aumenta</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897236415"/>
                  </a:ext>
                </a:extLst>
              </a:tr>
              <a:tr h="276629">
                <a:tc>
                  <a:txBody>
                    <a:bodyPr/>
                    <a:lstStyle/>
                    <a:p>
                      <a:pPr algn="ctr" rtl="0" fontAlgn="ctr"/>
                      <a:r>
                        <a:rPr lang="es-CO" sz="900" b="1" i="0" u="none" strike="noStrike">
                          <a:solidFill>
                            <a:srgbClr val="FFFFFF"/>
                          </a:solidFill>
                          <a:effectLst/>
                          <a:latin typeface="Arial" panose="020B0604020202020204" pitchFamily="34" charset="0"/>
                          <a:cs typeface="Arial" panose="020B0604020202020204" pitchFamily="34" charset="0"/>
                        </a:rPr>
                        <a:t>PREGUNTA</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900" b="1" i="0" u="none" strike="noStrike">
                          <a:solidFill>
                            <a:srgbClr val="FFFFFF"/>
                          </a:solidFill>
                          <a:effectLst/>
                          <a:latin typeface="Arial" panose="020B0604020202020204" pitchFamily="34" charset="0"/>
                          <a:cs typeface="Arial" panose="020B0604020202020204" pitchFamily="34" charset="0"/>
                        </a:rPr>
                        <a:t>CALIFICACIÓN</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marL="0" algn="ctr" defTabSz="914400" rtl="0" eaLnBrk="1" fontAlgn="ctr" latinLnBrk="0" hangingPunct="1"/>
                      <a:r>
                        <a:rPr lang="es-CO" sz="900" b="1" i="0" u="none" strike="noStrike" kern="1200" dirty="0">
                          <a:solidFill>
                            <a:srgbClr val="FFFFFF"/>
                          </a:solidFill>
                          <a:effectLst/>
                          <a:latin typeface="Arial" panose="020B0604020202020204" pitchFamily="34" charset="0"/>
                          <a:ea typeface="+mn-ea"/>
                          <a:cs typeface="Arial" panose="020B0604020202020204" pitchFamily="34" charset="0"/>
                        </a:rPr>
                        <a:t>AÑO 2021</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marL="0" algn="ctr" defTabSz="914400" rtl="0" eaLnBrk="1" fontAlgn="ctr" latinLnBrk="0" hangingPunct="1"/>
                      <a:r>
                        <a:rPr lang="es-CO" sz="900" b="1" i="0" u="none" strike="noStrike" kern="1200" dirty="0">
                          <a:solidFill>
                            <a:srgbClr val="FFFFFF"/>
                          </a:solidFill>
                          <a:effectLst/>
                          <a:latin typeface="Arial" panose="020B0604020202020204" pitchFamily="34" charset="0"/>
                          <a:ea typeface="+mn-ea"/>
                          <a:cs typeface="Arial" panose="020B0604020202020204" pitchFamily="34" charset="0"/>
                        </a:rPr>
                        <a:t>AÑO 2022</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COMPARACIÓN</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926861726"/>
                  </a:ext>
                </a:extLst>
              </a:tr>
              <a:tr h="165893">
                <a:tc rowSpan="6">
                  <a:txBody>
                    <a:bodyPr/>
                    <a:lstStyle/>
                    <a:p>
                      <a:pPr algn="ctr" rtl="0" fontAlgn="ctr"/>
                      <a:r>
                        <a:rPr lang="es-ES" sz="900" b="1" i="0" u="none" strike="noStrike">
                          <a:solidFill>
                            <a:srgbClr val="000000"/>
                          </a:solidFill>
                          <a:effectLst/>
                          <a:latin typeface="Arial" panose="020B0604020202020204" pitchFamily="34" charset="0"/>
                          <a:cs typeface="Arial" panose="020B0604020202020204" pitchFamily="34" charset="0"/>
                        </a:rPr>
                        <a:t>¿Cómo califica la información suministrada por parte del servidor que lo atendió?</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just" rtl="0" fontAlgn="ctr"/>
                      <a:r>
                        <a:rPr lang="es-CO" sz="900" b="0" i="0" u="none" strike="noStrike">
                          <a:solidFill>
                            <a:srgbClr val="000000"/>
                          </a:solidFill>
                          <a:effectLst/>
                          <a:latin typeface="Arial" panose="020B0604020202020204" pitchFamily="34" charset="0"/>
                          <a:cs typeface="Arial" panose="020B0604020202020204" pitchFamily="34" charset="0"/>
                        </a:rPr>
                        <a:t>Muy Bueno</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dirty="0">
                          <a:solidFill>
                            <a:srgbClr val="000000"/>
                          </a:solidFill>
                          <a:effectLst/>
                          <a:latin typeface="Arial" panose="020B0604020202020204" pitchFamily="34" charset="0"/>
                          <a:cs typeface="Arial" panose="020B0604020202020204" pitchFamily="34" charset="0"/>
                        </a:rPr>
                        <a:t>42%</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900" b="0" i="0" u="none" strike="noStrike" dirty="0">
                          <a:solidFill>
                            <a:srgbClr val="000000"/>
                          </a:solidFill>
                          <a:effectLst/>
                          <a:latin typeface="Arial" panose="020B0604020202020204" pitchFamily="34" charset="0"/>
                          <a:cs typeface="Arial" panose="020B0604020202020204" pitchFamily="34" charset="0"/>
                        </a:rPr>
                        <a:t>69%</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a:solidFill>
                            <a:srgbClr val="000000"/>
                          </a:solidFill>
                          <a:effectLst/>
                          <a:latin typeface="Arial" panose="020B0604020202020204" pitchFamily="34" charset="0"/>
                          <a:cs typeface="Arial" panose="020B0604020202020204" pitchFamily="34" charset="0"/>
                        </a:rPr>
                        <a:t>49%</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900" b="0" i="0" u="none" strike="noStrike" dirty="0">
                          <a:solidFill>
                            <a:srgbClr val="000000"/>
                          </a:solidFill>
                          <a:effectLst/>
                          <a:latin typeface="Arial" panose="020B0604020202020204" pitchFamily="34" charset="0"/>
                          <a:cs typeface="Arial" panose="020B0604020202020204" pitchFamily="34" charset="0"/>
                        </a:rPr>
                        <a:t>71%</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Aumenta</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463040172"/>
                  </a:ext>
                </a:extLst>
              </a:tr>
              <a:tr h="159513">
                <a:tc vMerge="1">
                  <a:txBody>
                    <a:bodyPr/>
                    <a:lstStyle/>
                    <a:p>
                      <a:endParaRPr lang="es-CO"/>
                    </a:p>
                  </a:txBody>
                  <a:tcPr/>
                </a:tc>
                <a:tc>
                  <a:txBody>
                    <a:bodyPr/>
                    <a:lstStyle/>
                    <a:p>
                      <a:pPr algn="just" rtl="0" fontAlgn="ctr"/>
                      <a:r>
                        <a:rPr lang="es-CO" sz="900" b="0" i="0" u="none" strike="noStrike">
                          <a:solidFill>
                            <a:srgbClr val="000000"/>
                          </a:solidFill>
                          <a:effectLst/>
                          <a:latin typeface="Arial" panose="020B0604020202020204" pitchFamily="34" charset="0"/>
                          <a:cs typeface="Arial" panose="020B0604020202020204" pitchFamily="34" charset="0"/>
                        </a:rPr>
                        <a:t>Bueno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dirty="0">
                          <a:solidFill>
                            <a:srgbClr val="000000"/>
                          </a:solidFill>
                          <a:effectLst/>
                          <a:latin typeface="Arial" panose="020B0604020202020204" pitchFamily="34" charset="0"/>
                          <a:cs typeface="Arial" panose="020B0604020202020204" pitchFamily="34" charset="0"/>
                        </a:rPr>
                        <a:t>27%</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800" b="0" i="0" u="none" strike="noStrike">
                          <a:solidFill>
                            <a:srgbClr val="000000"/>
                          </a:solidFill>
                          <a:effectLst/>
                          <a:latin typeface="Arial" panose="020B0604020202020204" pitchFamily="34" charset="0"/>
                          <a:cs typeface="Arial" panose="020B0604020202020204" pitchFamily="34" charset="0"/>
                        </a:rPr>
                        <a:t>22%</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Disminuye</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713150543"/>
                  </a:ext>
                </a:extLst>
              </a:tr>
              <a:tr h="159513">
                <a:tc vMerge="1">
                  <a:txBody>
                    <a:bodyPr/>
                    <a:lstStyle/>
                    <a:p>
                      <a:endParaRPr lang="es-CO"/>
                    </a:p>
                  </a:txBody>
                  <a:tcPr/>
                </a:tc>
                <a:tc>
                  <a:txBody>
                    <a:bodyPr/>
                    <a:lstStyle/>
                    <a:p>
                      <a:pPr algn="just" rtl="0" fontAlgn="ctr"/>
                      <a:r>
                        <a:rPr lang="es-CO" sz="900" b="0" i="0" u="none" strike="noStrike">
                          <a:solidFill>
                            <a:srgbClr val="000000"/>
                          </a:solidFill>
                          <a:effectLst/>
                          <a:latin typeface="Arial" panose="020B0604020202020204" pitchFamily="34" charset="0"/>
                          <a:cs typeface="Arial" panose="020B0604020202020204" pitchFamily="34" charset="0"/>
                        </a:rPr>
                        <a:t>Regular</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a:solidFill>
                            <a:srgbClr val="000000"/>
                          </a:solidFill>
                          <a:effectLst/>
                          <a:latin typeface="Arial" panose="020B0604020202020204" pitchFamily="34" charset="0"/>
                          <a:cs typeface="Arial" panose="020B0604020202020204" pitchFamily="34" charset="0"/>
                        </a:rPr>
                        <a:t>16%</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dirty="0">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dirty="0">
                          <a:solidFill>
                            <a:srgbClr val="000000"/>
                          </a:solidFill>
                          <a:effectLst/>
                          <a:latin typeface="Arial" panose="020B0604020202020204" pitchFamily="34" charset="0"/>
                          <a:cs typeface="Arial" panose="020B0604020202020204" pitchFamily="34" charset="0"/>
                        </a:rPr>
                        <a:t>11%</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Disminuye</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086227490"/>
                  </a:ext>
                </a:extLst>
              </a:tr>
              <a:tr h="159513">
                <a:tc vMerge="1">
                  <a:txBody>
                    <a:bodyPr/>
                    <a:lstStyle/>
                    <a:p>
                      <a:endParaRPr lang="es-CO"/>
                    </a:p>
                  </a:txBody>
                  <a:tcPr/>
                </a:tc>
                <a:tc>
                  <a:txBody>
                    <a:bodyPr/>
                    <a:lstStyle/>
                    <a:p>
                      <a:pPr algn="just" rtl="0" fontAlgn="ctr"/>
                      <a:r>
                        <a:rPr lang="es-CO" sz="900" b="0" i="0" u="none" strike="noStrike">
                          <a:solidFill>
                            <a:srgbClr val="000000"/>
                          </a:solidFill>
                          <a:effectLst/>
                          <a:latin typeface="Arial" panose="020B0604020202020204" pitchFamily="34" charset="0"/>
                          <a:cs typeface="Arial" panose="020B0604020202020204" pitchFamily="34" charset="0"/>
                        </a:rPr>
                        <a:t>Malo</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a:solidFill>
                            <a:srgbClr val="000000"/>
                          </a:solidFill>
                          <a:effectLst/>
                          <a:latin typeface="Arial" panose="020B0604020202020204" pitchFamily="34" charset="0"/>
                          <a:cs typeface="Arial" panose="020B0604020202020204" pitchFamily="34" charset="0"/>
                        </a:rPr>
                        <a:t>6%</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dirty="0">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a:solidFill>
                            <a:srgbClr val="000000"/>
                          </a:solidFill>
                          <a:effectLst/>
                          <a:latin typeface="Arial" panose="020B0604020202020204" pitchFamily="34" charset="0"/>
                          <a:cs typeface="Arial" panose="020B0604020202020204" pitchFamily="34" charset="0"/>
                        </a:rPr>
                        <a:t>7%</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Aumenta</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708094528"/>
                  </a:ext>
                </a:extLst>
              </a:tr>
              <a:tr h="159513">
                <a:tc vMerge="1">
                  <a:txBody>
                    <a:bodyPr/>
                    <a:lstStyle/>
                    <a:p>
                      <a:endParaRPr lang="es-CO"/>
                    </a:p>
                  </a:txBody>
                  <a:tcPr/>
                </a:tc>
                <a:tc>
                  <a:txBody>
                    <a:bodyPr/>
                    <a:lstStyle/>
                    <a:p>
                      <a:pPr algn="just" rtl="0" fontAlgn="ctr"/>
                      <a:r>
                        <a:rPr lang="es-CO" sz="900" b="0" i="0" u="none" strike="noStrike">
                          <a:solidFill>
                            <a:srgbClr val="000000"/>
                          </a:solidFill>
                          <a:effectLst/>
                          <a:latin typeface="Arial" panose="020B0604020202020204" pitchFamily="34" charset="0"/>
                          <a:cs typeface="Arial" panose="020B0604020202020204" pitchFamily="34" charset="0"/>
                        </a:rPr>
                        <a:t>Muy Malo</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a:solidFill>
                            <a:srgbClr val="000000"/>
                          </a:solidFill>
                          <a:effectLst/>
                          <a:latin typeface="Arial" panose="020B0604020202020204" pitchFamily="34" charset="0"/>
                          <a:cs typeface="Arial" panose="020B0604020202020204" pitchFamily="34" charset="0"/>
                        </a:rPr>
                        <a:t>7%</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dirty="0">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a:solidFill>
                            <a:srgbClr val="000000"/>
                          </a:solidFill>
                          <a:effectLst/>
                          <a:latin typeface="Arial" panose="020B0604020202020204" pitchFamily="34" charset="0"/>
                          <a:cs typeface="Arial" panose="020B0604020202020204" pitchFamily="34" charset="0"/>
                        </a:rPr>
                        <a:t>7%</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Se mantiene</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361410845"/>
                  </a:ext>
                </a:extLst>
              </a:tr>
              <a:tr h="192607">
                <a:tc vMerge="1">
                  <a:txBody>
                    <a:bodyPr/>
                    <a:lstStyle/>
                    <a:p>
                      <a:endParaRPr lang="es-CO"/>
                    </a:p>
                  </a:txBody>
                  <a:tcPr/>
                </a:tc>
                <a:tc>
                  <a:txBody>
                    <a:bodyPr/>
                    <a:lstStyle/>
                    <a:p>
                      <a:pPr algn="just" rtl="0" fontAlgn="ctr"/>
                      <a:r>
                        <a:rPr lang="es-CO" sz="900" b="0" i="0" u="none" strike="noStrike">
                          <a:solidFill>
                            <a:srgbClr val="000000"/>
                          </a:solidFill>
                          <a:effectLst/>
                          <a:latin typeface="Arial" panose="020B0604020202020204" pitchFamily="34" charset="0"/>
                          <a:cs typeface="Arial" panose="020B0604020202020204" pitchFamily="34" charset="0"/>
                        </a:rPr>
                        <a:t>No sabe/no responde</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a:solidFill>
                            <a:srgbClr val="000000"/>
                          </a:solidFill>
                          <a:effectLst/>
                          <a:latin typeface="Arial" panose="020B0604020202020204" pitchFamily="34" charset="0"/>
                          <a:cs typeface="Arial" panose="020B0604020202020204" pitchFamily="34" charset="0"/>
                        </a:rPr>
                        <a:t>2%</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dirty="0">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dirty="0">
                          <a:solidFill>
                            <a:srgbClr val="000000"/>
                          </a:solidFill>
                          <a:effectLst/>
                          <a:latin typeface="Arial" panose="020B0604020202020204" pitchFamily="34" charset="0"/>
                          <a:cs typeface="Arial" panose="020B0604020202020204" pitchFamily="34" charset="0"/>
                        </a:rPr>
                        <a:t>4%</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Aumenta</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385365271"/>
                  </a:ext>
                </a:extLst>
              </a:tr>
              <a:tr h="247312">
                <a:tc>
                  <a:txBody>
                    <a:bodyPr/>
                    <a:lstStyle/>
                    <a:p>
                      <a:pPr algn="ctr" rtl="0" fontAlgn="ctr"/>
                      <a:r>
                        <a:rPr lang="es-CO" sz="900" b="1" i="0" u="none" strike="noStrike">
                          <a:solidFill>
                            <a:srgbClr val="FFFFFF"/>
                          </a:solidFill>
                          <a:effectLst/>
                          <a:latin typeface="Arial" panose="020B0604020202020204" pitchFamily="34" charset="0"/>
                          <a:cs typeface="Arial" panose="020B0604020202020204" pitchFamily="34" charset="0"/>
                        </a:rPr>
                        <a:t>PREGUNTA</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900" b="1" i="0" u="none" strike="noStrike">
                          <a:solidFill>
                            <a:srgbClr val="FFFFFF"/>
                          </a:solidFill>
                          <a:effectLst/>
                          <a:latin typeface="Arial" panose="020B0604020202020204" pitchFamily="34" charset="0"/>
                          <a:cs typeface="Arial" panose="020B0604020202020204" pitchFamily="34" charset="0"/>
                        </a:rPr>
                        <a:t>CALIFICACIÓN</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marL="0" algn="ctr" defTabSz="914400" rtl="0" eaLnBrk="1" fontAlgn="ctr" latinLnBrk="0" hangingPunct="1"/>
                      <a:r>
                        <a:rPr lang="es-CO" sz="900" b="1" i="0" u="none" strike="noStrike" kern="1200" dirty="0">
                          <a:solidFill>
                            <a:srgbClr val="FFFFFF"/>
                          </a:solidFill>
                          <a:effectLst/>
                          <a:latin typeface="Arial" panose="020B0604020202020204" pitchFamily="34" charset="0"/>
                          <a:ea typeface="+mn-ea"/>
                          <a:cs typeface="Arial" panose="020B0604020202020204" pitchFamily="34" charset="0"/>
                        </a:rPr>
                        <a:t>AÑO 2021</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marL="0" algn="ctr" defTabSz="914400" rtl="0" eaLnBrk="1" fontAlgn="ctr" latinLnBrk="0" hangingPunct="1"/>
                      <a:r>
                        <a:rPr lang="es-CO" sz="900" b="1" i="0" u="none" strike="noStrike" kern="1200" dirty="0">
                          <a:solidFill>
                            <a:srgbClr val="FFFFFF"/>
                          </a:solidFill>
                          <a:effectLst/>
                          <a:latin typeface="Arial" panose="020B0604020202020204" pitchFamily="34" charset="0"/>
                          <a:ea typeface="+mn-ea"/>
                          <a:cs typeface="Arial" panose="020B0604020202020204" pitchFamily="34" charset="0"/>
                        </a:rPr>
                        <a:t>AÑO 2022</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900" b="1" i="0" u="none" strike="noStrike">
                          <a:solidFill>
                            <a:srgbClr val="FFFFFF"/>
                          </a:solidFill>
                          <a:effectLst/>
                          <a:latin typeface="Arial" panose="020B0604020202020204" pitchFamily="34" charset="0"/>
                          <a:cs typeface="Arial" panose="020B0604020202020204" pitchFamily="34" charset="0"/>
                        </a:rPr>
                        <a:t>%</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COMPARACIÓN</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96102609"/>
                  </a:ext>
                </a:extLst>
              </a:tr>
              <a:tr h="165893">
                <a:tc rowSpan="6">
                  <a:txBody>
                    <a:bodyPr/>
                    <a:lstStyle/>
                    <a:p>
                      <a:pPr algn="ctr" rtl="0" fontAlgn="ctr"/>
                      <a:r>
                        <a:rPr lang="es-ES" sz="900" b="1" i="0" u="none" strike="noStrike" dirty="0">
                          <a:solidFill>
                            <a:srgbClr val="000000"/>
                          </a:solidFill>
                          <a:effectLst/>
                          <a:latin typeface="Arial" panose="020B0604020202020204" pitchFamily="34" charset="0"/>
                          <a:cs typeface="Arial" panose="020B0604020202020204" pitchFamily="34" charset="0"/>
                        </a:rPr>
                        <a:t>¿Cómo califica el tiempo de espera para ser atendido?</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just" rtl="0" fontAlgn="ctr"/>
                      <a:r>
                        <a:rPr lang="es-CO" sz="900" b="0" i="0" u="none" strike="noStrike">
                          <a:solidFill>
                            <a:srgbClr val="000000"/>
                          </a:solidFill>
                          <a:effectLst/>
                          <a:latin typeface="Arial" panose="020B0604020202020204" pitchFamily="34" charset="0"/>
                          <a:cs typeface="Arial" panose="020B0604020202020204" pitchFamily="34" charset="0"/>
                        </a:rPr>
                        <a:t>Muy Bueno</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a:solidFill>
                            <a:srgbClr val="000000"/>
                          </a:solidFill>
                          <a:effectLst/>
                          <a:latin typeface="Arial" panose="020B0604020202020204" pitchFamily="34" charset="0"/>
                          <a:cs typeface="Arial" panose="020B0604020202020204" pitchFamily="34" charset="0"/>
                        </a:rPr>
                        <a:t>27%</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900" b="0" i="0" u="none" strike="noStrike" dirty="0">
                          <a:solidFill>
                            <a:srgbClr val="000000"/>
                          </a:solidFill>
                          <a:effectLst/>
                          <a:latin typeface="Arial" panose="020B0604020202020204" pitchFamily="34" charset="0"/>
                          <a:cs typeface="Arial" panose="020B0604020202020204" pitchFamily="34" charset="0"/>
                        </a:rPr>
                        <a:t>50%</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a:solidFill>
                            <a:srgbClr val="000000"/>
                          </a:solidFill>
                          <a:effectLst/>
                          <a:latin typeface="Arial" panose="020B0604020202020204" pitchFamily="34" charset="0"/>
                          <a:cs typeface="Arial" panose="020B0604020202020204" pitchFamily="34" charset="0"/>
                        </a:rPr>
                        <a:t>49%</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900" b="0" i="0" u="none" strike="noStrike" dirty="0">
                          <a:solidFill>
                            <a:srgbClr val="000000"/>
                          </a:solidFill>
                          <a:effectLst/>
                          <a:latin typeface="Arial" panose="020B0604020202020204" pitchFamily="34" charset="0"/>
                          <a:cs typeface="Arial" panose="020B0604020202020204" pitchFamily="34" charset="0"/>
                        </a:rPr>
                        <a:t>71%</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Aumenta</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139046086"/>
                  </a:ext>
                </a:extLst>
              </a:tr>
              <a:tr h="159513">
                <a:tc vMerge="1">
                  <a:txBody>
                    <a:bodyPr/>
                    <a:lstStyle/>
                    <a:p>
                      <a:endParaRPr lang="es-CO"/>
                    </a:p>
                  </a:txBody>
                  <a:tcPr/>
                </a:tc>
                <a:tc>
                  <a:txBody>
                    <a:bodyPr/>
                    <a:lstStyle/>
                    <a:p>
                      <a:pPr algn="just" rtl="0" fontAlgn="ctr"/>
                      <a:r>
                        <a:rPr lang="es-CO" sz="900" b="0" i="0" u="none" strike="noStrike">
                          <a:solidFill>
                            <a:srgbClr val="000000"/>
                          </a:solidFill>
                          <a:effectLst/>
                          <a:latin typeface="Arial" panose="020B0604020202020204" pitchFamily="34" charset="0"/>
                          <a:cs typeface="Arial" panose="020B0604020202020204" pitchFamily="34" charset="0"/>
                        </a:rPr>
                        <a:t>Bueno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dirty="0">
                          <a:solidFill>
                            <a:srgbClr val="000000"/>
                          </a:solidFill>
                          <a:effectLst/>
                          <a:latin typeface="Arial" panose="020B0604020202020204" pitchFamily="34" charset="0"/>
                          <a:cs typeface="Arial" panose="020B0604020202020204" pitchFamily="34" charset="0"/>
                        </a:rPr>
                        <a:t>23%</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800" b="0" i="0" u="none" strike="noStrike" dirty="0">
                          <a:solidFill>
                            <a:srgbClr val="000000"/>
                          </a:solidFill>
                          <a:effectLst/>
                          <a:latin typeface="Arial" panose="020B0604020202020204" pitchFamily="34" charset="0"/>
                          <a:cs typeface="Arial" panose="020B0604020202020204" pitchFamily="34" charset="0"/>
                        </a:rPr>
                        <a:t>22%</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Disminuye</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599419803"/>
                  </a:ext>
                </a:extLst>
              </a:tr>
              <a:tr h="159513">
                <a:tc vMerge="1">
                  <a:txBody>
                    <a:bodyPr/>
                    <a:lstStyle/>
                    <a:p>
                      <a:endParaRPr lang="es-CO"/>
                    </a:p>
                  </a:txBody>
                  <a:tcPr/>
                </a:tc>
                <a:tc>
                  <a:txBody>
                    <a:bodyPr/>
                    <a:lstStyle/>
                    <a:p>
                      <a:pPr algn="just" rtl="0" fontAlgn="ctr"/>
                      <a:r>
                        <a:rPr lang="es-CO" sz="900" b="0" i="0" u="none" strike="noStrike">
                          <a:solidFill>
                            <a:srgbClr val="000000"/>
                          </a:solidFill>
                          <a:effectLst/>
                          <a:latin typeface="Arial" panose="020B0604020202020204" pitchFamily="34" charset="0"/>
                          <a:cs typeface="Arial" panose="020B0604020202020204" pitchFamily="34" charset="0"/>
                        </a:rPr>
                        <a:t>Regular</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a:solidFill>
                            <a:srgbClr val="000000"/>
                          </a:solidFill>
                          <a:effectLst/>
                          <a:latin typeface="Arial" panose="020B0604020202020204" pitchFamily="34" charset="0"/>
                          <a:cs typeface="Arial" panose="020B0604020202020204" pitchFamily="34" charset="0"/>
                        </a:rPr>
                        <a:t>22%</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dirty="0">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dirty="0">
                          <a:solidFill>
                            <a:srgbClr val="000000"/>
                          </a:solidFill>
                          <a:effectLst/>
                          <a:latin typeface="Arial" panose="020B0604020202020204" pitchFamily="34" charset="0"/>
                          <a:cs typeface="Arial" panose="020B0604020202020204" pitchFamily="34" charset="0"/>
                        </a:rPr>
                        <a:t>11%</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dirty="0">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Disminuye</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208922451"/>
                  </a:ext>
                </a:extLst>
              </a:tr>
              <a:tr h="159513">
                <a:tc vMerge="1">
                  <a:txBody>
                    <a:bodyPr/>
                    <a:lstStyle/>
                    <a:p>
                      <a:endParaRPr lang="es-CO"/>
                    </a:p>
                  </a:txBody>
                  <a:tcPr/>
                </a:tc>
                <a:tc>
                  <a:txBody>
                    <a:bodyPr/>
                    <a:lstStyle/>
                    <a:p>
                      <a:pPr algn="just" rtl="0" fontAlgn="ctr"/>
                      <a:r>
                        <a:rPr lang="es-CO" sz="900" b="0" i="0" u="none" strike="noStrike">
                          <a:solidFill>
                            <a:srgbClr val="000000"/>
                          </a:solidFill>
                          <a:effectLst/>
                          <a:latin typeface="Arial" panose="020B0604020202020204" pitchFamily="34" charset="0"/>
                          <a:cs typeface="Arial" panose="020B0604020202020204" pitchFamily="34" charset="0"/>
                        </a:rPr>
                        <a:t>Malo</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dirty="0">
                          <a:solidFill>
                            <a:srgbClr val="000000"/>
                          </a:solidFill>
                          <a:effectLst/>
                          <a:latin typeface="Arial" panose="020B0604020202020204" pitchFamily="34" charset="0"/>
                          <a:cs typeface="Arial" panose="020B0604020202020204" pitchFamily="34" charset="0"/>
                        </a:rPr>
                        <a:t>11%</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dirty="0">
                          <a:solidFill>
                            <a:srgbClr val="000000"/>
                          </a:solidFill>
                          <a:effectLst/>
                          <a:latin typeface="Arial" panose="020B0604020202020204" pitchFamily="34" charset="0"/>
                          <a:cs typeface="Arial" panose="020B0604020202020204" pitchFamily="34" charset="0"/>
                        </a:rPr>
                        <a:t>7%</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Disminuye</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881586411"/>
                  </a:ext>
                </a:extLst>
              </a:tr>
              <a:tr h="159513">
                <a:tc vMerge="1">
                  <a:txBody>
                    <a:bodyPr/>
                    <a:lstStyle/>
                    <a:p>
                      <a:endParaRPr lang="es-CO"/>
                    </a:p>
                  </a:txBody>
                  <a:tcPr/>
                </a:tc>
                <a:tc>
                  <a:txBody>
                    <a:bodyPr/>
                    <a:lstStyle/>
                    <a:p>
                      <a:pPr algn="just" rtl="0" fontAlgn="ctr"/>
                      <a:r>
                        <a:rPr lang="es-CO" sz="900" b="0" i="0" u="none" strike="noStrike">
                          <a:solidFill>
                            <a:srgbClr val="000000"/>
                          </a:solidFill>
                          <a:effectLst/>
                          <a:latin typeface="Arial" panose="020B0604020202020204" pitchFamily="34" charset="0"/>
                          <a:cs typeface="Arial" panose="020B0604020202020204" pitchFamily="34" charset="0"/>
                        </a:rPr>
                        <a:t>Muy Malo</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dirty="0">
                          <a:solidFill>
                            <a:srgbClr val="000000"/>
                          </a:solidFill>
                          <a:effectLst/>
                          <a:latin typeface="Arial" panose="020B0604020202020204" pitchFamily="34" charset="0"/>
                          <a:cs typeface="Arial" panose="020B0604020202020204" pitchFamily="34" charset="0"/>
                        </a:rPr>
                        <a:t>15%</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dirty="0">
                          <a:solidFill>
                            <a:srgbClr val="000000"/>
                          </a:solidFill>
                          <a:effectLst/>
                          <a:latin typeface="Arial" panose="020B0604020202020204" pitchFamily="34" charset="0"/>
                          <a:cs typeface="Arial" panose="020B0604020202020204" pitchFamily="34" charset="0"/>
                        </a:rPr>
                        <a:t>7%</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Disminuye</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063023837"/>
                  </a:ext>
                </a:extLst>
              </a:tr>
              <a:tr h="195914">
                <a:tc vMerge="1">
                  <a:txBody>
                    <a:bodyPr/>
                    <a:lstStyle/>
                    <a:p>
                      <a:endParaRPr lang="es-CO"/>
                    </a:p>
                  </a:txBody>
                  <a:tcPr/>
                </a:tc>
                <a:tc>
                  <a:txBody>
                    <a:bodyPr/>
                    <a:lstStyle/>
                    <a:p>
                      <a:pPr algn="just" rtl="0" fontAlgn="ctr"/>
                      <a:r>
                        <a:rPr lang="es-CO" sz="900" b="0" i="0" u="none" strike="noStrike" dirty="0">
                          <a:solidFill>
                            <a:srgbClr val="000000"/>
                          </a:solidFill>
                          <a:effectLst/>
                          <a:latin typeface="Arial" panose="020B0604020202020204" pitchFamily="34" charset="0"/>
                          <a:cs typeface="Arial" panose="020B0604020202020204" pitchFamily="34" charset="0"/>
                        </a:rPr>
                        <a:t>No sabe/no responde</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dirty="0">
                          <a:solidFill>
                            <a:srgbClr val="000000"/>
                          </a:solidFill>
                          <a:effectLst/>
                          <a:latin typeface="Arial" panose="020B0604020202020204" pitchFamily="34" charset="0"/>
                          <a:cs typeface="Arial" panose="020B0604020202020204" pitchFamily="34" charset="0"/>
                        </a:rPr>
                        <a:t>2%</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800" b="0" i="0" u="none" strike="noStrike" dirty="0">
                          <a:solidFill>
                            <a:srgbClr val="000000"/>
                          </a:solidFill>
                          <a:effectLst/>
                          <a:latin typeface="Arial" panose="020B0604020202020204" pitchFamily="34" charset="0"/>
                          <a:cs typeface="Arial" panose="020B0604020202020204" pitchFamily="34" charset="0"/>
                        </a:rPr>
                        <a:t>4%</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0" i="0" u="none" strike="noStrike">
                          <a:solidFill>
                            <a:srgbClr val="000000"/>
                          </a:solidFill>
                          <a:effectLst/>
                          <a:latin typeface="Arial" panose="020B0604020202020204" pitchFamily="34" charset="0"/>
                          <a:cs typeface="Arial" panose="020B0604020202020204" pitchFamily="34" charset="0"/>
                        </a:rPr>
                        <a:t> </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900" b="1" i="0" u="none" strike="noStrike" dirty="0">
                          <a:solidFill>
                            <a:srgbClr val="FFFFFF"/>
                          </a:solidFill>
                          <a:effectLst/>
                          <a:latin typeface="Arial" panose="020B0604020202020204" pitchFamily="34" charset="0"/>
                          <a:cs typeface="Arial" panose="020B0604020202020204" pitchFamily="34" charset="0"/>
                        </a:rPr>
                        <a:t>Aumenta</a:t>
                      </a:r>
                    </a:p>
                  </a:txBody>
                  <a:tcPr marL="6534" marR="6534" marT="653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53725931"/>
                  </a:ext>
                </a:extLst>
              </a:tr>
            </a:tbl>
          </a:graphicData>
        </a:graphic>
      </p:graphicFrame>
    </p:spTree>
    <p:extLst>
      <p:ext uri="{BB962C8B-B14F-4D97-AF65-F5344CB8AC3E}">
        <p14:creationId xmlns:p14="http://schemas.microsoft.com/office/powerpoint/2010/main" val="116058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464627" y="390867"/>
            <a:ext cx="9623582" cy="1200329"/>
          </a:xfrm>
          <a:prstGeom prst="rect">
            <a:avLst/>
          </a:prstGeom>
          <a:noFill/>
        </p:spPr>
        <p:txBody>
          <a:bodyPr wrap="square" rtlCol="0">
            <a:spAutoFit/>
          </a:bodyPr>
          <a:lstStyle/>
          <a:p>
            <a:r>
              <a:rPr lang="es-CO" sz="2400" b="1" dirty="0">
                <a:latin typeface="Century Gothic" panose="020B0502020202020204" pitchFamily="34" charset="0"/>
              </a:rPr>
              <a:t>RESULTADOS ADENUNCIAR</a:t>
            </a:r>
          </a:p>
          <a:p>
            <a:r>
              <a:rPr lang="es-CO" sz="2400" b="1" dirty="0">
                <a:latin typeface="Century Gothic" panose="020B0502020202020204" pitchFamily="34" charset="0"/>
              </a:rPr>
              <a:t>Pregunta No 1. ¿</a:t>
            </a:r>
            <a:r>
              <a:rPr lang="es-ES" sz="2400" b="1" dirty="0">
                <a:latin typeface="Century Gothic" panose="020B0502020202020204" pitchFamily="34" charset="0"/>
              </a:rPr>
              <a:t>Se siente cómodo al utilizar esta herramienta para presentar las denuncias?</a:t>
            </a:r>
            <a:endParaRPr lang="es-CO" sz="2400" b="1" dirty="0">
              <a:latin typeface="Century Gothic" panose="020B0502020202020204" pitchFamily="34" charset="0"/>
            </a:endParaRPr>
          </a:p>
        </p:txBody>
      </p:sp>
      <p:pic>
        <p:nvPicPr>
          <p:cNvPr id="16386" name="Picture 2" descr="5,556,568 imágenes de Comodidad - Imágenes, fotos y vectores de stock |  Shutterstock">
            <a:extLst>
              <a:ext uri="{FF2B5EF4-FFF2-40B4-BE49-F238E27FC236}">
                <a16:creationId xmlns:a16="http://schemas.microsoft.com/office/drawing/2014/main" id="{9E6CB580-B0FA-00AD-72AA-57B87AE9EA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134"/>
          <a:stretch/>
        </p:blipFill>
        <p:spPr bwMode="auto">
          <a:xfrm>
            <a:off x="9475949" y="1362560"/>
            <a:ext cx="2502847" cy="20664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Gráfico 9">
            <a:extLst>
              <a:ext uri="{FF2B5EF4-FFF2-40B4-BE49-F238E27FC236}">
                <a16:creationId xmlns:a16="http://schemas.microsoft.com/office/drawing/2014/main" id="{ACF43030-CE1D-FFAA-F7E7-2E8551184CB7}"/>
              </a:ext>
            </a:extLst>
          </p:cNvPr>
          <p:cNvGraphicFramePr>
            <a:graphicFrameLocks/>
          </p:cNvGraphicFramePr>
          <p:nvPr>
            <p:extLst>
              <p:ext uri="{D42A27DB-BD31-4B8C-83A1-F6EECF244321}">
                <p14:modId xmlns:p14="http://schemas.microsoft.com/office/powerpoint/2010/main" val="4072735829"/>
              </p:ext>
            </p:extLst>
          </p:nvPr>
        </p:nvGraphicFramePr>
        <p:xfrm>
          <a:off x="-1" y="1591196"/>
          <a:ext cx="9179511" cy="51380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Tabla 7">
            <a:extLst>
              <a:ext uri="{FF2B5EF4-FFF2-40B4-BE49-F238E27FC236}">
                <a16:creationId xmlns:a16="http://schemas.microsoft.com/office/drawing/2014/main" id="{8793F809-7677-F19A-EBEA-046EBD18AC21}"/>
              </a:ext>
            </a:extLst>
          </p:cNvPr>
          <p:cNvGraphicFramePr>
            <a:graphicFrameLocks noGrp="1"/>
          </p:cNvGraphicFramePr>
          <p:nvPr>
            <p:extLst>
              <p:ext uri="{D42A27DB-BD31-4B8C-83A1-F6EECF244321}">
                <p14:modId xmlns:p14="http://schemas.microsoft.com/office/powerpoint/2010/main" val="941512897"/>
              </p:ext>
            </p:extLst>
          </p:nvPr>
        </p:nvGraphicFramePr>
        <p:xfrm>
          <a:off x="8277463" y="3824534"/>
          <a:ext cx="3649650" cy="2047140"/>
        </p:xfrm>
        <a:graphic>
          <a:graphicData uri="http://schemas.openxmlformats.org/drawingml/2006/table">
            <a:tbl>
              <a:tblPr/>
              <a:tblGrid>
                <a:gridCol w="1651247">
                  <a:extLst>
                    <a:ext uri="{9D8B030D-6E8A-4147-A177-3AD203B41FA5}">
                      <a16:colId xmlns:a16="http://schemas.microsoft.com/office/drawing/2014/main" val="884607172"/>
                    </a:ext>
                  </a:extLst>
                </a:gridCol>
                <a:gridCol w="1056443">
                  <a:extLst>
                    <a:ext uri="{9D8B030D-6E8A-4147-A177-3AD203B41FA5}">
                      <a16:colId xmlns:a16="http://schemas.microsoft.com/office/drawing/2014/main" val="3942323150"/>
                    </a:ext>
                  </a:extLst>
                </a:gridCol>
                <a:gridCol w="941960">
                  <a:extLst>
                    <a:ext uri="{9D8B030D-6E8A-4147-A177-3AD203B41FA5}">
                      <a16:colId xmlns:a16="http://schemas.microsoft.com/office/drawing/2014/main" val="2269269061"/>
                    </a:ext>
                  </a:extLst>
                </a:gridCol>
              </a:tblGrid>
              <a:tr h="273585">
                <a:tc>
                  <a:txBody>
                    <a:bodyPr/>
                    <a:lstStyle/>
                    <a:p>
                      <a:pPr algn="l" fontAlgn="ctr"/>
                      <a:r>
                        <a:rPr lang="es-CO" sz="1400" b="0" i="0" u="none" strike="noStrike" dirty="0">
                          <a:solidFill>
                            <a:srgbClr val="000000"/>
                          </a:solidFill>
                          <a:effectLst/>
                          <a:latin typeface="Arial" panose="020B0604020202020204" pitchFamily="34" charset="0"/>
                          <a:cs typeface="Arial" panose="020B0604020202020204" pitchFamily="34" charset="0"/>
                        </a:rPr>
                        <a:t>RESPUESTA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CANTIDAD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3357713223"/>
                  </a:ext>
                </a:extLst>
              </a:tr>
              <a:tr h="190500">
                <a:tc>
                  <a:txBody>
                    <a:bodyPr/>
                    <a:lstStyle/>
                    <a:p>
                      <a:pPr algn="l" fontAlgn="ctr"/>
                      <a:r>
                        <a:rPr lang="es-CO" sz="1400" b="0" i="0" u="none" strike="noStrike" dirty="0">
                          <a:solidFill>
                            <a:srgbClr val="000000"/>
                          </a:solidFill>
                          <a:effectLst/>
                          <a:latin typeface="Arial" panose="020B0604020202020204" pitchFamily="34" charset="0"/>
                          <a:cs typeface="Arial" panose="020B0604020202020204" pitchFamily="34" charset="0"/>
                        </a:rPr>
                        <a:t>MUY BUENO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580207"/>
                  </a:ext>
                </a:extLst>
              </a:tr>
              <a:tr h="190500">
                <a:tc>
                  <a:txBody>
                    <a:bodyPr/>
                    <a:lstStyle/>
                    <a:p>
                      <a:pPr algn="l" fontAlgn="ctr"/>
                      <a:r>
                        <a:rPr lang="es-CO" sz="1400" b="0" i="0" u="none" strike="noStrike" dirty="0">
                          <a:solidFill>
                            <a:srgbClr val="000000"/>
                          </a:solidFill>
                          <a:effectLst/>
                          <a:latin typeface="Arial" panose="020B0604020202020204" pitchFamily="34" charset="0"/>
                          <a:cs typeface="Arial" panose="020B0604020202020204" pitchFamily="34" charset="0"/>
                        </a:rPr>
                        <a:t>BUENO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0046915"/>
                  </a:ext>
                </a:extLst>
              </a:tr>
              <a:tr h="190500">
                <a:tc>
                  <a:txBody>
                    <a:bodyPr/>
                    <a:lstStyle/>
                    <a:p>
                      <a:pPr algn="l" fontAlgn="ctr"/>
                      <a:r>
                        <a:rPr lang="es-CO" sz="1400" b="0" i="0" u="none" strike="noStrike" dirty="0">
                          <a:solidFill>
                            <a:srgbClr val="000000"/>
                          </a:solidFill>
                          <a:effectLst/>
                          <a:latin typeface="Arial" panose="020B0604020202020204" pitchFamily="34" charset="0"/>
                          <a:cs typeface="Arial" panose="020B0604020202020204" pitchFamily="34" charset="0"/>
                        </a:rPr>
                        <a:t>REGULAR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4015649"/>
                  </a:ext>
                </a:extLst>
              </a:tr>
              <a:tr h="190500">
                <a:tc>
                  <a:txBody>
                    <a:bodyPr/>
                    <a:lstStyle/>
                    <a:p>
                      <a:pPr algn="l" fontAlgn="ctr"/>
                      <a:r>
                        <a:rPr lang="es-CO" sz="1400" b="0" i="0" u="none" strike="noStrike" dirty="0">
                          <a:solidFill>
                            <a:srgbClr val="000000"/>
                          </a:solidFill>
                          <a:effectLst/>
                          <a:latin typeface="Arial" panose="020B0604020202020204" pitchFamily="34" charset="0"/>
                          <a:cs typeface="Arial" panose="020B0604020202020204" pitchFamily="34" charset="0"/>
                        </a:rPr>
                        <a:t>MALO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7463043"/>
                  </a:ext>
                </a:extLst>
              </a:tr>
              <a:tr h="190500">
                <a:tc>
                  <a:txBody>
                    <a:bodyPr/>
                    <a:lstStyle/>
                    <a:p>
                      <a:pPr algn="l" fontAlgn="ctr"/>
                      <a:r>
                        <a:rPr lang="es-CO" sz="1400" b="0" i="0" u="none" strike="noStrike" dirty="0">
                          <a:solidFill>
                            <a:srgbClr val="000000"/>
                          </a:solidFill>
                          <a:effectLst/>
                          <a:latin typeface="Arial" panose="020B0604020202020204" pitchFamily="34" charset="0"/>
                          <a:cs typeface="Arial" panose="020B0604020202020204" pitchFamily="34" charset="0"/>
                        </a:rPr>
                        <a:t>MUY MALO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8554351"/>
                  </a:ext>
                </a:extLst>
              </a:tr>
              <a:tr h="190500">
                <a:tc>
                  <a:txBody>
                    <a:bodyPr/>
                    <a:lstStyle/>
                    <a:p>
                      <a:pPr algn="l" fontAlgn="ctr"/>
                      <a:r>
                        <a:rPr lang="es-CO" sz="1400" b="0" i="0" u="none" strike="noStrike" dirty="0">
                          <a:solidFill>
                            <a:srgbClr val="000000"/>
                          </a:solidFill>
                          <a:effectLst/>
                          <a:latin typeface="Arial" panose="020B0604020202020204" pitchFamily="34" charset="0"/>
                          <a:cs typeface="Arial" panose="020B0604020202020204" pitchFamily="34" charset="0"/>
                        </a:rPr>
                        <a:t>NO SABE/NO RESPONDE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8410576"/>
                  </a:ext>
                </a:extLst>
              </a:tr>
              <a:tr h="190500">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34576132"/>
                  </a:ext>
                </a:extLst>
              </a:tr>
            </a:tbl>
          </a:graphicData>
        </a:graphic>
      </p:graphicFrame>
    </p:spTree>
    <p:extLst>
      <p:ext uri="{BB962C8B-B14F-4D97-AF65-F5344CB8AC3E}">
        <p14:creationId xmlns:p14="http://schemas.microsoft.com/office/powerpoint/2010/main" val="2973317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464627" y="476434"/>
            <a:ext cx="9623582" cy="1200329"/>
          </a:xfrm>
          <a:prstGeom prst="rect">
            <a:avLst/>
          </a:prstGeom>
          <a:noFill/>
        </p:spPr>
        <p:txBody>
          <a:bodyPr wrap="square" rtlCol="0">
            <a:spAutoFit/>
          </a:bodyPr>
          <a:lstStyle/>
          <a:p>
            <a:r>
              <a:rPr lang="es-CO" sz="2400" b="1" dirty="0">
                <a:latin typeface="Century Gothic" panose="020B0502020202020204" pitchFamily="34" charset="0"/>
              </a:rPr>
              <a:t>RESULTADOS ADENUNCIAR</a:t>
            </a:r>
          </a:p>
          <a:p>
            <a:r>
              <a:rPr lang="es-CO" sz="2400" b="1" dirty="0">
                <a:latin typeface="Century Gothic" panose="020B0502020202020204" pitchFamily="34" charset="0"/>
              </a:rPr>
              <a:t>Pregunta No 2. ¿</a:t>
            </a:r>
            <a:r>
              <a:rPr lang="es-ES" sz="2400" b="1" dirty="0">
                <a:latin typeface="Century Gothic" panose="020B0502020202020204" pitchFamily="34" charset="0"/>
              </a:rPr>
              <a:t>El tiempo tomado para el registro de las denuncias es el adecuado?</a:t>
            </a:r>
            <a:endParaRPr lang="es-CO" sz="2400" b="1" dirty="0">
              <a:latin typeface="Century Gothic" panose="020B0502020202020204" pitchFamily="34" charset="0"/>
            </a:endParaRPr>
          </a:p>
        </p:txBody>
      </p:sp>
      <p:pic>
        <p:nvPicPr>
          <p:cNvPr id="3" name="Imagen 2">
            <a:extLst>
              <a:ext uri="{FF2B5EF4-FFF2-40B4-BE49-F238E27FC236}">
                <a16:creationId xmlns:a16="http://schemas.microsoft.com/office/drawing/2014/main" id="{4F7AF731-D2C1-9BF8-66EC-9ADB4ED4F415}"/>
              </a:ext>
            </a:extLst>
          </p:cNvPr>
          <p:cNvPicPr>
            <a:picLocks noChangeAspect="1"/>
          </p:cNvPicPr>
          <p:nvPr/>
        </p:nvPicPr>
        <p:blipFill>
          <a:blip r:embed="rId3"/>
          <a:stretch>
            <a:fillRect/>
          </a:stretch>
        </p:blipFill>
        <p:spPr>
          <a:xfrm>
            <a:off x="9117783" y="3804664"/>
            <a:ext cx="2145978" cy="2145978"/>
          </a:xfrm>
          <a:prstGeom prst="rect">
            <a:avLst/>
          </a:prstGeom>
        </p:spPr>
      </p:pic>
      <p:graphicFrame>
        <p:nvGraphicFramePr>
          <p:cNvPr id="10" name="Gráfico 9">
            <a:extLst>
              <a:ext uri="{FF2B5EF4-FFF2-40B4-BE49-F238E27FC236}">
                <a16:creationId xmlns:a16="http://schemas.microsoft.com/office/drawing/2014/main" id="{720924C7-3126-3795-8F0E-E16C383E4C36}"/>
              </a:ext>
            </a:extLst>
          </p:cNvPr>
          <p:cNvGraphicFramePr>
            <a:graphicFrameLocks/>
          </p:cNvGraphicFramePr>
          <p:nvPr>
            <p:extLst>
              <p:ext uri="{D42A27DB-BD31-4B8C-83A1-F6EECF244321}">
                <p14:modId xmlns:p14="http://schemas.microsoft.com/office/powerpoint/2010/main" val="3783608108"/>
              </p:ext>
            </p:extLst>
          </p:nvPr>
        </p:nvGraphicFramePr>
        <p:xfrm>
          <a:off x="-69542" y="1565891"/>
          <a:ext cx="9257930" cy="51900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Tabla 6">
            <a:extLst>
              <a:ext uri="{FF2B5EF4-FFF2-40B4-BE49-F238E27FC236}">
                <a16:creationId xmlns:a16="http://schemas.microsoft.com/office/drawing/2014/main" id="{00652A29-7A98-8DEB-0FC5-D6101FF0F224}"/>
              </a:ext>
            </a:extLst>
          </p:cNvPr>
          <p:cNvGraphicFramePr>
            <a:graphicFrameLocks noGrp="1"/>
          </p:cNvGraphicFramePr>
          <p:nvPr>
            <p:extLst>
              <p:ext uri="{D42A27DB-BD31-4B8C-83A1-F6EECF244321}">
                <p14:modId xmlns:p14="http://schemas.microsoft.com/office/powerpoint/2010/main" val="3297382999"/>
              </p:ext>
            </p:extLst>
          </p:nvPr>
        </p:nvGraphicFramePr>
        <p:xfrm>
          <a:off x="7563035" y="1376722"/>
          <a:ext cx="4075590" cy="1783080"/>
        </p:xfrm>
        <a:graphic>
          <a:graphicData uri="http://schemas.openxmlformats.org/drawingml/2006/table">
            <a:tbl>
              <a:tblPr/>
              <a:tblGrid>
                <a:gridCol w="2202402">
                  <a:extLst>
                    <a:ext uri="{9D8B030D-6E8A-4147-A177-3AD203B41FA5}">
                      <a16:colId xmlns:a16="http://schemas.microsoft.com/office/drawing/2014/main" val="2233795730"/>
                    </a:ext>
                  </a:extLst>
                </a:gridCol>
                <a:gridCol w="994299">
                  <a:extLst>
                    <a:ext uri="{9D8B030D-6E8A-4147-A177-3AD203B41FA5}">
                      <a16:colId xmlns:a16="http://schemas.microsoft.com/office/drawing/2014/main" val="2375543774"/>
                    </a:ext>
                  </a:extLst>
                </a:gridCol>
                <a:gridCol w="878889">
                  <a:extLst>
                    <a:ext uri="{9D8B030D-6E8A-4147-A177-3AD203B41FA5}">
                      <a16:colId xmlns:a16="http://schemas.microsoft.com/office/drawing/2014/main" val="646695451"/>
                    </a:ext>
                  </a:extLst>
                </a:gridCol>
              </a:tblGrid>
              <a:tr h="190500">
                <a:tc>
                  <a:txBody>
                    <a:bodyPr/>
                    <a:lstStyle/>
                    <a:p>
                      <a:pPr algn="l" fontAlgn="b"/>
                      <a:r>
                        <a:rPr lang="es-CO" sz="1400" b="0" i="0" u="none" strike="noStrike" dirty="0">
                          <a:solidFill>
                            <a:srgbClr val="000000"/>
                          </a:solidFill>
                          <a:effectLst/>
                          <a:latin typeface="Arial" panose="020B0604020202020204" pitchFamily="34" charset="0"/>
                          <a:cs typeface="Arial" panose="020B0604020202020204" pitchFamily="34" charset="0"/>
                        </a:rPr>
                        <a:t>RESPUESTA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CANTIDAD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1096019666"/>
                  </a:ext>
                </a:extLst>
              </a:tr>
              <a:tr h="190500">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MUY BUENO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7359258"/>
                  </a:ext>
                </a:extLst>
              </a:tr>
              <a:tr h="190500">
                <a:tc>
                  <a:txBody>
                    <a:bodyPr/>
                    <a:lstStyle/>
                    <a:p>
                      <a:pPr algn="l" fontAlgn="b"/>
                      <a:r>
                        <a:rPr lang="es-CO" sz="1400" b="0" i="0" u="none" strike="noStrike" dirty="0">
                          <a:solidFill>
                            <a:srgbClr val="000000"/>
                          </a:solidFill>
                          <a:effectLst/>
                          <a:latin typeface="Arial" panose="020B0604020202020204" pitchFamily="34" charset="0"/>
                          <a:cs typeface="Arial" panose="020B0604020202020204" pitchFamily="34" charset="0"/>
                        </a:rPr>
                        <a:t>BUENO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7804303"/>
                  </a:ext>
                </a:extLst>
              </a:tr>
              <a:tr h="190500">
                <a:tc>
                  <a:txBody>
                    <a:bodyPr/>
                    <a:lstStyle/>
                    <a:p>
                      <a:pPr algn="l" fontAlgn="b"/>
                      <a:r>
                        <a:rPr lang="es-CO" sz="1400" b="0" i="0" u="none" strike="noStrike" dirty="0">
                          <a:solidFill>
                            <a:srgbClr val="000000"/>
                          </a:solidFill>
                          <a:effectLst/>
                          <a:latin typeface="Arial" panose="020B0604020202020204" pitchFamily="34" charset="0"/>
                          <a:cs typeface="Arial" panose="020B0604020202020204" pitchFamily="34" charset="0"/>
                        </a:rPr>
                        <a:t>REGULAR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8845776"/>
                  </a:ext>
                </a:extLst>
              </a:tr>
              <a:tr h="190500">
                <a:tc>
                  <a:txBody>
                    <a:bodyPr/>
                    <a:lstStyle/>
                    <a:p>
                      <a:pPr algn="l" fontAlgn="b"/>
                      <a:r>
                        <a:rPr lang="es-CO" sz="1400" b="0" i="0" u="none" strike="noStrike" dirty="0">
                          <a:solidFill>
                            <a:srgbClr val="000000"/>
                          </a:solidFill>
                          <a:effectLst/>
                          <a:latin typeface="Arial" panose="020B0604020202020204" pitchFamily="34" charset="0"/>
                          <a:cs typeface="Arial" panose="020B0604020202020204" pitchFamily="34" charset="0"/>
                        </a:rPr>
                        <a:t>MALO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6651899"/>
                  </a:ext>
                </a:extLst>
              </a:tr>
              <a:tr h="190500">
                <a:tc>
                  <a:txBody>
                    <a:bodyPr/>
                    <a:lstStyle/>
                    <a:p>
                      <a:pPr algn="l" fontAlgn="b"/>
                      <a:r>
                        <a:rPr lang="es-CO" sz="1400" b="0" i="0" u="none" strike="noStrike" dirty="0">
                          <a:solidFill>
                            <a:srgbClr val="000000"/>
                          </a:solidFill>
                          <a:effectLst/>
                          <a:latin typeface="Arial" panose="020B0604020202020204" pitchFamily="34" charset="0"/>
                          <a:cs typeface="Arial" panose="020B0604020202020204" pitchFamily="34" charset="0"/>
                        </a:rPr>
                        <a:t>MUY MALO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3222446"/>
                  </a:ext>
                </a:extLst>
              </a:tr>
              <a:tr h="190500">
                <a:tc>
                  <a:txBody>
                    <a:bodyPr/>
                    <a:lstStyle/>
                    <a:p>
                      <a:pPr algn="l" fontAlgn="b"/>
                      <a:r>
                        <a:rPr lang="es-CO" sz="1400" b="0" i="0" u="none" strike="noStrike" dirty="0">
                          <a:solidFill>
                            <a:srgbClr val="000000"/>
                          </a:solidFill>
                          <a:effectLst/>
                          <a:latin typeface="Arial" panose="020B0604020202020204" pitchFamily="34" charset="0"/>
                          <a:cs typeface="Arial" panose="020B0604020202020204" pitchFamily="34" charset="0"/>
                        </a:rPr>
                        <a:t>NO SABE/NO RESPONDE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5477918"/>
                  </a:ext>
                </a:extLst>
              </a:tr>
              <a:tr h="190500">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116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377940235"/>
                  </a:ext>
                </a:extLst>
              </a:tr>
            </a:tbl>
          </a:graphicData>
        </a:graphic>
      </p:graphicFrame>
    </p:spTree>
    <p:extLst>
      <p:ext uri="{BB962C8B-B14F-4D97-AF65-F5344CB8AC3E}">
        <p14:creationId xmlns:p14="http://schemas.microsoft.com/office/powerpoint/2010/main" val="2070268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464627" y="600723"/>
            <a:ext cx="10227264" cy="830997"/>
          </a:xfrm>
          <a:prstGeom prst="rect">
            <a:avLst/>
          </a:prstGeom>
          <a:noFill/>
        </p:spPr>
        <p:txBody>
          <a:bodyPr wrap="square" rtlCol="0">
            <a:spAutoFit/>
          </a:bodyPr>
          <a:lstStyle/>
          <a:p>
            <a:r>
              <a:rPr lang="es-CO" sz="2400" b="1" dirty="0">
                <a:latin typeface="Century Gothic" panose="020B0502020202020204" pitchFamily="34" charset="0"/>
              </a:rPr>
              <a:t>RESULTADOS ADENUNCIAR</a:t>
            </a:r>
          </a:p>
          <a:p>
            <a:r>
              <a:rPr lang="es-CO" sz="2400" b="1" dirty="0">
                <a:latin typeface="Century Gothic" panose="020B0502020202020204" pitchFamily="34" charset="0"/>
              </a:rPr>
              <a:t>Pregunta No 3. </a:t>
            </a:r>
            <a:r>
              <a:rPr lang="es-ES" sz="2400" b="1" dirty="0">
                <a:latin typeface="Century Gothic" panose="020B0502020202020204" pitchFamily="34" charset="0"/>
              </a:rPr>
              <a:t>¿Cómo califica la respuesta brindada a su solicitud?</a:t>
            </a:r>
            <a:endParaRPr lang="es-CO" sz="2400" b="1" dirty="0">
              <a:latin typeface="Century Gothic" panose="020B0502020202020204" pitchFamily="34" charset="0"/>
            </a:endParaRPr>
          </a:p>
        </p:txBody>
      </p:sp>
      <p:pic>
        <p:nvPicPr>
          <p:cNvPr id="3" name="Imagen 2">
            <a:extLst>
              <a:ext uri="{FF2B5EF4-FFF2-40B4-BE49-F238E27FC236}">
                <a16:creationId xmlns:a16="http://schemas.microsoft.com/office/drawing/2014/main" id="{B640E7A5-C0F3-1438-619C-47D69B7CBF01}"/>
              </a:ext>
            </a:extLst>
          </p:cNvPr>
          <p:cNvPicPr>
            <a:picLocks noChangeAspect="1"/>
          </p:cNvPicPr>
          <p:nvPr/>
        </p:nvPicPr>
        <p:blipFill>
          <a:blip r:embed="rId3"/>
          <a:stretch>
            <a:fillRect/>
          </a:stretch>
        </p:blipFill>
        <p:spPr>
          <a:xfrm>
            <a:off x="8887684" y="3560463"/>
            <a:ext cx="3194581" cy="2408129"/>
          </a:xfrm>
          <a:prstGeom prst="rect">
            <a:avLst/>
          </a:prstGeom>
        </p:spPr>
      </p:pic>
      <p:graphicFrame>
        <p:nvGraphicFramePr>
          <p:cNvPr id="5" name="Tabla 4">
            <a:extLst>
              <a:ext uri="{FF2B5EF4-FFF2-40B4-BE49-F238E27FC236}">
                <a16:creationId xmlns:a16="http://schemas.microsoft.com/office/drawing/2014/main" id="{1DDCF23C-59BB-AE02-026B-31030BD51A10}"/>
              </a:ext>
            </a:extLst>
          </p:cNvPr>
          <p:cNvGraphicFramePr>
            <a:graphicFrameLocks noGrp="1"/>
          </p:cNvGraphicFramePr>
          <p:nvPr>
            <p:extLst>
              <p:ext uri="{D42A27DB-BD31-4B8C-83A1-F6EECF244321}">
                <p14:modId xmlns:p14="http://schemas.microsoft.com/office/powerpoint/2010/main" val="1159489003"/>
              </p:ext>
            </p:extLst>
          </p:nvPr>
        </p:nvGraphicFramePr>
        <p:xfrm>
          <a:off x="7794595" y="1432688"/>
          <a:ext cx="4163625" cy="2008465"/>
        </p:xfrm>
        <a:graphic>
          <a:graphicData uri="http://schemas.openxmlformats.org/drawingml/2006/table">
            <a:tbl>
              <a:tblPr/>
              <a:tblGrid>
                <a:gridCol w="2210539">
                  <a:extLst>
                    <a:ext uri="{9D8B030D-6E8A-4147-A177-3AD203B41FA5}">
                      <a16:colId xmlns:a16="http://schemas.microsoft.com/office/drawing/2014/main" val="1122130606"/>
                    </a:ext>
                  </a:extLst>
                </a:gridCol>
                <a:gridCol w="976544">
                  <a:extLst>
                    <a:ext uri="{9D8B030D-6E8A-4147-A177-3AD203B41FA5}">
                      <a16:colId xmlns:a16="http://schemas.microsoft.com/office/drawing/2014/main" val="1108089301"/>
                    </a:ext>
                  </a:extLst>
                </a:gridCol>
                <a:gridCol w="976542">
                  <a:extLst>
                    <a:ext uri="{9D8B030D-6E8A-4147-A177-3AD203B41FA5}">
                      <a16:colId xmlns:a16="http://schemas.microsoft.com/office/drawing/2014/main" val="576314741"/>
                    </a:ext>
                  </a:extLst>
                </a:gridCol>
              </a:tblGrid>
              <a:tr h="316213">
                <a:tc>
                  <a:txBody>
                    <a:bodyPr/>
                    <a:lstStyle/>
                    <a:p>
                      <a:pPr algn="l" fontAlgn="ctr"/>
                      <a:r>
                        <a:rPr lang="es-CO" sz="1400" b="0" i="0" u="none" strike="noStrike" dirty="0">
                          <a:solidFill>
                            <a:srgbClr val="000000"/>
                          </a:solidFill>
                          <a:effectLst/>
                          <a:latin typeface="Arial" panose="020B0604020202020204" pitchFamily="34" charset="0"/>
                          <a:cs typeface="Arial" panose="020B0604020202020204" pitchFamily="34" charset="0"/>
                        </a:rPr>
                        <a:t>RESPUESTA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CANTIDAD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1694542510"/>
                  </a:ext>
                </a:extLst>
              </a:tr>
              <a:tr h="226596">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MUY BUENO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9501621"/>
                  </a:ext>
                </a:extLst>
              </a:tr>
              <a:tr h="226596">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BUENO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1680338"/>
                  </a:ext>
                </a:extLst>
              </a:tr>
              <a:tr h="226596">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REGULAR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0379962"/>
                  </a:ext>
                </a:extLst>
              </a:tr>
              <a:tr h="226596">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MALO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7293796"/>
                  </a:ext>
                </a:extLst>
              </a:tr>
              <a:tr h="226596">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MUY MALO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83718"/>
                  </a:ext>
                </a:extLst>
              </a:tr>
              <a:tr h="332676">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NO SABE/NO RESPONDE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6188185"/>
                  </a:ext>
                </a:extLst>
              </a:tr>
              <a:tr h="226596">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2824587563"/>
                  </a:ext>
                </a:extLst>
              </a:tr>
            </a:tbl>
          </a:graphicData>
        </a:graphic>
      </p:graphicFrame>
      <p:graphicFrame>
        <p:nvGraphicFramePr>
          <p:cNvPr id="9" name="Gráfico 8">
            <a:extLst>
              <a:ext uri="{FF2B5EF4-FFF2-40B4-BE49-F238E27FC236}">
                <a16:creationId xmlns:a16="http://schemas.microsoft.com/office/drawing/2014/main" id="{CF618A5D-913C-48D3-B63E-2F3AE098274A}"/>
              </a:ext>
            </a:extLst>
          </p:cNvPr>
          <p:cNvGraphicFramePr>
            <a:graphicFrameLocks/>
          </p:cNvGraphicFramePr>
          <p:nvPr>
            <p:extLst>
              <p:ext uri="{D42A27DB-BD31-4B8C-83A1-F6EECF244321}">
                <p14:modId xmlns:p14="http://schemas.microsoft.com/office/powerpoint/2010/main" val="3528095098"/>
              </p:ext>
            </p:extLst>
          </p:nvPr>
        </p:nvGraphicFramePr>
        <p:xfrm>
          <a:off x="0" y="1683612"/>
          <a:ext cx="9046346" cy="51743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5266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A86E5B91-F98A-4C56-81F8-789C4977CCFD}"/>
              </a:ext>
            </a:extLst>
          </p:cNvPr>
          <p:cNvSpPr txBox="1"/>
          <p:nvPr/>
        </p:nvSpPr>
        <p:spPr>
          <a:xfrm>
            <a:off x="1722973" y="826607"/>
            <a:ext cx="4542026" cy="461665"/>
          </a:xfrm>
          <a:prstGeom prst="rect">
            <a:avLst/>
          </a:prstGeom>
          <a:noFill/>
        </p:spPr>
        <p:txBody>
          <a:bodyPr wrap="square" rtlCol="0">
            <a:spAutoFit/>
          </a:bodyPr>
          <a:lstStyle/>
          <a:p>
            <a:r>
              <a:rPr lang="es-CO" sz="2400" b="1" dirty="0">
                <a:solidFill>
                  <a:prstClr val="black"/>
                </a:solidFill>
                <a:latin typeface="Century Gothic" panose="020B0502020202020204" pitchFamily="34" charset="0"/>
              </a:rPr>
              <a:t>Comparativo 2021 vs 2022</a:t>
            </a:r>
            <a:endParaRPr lang="es-CO" sz="2400" b="1" dirty="0">
              <a:solidFill>
                <a:srgbClr val="2F308F"/>
              </a:solidFill>
              <a:latin typeface="Century Gothic" panose="020B0502020202020204" pitchFamily="34" charset="0"/>
            </a:endParaRPr>
          </a:p>
        </p:txBody>
      </p:sp>
      <p:sp>
        <p:nvSpPr>
          <p:cNvPr id="7" name="Rectángulo 6">
            <a:extLst>
              <a:ext uri="{FF2B5EF4-FFF2-40B4-BE49-F238E27FC236}">
                <a16:creationId xmlns:a16="http://schemas.microsoft.com/office/drawing/2014/main" id="{45C771B4-5228-429B-A3A8-A9D030D45069}"/>
              </a:ext>
            </a:extLst>
          </p:cNvPr>
          <p:cNvSpPr/>
          <p:nvPr/>
        </p:nvSpPr>
        <p:spPr>
          <a:xfrm>
            <a:off x="914022" y="1588000"/>
            <a:ext cx="9082231" cy="499047"/>
          </a:xfrm>
          <a:prstGeom prst="rect">
            <a:avLst/>
          </a:prstGeom>
        </p:spPr>
        <p:txBody>
          <a:bodyPr wrap="square">
            <a:spAutoFit/>
          </a:bodyPr>
          <a:lstStyle/>
          <a:p>
            <a:pPr marL="0" marR="0">
              <a:lnSpc>
                <a:spcPct val="115000"/>
              </a:lnSpc>
              <a:spcBef>
                <a:spcPts val="0"/>
              </a:spcBef>
              <a:spcAft>
                <a:spcPts val="1000"/>
              </a:spcAft>
            </a:pPr>
            <a:r>
              <a:rPr lang="es-ES" sz="1200" dirty="0">
                <a:effectLst/>
                <a:latin typeface="Arial" panose="020B0604020202020204" pitchFamily="34" charset="0"/>
                <a:ea typeface="Calibri" panose="020F0502020204030204" pitchFamily="34" charset="0"/>
                <a:cs typeface="Arial" panose="020B0604020202020204" pitchFamily="34" charset="0"/>
              </a:rPr>
              <a:t>Se realiza comparativo de resultados obtenidos entre el año 2021 al año 2022, a la aplicación de encuesta de manera telefónica a usuario que utilizaron la plataforma ADENUNCIAR.</a:t>
            </a:r>
            <a:endParaRPr lang="es-CO" sz="12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8" name="Tabla 7">
            <a:extLst>
              <a:ext uri="{FF2B5EF4-FFF2-40B4-BE49-F238E27FC236}">
                <a16:creationId xmlns:a16="http://schemas.microsoft.com/office/drawing/2014/main" id="{FFE92953-9203-4516-B34B-64A21B92DD9A}"/>
              </a:ext>
            </a:extLst>
          </p:cNvPr>
          <p:cNvGraphicFramePr>
            <a:graphicFrameLocks noGrp="1"/>
          </p:cNvGraphicFramePr>
          <p:nvPr>
            <p:extLst>
              <p:ext uri="{D42A27DB-BD31-4B8C-83A1-F6EECF244321}">
                <p14:modId xmlns:p14="http://schemas.microsoft.com/office/powerpoint/2010/main" val="2044565881"/>
              </p:ext>
            </p:extLst>
          </p:nvPr>
        </p:nvGraphicFramePr>
        <p:xfrm>
          <a:off x="914022" y="2100832"/>
          <a:ext cx="9082231" cy="4626087"/>
        </p:xfrm>
        <a:graphic>
          <a:graphicData uri="http://schemas.openxmlformats.org/drawingml/2006/table">
            <a:tbl>
              <a:tblPr/>
              <a:tblGrid>
                <a:gridCol w="1585442">
                  <a:extLst>
                    <a:ext uri="{9D8B030D-6E8A-4147-A177-3AD203B41FA5}">
                      <a16:colId xmlns:a16="http://schemas.microsoft.com/office/drawing/2014/main" val="1516033232"/>
                    </a:ext>
                  </a:extLst>
                </a:gridCol>
                <a:gridCol w="1797328">
                  <a:extLst>
                    <a:ext uri="{9D8B030D-6E8A-4147-A177-3AD203B41FA5}">
                      <a16:colId xmlns:a16="http://schemas.microsoft.com/office/drawing/2014/main" val="3362717722"/>
                    </a:ext>
                  </a:extLst>
                </a:gridCol>
                <a:gridCol w="1065321">
                  <a:extLst>
                    <a:ext uri="{9D8B030D-6E8A-4147-A177-3AD203B41FA5}">
                      <a16:colId xmlns:a16="http://schemas.microsoft.com/office/drawing/2014/main" val="2984705426"/>
                    </a:ext>
                  </a:extLst>
                </a:gridCol>
                <a:gridCol w="941033">
                  <a:extLst>
                    <a:ext uri="{9D8B030D-6E8A-4147-A177-3AD203B41FA5}">
                      <a16:colId xmlns:a16="http://schemas.microsoft.com/office/drawing/2014/main" val="2714676245"/>
                    </a:ext>
                  </a:extLst>
                </a:gridCol>
                <a:gridCol w="1251751">
                  <a:extLst>
                    <a:ext uri="{9D8B030D-6E8A-4147-A177-3AD203B41FA5}">
                      <a16:colId xmlns:a16="http://schemas.microsoft.com/office/drawing/2014/main" val="2770163858"/>
                    </a:ext>
                  </a:extLst>
                </a:gridCol>
                <a:gridCol w="967390">
                  <a:extLst>
                    <a:ext uri="{9D8B030D-6E8A-4147-A177-3AD203B41FA5}">
                      <a16:colId xmlns:a16="http://schemas.microsoft.com/office/drawing/2014/main" val="3364233214"/>
                    </a:ext>
                  </a:extLst>
                </a:gridCol>
                <a:gridCol w="1473966">
                  <a:extLst>
                    <a:ext uri="{9D8B030D-6E8A-4147-A177-3AD203B41FA5}">
                      <a16:colId xmlns:a16="http://schemas.microsoft.com/office/drawing/2014/main" val="673513349"/>
                    </a:ext>
                  </a:extLst>
                </a:gridCol>
              </a:tblGrid>
              <a:tr h="365617">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PREGUNTA</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CALIFICACIÓN</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AÑO 2021</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AÑO 2022</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COMPARACIÓN</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541931835"/>
                  </a:ext>
                </a:extLst>
              </a:tr>
              <a:tr h="130220">
                <a:tc rowSpan="6">
                  <a:txBody>
                    <a:bodyPr/>
                    <a:lstStyle/>
                    <a:p>
                      <a:pPr algn="ctr" rtl="0" fontAlgn="ctr"/>
                      <a:r>
                        <a:rPr lang="es-ES" sz="1000" b="1" i="0" u="none" strike="noStrike">
                          <a:solidFill>
                            <a:srgbClr val="000000"/>
                          </a:solidFill>
                          <a:effectLst/>
                          <a:latin typeface="Arial" panose="020B0604020202020204" pitchFamily="34" charset="0"/>
                          <a:cs typeface="Arial" panose="020B0604020202020204" pitchFamily="34" charset="0"/>
                        </a:rPr>
                        <a:t>¿Se siente cómodo al utilizar esta herramienta para presentar las denuncias?</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Muy Bueno</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37%</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71.00%</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28%</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54.00%</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506028569"/>
                  </a:ext>
                </a:extLst>
              </a:tr>
              <a:tr h="245414">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Bueno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34%</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26%</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4283518318"/>
                  </a:ext>
                </a:extLst>
              </a:tr>
              <a:tr h="125211">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Regular</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15%</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19%</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dirty="0">
                          <a:solidFill>
                            <a:srgbClr val="000000"/>
                          </a:solidFill>
                          <a:effectLst/>
                          <a:latin typeface="Arial" panose="020B0604020202020204" pitchFamily="34" charset="0"/>
                          <a:cs typeface="Arial" panose="020B0604020202020204" pitchFamily="34" charset="0"/>
                        </a:rPr>
                        <a:t>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Aumenta</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419038179"/>
                  </a:ext>
                </a:extLst>
              </a:tr>
              <a:tr h="125211">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Malo</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7%</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9%</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Aumenta</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060038337"/>
                  </a:ext>
                </a:extLst>
              </a:tr>
              <a:tr h="125211">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Muy Malo</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7%</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15%</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Aumenta</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021407627"/>
                  </a:ext>
                </a:extLst>
              </a:tr>
              <a:tr h="197333">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No sabe/no responde</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3%</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Aumenta</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74026315"/>
                  </a:ext>
                </a:extLst>
              </a:tr>
              <a:tr h="365617">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PREGUNTA</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CALIFICACIÓN</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AÑO 2021</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AÑO 2022</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COMPARACIÓN</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4143272818"/>
                  </a:ext>
                </a:extLst>
              </a:tr>
              <a:tr h="130220">
                <a:tc rowSpan="6">
                  <a:txBody>
                    <a:bodyPr/>
                    <a:lstStyle/>
                    <a:p>
                      <a:pPr algn="ctr" rtl="0" fontAlgn="ctr"/>
                      <a:r>
                        <a:rPr lang="es-ES" sz="1000" b="1" i="0" u="none" strike="noStrike">
                          <a:solidFill>
                            <a:srgbClr val="000000"/>
                          </a:solidFill>
                          <a:effectLst/>
                          <a:latin typeface="Arial" panose="020B0604020202020204" pitchFamily="34" charset="0"/>
                          <a:cs typeface="Arial" panose="020B0604020202020204" pitchFamily="34" charset="0"/>
                        </a:rPr>
                        <a:t>¿El tiempo tomado para el registro de las denuncias es el adecuado?</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Muy Bueno</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35%</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65.00%</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29%</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46.00%</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727691744"/>
                  </a:ext>
                </a:extLst>
              </a:tr>
              <a:tr h="245414">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Bueno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30%</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17%</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0499430"/>
                  </a:ext>
                </a:extLst>
              </a:tr>
              <a:tr h="125211">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Regular</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20%</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25%</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Aumenta</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4195268107"/>
                  </a:ext>
                </a:extLst>
              </a:tr>
              <a:tr h="245414">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Malo</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6%</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16%</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Aumenta</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308758112"/>
                  </a:ext>
                </a:extLst>
              </a:tr>
              <a:tr h="125211">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Muy Malo</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8%</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9%</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Aumenta</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799167118"/>
                  </a:ext>
                </a:extLst>
              </a:tr>
              <a:tr h="197333">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No sabe/no responde</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3%</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Aumenta</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261861850"/>
                  </a:ext>
                </a:extLst>
              </a:tr>
              <a:tr h="365617">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PREGUNTA</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CALIFICACIÓN</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AÑO 2021</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AÑO 2022</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COMPARACIÓN</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899237747"/>
                  </a:ext>
                </a:extLst>
              </a:tr>
              <a:tr h="130220">
                <a:tc rowSpan="6">
                  <a:txBody>
                    <a:bodyPr/>
                    <a:lstStyle/>
                    <a:p>
                      <a:pPr algn="ctr" rtl="0" fontAlgn="ctr"/>
                      <a:r>
                        <a:rPr lang="es-ES" sz="1000" b="1" i="0" u="none" strike="noStrike">
                          <a:solidFill>
                            <a:srgbClr val="000000"/>
                          </a:solidFill>
                          <a:effectLst/>
                          <a:latin typeface="Arial" panose="020B0604020202020204" pitchFamily="34" charset="0"/>
                          <a:cs typeface="Arial" panose="020B0604020202020204" pitchFamily="34" charset="0"/>
                        </a:rPr>
                        <a:t>¿Cómo califica la respuesta brindada a su solicitud?</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Muy Bueno</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25%</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44.00%</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20%</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28.00%</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523546195"/>
                  </a:ext>
                </a:extLst>
              </a:tr>
              <a:tr h="245414">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Bueno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19%</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8%</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395036044"/>
                  </a:ext>
                </a:extLst>
              </a:tr>
              <a:tr h="245414">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Regular</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18%</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9%</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92813985"/>
                  </a:ext>
                </a:extLst>
              </a:tr>
              <a:tr h="245414">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Malo</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12%</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36%</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9%</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1000" b="0" i="0" u="none" strike="noStrike" dirty="0">
                          <a:solidFill>
                            <a:schemeClr val="tx1"/>
                          </a:solidFill>
                          <a:effectLst/>
                          <a:latin typeface="Arial" panose="020B0604020202020204" pitchFamily="34" charset="0"/>
                          <a:cs typeface="Arial" panose="020B0604020202020204" pitchFamily="34" charset="0"/>
                        </a:rPr>
                        <a:t>57%</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306869469"/>
                  </a:ext>
                </a:extLst>
              </a:tr>
              <a:tr h="125211">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Muy Malo</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24%</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48%</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Aumenta</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494366016"/>
                  </a:ext>
                </a:extLst>
              </a:tr>
              <a:tr h="245414">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No sabe/no responde</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5%</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dirty="0">
                          <a:solidFill>
                            <a:srgbClr val="FFFFFF"/>
                          </a:solidFill>
                          <a:effectLst/>
                          <a:latin typeface="Arial" panose="020B0604020202020204" pitchFamily="34" charset="0"/>
                          <a:cs typeface="Arial" panose="020B0604020202020204" pitchFamily="34" charset="0"/>
                        </a:rPr>
                        <a:t>Aumenta</a:t>
                      </a:r>
                    </a:p>
                  </a:txBody>
                  <a:tcPr marL="5008" marR="5008" marT="50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35915597"/>
                  </a:ext>
                </a:extLst>
              </a:tr>
            </a:tbl>
          </a:graphicData>
        </a:graphic>
      </p:graphicFrame>
    </p:spTree>
    <p:extLst>
      <p:ext uri="{BB962C8B-B14F-4D97-AF65-F5344CB8AC3E}">
        <p14:creationId xmlns:p14="http://schemas.microsoft.com/office/powerpoint/2010/main" val="4001117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464627" y="390867"/>
            <a:ext cx="9623582" cy="1200329"/>
          </a:xfrm>
          <a:prstGeom prst="rect">
            <a:avLst/>
          </a:prstGeom>
          <a:noFill/>
        </p:spPr>
        <p:txBody>
          <a:bodyPr wrap="square" rtlCol="0">
            <a:spAutoFit/>
          </a:bodyPr>
          <a:lstStyle/>
          <a:p>
            <a:r>
              <a:rPr lang="es-CO" sz="2400" b="1" dirty="0">
                <a:latin typeface="Century Gothic" panose="020B0502020202020204" pitchFamily="34" charset="0"/>
              </a:rPr>
              <a:t>RESULTADOS CENTRO DE CONTACTO</a:t>
            </a:r>
          </a:p>
          <a:p>
            <a:r>
              <a:rPr lang="es-CO" sz="2400" b="1" dirty="0">
                <a:latin typeface="Century Gothic" panose="020B0502020202020204" pitchFamily="34" charset="0"/>
              </a:rPr>
              <a:t>Pregunta No 1. ¿</a:t>
            </a:r>
            <a:r>
              <a:rPr lang="es-ES" sz="2400" b="1" dirty="0">
                <a:latin typeface="Century Gothic" panose="020B0502020202020204" pitchFamily="34" charset="0"/>
              </a:rPr>
              <a:t>Se siente cómodo al utilizar esta herramienta para presentar las denuncias?</a:t>
            </a:r>
            <a:endParaRPr lang="es-CO" sz="2400" b="1" dirty="0">
              <a:latin typeface="Century Gothic" panose="020B0502020202020204" pitchFamily="34" charset="0"/>
            </a:endParaRPr>
          </a:p>
        </p:txBody>
      </p:sp>
      <p:pic>
        <p:nvPicPr>
          <p:cNvPr id="16386" name="Picture 2" descr="5,556,568 imágenes de Comodidad - Imágenes, fotos y vectores de stock |  Shutterstock">
            <a:extLst>
              <a:ext uri="{FF2B5EF4-FFF2-40B4-BE49-F238E27FC236}">
                <a16:creationId xmlns:a16="http://schemas.microsoft.com/office/drawing/2014/main" id="{9E6CB580-B0FA-00AD-72AA-57B87AE9EA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134"/>
          <a:stretch/>
        </p:blipFill>
        <p:spPr bwMode="auto">
          <a:xfrm>
            <a:off x="9245130" y="3866684"/>
            <a:ext cx="2502847" cy="20664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3">
            <a:extLst>
              <a:ext uri="{FF2B5EF4-FFF2-40B4-BE49-F238E27FC236}">
                <a16:creationId xmlns:a16="http://schemas.microsoft.com/office/drawing/2014/main" id="{62B39886-BFF3-C1D0-C939-833C1B0DE3C8}"/>
              </a:ext>
            </a:extLst>
          </p:cNvPr>
          <p:cNvGraphicFramePr>
            <a:graphicFrameLocks noGrp="1"/>
          </p:cNvGraphicFramePr>
          <p:nvPr>
            <p:extLst>
              <p:ext uri="{D42A27DB-BD31-4B8C-83A1-F6EECF244321}">
                <p14:modId xmlns:p14="http://schemas.microsoft.com/office/powerpoint/2010/main" val="2086486398"/>
              </p:ext>
            </p:extLst>
          </p:nvPr>
        </p:nvGraphicFramePr>
        <p:xfrm>
          <a:off x="7537142" y="1483440"/>
          <a:ext cx="4441653" cy="1783080"/>
        </p:xfrm>
        <a:graphic>
          <a:graphicData uri="http://schemas.openxmlformats.org/drawingml/2006/table">
            <a:tbl>
              <a:tblPr/>
              <a:tblGrid>
                <a:gridCol w="2308194">
                  <a:extLst>
                    <a:ext uri="{9D8B030D-6E8A-4147-A177-3AD203B41FA5}">
                      <a16:colId xmlns:a16="http://schemas.microsoft.com/office/drawing/2014/main" val="4044785646"/>
                    </a:ext>
                  </a:extLst>
                </a:gridCol>
                <a:gridCol w="1171852">
                  <a:extLst>
                    <a:ext uri="{9D8B030D-6E8A-4147-A177-3AD203B41FA5}">
                      <a16:colId xmlns:a16="http://schemas.microsoft.com/office/drawing/2014/main" val="3172582933"/>
                    </a:ext>
                  </a:extLst>
                </a:gridCol>
                <a:gridCol w="961607">
                  <a:extLst>
                    <a:ext uri="{9D8B030D-6E8A-4147-A177-3AD203B41FA5}">
                      <a16:colId xmlns:a16="http://schemas.microsoft.com/office/drawing/2014/main" val="2231989748"/>
                    </a:ext>
                  </a:extLst>
                </a:gridCol>
              </a:tblGrid>
              <a:tr h="190500">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RESPUESTA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CANTIDAD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2862062094"/>
                  </a:ext>
                </a:extLst>
              </a:tr>
              <a:tr h="190500">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MUY BUENO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169478"/>
                  </a:ext>
                </a:extLst>
              </a:tr>
              <a:tr h="190500">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BUENO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4687638"/>
                  </a:ext>
                </a:extLst>
              </a:tr>
              <a:tr h="190500">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REGULAR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8364289"/>
                  </a:ext>
                </a:extLst>
              </a:tr>
              <a:tr h="190500">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MALO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762862"/>
                  </a:ext>
                </a:extLst>
              </a:tr>
              <a:tr h="190500">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MUY MALO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0755548"/>
                  </a:ext>
                </a:extLst>
              </a:tr>
              <a:tr h="190500">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NO SABE/NO RESPONDE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6673200"/>
                  </a:ext>
                </a:extLst>
              </a:tr>
              <a:tr h="190500">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1731612287"/>
                  </a:ext>
                </a:extLst>
              </a:tr>
            </a:tbl>
          </a:graphicData>
        </a:graphic>
      </p:graphicFrame>
      <p:graphicFrame>
        <p:nvGraphicFramePr>
          <p:cNvPr id="8" name="Gráfico 7">
            <a:extLst>
              <a:ext uri="{FF2B5EF4-FFF2-40B4-BE49-F238E27FC236}">
                <a16:creationId xmlns:a16="http://schemas.microsoft.com/office/drawing/2014/main" id="{5D755398-9C58-E441-3FDE-BC2607FD2588}"/>
              </a:ext>
            </a:extLst>
          </p:cNvPr>
          <p:cNvGraphicFramePr>
            <a:graphicFrameLocks/>
          </p:cNvGraphicFramePr>
          <p:nvPr>
            <p:extLst>
              <p:ext uri="{D42A27DB-BD31-4B8C-83A1-F6EECF244321}">
                <p14:modId xmlns:p14="http://schemas.microsoft.com/office/powerpoint/2010/main" val="254425225"/>
              </p:ext>
            </p:extLst>
          </p:nvPr>
        </p:nvGraphicFramePr>
        <p:xfrm>
          <a:off x="84337" y="1591196"/>
          <a:ext cx="8882109" cy="52668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4903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464627" y="476434"/>
            <a:ext cx="9623582" cy="1200329"/>
          </a:xfrm>
          <a:prstGeom prst="rect">
            <a:avLst/>
          </a:prstGeom>
          <a:noFill/>
        </p:spPr>
        <p:txBody>
          <a:bodyPr wrap="square" rtlCol="0">
            <a:spAutoFit/>
          </a:bodyPr>
          <a:lstStyle/>
          <a:p>
            <a:r>
              <a:rPr lang="es-CO" sz="2400" b="1" dirty="0">
                <a:latin typeface="Century Gothic" panose="020B0502020202020204" pitchFamily="34" charset="0"/>
              </a:rPr>
              <a:t>RESULTADOS CENTRO DE CONTACTO</a:t>
            </a:r>
          </a:p>
          <a:p>
            <a:r>
              <a:rPr lang="es-CO" sz="2400" b="1" dirty="0">
                <a:latin typeface="Century Gothic" panose="020B0502020202020204" pitchFamily="34" charset="0"/>
              </a:rPr>
              <a:t>Pregunta No 2. ¿</a:t>
            </a:r>
            <a:r>
              <a:rPr lang="es-ES" sz="2400" b="1" dirty="0">
                <a:latin typeface="Century Gothic" panose="020B0502020202020204" pitchFamily="34" charset="0"/>
              </a:rPr>
              <a:t>El tiempo tomado para el registro de las denuncias es el adecuado?</a:t>
            </a:r>
            <a:endParaRPr lang="es-CO" sz="2400" b="1" dirty="0">
              <a:latin typeface="Century Gothic" panose="020B0502020202020204" pitchFamily="34" charset="0"/>
            </a:endParaRPr>
          </a:p>
        </p:txBody>
      </p:sp>
      <p:pic>
        <p:nvPicPr>
          <p:cNvPr id="3" name="Imagen 2">
            <a:extLst>
              <a:ext uri="{FF2B5EF4-FFF2-40B4-BE49-F238E27FC236}">
                <a16:creationId xmlns:a16="http://schemas.microsoft.com/office/drawing/2014/main" id="{4F7AF731-D2C1-9BF8-66EC-9ADB4ED4F415}"/>
              </a:ext>
            </a:extLst>
          </p:cNvPr>
          <p:cNvPicPr>
            <a:picLocks noChangeAspect="1"/>
          </p:cNvPicPr>
          <p:nvPr/>
        </p:nvPicPr>
        <p:blipFill>
          <a:blip r:embed="rId3"/>
          <a:stretch>
            <a:fillRect/>
          </a:stretch>
        </p:blipFill>
        <p:spPr>
          <a:xfrm>
            <a:off x="9202643" y="1709451"/>
            <a:ext cx="2145978" cy="2145978"/>
          </a:xfrm>
          <a:prstGeom prst="rect">
            <a:avLst/>
          </a:prstGeom>
        </p:spPr>
      </p:pic>
      <p:graphicFrame>
        <p:nvGraphicFramePr>
          <p:cNvPr id="5" name="Tabla 4">
            <a:extLst>
              <a:ext uri="{FF2B5EF4-FFF2-40B4-BE49-F238E27FC236}">
                <a16:creationId xmlns:a16="http://schemas.microsoft.com/office/drawing/2014/main" id="{E336386B-AAEB-F52C-8FD8-DCB799B48CA8}"/>
              </a:ext>
            </a:extLst>
          </p:cNvPr>
          <p:cNvGraphicFramePr>
            <a:graphicFrameLocks noGrp="1"/>
          </p:cNvGraphicFramePr>
          <p:nvPr>
            <p:extLst>
              <p:ext uri="{D42A27DB-BD31-4B8C-83A1-F6EECF244321}">
                <p14:modId xmlns:p14="http://schemas.microsoft.com/office/powerpoint/2010/main" val="2577127668"/>
              </p:ext>
            </p:extLst>
          </p:nvPr>
        </p:nvGraphicFramePr>
        <p:xfrm>
          <a:off x="7360328" y="4066656"/>
          <a:ext cx="4741416" cy="1837846"/>
        </p:xfrm>
        <a:graphic>
          <a:graphicData uri="http://schemas.openxmlformats.org/drawingml/2006/table">
            <a:tbl>
              <a:tblPr/>
              <a:tblGrid>
                <a:gridCol w="2406589">
                  <a:extLst>
                    <a:ext uri="{9D8B030D-6E8A-4147-A177-3AD203B41FA5}">
                      <a16:colId xmlns:a16="http://schemas.microsoft.com/office/drawing/2014/main" val="3827730707"/>
                    </a:ext>
                  </a:extLst>
                </a:gridCol>
                <a:gridCol w="1305017">
                  <a:extLst>
                    <a:ext uri="{9D8B030D-6E8A-4147-A177-3AD203B41FA5}">
                      <a16:colId xmlns:a16="http://schemas.microsoft.com/office/drawing/2014/main" val="688525581"/>
                    </a:ext>
                  </a:extLst>
                </a:gridCol>
                <a:gridCol w="1029810">
                  <a:extLst>
                    <a:ext uri="{9D8B030D-6E8A-4147-A177-3AD203B41FA5}">
                      <a16:colId xmlns:a16="http://schemas.microsoft.com/office/drawing/2014/main" val="826899158"/>
                    </a:ext>
                  </a:extLst>
                </a:gridCol>
              </a:tblGrid>
              <a:tr h="277651">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RESPUESTA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CANTIDAD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1899001064"/>
                  </a:ext>
                </a:extLst>
              </a:tr>
              <a:tr h="190500">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MUY BUENO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5283681"/>
                  </a:ext>
                </a:extLst>
              </a:tr>
              <a:tr h="190500">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BUENO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9852866"/>
                  </a:ext>
                </a:extLst>
              </a:tr>
              <a:tr h="190500">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REGULAR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3083004"/>
                  </a:ext>
                </a:extLst>
              </a:tr>
              <a:tr h="190500">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MALO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3681114"/>
                  </a:ext>
                </a:extLst>
              </a:tr>
              <a:tr h="190500">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MUY MALO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7385092"/>
                  </a:ext>
                </a:extLst>
              </a:tr>
              <a:tr h="190500">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NO SABE/NO RESPONDE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365842"/>
                  </a:ext>
                </a:extLst>
              </a:tr>
              <a:tr h="190500">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1934500174"/>
                  </a:ext>
                </a:extLst>
              </a:tr>
            </a:tbl>
          </a:graphicData>
        </a:graphic>
      </p:graphicFrame>
      <p:graphicFrame>
        <p:nvGraphicFramePr>
          <p:cNvPr id="11" name="Gráfico 10">
            <a:extLst>
              <a:ext uri="{FF2B5EF4-FFF2-40B4-BE49-F238E27FC236}">
                <a16:creationId xmlns:a16="http://schemas.microsoft.com/office/drawing/2014/main" id="{7973417B-B9B8-4A7D-AACB-1B9BF95B8E40}"/>
              </a:ext>
            </a:extLst>
          </p:cNvPr>
          <p:cNvGraphicFramePr>
            <a:graphicFrameLocks/>
          </p:cNvGraphicFramePr>
          <p:nvPr>
            <p:extLst>
              <p:ext uri="{D42A27DB-BD31-4B8C-83A1-F6EECF244321}">
                <p14:modId xmlns:p14="http://schemas.microsoft.com/office/powerpoint/2010/main" val="1209455558"/>
              </p:ext>
            </p:extLst>
          </p:nvPr>
        </p:nvGraphicFramePr>
        <p:xfrm>
          <a:off x="152399" y="1592524"/>
          <a:ext cx="9050243" cy="52654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82622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464627" y="600723"/>
            <a:ext cx="10227264" cy="830997"/>
          </a:xfrm>
          <a:prstGeom prst="rect">
            <a:avLst/>
          </a:prstGeom>
          <a:noFill/>
        </p:spPr>
        <p:txBody>
          <a:bodyPr wrap="square" rtlCol="0">
            <a:spAutoFit/>
          </a:bodyPr>
          <a:lstStyle/>
          <a:p>
            <a:r>
              <a:rPr lang="es-CO" sz="2400" b="1" dirty="0">
                <a:latin typeface="Century Gothic" panose="020B0502020202020204" pitchFamily="34" charset="0"/>
              </a:rPr>
              <a:t>RESULTADOS CENTRO DE CONTACTO</a:t>
            </a:r>
          </a:p>
          <a:p>
            <a:r>
              <a:rPr lang="es-CO" sz="2400" b="1" dirty="0">
                <a:latin typeface="Century Gothic" panose="020B0502020202020204" pitchFamily="34" charset="0"/>
              </a:rPr>
              <a:t>Pregunta No 3. </a:t>
            </a:r>
            <a:r>
              <a:rPr lang="es-ES" sz="2400" b="1" dirty="0">
                <a:latin typeface="Century Gothic" panose="020B0502020202020204" pitchFamily="34" charset="0"/>
              </a:rPr>
              <a:t>¿Como califica la respuesta brindada a su solicitud?</a:t>
            </a:r>
            <a:endParaRPr lang="es-CO" sz="2400" b="1" dirty="0">
              <a:latin typeface="Century Gothic" panose="020B0502020202020204" pitchFamily="34" charset="0"/>
            </a:endParaRPr>
          </a:p>
        </p:txBody>
      </p:sp>
      <p:pic>
        <p:nvPicPr>
          <p:cNvPr id="3" name="Imagen 2">
            <a:extLst>
              <a:ext uri="{FF2B5EF4-FFF2-40B4-BE49-F238E27FC236}">
                <a16:creationId xmlns:a16="http://schemas.microsoft.com/office/drawing/2014/main" id="{B640E7A5-C0F3-1438-619C-47D69B7CBF01}"/>
              </a:ext>
            </a:extLst>
          </p:cNvPr>
          <p:cNvPicPr>
            <a:picLocks noChangeAspect="1"/>
          </p:cNvPicPr>
          <p:nvPr/>
        </p:nvPicPr>
        <p:blipFill>
          <a:blip r:embed="rId3"/>
          <a:stretch>
            <a:fillRect/>
          </a:stretch>
        </p:blipFill>
        <p:spPr>
          <a:xfrm>
            <a:off x="8887684" y="3560463"/>
            <a:ext cx="3194581" cy="2408129"/>
          </a:xfrm>
          <a:prstGeom prst="rect">
            <a:avLst/>
          </a:prstGeom>
        </p:spPr>
      </p:pic>
      <p:graphicFrame>
        <p:nvGraphicFramePr>
          <p:cNvPr id="5" name="Tabla 4">
            <a:extLst>
              <a:ext uri="{FF2B5EF4-FFF2-40B4-BE49-F238E27FC236}">
                <a16:creationId xmlns:a16="http://schemas.microsoft.com/office/drawing/2014/main" id="{AC607289-448C-D4FE-FA35-B7A7CEF0B4A1}"/>
              </a:ext>
            </a:extLst>
          </p:cNvPr>
          <p:cNvGraphicFramePr>
            <a:graphicFrameLocks noGrp="1"/>
          </p:cNvGraphicFramePr>
          <p:nvPr>
            <p:extLst>
              <p:ext uri="{D42A27DB-BD31-4B8C-83A1-F6EECF244321}">
                <p14:modId xmlns:p14="http://schemas.microsoft.com/office/powerpoint/2010/main" val="2594693877"/>
              </p:ext>
            </p:extLst>
          </p:nvPr>
        </p:nvGraphicFramePr>
        <p:xfrm>
          <a:off x="7234560" y="1446669"/>
          <a:ext cx="4537230" cy="1982331"/>
        </p:xfrm>
        <a:graphic>
          <a:graphicData uri="http://schemas.openxmlformats.org/drawingml/2006/table">
            <a:tbl>
              <a:tblPr/>
              <a:tblGrid>
                <a:gridCol w="2681797">
                  <a:extLst>
                    <a:ext uri="{9D8B030D-6E8A-4147-A177-3AD203B41FA5}">
                      <a16:colId xmlns:a16="http://schemas.microsoft.com/office/drawing/2014/main" val="1416990930"/>
                    </a:ext>
                  </a:extLst>
                </a:gridCol>
                <a:gridCol w="994299">
                  <a:extLst>
                    <a:ext uri="{9D8B030D-6E8A-4147-A177-3AD203B41FA5}">
                      <a16:colId xmlns:a16="http://schemas.microsoft.com/office/drawing/2014/main" val="1615707940"/>
                    </a:ext>
                  </a:extLst>
                </a:gridCol>
                <a:gridCol w="861134">
                  <a:extLst>
                    <a:ext uri="{9D8B030D-6E8A-4147-A177-3AD203B41FA5}">
                      <a16:colId xmlns:a16="http://schemas.microsoft.com/office/drawing/2014/main" val="3045123476"/>
                    </a:ext>
                  </a:extLst>
                </a:gridCol>
              </a:tblGrid>
              <a:tr h="261692">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RESPUESTA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CANTIDAD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2881063366"/>
                  </a:ext>
                </a:extLst>
              </a:tr>
              <a:tr h="211784">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MUY BUENO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542899"/>
                  </a:ext>
                </a:extLst>
              </a:tr>
              <a:tr h="211784">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BUENO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9747257"/>
                  </a:ext>
                </a:extLst>
              </a:tr>
              <a:tr h="211784">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REGULAR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5269401"/>
                  </a:ext>
                </a:extLst>
              </a:tr>
              <a:tr h="211784">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MALO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2073384"/>
                  </a:ext>
                </a:extLst>
              </a:tr>
              <a:tr h="211784">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MUY MALO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7652788"/>
                  </a:ext>
                </a:extLst>
              </a:tr>
              <a:tr h="383329">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NO SABE/NO RESPONDE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8382393"/>
                  </a:ext>
                </a:extLst>
              </a:tr>
              <a:tr h="211784">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r" fontAlgn="b"/>
                      <a:r>
                        <a:rPr lang="es-CO" sz="1400" b="0" i="0" u="none" strike="noStrike" dirty="0">
                          <a:solidFill>
                            <a:srgbClr val="000000"/>
                          </a:solidFill>
                          <a:effectLst/>
                          <a:latin typeface="Arial" panose="020B0604020202020204" pitchFamily="34" charset="0"/>
                          <a:cs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1571986253"/>
                  </a:ext>
                </a:extLst>
              </a:tr>
            </a:tbl>
          </a:graphicData>
        </a:graphic>
      </p:graphicFrame>
      <p:graphicFrame>
        <p:nvGraphicFramePr>
          <p:cNvPr id="9" name="Gráfico 8">
            <a:extLst>
              <a:ext uri="{FF2B5EF4-FFF2-40B4-BE49-F238E27FC236}">
                <a16:creationId xmlns:a16="http://schemas.microsoft.com/office/drawing/2014/main" id="{0E347F1B-4CC2-4813-BCD3-B5970E9137A3}"/>
              </a:ext>
            </a:extLst>
          </p:cNvPr>
          <p:cNvGraphicFramePr>
            <a:graphicFrameLocks/>
          </p:cNvGraphicFramePr>
          <p:nvPr>
            <p:extLst>
              <p:ext uri="{D42A27DB-BD31-4B8C-83A1-F6EECF244321}">
                <p14:modId xmlns:p14="http://schemas.microsoft.com/office/powerpoint/2010/main" val="4234173951"/>
              </p:ext>
            </p:extLst>
          </p:nvPr>
        </p:nvGraphicFramePr>
        <p:xfrm>
          <a:off x="0" y="1672424"/>
          <a:ext cx="8646850" cy="51855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08251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8409EBE-753F-464F-86C9-FF0CEBB15DFB}"/>
              </a:ext>
            </a:extLst>
          </p:cNvPr>
          <p:cNvSpPr txBox="1"/>
          <p:nvPr/>
        </p:nvSpPr>
        <p:spPr>
          <a:xfrm>
            <a:off x="693018" y="3622394"/>
            <a:ext cx="11747338" cy="584775"/>
          </a:xfrm>
          <a:prstGeom prst="rect">
            <a:avLst/>
          </a:prstGeom>
          <a:noFill/>
        </p:spPr>
        <p:txBody>
          <a:bodyPr wrap="square" rtlCol="0">
            <a:spAutoFit/>
          </a:bodyPr>
          <a:lstStyle/>
          <a:p>
            <a:r>
              <a:rPr lang="es-CO" sz="3200" b="1" dirty="0">
                <a:solidFill>
                  <a:schemeClr val="bg1">
                    <a:lumMod val="95000"/>
                  </a:schemeClr>
                </a:solidFill>
                <a:latin typeface="Century Gothic" panose="020B0502020202020204" pitchFamily="34" charset="0"/>
              </a:rPr>
              <a:t>ALCANCE ENCUESTA DE SATISFACCIÓN</a:t>
            </a:r>
          </a:p>
        </p:txBody>
      </p:sp>
    </p:spTree>
    <p:extLst>
      <p:ext uri="{BB962C8B-B14F-4D97-AF65-F5344CB8AC3E}">
        <p14:creationId xmlns:p14="http://schemas.microsoft.com/office/powerpoint/2010/main" val="2560010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p:cNvSpPr/>
          <p:nvPr/>
        </p:nvSpPr>
        <p:spPr>
          <a:xfrm>
            <a:off x="1508827" y="1302250"/>
            <a:ext cx="8602839" cy="499047"/>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Así las cosas, se realiza comparativo de resultados obtenidos entre el año 2021 al año 2022, a la aplicación de encuesta de manera telefónica a usuario que se comunicaron con el Centro de Contacto</a:t>
            </a:r>
            <a:endPar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aphicFrame>
        <p:nvGraphicFramePr>
          <p:cNvPr id="3" name="Tabla 2">
            <a:extLst>
              <a:ext uri="{FF2B5EF4-FFF2-40B4-BE49-F238E27FC236}">
                <a16:creationId xmlns:a16="http://schemas.microsoft.com/office/drawing/2014/main" id="{A2494C92-3ED7-A63C-5279-8FDC8E7CAF90}"/>
              </a:ext>
            </a:extLst>
          </p:cNvPr>
          <p:cNvGraphicFramePr>
            <a:graphicFrameLocks noGrp="1"/>
          </p:cNvGraphicFramePr>
          <p:nvPr/>
        </p:nvGraphicFramePr>
        <p:xfrm>
          <a:off x="1242874" y="1923917"/>
          <a:ext cx="8868792" cy="4648033"/>
        </p:xfrm>
        <a:graphic>
          <a:graphicData uri="http://schemas.openxmlformats.org/drawingml/2006/table">
            <a:tbl>
              <a:tblPr/>
              <a:tblGrid>
                <a:gridCol w="1646487">
                  <a:extLst>
                    <a:ext uri="{9D8B030D-6E8A-4147-A177-3AD203B41FA5}">
                      <a16:colId xmlns:a16="http://schemas.microsoft.com/office/drawing/2014/main" val="1440858617"/>
                    </a:ext>
                  </a:extLst>
                </a:gridCol>
                <a:gridCol w="1567229">
                  <a:extLst>
                    <a:ext uri="{9D8B030D-6E8A-4147-A177-3AD203B41FA5}">
                      <a16:colId xmlns:a16="http://schemas.microsoft.com/office/drawing/2014/main" val="3564981193"/>
                    </a:ext>
                  </a:extLst>
                </a:gridCol>
                <a:gridCol w="1003177">
                  <a:extLst>
                    <a:ext uri="{9D8B030D-6E8A-4147-A177-3AD203B41FA5}">
                      <a16:colId xmlns:a16="http://schemas.microsoft.com/office/drawing/2014/main" val="3082740042"/>
                    </a:ext>
                  </a:extLst>
                </a:gridCol>
                <a:gridCol w="967666">
                  <a:extLst>
                    <a:ext uri="{9D8B030D-6E8A-4147-A177-3AD203B41FA5}">
                      <a16:colId xmlns:a16="http://schemas.microsoft.com/office/drawing/2014/main" val="4264618913"/>
                    </a:ext>
                  </a:extLst>
                </a:gridCol>
                <a:gridCol w="1269507">
                  <a:extLst>
                    <a:ext uri="{9D8B030D-6E8A-4147-A177-3AD203B41FA5}">
                      <a16:colId xmlns:a16="http://schemas.microsoft.com/office/drawing/2014/main" val="4224273565"/>
                    </a:ext>
                  </a:extLst>
                </a:gridCol>
                <a:gridCol w="945661">
                  <a:extLst>
                    <a:ext uri="{9D8B030D-6E8A-4147-A177-3AD203B41FA5}">
                      <a16:colId xmlns:a16="http://schemas.microsoft.com/office/drawing/2014/main" val="2369161571"/>
                    </a:ext>
                  </a:extLst>
                </a:gridCol>
                <a:gridCol w="1469065">
                  <a:extLst>
                    <a:ext uri="{9D8B030D-6E8A-4147-A177-3AD203B41FA5}">
                      <a16:colId xmlns:a16="http://schemas.microsoft.com/office/drawing/2014/main" val="1274807847"/>
                    </a:ext>
                  </a:extLst>
                </a:gridCol>
              </a:tblGrid>
              <a:tr h="370219">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PREGUNTA</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CALIFICACIÓN</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AÑO 2021</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AÑO 2022</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COMPARACIÓN</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725714553"/>
                  </a:ext>
                </a:extLst>
              </a:tr>
              <a:tr h="253574">
                <a:tc rowSpan="6">
                  <a:txBody>
                    <a:bodyPr/>
                    <a:lstStyle/>
                    <a:p>
                      <a:pPr algn="ctr" rtl="0" fontAlgn="ctr"/>
                      <a:r>
                        <a:rPr lang="es-ES" sz="1000" b="1" i="0" u="none" strike="noStrike" dirty="0">
                          <a:solidFill>
                            <a:srgbClr val="000000"/>
                          </a:solidFill>
                          <a:effectLst/>
                          <a:latin typeface="Arial" panose="020B0604020202020204" pitchFamily="34" charset="0"/>
                          <a:cs typeface="Arial" panose="020B0604020202020204" pitchFamily="34" charset="0"/>
                        </a:rPr>
                        <a:t>¿Se siente cómodo al utilizar esta herramienta para presentar las denuncias?</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Muy Bueno</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33%</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49%</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54%</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70%</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Aumenta</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042177829"/>
                  </a:ext>
                </a:extLst>
              </a:tr>
              <a:tr h="126787">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Bueno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16%</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16%</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Se mantiene</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38524275"/>
                  </a:ext>
                </a:extLst>
              </a:tr>
              <a:tr h="248503">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Regular</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12%</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16%</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850147772"/>
                  </a:ext>
                </a:extLst>
              </a:tr>
              <a:tr h="126787">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Malo</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4%</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426088400"/>
                  </a:ext>
                </a:extLst>
              </a:tr>
              <a:tr h="126787">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Muy Malo</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7%</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475800527"/>
                  </a:ext>
                </a:extLst>
              </a:tr>
              <a:tr h="238360">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No sabe/no responde</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28%</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460940809"/>
                  </a:ext>
                </a:extLst>
              </a:tr>
              <a:tr h="370219">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PREGUNTA</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CALIFICACIÓN</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AÑO 2021</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AÑO 2022</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COMPARACIÓN</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7266821"/>
                  </a:ext>
                </a:extLst>
              </a:tr>
              <a:tr h="131859">
                <a:tc rowSpan="6">
                  <a:txBody>
                    <a:bodyPr/>
                    <a:lstStyle/>
                    <a:p>
                      <a:pPr algn="ctr" rtl="0" fontAlgn="ctr"/>
                      <a:r>
                        <a:rPr lang="es-ES" sz="1000" b="1" i="0" u="none" strike="noStrike">
                          <a:solidFill>
                            <a:srgbClr val="000000"/>
                          </a:solidFill>
                          <a:effectLst/>
                          <a:latin typeface="Arial" panose="020B0604020202020204" pitchFamily="34" charset="0"/>
                          <a:cs typeface="Arial" panose="020B0604020202020204" pitchFamily="34" charset="0"/>
                        </a:rPr>
                        <a:t>¿El tiempo tomado para el registro de las denuncias es el adecuado?</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Muy Bueno</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27%</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48%</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57%</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71%</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Aumenta</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119758983"/>
                  </a:ext>
                </a:extLst>
              </a:tr>
              <a:tr h="248503">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Bueno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21%</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14%</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798772709"/>
                  </a:ext>
                </a:extLst>
              </a:tr>
              <a:tr h="248503">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Regular</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12%</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11%</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130931830"/>
                  </a:ext>
                </a:extLst>
              </a:tr>
              <a:tr h="248503">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Malo</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6%</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5%</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Aumenta</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05289390"/>
                  </a:ext>
                </a:extLst>
              </a:tr>
              <a:tr h="126787">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Muy Malo</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7%</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3%</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661643101"/>
                  </a:ext>
                </a:extLst>
              </a:tr>
              <a:tr h="238360">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No sabe/no responde</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27%</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11%</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842851014"/>
                  </a:ext>
                </a:extLst>
              </a:tr>
              <a:tr h="370219">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PREGUNTA</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CALIFICACIÓN</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AÑO 2021</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AÑO 2022</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COMPARACIÓN</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968226976"/>
                  </a:ext>
                </a:extLst>
              </a:tr>
              <a:tr h="131859">
                <a:tc rowSpan="6">
                  <a:txBody>
                    <a:bodyPr/>
                    <a:lstStyle/>
                    <a:p>
                      <a:pPr algn="ctr" rtl="0" fontAlgn="ctr"/>
                      <a:r>
                        <a:rPr lang="es-ES" sz="1000" b="1" i="0" u="none" strike="noStrike">
                          <a:solidFill>
                            <a:srgbClr val="000000"/>
                          </a:solidFill>
                          <a:effectLst/>
                          <a:latin typeface="Arial" panose="020B0604020202020204" pitchFamily="34" charset="0"/>
                          <a:cs typeface="Arial" panose="020B0604020202020204" pitchFamily="34" charset="0"/>
                        </a:rPr>
                        <a:t>¿Cómo califica la respuesta brindada a su solicitud?</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Muy Bueno</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24%</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34%</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4%</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18%</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451554667"/>
                  </a:ext>
                </a:extLst>
              </a:tr>
              <a:tr h="126787">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Bueno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10%</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14%</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Aumenta</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167669049"/>
                  </a:ext>
                </a:extLst>
              </a:tr>
              <a:tr h="126787">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Regular</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9%</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8%</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566174873"/>
                  </a:ext>
                </a:extLst>
              </a:tr>
              <a:tr h="126787">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Malo</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9%</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28%</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8%</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24%</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090155096"/>
                  </a:ext>
                </a:extLst>
              </a:tr>
              <a:tr h="126787">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Muy Malo</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19%</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16%</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002226600"/>
                  </a:ext>
                </a:extLst>
              </a:tr>
              <a:tr h="238360">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No sabe/no responde</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28%</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11%</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dirty="0">
                          <a:solidFill>
                            <a:srgbClr val="FFFFFF"/>
                          </a:solidFill>
                          <a:effectLst/>
                          <a:latin typeface="Arial" panose="020B0604020202020204" pitchFamily="34" charset="0"/>
                          <a:cs typeface="Arial" panose="020B0604020202020204" pitchFamily="34" charset="0"/>
                        </a:rPr>
                        <a:t>Disminuye</a:t>
                      </a:r>
                    </a:p>
                  </a:txBody>
                  <a:tcPr marL="5071" marR="5071" marT="50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747247394"/>
                  </a:ext>
                </a:extLst>
              </a:tr>
            </a:tbl>
          </a:graphicData>
        </a:graphic>
      </p:graphicFrame>
      <p:sp>
        <p:nvSpPr>
          <p:cNvPr id="5" name="CuadroTexto 4">
            <a:extLst>
              <a:ext uri="{FF2B5EF4-FFF2-40B4-BE49-F238E27FC236}">
                <a16:creationId xmlns:a16="http://schemas.microsoft.com/office/drawing/2014/main" id="{95FDAF39-1BE0-4D76-BFD2-CD04B05B88FE}"/>
              </a:ext>
            </a:extLst>
          </p:cNvPr>
          <p:cNvSpPr txBox="1"/>
          <p:nvPr/>
        </p:nvSpPr>
        <p:spPr>
          <a:xfrm>
            <a:off x="1553974" y="717965"/>
            <a:ext cx="4542026" cy="461665"/>
          </a:xfrm>
          <a:prstGeom prst="rect">
            <a:avLst/>
          </a:prstGeom>
          <a:noFill/>
        </p:spPr>
        <p:txBody>
          <a:bodyPr wrap="square" rtlCol="0">
            <a:spAutoFit/>
          </a:bodyPr>
          <a:lstStyle/>
          <a:p>
            <a:r>
              <a:rPr lang="es-CO" sz="2400" b="1" dirty="0">
                <a:solidFill>
                  <a:prstClr val="black"/>
                </a:solidFill>
                <a:latin typeface="Century Gothic" panose="020B0502020202020204" pitchFamily="34" charset="0"/>
              </a:rPr>
              <a:t>Comparativo 2021 vs 2022</a:t>
            </a:r>
            <a:endParaRPr lang="es-CO" sz="2400" b="1" dirty="0">
              <a:solidFill>
                <a:srgbClr val="2F308F"/>
              </a:solidFill>
              <a:latin typeface="Century Gothic" panose="020B0502020202020204" pitchFamily="34" charset="0"/>
            </a:endParaRPr>
          </a:p>
        </p:txBody>
      </p:sp>
    </p:spTree>
    <p:extLst>
      <p:ext uri="{BB962C8B-B14F-4D97-AF65-F5344CB8AC3E}">
        <p14:creationId xmlns:p14="http://schemas.microsoft.com/office/powerpoint/2010/main" val="1731291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26B1EE2-21FA-4B76-9D7D-0B2E1CD7A21A}"/>
              </a:ext>
            </a:extLst>
          </p:cNvPr>
          <p:cNvSpPr/>
          <p:nvPr/>
        </p:nvSpPr>
        <p:spPr>
          <a:xfrm>
            <a:off x="653280" y="3588281"/>
            <a:ext cx="11087650" cy="584775"/>
          </a:xfrm>
          <a:prstGeom prst="rect">
            <a:avLst/>
          </a:prstGeom>
        </p:spPr>
        <p:txBody>
          <a:bodyPr wrap="square">
            <a:spAutoFit/>
          </a:bodyPr>
          <a:lstStyle/>
          <a:p>
            <a:r>
              <a:rPr lang="es-CO" sz="3200" b="1" dirty="0">
                <a:solidFill>
                  <a:prstClr val="white"/>
                </a:solidFill>
                <a:latin typeface="Century Gothic" panose="020B0502020202020204" pitchFamily="34" charset="0"/>
              </a:rPr>
              <a:t>ENCUESTA CENTRO DE CONTACTO</a:t>
            </a:r>
          </a:p>
        </p:txBody>
      </p:sp>
    </p:spTree>
    <p:extLst>
      <p:ext uri="{BB962C8B-B14F-4D97-AF65-F5344CB8AC3E}">
        <p14:creationId xmlns:p14="http://schemas.microsoft.com/office/powerpoint/2010/main" val="2215479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7660723-EE7E-C34C-9C45-2EB9DD0DD567}"/>
              </a:ext>
            </a:extLst>
          </p:cNvPr>
          <p:cNvSpPr txBox="1"/>
          <p:nvPr/>
        </p:nvSpPr>
        <p:spPr>
          <a:xfrm>
            <a:off x="1607418" y="885059"/>
            <a:ext cx="6215782" cy="461665"/>
          </a:xfrm>
          <a:prstGeom prst="rect">
            <a:avLst/>
          </a:prstGeom>
          <a:noFill/>
        </p:spPr>
        <p:txBody>
          <a:bodyPr wrap="square" rtlCol="0">
            <a:spAutoFit/>
          </a:bodyPr>
          <a:lstStyle/>
          <a:p>
            <a:r>
              <a:rPr lang="es-CO" sz="2400" b="1" dirty="0">
                <a:solidFill>
                  <a:prstClr val="black"/>
                </a:solidFill>
                <a:latin typeface="Century Gothic" panose="020B0502020202020204" pitchFamily="34" charset="0"/>
              </a:rPr>
              <a:t>FICHA TÉCNICA</a:t>
            </a:r>
            <a:endParaRPr lang="es-CO" sz="2400" b="1" dirty="0">
              <a:solidFill>
                <a:srgbClr val="2F308F"/>
              </a:solidFill>
              <a:latin typeface="Century Gothic" panose="020B0502020202020204" pitchFamily="34" charset="0"/>
            </a:endParaRPr>
          </a:p>
        </p:txBody>
      </p:sp>
      <p:graphicFrame>
        <p:nvGraphicFramePr>
          <p:cNvPr id="4" name="Tabla 4">
            <a:extLst>
              <a:ext uri="{FF2B5EF4-FFF2-40B4-BE49-F238E27FC236}">
                <a16:creationId xmlns:a16="http://schemas.microsoft.com/office/drawing/2014/main" id="{AE5DAE72-0CEA-4BE1-BCE6-C35B8E5C4373}"/>
              </a:ext>
            </a:extLst>
          </p:cNvPr>
          <p:cNvGraphicFramePr>
            <a:graphicFrameLocks noGrp="1"/>
          </p:cNvGraphicFramePr>
          <p:nvPr>
            <p:extLst>
              <p:ext uri="{D42A27DB-BD31-4B8C-83A1-F6EECF244321}">
                <p14:modId xmlns:p14="http://schemas.microsoft.com/office/powerpoint/2010/main" val="2186208617"/>
              </p:ext>
            </p:extLst>
          </p:nvPr>
        </p:nvGraphicFramePr>
        <p:xfrm>
          <a:off x="1607418" y="1552215"/>
          <a:ext cx="10227230" cy="4387381"/>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3617656">
                  <a:extLst>
                    <a:ext uri="{9D8B030D-6E8A-4147-A177-3AD203B41FA5}">
                      <a16:colId xmlns:a16="http://schemas.microsoft.com/office/drawing/2014/main" val="3171859743"/>
                    </a:ext>
                  </a:extLst>
                </a:gridCol>
                <a:gridCol w="6609574">
                  <a:extLst>
                    <a:ext uri="{9D8B030D-6E8A-4147-A177-3AD203B41FA5}">
                      <a16:colId xmlns:a16="http://schemas.microsoft.com/office/drawing/2014/main" val="3782384896"/>
                    </a:ext>
                  </a:extLst>
                </a:gridCol>
              </a:tblGrid>
              <a:tr h="1013502">
                <a:tc>
                  <a:txBody>
                    <a:bodyPr/>
                    <a:lstStyle/>
                    <a:p>
                      <a:pPr algn="l">
                        <a:lnSpc>
                          <a:spcPct val="115000"/>
                        </a:lnSpc>
                        <a:spcBef>
                          <a:spcPts val="500"/>
                        </a:spcBef>
                        <a:spcAft>
                          <a:spcPts val="1000"/>
                        </a:spcAft>
                      </a:pPr>
                      <a:r>
                        <a:rPr lang="es-CO" sz="1600" dirty="0">
                          <a:solidFill>
                            <a:schemeClr val="tx1"/>
                          </a:solidFill>
                          <a:effectLst/>
                          <a:latin typeface="Arial" panose="020B0604020202020204" pitchFamily="34" charset="0"/>
                          <a:cs typeface="Arial" panose="020B0604020202020204" pitchFamily="34" charset="0"/>
                        </a:rPr>
                        <a:t>Universo de estudio</a:t>
                      </a:r>
                      <a:endParaRPr lang="es-CO"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0"/>
                        </a:spcAft>
                      </a:pPr>
                      <a:r>
                        <a:rPr lang="es-ES" sz="1600" b="0" dirty="0">
                          <a:solidFill>
                            <a:schemeClr val="tx1"/>
                          </a:solidFill>
                          <a:effectLst/>
                          <a:latin typeface="Arial" panose="020B0604020202020204" pitchFamily="34" charset="0"/>
                          <a:cs typeface="Arial" panose="020B0604020202020204" pitchFamily="34" charset="0"/>
                        </a:rPr>
                        <a:t>Usuarios que hicieron uso del canal telefónico, Chat y </a:t>
                      </a:r>
                      <a:r>
                        <a:rPr lang="es-ES" sz="1600" b="0" dirty="0" err="1">
                          <a:solidFill>
                            <a:schemeClr val="tx1"/>
                          </a:solidFill>
                          <a:effectLst/>
                          <a:latin typeface="Arial" panose="020B0604020202020204" pitchFamily="34" charset="0"/>
                          <a:cs typeface="Arial" panose="020B0604020202020204" pitchFamily="34" charset="0"/>
                        </a:rPr>
                        <a:t>Click</a:t>
                      </a:r>
                      <a:r>
                        <a:rPr lang="es-ES" sz="1600" b="0" dirty="0">
                          <a:solidFill>
                            <a:schemeClr val="tx1"/>
                          </a:solidFill>
                          <a:effectLst/>
                          <a:latin typeface="Arial" panose="020B0604020202020204" pitchFamily="34" charset="0"/>
                          <a:cs typeface="Arial" panose="020B0604020202020204" pitchFamily="34" charset="0"/>
                        </a:rPr>
                        <a:t> </a:t>
                      </a:r>
                      <a:r>
                        <a:rPr lang="es-ES" sz="1600" b="0" dirty="0" err="1">
                          <a:solidFill>
                            <a:schemeClr val="tx1"/>
                          </a:solidFill>
                          <a:effectLst/>
                          <a:latin typeface="Arial" panose="020B0604020202020204" pitchFamily="34" charset="0"/>
                          <a:cs typeface="Arial" panose="020B0604020202020204" pitchFamily="34" charset="0"/>
                        </a:rPr>
                        <a:t>To</a:t>
                      </a:r>
                      <a:r>
                        <a:rPr lang="es-ES" sz="1600" b="0" dirty="0">
                          <a:solidFill>
                            <a:schemeClr val="tx1"/>
                          </a:solidFill>
                          <a:effectLst/>
                          <a:latin typeface="Arial" panose="020B0604020202020204" pitchFamily="34" charset="0"/>
                          <a:cs typeface="Arial" panose="020B0604020202020204" pitchFamily="34" charset="0"/>
                        </a:rPr>
                        <a:t> </a:t>
                      </a:r>
                      <a:r>
                        <a:rPr lang="es-ES" sz="1600" b="0" dirty="0" err="1">
                          <a:solidFill>
                            <a:schemeClr val="tx1"/>
                          </a:solidFill>
                          <a:effectLst/>
                          <a:latin typeface="Arial" panose="020B0604020202020204" pitchFamily="34" charset="0"/>
                          <a:cs typeface="Arial" panose="020B0604020202020204" pitchFamily="34" charset="0"/>
                        </a:rPr>
                        <a:t>Call</a:t>
                      </a:r>
                      <a:r>
                        <a:rPr lang="es-ES" sz="1600" b="0" dirty="0">
                          <a:solidFill>
                            <a:schemeClr val="tx1"/>
                          </a:solidFill>
                          <a:effectLst/>
                          <a:latin typeface="Arial" panose="020B0604020202020204" pitchFamily="34" charset="0"/>
                          <a:cs typeface="Arial" panose="020B0604020202020204" pitchFamily="34" charset="0"/>
                        </a:rPr>
                        <a:t> dispuesto en el Centro de Contacto de la Fiscalía General de la Nación.</a:t>
                      </a:r>
                    </a:p>
                  </a:txBody>
                  <a:tcPr marL="68580" marR="68580" marT="0" marB="0" anchor="ctr">
                    <a:solidFill>
                      <a:schemeClr val="accent1">
                        <a:lumMod val="20000"/>
                        <a:lumOff val="80000"/>
                      </a:schemeClr>
                    </a:solidFill>
                  </a:tcPr>
                </a:tc>
                <a:extLst>
                  <a:ext uri="{0D108BD9-81ED-4DB2-BD59-A6C34878D82A}">
                    <a16:rowId xmlns:a16="http://schemas.microsoft.com/office/drawing/2014/main" val="526259934"/>
                  </a:ext>
                </a:extLst>
              </a:tr>
              <a:tr h="991169">
                <a:tc>
                  <a:txBody>
                    <a:bodyPr/>
                    <a:lstStyle/>
                    <a:p>
                      <a:pPr algn="l">
                        <a:lnSpc>
                          <a:spcPct val="115000"/>
                        </a:lnSpc>
                        <a:spcBef>
                          <a:spcPts val="500"/>
                        </a:spcBef>
                        <a:spcAft>
                          <a:spcPts val="1000"/>
                        </a:spcAft>
                      </a:pPr>
                      <a:r>
                        <a:rPr lang="es-CO" sz="1600" b="1" dirty="0">
                          <a:solidFill>
                            <a:schemeClr val="tx1"/>
                          </a:solidFill>
                          <a:effectLst/>
                          <a:latin typeface="Arial" panose="020B0604020202020204" pitchFamily="34" charset="0"/>
                          <a:cs typeface="Arial" panose="020B0604020202020204" pitchFamily="34" charset="0"/>
                        </a:rPr>
                        <a:t>Unidades de Selección</a:t>
                      </a:r>
                      <a:endParaRPr lang="es-CO"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l">
                        <a:lnSpc>
                          <a:spcPct val="115000"/>
                        </a:lnSpc>
                        <a:spcBef>
                          <a:spcPts val="500"/>
                        </a:spcBef>
                        <a:spcAft>
                          <a:spcPts val="215"/>
                        </a:spcAft>
                      </a:pPr>
                      <a:r>
                        <a:rPr lang="es-CO"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Usuarios que respondieron de manera voluntaria las tres (3) preguntas, una vez finalizaron la comunicaron con el Centro de Contacto</a:t>
                      </a:r>
                    </a:p>
                  </a:txBody>
                  <a:tcPr marL="68580" marR="68580" marT="0" marB="0" anchor="ctr"/>
                </a:tc>
                <a:extLst>
                  <a:ext uri="{0D108BD9-81ED-4DB2-BD59-A6C34878D82A}">
                    <a16:rowId xmlns:a16="http://schemas.microsoft.com/office/drawing/2014/main" val="2257062589"/>
                  </a:ext>
                </a:extLst>
              </a:tr>
              <a:tr h="573056">
                <a:tc>
                  <a:txBody>
                    <a:bodyPr/>
                    <a:lstStyle/>
                    <a:p>
                      <a:pPr algn="l">
                        <a:lnSpc>
                          <a:spcPct val="115000"/>
                        </a:lnSpc>
                        <a:spcBef>
                          <a:spcPts val="500"/>
                        </a:spcBef>
                        <a:spcAft>
                          <a:spcPts val="1000"/>
                        </a:spcAft>
                      </a:pPr>
                      <a:r>
                        <a:rPr lang="es-CO"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Población Objeto</a:t>
                      </a:r>
                    </a:p>
                  </a:txBody>
                  <a:tcPr marL="68580" marR="68580" marT="0" marB="0" anchor="ctr">
                    <a:solidFill>
                      <a:schemeClr val="accent1"/>
                    </a:solidFill>
                  </a:tcPr>
                </a:tc>
                <a:tc>
                  <a:txBody>
                    <a:bodyPr/>
                    <a:lstStyle/>
                    <a:p>
                      <a:pPr algn="l">
                        <a:lnSpc>
                          <a:spcPct val="115000"/>
                        </a:lnSpc>
                        <a:spcBef>
                          <a:spcPts val="500"/>
                        </a:spcBef>
                        <a:spcAft>
                          <a:spcPts val="1000"/>
                        </a:spcAft>
                      </a:pPr>
                      <a:r>
                        <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231.459</a:t>
                      </a:r>
                    </a:p>
                  </a:txBody>
                  <a:tcPr marL="68580" marR="68580" marT="0" marB="0" anchor="ctr"/>
                </a:tc>
                <a:extLst>
                  <a:ext uri="{0D108BD9-81ED-4DB2-BD59-A6C34878D82A}">
                    <a16:rowId xmlns:a16="http://schemas.microsoft.com/office/drawing/2014/main" val="2787579493"/>
                  </a:ext>
                </a:extLst>
              </a:tr>
              <a:tr h="539712">
                <a:tc>
                  <a:txBody>
                    <a:bodyPr/>
                    <a:lstStyle/>
                    <a:p>
                      <a:pPr algn="l">
                        <a:lnSpc>
                          <a:spcPct val="115000"/>
                        </a:lnSpc>
                        <a:spcBef>
                          <a:spcPts val="500"/>
                        </a:spcBef>
                        <a:spcAft>
                          <a:spcPts val="1000"/>
                        </a:spcAft>
                      </a:pPr>
                      <a:r>
                        <a:rPr lang="es-CO" sz="1600" b="1" dirty="0">
                          <a:effectLst/>
                          <a:latin typeface="Arial" panose="020B0604020202020204" pitchFamily="34" charset="0"/>
                          <a:cs typeface="Arial" panose="020B0604020202020204" pitchFamily="34" charset="0"/>
                        </a:rPr>
                        <a:t>Encuestas efectivas</a:t>
                      </a:r>
                      <a:endParaRPr lang="es-CO"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marL="0" marR="0" lvl="0" indent="0" algn="l" defTabSz="914400" rtl="0" eaLnBrk="1" fontAlgn="auto" latinLnBrk="0" hangingPunct="1">
                        <a:lnSpc>
                          <a:spcPct val="115000"/>
                        </a:lnSpc>
                        <a:spcBef>
                          <a:spcPts val="500"/>
                        </a:spcBef>
                        <a:spcAft>
                          <a:spcPts val="1000"/>
                        </a:spcAft>
                        <a:buClrTx/>
                        <a:buSzTx/>
                        <a:buFontTx/>
                        <a:buNone/>
                        <a:tabLst/>
                        <a:defRPr/>
                      </a:pPr>
                      <a:r>
                        <a:rPr lang="es-CO" sz="1600" dirty="0">
                          <a:solidFill>
                            <a:schemeClr val="tx1"/>
                          </a:solidFill>
                          <a:effectLst/>
                          <a:latin typeface="Arial" panose="020B0604020202020204" pitchFamily="34" charset="0"/>
                          <a:cs typeface="Arial" panose="020B0604020202020204" pitchFamily="34" charset="0"/>
                        </a:rPr>
                        <a:t> </a:t>
                      </a:r>
                      <a:r>
                        <a:rPr lang="es-CO" sz="1600" kern="1200" dirty="0">
                          <a:solidFill>
                            <a:schemeClr val="tx1"/>
                          </a:solidFill>
                          <a:effectLst/>
                          <a:latin typeface="Arial" panose="020B0604020202020204" pitchFamily="34" charset="0"/>
                          <a:cs typeface="Arial" panose="020B0604020202020204" pitchFamily="34" charset="0"/>
                        </a:rPr>
                        <a:t>89.369</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08717737"/>
                  </a:ext>
                </a:extLst>
              </a:tr>
              <a:tr h="573056">
                <a:tc>
                  <a:txBody>
                    <a:bodyPr/>
                    <a:lstStyle/>
                    <a:p>
                      <a:pPr algn="l">
                        <a:lnSpc>
                          <a:spcPct val="115000"/>
                        </a:lnSpc>
                        <a:spcBef>
                          <a:spcPts val="500"/>
                        </a:spcBef>
                        <a:spcAft>
                          <a:spcPts val="1000"/>
                        </a:spcAft>
                      </a:pPr>
                      <a:r>
                        <a:rPr lang="es-CO" sz="1600" b="1" dirty="0">
                          <a:solidFill>
                            <a:schemeClr val="tx1"/>
                          </a:solidFill>
                          <a:effectLst/>
                          <a:latin typeface="Arial" panose="020B0604020202020204" pitchFamily="34" charset="0"/>
                          <a:cs typeface="Arial" panose="020B0604020202020204" pitchFamily="34" charset="0"/>
                        </a:rPr>
                        <a:t>Fecha de aplicación</a:t>
                      </a:r>
                      <a:endParaRPr lang="es-CO"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1"/>
                    </a:solidFill>
                  </a:tcP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Agosto de 2020 a mayo de 2021</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228723790"/>
                  </a:ext>
                </a:extLst>
              </a:tr>
              <a:tr h="696886">
                <a:tc>
                  <a:txBody>
                    <a:bodyPr/>
                    <a:lstStyle/>
                    <a:p>
                      <a:pPr algn="l">
                        <a:lnSpc>
                          <a:spcPct val="115000"/>
                        </a:lnSpc>
                        <a:spcBef>
                          <a:spcPts val="500"/>
                        </a:spcBef>
                        <a:spcAft>
                          <a:spcPts val="1000"/>
                        </a:spcAft>
                      </a:pPr>
                      <a:r>
                        <a:rPr lang="es-CO" sz="1600" b="1" dirty="0">
                          <a:solidFill>
                            <a:schemeClr val="tx1"/>
                          </a:solidFill>
                          <a:effectLst/>
                          <a:latin typeface="Arial" panose="020B0604020202020204" pitchFamily="34" charset="0"/>
                          <a:cs typeface="Arial" panose="020B0604020202020204" pitchFamily="34" charset="0"/>
                        </a:rPr>
                        <a:t>Método de aplicación de la encuesta</a:t>
                      </a:r>
                      <a:endParaRPr lang="es-CO"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1"/>
                    </a:solidFill>
                  </a:tcP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Telefónico, Aleatorio y voluntario </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277478337"/>
                  </a:ext>
                </a:extLst>
              </a:tr>
            </a:tbl>
          </a:graphicData>
        </a:graphic>
      </p:graphicFrame>
      <p:pic>
        <p:nvPicPr>
          <p:cNvPr id="5" name="Picture 4" descr="SEAQ - Cambie su centro de contacto a Twilio Flex-Soluciones Twilio Flex.">
            <a:extLst>
              <a:ext uri="{FF2B5EF4-FFF2-40B4-BE49-F238E27FC236}">
                <a16:creationId xmlns:a16="http://schemas.microsoft.com/office/drawing/2014/main" id="{BB86D264-EF8E-CD37-69ED-EC7293811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7304" y="480830"/>
            <a:ext cx="2017344" cy="866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321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526771" y="363466"/>
            <a:ext cx="10019234" cy="1200329"/>
          </a:xfrm>
          <a:prstGeom prst="rect">
            <a:avLst/>
          </a:prstGeom>
          <a:noFill/>
        </p:spPr>
        <p:txBody>
          <a:bodyPr wrap="square" rtlCol="0">
            <a:spAutoFit/>
          </a:bodyPr>
          <a:lstStyle/>
          <a:p>
            <a:r>
              <a:rPr lang="es-ES" sz="2400" b="1" dirty="0">
                <a:latin typeface="Century Gothic" panose="020B0502020202020204" pitchFamily="34" charset="0"/>
              </a:rPr>
              <a:t>Resultado Línea 122</a:t>
            </a:r>
          </a:p>
          <a:p>
            <a:r>
              <a:rPr lang="es-ES" sz="2400" b="1" dirty="0">
                <a:latin typeface="Century Gothic" panose="020B0502020202020204" pitchFamily="34" charset="0"/>
              </a:rPr>
              <a:t>Pregunta 1. Indique su grado de satisfacción con el servicio recibido</a:t>
            </a:r>
            <a:endParaRPr lang="es-CO" sz="2400" b="1" dirty="0">
              <a:solidFill>
                <a:srgbClr val="2F308F"/>
              </a:solidFill>
              <a:latin typeface="Century Gothic" panose="020B0502020202020204" pitchFamily="34" charset="0"/>
            </a:endParaRPr>
          </a:p>
        </p:txBody>
      </p:sp>
      <p:sp>
        <p:nvSpPr>
          <p:cNvPr id="8" name="CuadroTexto 7"/>
          <p:cNvSpPr txBox="1"/>
          <p:nvPr/>
        </p:nvSpPr>
        <p:spPr>
          <a:xfrm>
            <a:off x="7847461" y="4660289"/>
            <a:ext cx="887105" cy="369332"/>
          </a:xfrm>
          <a:prstGeom prst="rect">
            <a:avLst/>
          </a:prstGeom>
          <a:noFill/>
        </p:spPr>
        <p:txBody>
          <a:bodyPr wrap="square" rtlCol="0">
            <a:spAutoFit/>
          </a:bodyPr>
          <a:lstStyle/>
          <a:p>
            <a:r>
              <a:rPr lang="es-CO" b="1" dirty="0">
                <a:solidFill>
                  <a:schemeClr val="bg1"/>
                </a:solidFill>
              </a:rPr>
              <a:t>76%</a:t>
            </a:r>
          </a:p>
        </p:txBody>
      </p:sp>
      <p:sp>
        <p:nvSpPr>
          <p:cNvPr id="9" name="CuadroTexto 8"/>
          <p:cNvSpPr txBox="1"/>
          <p:nvPr/>
        </p:nvSpPr>
        <p:spPr>
          <a:xfrm>
            <a:off x="5737546" y="4065689"/>
            <a:ext cx="887105" cy="369332"/>
          </a:xfrm>
          <a:prstGeom prst="rect">
            <a:avLst/>
          </a:prstGeom>
          <a:noFill/>
        </p:spPr>
        <p:txBody>
          <a:bodyPr wrap="square" rtlCol="0">
            <a:spAutoFit/>
          </a:bodyPr>
          <a:lstStyle/>
          <a:p>
            <a:r>
              <a:rPr lang="es-CO" b="1" dirty="0">
                <a:solidFill>
                  <a:schemeClr val="bg1"/>
                </a:solidFill>
              </a:rPr>
              <a:t>7%</a:t>
            </a:r>
          </a:p>
        </p:txBody>
      </p:sp>
      <p:sp>
        <p:nvSpPr>
          <p:cNvPr id="10" name="CuadroTexto 9"/>
          <p:cNvSpPr txBox="1"/>
          <p:nvPr/>
        </p:nvSpPr>
        <p:spPr>
          <a:xfrm>
            <a:off x="5649284" y="3508172"/>
            <a:ext cx="887105" cy="369332"/>
          </a:xfrm>
          <a:prstGeom prst="rect">
            <a:avLst/>
          </a:prstGeom>
          <a:noFill/>
        </p:spPr>
        <p:txBody>
          <a:bodyPr wrap="square" rtlCol="0">
            <a:spAutoFit/>
          </a:bodyPr>
          <a:lstStyle/>
          <a:p>
            <a:r>
              <a:rPr lang="es-CO" b="1" dirty="0">
                <a:solidFill>
                  <a:schemeClr val="bg1"/>
                </a:solidFill>
              </a:rPr>
              <a:t>3%</a:t>
            </a:r>
          </a:p>
        </p:txBody>
      </p:sp>
      <p:sp>
        <p:nvSpPr>
          <p:cNvPr id="11" name="CuadroTexto 10"/>
          <p:cNvSpPr txBox="1"/>
          <p:nvPr/>
        </p:nvSpPr>
        <p:spPr>
          <a:xfrm>
            <a:off x="5649283" y="2875943"/>
            <a:ext cx="887105" cy="338554"/>
          </a:xfrm>
          <a:prstGeom prst="rect">
            <a:avLst/>
          </a:prstGeom>
          <a:noFill/>
        </p:spPr>
        <p:txBody>
          <a:bodyPr wrap="square" rtlCol="0">
            <a:spAutoFit/>
          </a:bodyPr>
          <a:lstStyle/>
          <a:p>
            <a:r>
              <a:rPr lang="es-CO" sz="1600" b="1" dirty="0">
                <a:solidFill>
                  <a:schemeClr val="bg1"/>
                </a:solidFill>
              </a:rPr>
              <a:t>2%</a:t>
            </a:r>
          </a:p>
        </p:txBody>
      </p:sp>
      <p:sp>
        <p:nvSpPr>
          <p:cNvPr id="12" name="CuadroTexto 11"/>
          <p:cNvSpPr txBox="1"/>
          <p:nvPr/>
        </p:nvSpPr>
        <p:spPr>
          <a:xfrm>
            <a:off x="5801684" y="2257361"/>
            <a:ext cx="887105" cy="369332"/>
          </a:xfrm>
          <a:prstGeom prst="rect">
            <a:avLst/>
          </a:prstGeom>
          <a:noFill/>
        </p:spPr>
        <p:txBody>
          <a:bodyPr wrap="square" rtlCol="0">
            <a:spAutoFit/>
          </a:bodyPr>
          <a:lstStyle/>
          <a:p>
            <a:r>
              <a:rPr lang="es-CO" b="1" dirty="0">
                <a:solidFill>
                  <a:schemeClr val="bg1"/>
                </a:solidFill>
              </a:rPr>
              <a:t>12%</a:t>
            </a:r>
          </a:p>
        </p:txBody>
      </p:sp>
      <p:pic>
        <p:nvPicPr>
          <p:cNvPr id="13" name="Picture 2" descr="null">
            <a:extLst>
              <a:ext uri="{FF2B5EF4-FFF2-40B4-BE49-F238E27FC236}">
                <a16:creationId xmlns:a16="http://schemas.microsoft.com/office/drawing/2014/main" id="{EBC1F3CA-14D0-1A9E-C05B-3C62094D0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764" y="1683128"/>
            <a:ext cx="3035596" cy="15177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Gráfico 14">
            <a:extLst>
              <a:ext uri="{FF2B5EF4-FFF2-40B4-BE49-F238E27FC236}">
                <a16:creationId xmlns:a16="http://schemas.microsoft.com/office/drawing/2014/main" id="{CD1BF64E-129E-289F-B4D6-7D9E89CB4371}"/>
              </a:ext>
            </a:extLst>
          </p:cNvPr>
          <p:cNvGraphicFramePr>
            <a:graphicFrameLocks/>
          </p:cNvGraphicFramePr>
          <p:nvPr>
            <p:extLst>
              <p:ext uri="{D42A27DB-BD31-4B8C-83A1-F6EECF244321}">
                <p14:modId xmlns:p14="http://schemas.microsoft.com/office/powerpoint/2010/main" val="3903930781"/>
              </p:ext>
            </p:extLst>
          </p:nvPr>
        </p:nvGraphicFramePr>
        <p:xfrm>
          <a:off x="4593022" y="1349406"/>
          <a:ext cx="7214280" cy="55085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Tabla 15">
            <a:extLst>
              <a:ext uri="{FF2B5EF4-FFF2-40B4-BE49-F238E27FC236}">
                <a16:creationId xmlns:a16="http://schemas.microsoft.com/office/drawing/2014/main" id="{96B1E3B1-792F-E4E5-39C4-B1984C113428}"/>
              </a:ext>
            </a:extLst>
          </p:cNvPr>
          <p:cNvGraphicFramePr>
            <a:graphicFrameLocks noGrp="1"/>
          </p:cNvGraphicFramePr>
          <p:nvPr>
            <p:extLst>
              <p:ext uri="{D42A27DB-BD31-4B8C-83A1-F6EECF244321}">
                <p14:modId xmlns:p14="http://schemas.microsoft.com/office/powerpoint/2010/main" val="918836222"/>
              </p:ext>
            </p:extLst>
          </p:nvPr>
        </p:nvGraphicFramePr>
        <p:xfrm>
          <a:off x="753805" y="3508171"/>
          <a:ext cx="3685029" cy="2484256"/>
        </p:xfrm>
        <a:graphic>
          <a:graphicData uri="http://schemas.openxmlformats.org/drawingml/2006/table">
            <a:tbl>
              <a:tblPr/>
              <a:tblGrid>
                <a:gridCol w="1145605">
                  <a:extLst>
                    <a:ext uri="{9D8B030D-6E8A-4147-A177-3AD203B41FA5}">
                      <a16:colId xmlns:a16="http://schemas.microsoft.com/office/drawing/2014/main" val="181096077"/>
                    </a:ext>
                  </a:extLst>
                </a:gridCol>
                <a:gridCol w="1393819">
                  <a:extLst>
                    <a:ext uri="{9D8B030D-6E8A-4147-A177-3AD203B41FA5}">
                      <a16:colId xmlns:a16="http://schemas.microsoft.com/office/drawing/2014/main" val="491423651"/>
                    </a:ext>
                  </a:extLst>
                </a:gridCol>
                <a:gridCol w="1145605">
                  <a:extLst>
                    <a:ext uri="{9D8B030D-6E8A-4147-A177-3AD203B41FA5}">
                      <a16:colId xmlns:a16="http://schemas.microsoft.com/office/drawing/2014/main" val="2995515895"/>
                    </a:ext>
                  </a:extLst>
                </a:gridCol>
              </a:tblGrid>
              <a:tr h="621064">
                <a:tc>
                  <a:txBody>
                    <a:bodyPr/>
                    <a:lstStyle/>
                    <a:p>
                      <a:pPr algn="ctr" fontAlgn="ctr"/>
                      <a:r>
                        <a:rPr lang="es-CO" sz="1400" b="1" i="0" u="none" strike="noStrike" dirty="0">
                          <a:solidFill>
                            <a:srgbClr val="FFFFFF"/>
                          </a:solidFill>
                          <a:effectLst/>
                          <a:latin typeface="Arial" panose="020B0604020202020204" pitchFamily="34" charset="0"/>
                          <a:cs typeface="Arial" panose="020B0604020202020204" pitchFamily="34" charset="0"/>
                        </a:rPr>
                        <a:t>RESPUESTA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400" b="1" i="0" u="none" strike="noStrike" dirty="0">
                          <a:solidFill>
                            <a:srgbClr val="FFFFFF"/>
                          </a:solidFill>
                          <a:effectLst/>
                          <a:latin typeface="Arial" panose="020B0604020202020204" pitchFamily="34" charset="0"/>
                          <a:cs typeface="Arial" panose="020B0604020202020204" pitchFamily="34" charset="0"/>
                        </a:rPr>
                        <a:t>NO. USUARIOS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400" b="1" i="0" u="none" strike="noStrike">
                          <a:solidFill>
                            <a:srgbClr val="FFFFFF"/>
                          </a:solidFill>
                          <a:effectLst/>
                          <a:latin typeface="Arial" panose="020B0604020202020204" pitchFamily="34" charset="0"/>
                          <a:cs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3882785552"/>
                  </a:ext>
                </a:extLst>
              </a:tr>
              <a:tr h="310532">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EXCELENTE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41108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7015513"/>
                  </a:ext>
                </a:extLst>
              </a:tr>
              <a:tr h="310532">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BUENO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3613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5254664"/>
                  </a:ext>
                </a:extLst>
              </a:tr>
              <a:tr h="310532">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REGULAR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1309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2489056"/>
                  </a:ext>
                </a:extLst>
              </a:tr>
              <a:tr h="310532">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MALO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711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5732648"/>
                  </a:ext>
                </a:extLst>
              </a:tr>
              <a:tr h="310532">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MUY MALO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4072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3717785"/>
                  </a:ext>
                </a:extLst>
              </a:tr>
              <a:tr h="310532">
                <a:tc>
                  <a:txBody>
                    <a:bodyPr/>
                    <a:lstStyle/>
                    <a:p>
                      <a:pPr algn="ctr" fontAlgn="ctr"/>
                      <a:r>
                        <a:rPr lang="es-CO" sz="1400" b="1" i="0" u="none" strike="noStrike">
                          <a:solidFill>
                            <a:srgbClr val="FFFFFF"/>
                          </a:solidFill>
                          <a:effectLst/>
                          <a:latin typeface="Arial" panose="020B0604020202020204" pitchFamily="34" charset="0"/>
                          <a:cs typeface="Arial" panose="020B0604020202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400" b="1" i="0" u="none" strike="noStrike">
                          <a:solidFill>
                            <a:srgbClr val="FFFFFF"/>
                          </a:solidFill>
                          <a:effectLst/>
                          <a:latin typeface="Arial" panose="020B0604020202020204" pitchFamily="34" charset="0"/>
                          <a:cs typeface="Arial" panose="020B0604020202020204" pitchFamily="34" charset="0"/>
                        </a:rPr>
                        <a:t>50813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400" b="1" i="0" u="none" strike="noStrike" dirty="0">
                          <a:solidFill>
                            <a:srgbClr val="FFFFFF"/>
                          </a:solidFill>
                          <a:effectLst/>
                          <a:latin typeface="Arial" panose="020B0604020202020204" pitchFamily="34" charset="0"/>
                          <a:cs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4071585785"/>
                  </a:ext>
                </a:extLst>
              </a:tr>
            </a:tbl>
          </a:graphicData>
        </a:graphic>
      </p:graphicFrame>
    </p:spTree>
    <p:extLst>
      <p:ext uri="{BB962C8B-B14F-4D97-AF65-F5344CB8AC3E}">
        <p14:creationId xmlns:p14="http://schemas.microsoft.com/office/powerpoint/2010/main" val="852850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526772" y="606736"/>
            <a:ext cx="9896404" cy="830997"/>
          </a:xfrm>
          <a:prstGeom prst="rect">
            <a:avLst/>
          </a:prstGeom>
          <a:noFill/>
        </p:spPr>
        <p:txBody>
          <a:bodyPr wrap="square" rtlCol="0">
            <a:spAutoFit/>
          </a:bodyPr>
          <a:lstStyle/>
          <a:p>
            <a:r>
              <a:rPr lang="es-ES" sz="2400" b="1" dirty="0">
                <a:latin typeface="Century Gothic" panose="020B0502020202020204" pitchFamily="34" charset="0"/>
              </a:rPr>
              <a:t>Resultado Línea 122</a:t>
            </a:r>
          </a:p>
          <a:p>
            <a:r>
              <a:rPr lang="es-CO" sz="2400" b="1" dirty="0">
                <a:latin typeface="Century Gothic" panose="020B0502020202020204" pitchFamily="34" charset="0"/>
              </a:rPr>
              <a:t>Pregunta No 2. </a:t>
            </a:r>
            <a:r>
              <a:rPr lang="es-ES" sz="2400" b="1" dirty="0">
                <a:latin typeface="Century Gothic" panose="020B0502020202020204" pitchFamily="34" charset="0"/>
              </a:rPr>
              <a:t>¿El agente resolvió su inquietud en esta llamada?</a:t>
            </a:r>
            <a:endParaRPr lang="es-CO" sz="2400" b="1" dirty="0">
              <a:solidFill>
                <a:srgbClr val="FF0000"/>
              </a:solidFill>
              <a:latin typeface="Century Gothic" panose="020B0502020202020204" pitchFamily="34" charset="0"/>
            </a:endParaRPr>
          </a:p>
        </p:txBody>
      </p:sp>
      <p:sp>
        <p:nvSpPr>
          <p:cNvPr id="7" name="CuadroTexto 6"/>
          <p:cNvSpPr txBox="1"/>
          <p:nvPr/>
        </p:nvSpPr>
        <p:spPr>
          <a:xfrm>
            <a:off x="2293257" y="4020457"/>
            <a:ext cx="653143" cy="369332"/>
          </a:xfrm>
          <a:prstGeom prst="rect">
            <a:avLst/>
          </a:prstGeom>
          <a:noFill/>
        </p:spPr>
        <p:txBody>
          <a:bodyPr wrap="square" rtlCol="0">
            <a:spAutoFit/>
          </a:bodyPr>
          <a:lstStyle/>
          <a:p>
            <a:r>
              <a:rPr lang="es-CO" b="1" dirty="0">
                <a:solidFill>
                  <a:schemeClr val="bg1"/>
                </a:solidFill>
              </a:rPr>
              <a:t>78%</a:t>
            </a:r>
          </a:p>
        </p:txBody>
      </p:sp>
      <p:sp>
        <p:nvSpPr>
          <p:cNvPr id="8" name="CuadroTexto 7"/>
          <p:cNvSpPr txBox="1"/>
          <p:nvPr/>
        </p:nvSpPr>
        <p:spPr>
          <a:xfrm>
            <a:off x="3877398" y="4795210"/>
            <a:ext cx="653143" cy="369332"/>
          </a:xfrm>
          <a:prstGeom prst="rect">
            <a:avLst/>
          </a:prstGeom>
          <a:noFill/>
        </p:spPr>
        <p:txBody>
          <a:bodyPr wrap="square" rtlCol="0">
            <a:spAutoFit/>
          </a:bodyPr>
          <a:lstStyle/>
          <a:p>
            <a:r>
              <a:rPr lang="es-CO" b="1" dirty="0">
                <a:solidFill>
                  <a:schemeClr val="bg1"/>
                </a:solidFill>
              </a:rPr>
              <a:t>78%</a:t>
            </a:r>
          </a:p>
        </p:txBody>
      </p:sp>
      <p:sp>
        <p:nvSpPr>
          <p:cNvPr id="9" name="CuadroTexto 8"/>
          <p:cNvSpPr txBox="1"/>
          <p:nvPr/>
        </p:nvSpPr>
        <p:spPr>
          <a:xfrm>
            <a:off x="5568312" y="5010653"/>
            <a:ext cx="653143" cy="307777"/>
          </a:xfrm>
          <a:prstGeom prst="rect">
            <a:avLst/>
          </a:prstGeom>
          <a:noFill/>
        </p:spPr>
        <p:txBody>
          <a:bodyPr wrap="square" rtlCol="0">
            <a:spAutoFit/>
          </a:bodyPr>
          <a:lstStyle/>
          <a:p>
            <a:r>
              <a:rPr lang="es-CO" sz="1400" b="1" dirty="0">
                <a:solidFill>
                  <a:schemeClr val="bg1"/>
                </a:solidFill>
              </a:rPr>
              <a:t>0,05%</a:t>
            </a:r>
          </a:p>
        </p:txBody>
      </p:sp>
      <p:pic>
        <p:nvPicPr>
          <p:cNvPr id="11" name="Imagen 10">
            <a:extLst>
              <a:ext uri="{FF2B5EF4-FFF2-40B4-BE49-F238E27FC236}">
                <a16:creationId xmlns:a16="http://schemas.microsoft.com/office/drawing/2014/main" id="{14CDF0D5-A58E-0260-BE09-55EA3B245B2B}"/>
              </a:ext>
            </a:extLst>
          </p:cNvPr>
          <p:cNvPicPr>
            <a:picLocks noChangeAspect="1"/>
          </p:cNvPicPr>
          <p:nvPr/>
        </p:nvPicPr>
        <p:blipFill>
          <a:blip r:embed="rId3"/>
          <a:stretch>
            <a:fillRect/>
          </a:stretch>
        </p:blipFill>
        <p:spPr>
          <a:xfrm>
            <a:off x="8937506" y="3323896"/>
            <a:ext cx="3194581" cy="2408129"/>
          </a:xfrm>
          <a:prstGeom prst="rect">
            <a:avLst/>
          </a:prstGeom>
        </p:spPr>
      </p:pic>
      <p:graphicFrame>
        <p:nvGraphicFramePr>
          <p:cNvPr id="4" name="Tabla 3">
            <a:extLst>
              <a:ext uri="{FF2B5EF4-FFF2-40B4-BE49-F238E27FC236}">
                <a16:creationId xmlns:a16="http://schemas.microsoft.com/office/drawing/2014/main" id="{8A77EC6E-CD63-CD3C-C95A-E1D42F929F0B}"/>
              </a:ext>
            </a:extLst>
          </p:cNvPr>
          <p:cNvGraphicFramePr>
            <a:graphicFrameLocks noGrp="1"/>
          </p:cNvGraphicFramePr>
          <p:nvPr>
            <p:extLst>
              <p:ext uri="{D42A27DB-BD31-4B8C-83A1-F6EECF244321}">
                <p14:modId xmlns:p14="http://schemas.microsoft.com/office/powerpoint/2010/main" val="1577140815"/>
              </p:ext>
            </p:extLst>
          </p:nvPr>
        </p:nvGraphicFramePr>
        <p:xfrm>
          <a:off x="7767959" y="1437733"/>
          <a:ext cx="3763641" cy="2125274"/>
        </p:xfrm>
        <a:graphic>
          <a:graphicData uri="http://schemas.openxmlformats.org/drawingml/2006/table">
            <a:tbl>
              <a:tblPr/>
              <a:tblGrid>
                <a:gridCol w="1254547">
                  <a:extLst>
                    <a:ext uri="{9D8B030D-6E8A-4147-A177-3AD203B41FA5}">
                      <a16:colId xmlns:a16="http://schemas.microsoft.com/office/drawing/2014/main" val="1975157262"/>
                    </a:ext>
                  </a:extLst>
                </a:gridCol>
                <a:gridCol w="1254547">
                  <a:extLst>
                    <a:ext uri="{9D8B030D-6E8A-4147-A177-3AD203B41FA5}">
                      <a16:colId xmlns:a16="http://schemas.microsoft.com/office/drawing/2014/main" val="1376918150"/>
                    </a:ext>
                  </a:extLst>
                </a:gridCol>
                <a:gridCol w="1254547">
                  <a:extLst>
                    <a:ext uri="{9D8B030D-6E8A-4147-A177-3AD203B41FA5}">
                      <a16:colId xmlns:a16="http://schemas.microsoft.com/office/drawing/2014/main" val="987836530"/>
                    </a:ext>
                  </a:extLst>
                </a:gridCol>
              </a:tblGrid>
              <a:tr h="839117">
                <a:tc>
                  <a:txBody>
                    <a:bodyPr/>
                    <a:lstStyle/>
                    <a:p>
                      <a:pPr algn="ctr" fontAlgn="ctr"/>
                      <a:r>
                        <a:rPr lang="es-CO" sz="1600" b="1" i="0" u="none" strike="noStrike" dirty="0">
                          <a:solidFill>
                            <a:srgbClr val="FFFFFF"/>
                          </a:solidFill>
                          <a:effectLst/>
                          <a:latin typeface="Arial" panose="020B0604020202020204" pitchFamily="34" charset="0"/>
                          <a:cs typeface="Arial" panose="020B0604020202020204" pitchFamily="34" charset="0"/>
                        </a:rPr>
                        <a:t>RESPUESTA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600" b="1" i="0" u="none" strike="noStrike" dirty="0">
                          <a:solidFill>
                            <a:srgbClr val="FFFFFF"/>
                          </a:solidFill>
                          <a:effectLst/>
                          <a:latin typeface="Arial" panose="020B0604020202020204" pitchFamily="34" charset="0"/>
                          <a:cs typeface="Arial" panose="020B0604020202020204" pitchFamily="34" charset="0"/>
                        </a:rPr>
                        <a:t>NO. USUARIOS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600" b="1" i="0" u="none" strike="noStrike">
                          <a:solidFill>
                            <a:srgbClr val="FFFFFF"/>
                          </a:solidFill>
                          <a:effectLst/>
                          <a:latin typeface="Arial" panose="020B0604020202020204" pitchFamily="34" charset="0"/>
                          <a:cs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1738960154"/>
                  </a:ext>
                </a:extLst>
              </a:tr>
              <a:tr h="428719">
                <a:tc>
                  <a:txBody>
                    <a:bodyPr/>
                    <a:lstStyle/>
                    <a:p>
                      <a:pPr algn="ctr" fontAlgn="b"/>
                      <a:r>
                        <a:rPr lang="es-CO" sz="1600" b="0" i="0" u="none" strike="noStrike">
                          <a:solidFill>
                            <a:srgbClr val="000000"/>
                          </a:solidFill>
                          <a:effectLst/>
                          <a:latin typeface="Arial" panose="020B0604020202020204" pitchFamily="34" charset="0"/>
                          <a:cs typeface="Arial" panose="020B0604020202020204" pitchFamily="34" charset="0"/>
                        </a:rPr>
                        <a:t>SI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46718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a:solidFill>
                            <a:srgbClr val="000000"/>
                          </a:solidFill>
                          <a:effectLst/>
                          <a:latin typeface="Arial" panose="020B0604020202020204" pitchFamily="34" charset="0"/>
                          <a:cs typeface="Arial" panose="020B0604020202020204" pitchFamily="34" charset="0"/>
                        </a:rPr>
                        <a:t>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3586896"/>
                  </a:ext>
                </a:extLst>
              </a:tr>
              <a:tr h="428719">
                <a:tc>
                  <a:txBody>
                    <a:bodyPr/>
                    <a:lstStyle/>
                    <a:p>
                      <a:pPr algn="ctr" fontAlgn="b"/>
                      <a:r>
                        <a:rPr lang="es-CO" sz="1600" b="0" i="0" u="none" strike="noStrike">
                          <a:solidFill>
                            <a:srgbClr val="000000"/>
                          </a:solidFill>
                          <a:effectLst/>
                          <a:latin typeface="Arial" panose="020B0604020202020204" pitchFamily="34" charset="0"/>
                          <a:cs typeface="Arial" panose="020B060402020202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4060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3203011"/>
                  </a:ext>
                </a:extLst>
              </a:tr>
              <a:tr h="428719">
                <a:tc>
                  <a:txBody>
                    <a:bodyPr/>
                    <a:lstStyle/>
                    <a:p>
                      <a:pPr algn="ctr" fontAlgn="ctr"/>
                      <a:r>
                        <a:rPr lang="es-CO" sz="1600" b="1" i="0" u="none" strike="noStrike">
                          <a:solidFill>
                            <a:srgbClr val="FFFFFF"/>
                          </a:solidFill>
                          <a:effectLst/>
                          <a:latin typeface="Arial" panose="020B0604020202020204" pitchFamily="34" charset="0"/>
                          <a:cs typeface="Arial" panose="020B0604020202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600" b="1" i="0" u="none" strike="noStrike">
                          <a:solidFill>
                            <a:srgbClr val="FFFFFF"/>
                          </a:solidFill>
                          <a:effectLst/>
                          <a:latin typeface="Arial" panose="020B0604020202020204" pitchFamily="34" charset="0"/>
                          <a:cs typeface="Arial" panose="020B0604020202020204" pitchFamily="34" charset="0"/>
                        </a:rPr>
                        <a:t>50778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600" b="1" i="0" u="none" strike="noStrike" dirty="0">
                          <a:solidFill>
                            <a:srgbClr val="FFFFFF"/>
                          </a:solidFill>
                          <a:effectLst/>
                          <a:latin typeface="Arial" panose="020B0604020202020204" pitchFamily="34" charset="0"/>
                          <a:cs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3258776626"/>
                  </a:ext>
                </a:extLst>
              </a:tr>
            </a:tbl>
          </a:graphicData>
        </a:graphic>
      </p:graphicFrame>
      <p:graphicFrame>
        <p:nvGraphicFramePr>
          <p:cNvPr id="12" name="Gráfico 11">
            <a:extLst>
              <a:ext uri="{FF2B5EF4-FFF2-40B4-BE49-F238E27FC236}">
                <a16:creationId xmlns:a16="http://schemas.microsoft.com/office/drawing/2014/main" id="{0122B0E1-6D08-CA8B-7622-FDE066D0CE08}"/>
              </a:ext>
            </a:extLst>
          </p:cNvPr>
          <p:cNvGraphicFramePr>
            <a:graphicFrameLocks/>
          </p:cNvGraphicFramePr>
          <p:nvPr>
            <p:extLst>
              <p:ext uri="{D42A27DB-BD31-4B8C-83A1-F6EECF244321}">
                <p14:modId xmlns:p14="http://schemas.microsoft.com/office/powerpoint/2010/main" val="2342535919"/>
              </p:ext>
            </p:extLst>
          </p:nvPr>
        </p:nvGraphicFramePr>
        <p:xfrm>
          <a:off x="166413" y="1742458"/>
          <a:ext cx="8273394" cy="47526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89443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366974" y="371394"/>
            <a:ext cx="10273342" cy="1200329"/>
          </a:xfrm>
          <a:prstGeom prst="rect">
            <a:avLst/>
          </a:prstGeom>
          <a:noFill/>
        </p:spPr>
        <p:txBody>
          <a:bodyPr wrap="square" rtlCol="0">
            <a:spAutoFit/>
          </a:bodyPr>
          <a:lstStyle/>
          <a:p>
            <a:r>
              <a:rPr lang="es-ES" sz="2400" b="1" dirty="0">
                <a:latin typeface="Century Gothic" panose="020B0502020202020204" pitchFamily="34" charset="0"/>
              </a:rPr>
              <a:t>Resultado Línea 122</a:t>
            </a:r>
          </a:p>
          <a:p>
            <a:r>
              <a:rPr lang="es-CO" sz="2400" b="1" dirty="0">
                <a:latin typeface="Century Gothic" panose="020B0502020202020204" pitchFamily="34" charset="0"/>
              </a:rPr>
              <a:t>Pregunta No 3. </a:t>
            </a:r>
            <a:r>
              <a:rPr lang="es-ES" sz="2400" b="1" dirty="0">
                <a:latin typeface="Century Gothic" panose="020B0502020202020204" pitchFamily="34" charset="0"/>
              </a:rPr>
              <a:t>¿Se encuentra satisfecho con el tiempo de respuesta para atender esta llamada?</a:t>
            </a:r>
            <a:endParaRPr lang="es-CO" sz="2400" b="1" dirty="0">
              <a:solidFill>
                <a:srgbClr val="2F308F"/>
              </a:solidFill>
              <a:latin typeface="Century Gothic" panose="020B0502020202020204" pitchFamily="34" charset="0"/>
            </a:endParaRPr>
          </a:p>
        </p:txBody>
      </p:sp>
      <p:sp>
        <p:nvSpPr>
          <p:cNvPr id="7" name="CuadroTexto 1"/>
          <p:cNvSpPr txBox="1"/>
          <p:nvPr/>
        </p:nvSpPr>
        <p:spPr>
          <a:xfrm>
            <a:off x="7685315" y="5013436"/>
            <a:ext cx="624114" cy="5322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O" sz="1800" b="1" dirty="0">
                <a:solidFill>
                  <a:schemeClr val="bg1"/>
                </a:solidFill>
              </a:rPr>
              <a:t>65%</a:t>
            </a:r>
          </a:p>
        </p:txBody>
      </p:sp>
      <p:pic>
        <p:nvPicPr>
          <p:cNvPr id="8" name="Imagen 7">
            <a:extLst>
              <a:ext uri="{FF2B5EF4-FFF2-40B4-BE49-F238E27FC236}">
                <a16:creationId xmlns:a16="http://schemas.microsoft.com/office/drawing/2014/main" id="{542E6789-C692-7F31-0722-722BB3C3FF44}"/>
              </a:ext>
            </a:extLst>
          </p:cNvPr>
          <p:cNvPicPr>
            <a:picLocks noChangeAspect="1"/>
          </p:cNvPicPr>
          <p:nvPr/>
        </p:nvPicPr>
        <p:blipFill>
          <a:blip r:embed="rId3"/>
          <a:stretch>
            <a:fillRect/>
          </a:stretch>
        </p:blipFill>
        <p:spPr>
          <a:xfrm>
            <a:off x="9494438" y="3679724"/>
            <a:ext cx="1951609" cy="1951609"/>
          </a:xfrm>
          <a:prstGeom prst="rect">
            <a:avLst/>
          </a:prstGeom>
        </p:spPr>
      </p:pic>
      <p:graphicFrame>
        <p:nvGraphicFramePr>
          <p:cNvPr id="9" name="Tabla 8">
            <a:extLst>
              <a:ext uri="{FF2B5EF4-FFF2-40B4-BE49-F238E27FC236}">
                <a16:creationId xmlns:a16="http://schemas.microsoft.com/office/drawing/2014/main" id="{96442E9A-579D-8E69-FCCF-A73D21668231}"/>
              </a:ext>
            </a:extLst>
          </p:cNvPr>
          <p:cNvGraphicFramePr>
            <a:graphicFrameLocks noGrp="1"/>
          </p:cNvGraphicFramePr>
          <p:nvPr>
            <p:extLst>
              <p:ext uri="{D42A27DB-BD31-4B8C-83A1-F6EECF244321}">
                <p14:modId xmlns:p14="http://schemas.microsoft.com/office/powerpoint/2010/main" val="2417185446"/>
              </p:ext>
            </p:extLst>
          </p:nvPr>
        </p:nvGraphicFramePr>
        <p:xfrm>
          <a:off x="7557806" y="1333319"/>
          <a:ext cx="3873264" cy="2174614"/>
        </p:xfrm>
        <a:graphic>
          <a:graphicData uri="http://schemas.openxmlformats.org/drawingml/2006/table">
            <a:tbl>
              <a:tblPr/>
              <a:tblGrid>
                <a:gridCol w="1291088">
                  <a:extLst>
                    <a:ext uri="{9D8B030D-6E8A-4147-A177-3AD203B41FA5}">
                      <a16:colId xmlns:a16="http://schemas.microsoft.com/office/drawing/2014/main" val="1096111413"/>
                    </a:ext>
                  </a:extLst>
                </a:gridCol>
                <a:gridCol w="1291088">
                  <a:extLst>
                    <a:ext uri="{9D8B030D-6E8A-4147-A177-3AD203B41FA5}">
                      <a16:colId xmlns:a16="http://schemas.microsoft.com/office/drawing/2014/main" val="2465054875"/>
                    </a:ext>
                  </a:extLst>
                </a:gridCol>
                <a:gridCol w="1291088">
                  <a:extLst>
                    <a:ext uri="{9D8B030D-6E8A-4147-A177-3AD203B41FA5}">
                      <a16:colId xmlns:a16="http://schemas.microsoft.com/office/drawing/2014/main" val="1990998041"/>
                    </a:ext>
                  </a:extLst>
                </a:gridCol>
              </a:tblGrid>
              <a:tr h="869845">
                <a:tc>
                  <a:txBody>
                    <a:bodyPr/>
                    <a:lstStyle/>
                    <a:p>
                      <a:pPr algn="l" fontAlgn="ctr"/>
                      <a:r>
                        <a:rPr lang="es-CO" sz="1600" b="1" i="0" u="none" strike="noStrike" dirty="0">
                          <a:solidFill>
                            <a:srgbClr val="FFFFFF"/>
                          </a:solidFill>
                          <a:effectLst/>
                          <a:latin typeface="Arial" panose="020B0604020202020204" pitchFamily="34" charset="0"/>
                          <a:cs typeface="Arial" panose="020B0604020202020204" pitchFamily="34" charset="0"/>
                        </a:rPr>
                        <a:t>RESPUESTA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600" b="1" i="0" u="none" strike="noStrike" dirty="0">
                          <a:solidFill>
                            <a:srgbClr val="FFFFFF"/>
                          </a:solidFill>
                          <a:effectLst/>
                          <a:latin typeface="Arial" panose="020B0604020202020204" pitchFamily="34" charset="0"/>
                          <a:cs typeface="Arial" panose="020B0604020202020204" pitchFamily="34" charset="0"/>
                        </a:rPr>
                        <a:t>CANTIDAD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600" b="1" i="0" u="none" strike="noStrike" dirty="0">
                          <a:solidFill>
                            <a:srgbClr val="FFFFFF"/>
                          </a:solidFill>
                          <a:effectLst/>
                          <a:latin typeface="Arial" panose="020B0604020202020204" pitchFamily="34" charset="0"/>
                          <a:cs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3469773488"/>
                  </a:ext>
                </a:extLst>
              </a:tr>
              <a:tr h="434923">
                <a:tc>
                  <a:txBody>
                    <a:bodyPr/>
                    <a:lstStyle/>
                    <a:p>
                      <a:pPr algn="l" fontAlgn="b"/>
                      <a:r>
                        <a:rPr lang="es-CO" sz="1600" b="0" i="0" u="none" strike="noStrike" dirty="0">
                          <a:solidFill>
                            <a:srgbClr val="000000"/>
                          </a:solidFill>
                          <a:effectLst/>
                          <a:latin typeface="Arial" panose="020B0604020202020204" pitchFamily="34" charset="0"/>
                          <a:cs typeface="Arial" panose="020B0604020202020204" pitchFamily="34" charset="0"/>
                        </a:rPr>
                        <a:t>SI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36959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a:solidFill>
                            <a:srgbClr val="000000"/>
                          </a:solidFill>
                          <a:effectLst/>
                          <a:latin typeface="Arial" panose="020B0604020202020204" pitchFamily="34" charset="0"/>
                          <a:cs typeface="Arial" panose="020B0604020202020204" pitchFamily="34" charset="0"/>
                        </a:rPr>
                        <a:t>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5181088"/>
                  </a:ext>
                </a:extLst>
              </a:tr>
              <a:tr h="434923">
                <a:tc>
                  <a:txBody>
                    <a:bodyPr/>
                    <a:lstStyle/>
                    <a:p>
                      <a:pPr algn="l" fontAlgn="b"/>
                      <a:r>
                        <a:rPr lang="es-CO" sz="1600" b="0" i="0" u="none" strike="noStrike" dirty="0">
                          <a:solidFill>
                            <a:srgbClr val="000000"/>
                          </a:solidFill>
                          <a:effectLst/>
                          <a:latin typeface="Arial" panose="020B0604020202020204" pitchFamily="34" charset="0"/>
                          <a:cs typeface="Arial" panose="020B060402020202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3835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7039242"/>
                  </a:ext>
                </a:extLst>
              </a:tr>
              <a:tr h="434923">
                <a:tc>
                  <a:txBody>
                    <a:bodyPr/>
                    <a:lstStyle/>
                    <a:p>
                      <a:pPr algn="l" fontAlgn="ctr"/>
                      <a:r>
                        <a:rPr lang="es-CO" sz="1600" b="1" i="0" u="none" strike="noStrike" dirty="0">
                          <a:solidFill>
                            <a:srgbClr val="FFFFFF"/>
                          </a:solidFill>
                          <a:effectLst/>
                          <a:latin typeface="Arial" panose="020B0604020202020204" pitchFamily="34" charset="0"/>
                          <a:cs typeface="Arial" panose="020B0604020202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600" b="1" i="0" u="none" strike="noStrike">
                          <a:solidFill>
                            <a:srgbClr val="FFFFFF"/>
                          </a:solidFill>
                          <a:effectLst/>
                          <a:latin typeface="Arial" panose="020B0604020202020204" pitchFamily="34" charset="0"/>
                          <a:cs typeface="Arial" panose="020B0604020202020204" pitchFamily="34" charset="0"/>
                        </a:rPr>
                        <a:t>40794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600" b="1" i="0" u="none" strike="noStrike" dirty="0">
                          <a:solidFill>
                            <a:srgbClr val="FFFFFF"/>
                          </a:solidFill>
                          <a:effectLst/>
                          <a:latin typeface="Arial" panose="020B0604020202020204" pitchFamily="34" charset="0"/>
                          <a:cs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3737266967"/>
                  </a:ext>
                </a:extLst>
              </a:tr>
            </a:tbl>
          </a:graphicData>
        </a:graphic>
      </p:graphicFrame>
      <p:graphicFrame>
        <p:nvGraphicFramePr>
          <p:cNvPr id="10" name="Gráfico 9">
            <a:extLst>
              <a:ext uri="{FF2B5EF4-FFF2-40B4-BE49-F238E27FC236}">
                <a16:creationId xmlns:a16="http://schemas.microsoft.com/office/drawing/2014/main" id="{5355E758-450D-1F82-12CB-B5B48CD012A7}"/>
              </a:ext>
            </a:extLst>
          </p:cNvPr>
          <p:cNvGraphicFramePr>
            <a:graphicFrameLocks/>
          </p:cNvGraphicFramePr>
          <p:nvPr>
            <p:extLst>
              <p:ext uri="{D42A27DB-BD31-4B8C-83A1-F6EECF244321}">
                <p14:modId xmlns:p14="http://schemas.microsoft.com/office/powerpoint/2010/main" val="608434714"/>
              </p:ext>
            </p:extLst>
          </p:nvPr>
        </p:nvGraphicFramePr>
        <p:xfrm>
          <a:off x="0" y="1571723"/>
          <a:ext cx="9301655" cy="50708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26926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p:cNvSpPr/>
          <p:nvPr/>
        </p:nvSpPr>
        <p:spPr>
          <a:xfrm>
            <a:off x="1508827" y="1302250"/>
            <a:ext cx="8311448" cy="499047"/>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 realiza comparativo de resultados obtenidos entre el año 2021 y 2022, a la aplicación de encuesta a los usuarios que llamaron directamente al Centro de Contacto una vez finalizada la atención en la línea telefónica.</a:t>
            </a:r>
            <a:endPar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aphicFrame>
        <p:nvGraphicFramePr>
          <p:cNvPr id="5" name="Tabla 4">
            <a:extLst>
              <a:ext uri="{FF2B5EF4-FFF2-40B4-BE49-F238E27FC236}">
                <a16:creationId xmlns:a16="http://schemas.microsoft.com/office/drawing/2014/main" id="{03D575C2-68EC-1A2F-9800-98F0770AFDB1}"/>
              </a:ext>
            </a:extLst>
          </p:cNvPr>
          <p:cNvGraphicFramePr>
            <a:graphicFrameLocks noGrp="1"/>
          </p:cNvGraphicFramePr>
          <p:nvPr/>
        </p:nvGraphicFramePr>
        <p:xfrm>
          <a:off x="1020933" y="2091955"/>
          <a:ext cx="8931764" cy="4358357"/>
        </p:xfrm>
        <a:graphic>
          <a:graphicData uri="http://schemas.openxmlformats.org/drawingml/2006/table">
            <a:tbl>
              <a:tblPr/>
              <a:tblGrid>
                <a:gridCol w="2367456">
                  <a:extLst>
                    <a:ext uri="{9D8B030D-6E8A-4147-A177-3AD203B41FA5}">
                      <a16:colId xmlns:a16="http://schemas.microsoft.com/office/drawing/2014/main" val="1393239442"/>
                    </a:ext>
                  </a:extLst>
                </a:gridCol>
                <a:gridCol w="1352287">
                  <a:extLst>
                    <a:ext uri="{9D8B030D-6E8A-4147-A177-3AD203B41FA5}">
                      <a16:colId xmlns:a16="http://schemas.microsoft.com/office/drawing/2014/main" val="1325901674"/>
                    </a:ext>
                  </a:extLst>
                </a:gridCol>
                <a:gridCol w="1100831">
                  <a:extLst>
                    <a:ext uri="{9D8B030D-6E8A-4147-A177-3AD203B41FA5}">
                      <a16:colId xmlns:a16="http://schemas.microsoft.com/office/drawing/2014/main" val="2626803364"/>
                    </a:ext>
                  </a:extLst>
                </a:gridCol>
                <a:gridCol w="790112">
                  <a:extLst>
                    <a:ext uri="{9D8B030D-6E8A-4147-A177-3AD203B41FA5}">
                      <a16:colId xmlns:a16="http://schemas.microsoft.com/office/drawing/2014/main" val="2179234082"/>
                    </a:ext>
                  </a:extLst>
                </a:gridCol>
                <a:gridCol w="798991">
                  <a:extLst>
                    <a:ext uri="{9D8B030D-6E8A-4147-A177-3AD203B41FA5}">
                      <a16:colId xmlns:a16="http://schemas.microsoft.com/office/drawing/2014/main" val="2229325522"/>
                    </a:ext>
                  </a:extLst>
                </a:gridCol>
                <a:gridCol w="854107">
                  <a:extLst>
                    <a:ext uri="{9D8B030D-6E8A-4147-A177-3AD203B41FA5}">
                      <a16:colId xmlns:a16="http://schemas.microsoft.com/office/drawing/2014/main" val="4020987311"/>
                    </a:ext>
                  </a:extLst>
                </a:gridCol>
                <a:gridCol w="1667980">
                  <a:extLst>
                    <a:ext uri="{9D8B030D-6E8A-4147-A177-3AD203B41FA5}">
                      <a16:colId xmlns:a16="http://schemas.microsoft.com/office/drawing/2014/main" val="1964678937"/>
                    </a:ext>
                  </a:extLst>
                </a:gridCol>
              </a:tblGrid>
              <a:tr h="452877">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PREGUNTA</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CALIFICACIÓN</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AÑO 2021</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AÑO 2022</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COMPARACIÓN</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809864812"/>
                  </a:ext>
                </a:extLst>
              </a:tr>
              <a:tr h="310189">
                <a:tc rowSpan="5">
                  <a:txBody>
                    <a:bodyPr/>
                    <a:lstStyle/>
                    <a:p>
                      <a:pPr algn="ctr" rtl="0" fontAlgn="ctr"/>
                      <a:r>
                        <a:rPr lang="es-ES" sz="1000" b="1" i="0" u="none" strike="noStrike" dirty="0">
                          <a:solidFill>
                            <a:srgbClr val="000000"/>
                          </a:solidFill>
                          <a:effectLst/>
                          <a:latin typeface="Arial" panose="020B0604020202020204" pitchFamily="34" charset="0"/>
                          <a:cs typeface="Arial" panose="020B0604020202020204" pitchFamily="34" charset="0"/>
                        </a:rPr>
                        <a:t>¿Indique su Grado de satisfacción general con el servicio recibido?</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Muy Bueno</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76%</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83%</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81%</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88%</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Aumenta</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073067365"/>
                  </a:ext>
                </a:extLst>
              </a:tr>
              <a:tr h="303986">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Bueno </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7%</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7%</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539068108"/>
                  </a:ext>
                </a:extLst>
              </a:tr>
              <a:tr h="303986">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Regular</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3%</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3%</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Se mantiene</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512356522"/>
                  </a:ext>
                </a:extLst>
              </a:tr>
              <a:tr h="155095">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Malo</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740927668"/>
                  </a:ext>
                </a:extLst>
              </a:tr>
              <a:tr h="303986">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Muy Malo</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12%</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8%</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521283334"/>
                  </a:ext>
                </a:extLst>
              </a:tr>
              <a:tr h="423098">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PREGUNTA</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CALIFICACIÓN</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AÑO 2021</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AÑO 2022</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COMPARACIÓN</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317942487"/>
                  </a:ext>
                </a:extLst>
              </a:tr>
              <a:tr h="161299">
                <a:tc rowSpan="3">
                  <a:txBody>
                    <a:bodyPr/>
                    <a:lstStyle/>
                    <a:p>
                      <a:pPr algn="ctr" rtl="0" fontAlgn="ctr"/>
                      <a:r>
                        <a:rPr lang="es-ES" sz="1000" b="1" i="0" u="none" strike="noStrike">
                          <a:solidFill>
                            <a:srgbClr val="000000"/>
                          </a:solidFill>
                          <a:effectLst/>
                          <a:latin typeface="Arial" panose="020B0604020202020204" pitchFamily="34" charset="0"/>
                          <a:cs typeface="Arial" panose="020B0604020202020204" pitchFamily="34" charset="0"/>
                        </a:rPr>
                        <a:t>¿ El agente resolvió su inquietud en esta llamada? </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SI</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78,45%</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78,45%</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91,9%</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91,9%</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Aumenta</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457540507"/>
                  </a:ext>
                </a:extLst>
              </a:tr>
              <a:tr h="161299">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NO</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21,5%</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8%</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905874575"/>
                  </a:ext>
                </a:extLst>
              </a:tr>
              <a:tr h="452877">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No responde</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0,05%</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0,1%</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Aumenta</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980090528"/>
                  </a:ext>
                </a:extLst>
              </a:tr>
              <a:tr h="423098">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PREGUNTA</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CALIFICACIÓN</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AÑO 2021</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AÑO 2022</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COMPARACIÓN</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609996458"/>
                  </a:ext>
                </a:extLst>
              </a:tr>
              <a:tr h="310189">
                <a:tc rowSpan="3">
                  <a:txBody>
                    <a:bodyPr/>
                    <a:lstStyle/>
                    <a:p>
                      <a:pPr algn="ctr" rtl="0" fontAlgn="ctr"/>
                      <a:r>
                        <a:rPr lang="es-ES" sz="1000" b="1" i="0" u="none" strike="noStrike">
                          <a:solidFill>
                            <a:srgbClr val="000000"/>
                          </a:solidFill>
                          <a:effectLst/>
                          <a:latin typeface="Arial" panose="020B0604020202020204" pitchFamily="34" charset="0"/>
                          <a:cs typeface="Arial" panose="020B0604020202020204" pitchFamily="34" charset="0"/>
                        </a:rPr>
                        <a:t>¿ Se encuentra satisfecho con el tiempo de respuesta para atender esta llamada?</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SI</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65%</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65%</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73%</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73%</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Aumenta</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502857215"/>
                  </a:ext>
                </a:extLst>
              </a:tr>
              <a:tr h="155095">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NO</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20%</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7,5%</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422967873"/>
                  </a:ext>
                </a:extLst>
              </a:tr>
              <a:tr h="434265">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No  responde</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15%</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19,5%</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dirty="0">
                          <a:solidFill>
                            <a:srgbClr val="FFFFFF"/>
                          </a:solidFill>
                          <a:effectLst/>
                          <a:latin typeface="Arial" panose="020B0604020202020204" pitchFamily="34" charset="0"/>
                          <a:cs typeface="Arial" panose="020B0604020202020204" pitchFamily="34" charset="0"/>
                        </a:rPr>
                        <a:t>Aumenta</a:t>
                      </a:r>
                    </a:p>
                  </a:txBody>
                  <a:tcPr marL="6204" marR="6204" marT="620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996596933"/>
                  </a:ext>
                </a:extLst>
              </a:tr>
            </a:tbl>
          </a:graphicData>
        </a:graphic>
      </p:graphicFrame>
      <p:sp>
        <p:nvSpPr>
          <p:cNvPr id="6" name="CuadroTexto 5">
            <a:extLst>
              <a:ext uri="{FF2B5EF4-FFF2-40B4-BE49-F238E27FC236}">
                <a16:creationId xmlns:a16="http://schemas.microsoft.com/office/drawing/2014/main" id="{1B3B479D-6555-4412-A3F7-E9185B9EA465}"/>
              </a:ext>
            </a:extLst>
          </p:cNvPr>
          <p:cNvSpPr txBox="1"/>
          <p:nvPr/>
        </p:nvSpPr>
        <p:spPr>
          <a:xfrm>
            <a:off x="1553974" y="717965"/>
            <a:ext cx="4542026" cy="461665"/>
          </a:xfrm>
          <a:prstGeom prst="rect">
            <a:avLst/>
          </a:prstGeom>
          <a:noFill/>
        </p:spPr>
        <p:txBody>
          <a:bodyPr wrap="square" rtlCol="0">
            <a:spAutoFit/>
          </a:bodyPr>
          <a:lstStyle/>
          <a:p>
            <a:r>
              <a:rPr lang="es-CO" sz="2400" b="1" dirty="0">
                <a:solidFill>
                  <a:prstClr val="black"/>
                </a:solidFill>
                <a:latin typeface="Century Gothic" panose="020B0502020202020204" pitchFamily="34" charset="0"/>
              </a:rPr>
              <a:t>Comparativo 2021 vs 2022</a:t>
            </a:r>
            <a:endParaRPr lang="es-CO" sz="2400" b="1" dirty="0">
              <a:solidFill>
                <a:srgbClr val="2F308F"/>
              </a:solidFill>
              <a:latin typeface="Century Gothic" panose="020B0502020202020204" pitchFamily="34" charset="0"/>
            </a:endParaRPr>
          </a:p>
        </p:txBody>
      </p:sp>
    </p:spTree>
    <p:extLst>
      <p:ext uri="{BB962C8B-B14F-4D97-AF65-F5344CB8AC3E}">
        <p14:creationId xmlns:p14="http://schemas.microsoft.com/office/powerpoint/2010/main" val="826867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446873" y="280627"/>
            <a:ext cx="9518599" cy="1200329"/>
          </a:xfrm>
          <a:prstGeom prst="rect">
            <a:avLst/>
          </a:prstGeom>
          <a:noFill/>
        </p:spPr>
        <p:txBody>
          <a:bodyPr wrap="square" rtlCol="0">
            <a:spAutoFit/>
          </a:bodyPr>
          <a:lstStyle/>
          <a:p>
            <a:r>
              <a:rPr lang="es-CO" sz="2400" b="1" dirty="0">
                <a:latin typeface="Century Gothic" panose="020B0502020202020204" pitchFamily="34" charset="0"/>
              </a:rPr>
              <a:t>Resultado CHAT</a:t>
            </a:r>
          </a:p>
          <a:p>
            <a:r>
              <a:rPr lang="es-CO" sz="2400" b="1" dirty="0">
                <a:latin typeface="Century Gothic" panose="020B0502020202020204" pitchFamily="34" charset="0"/>
              </a:rPr>
              <a:t>Pregunta No 1. I</a:t>
            </a:r>
            <a:r>
              <a:rPr lang="es-ES" sz="2400" b="1" dirty="0">
                <a:latin typeface="Century Gothic" panose="020B0502020202020204" pitchFamily="34" charset="0"/>
              </a:rPr>
              <a:t>ndique su grado de satisfacción general con el servicio recibido</a:t>
            </a:r>
            <a:endParaRPr lang="es-CO" sz="2400" b="1" dirty="0">
              <a:solidFill>
                <a:srgbClr val="FF0000"/>
              </a:solidFill>
              <a:latin typeface="Century Gothic" panose="020B0502020202020204" pitchFamily="34" charset="0"/>
            </a:endParaRPr>
          </a:p>
        </p:txBody>
      </p:sp>
      <p:pic>
        <p:nvPicPr>
          <p:cNvPr id="12" name="Picture 2" descr="null">
            <a:extLst>
              <a:ext uri="{FF2B5EF4-FFF2-40B4-BE49-F238E27FC236}">
                <a16:creationId xmlns:a16="http://schemas.microsoft.com/office/drawing/2014/main" id="{295809A2-902E-6A25-2E1C-3D2B5431F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8482" y="3938726"/>
            <a:ext cx="3035596" cy="15177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3">
            <a:extLst>
              <a:ext uri="{FF2B5EF4-FFF2-40B4-BE49-F238E27FC236}">
                <a16:creationId xmlns:a16="http://schemas.microsoft.com/office/drawing/2014/main" id="{EF73EE0F-0A11-309A-9286-0C54B478AE47}"/>
              </a:ext>
            </a:extLst>
          </p:cNvPr>
          <p:cNvGraphicFramePr>
            <a:graphicFrameLocks noGrp="1"/>
          </p:cNvGraphicFramePr>
          <p:nvPr>
            <p:extLst>
              <p:ext uri="{D42A27DB-BD31-4B8C-83A1-F6EECF244321}">
                <p14:modId xmlns:p14="http://schemas.microsoft.com/office/powerpoint/2010/main" val="1795818766"/>
              </p:ext>
            </p:extLst>
          </p:nvPr>
        </p:nvGraphicFramePr>
        <p:xfrm>
          <a:off x="7981094" y="1150158"/>
          <a:ext cx="3689145" cy="2278841"/>
        </p:xfrm>
        <a:graphic>
          <a:graphicData uri="http://schemas.openxmlformats.org/drawingml/2006/table">
            <a:tbl>
              <a:tblPr/>
              <a:tblGrid>
                <a:gridCol w="1229715">
                  <a:extLst>
                    <a:ext uri="{9D8B030D-6E8A-4147-A177-3AD203B41FA5}">
                      <a16:colId xmlns:a16="http://schemas.microsoft.com/office/drawing/2014/main" val="3791524416"/>
                    </a:ext>
                  </a:extLst>
                </a:gridCol>
                <a:gridCol w="1229715">
                  <a:extLst>
                    <a:ext uri="{9D8B030D-6E8A-4147-A177-3AD203B41FA5}">
                      <a16:colId xmlns:a16="http://schemas.microsoft.com/office/drawing/2014/main" val="3279526455"/>
                    </a:ext>
                  </a:extLst>
                </a:gridCol>
                <a:gridCol w="1229715">
                  <a:extLst>
                    <a:ext uri="{9D8B030D-6E8A-4147-A177-3AD203B41FA5}">
                      <a16:colId xmlns:a16="http://schemas.microsoft.com/office/drawing/2014/main" val="1903713407"/>
                    </a:ext>
                  </a:extLst>
                </a:gridCol>
              </a:tblGrid>
              <a:tr h="538199">
                <a:tc>
                  <a:txBody>
                    <a:bodyPr/>
                    <a:lstStyle/>
                    <a:p>
                      <a:pPr algn="ctr" fontAlgn="ctr"/>
                      <a:r>
                        <a:rPr lang="es-CO" sz="1400" b="1" i="0" u="none" strike="noStrike">
                          <a:solidFill>
                            <a:srgbClr val="FFFFFF"/>
                          </a:solidFill>
                          <a:effectLst/>
                          <a:latin typeface="Arial" panose="020B0604020202020204" pitchFamily="34" charset="0"/>
                          <a:cs typeface="Arial" panose="020B0604020202020204" pitchFamily="34" charset="0"/>
                        </a:rPr>
                        <a:t>Respuesta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400" b="1" i="0" u="none" strike="noStrike" dirty="0">
                          <a:solidFill>
                            <a:srgbClr val="FFFFFF"/>
                          </a:solidFill>
                          <a:effectLst/>
                          <a:latin typeface="Arial" panose="020B0604020202020204" pitchFamily="34" charset="0"/>
                          <a:cs typeface="Arial" panose="020B0604020202020204" pitchFamily="34" charset="0"/>
                        </a:rPr>
                        <a:t>No. De usuarios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400" b="1" i="0" u="none" strike="noStrike">
                          <a:solidFill>
                            <a:srgbClr val="FFFFFF"/>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2545182962"/>
                  </a:ext>
                </a:extLst>
              </a:tr>
              <a:tr h="290107">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Excelente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8356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40%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707463"/>
                  </a:ext>
                </a:extLst>
              </a:tr>
              <a:tr h="290107">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Bueno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2533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9018003"/>
                  </a:ext>
                </a:extLst>
              </a:tr>
              <a:tr h="290107">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Regular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1555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3912583"/>
                  </a:ext>
                </a:extLst>
              </a:tr>
              <a:tr h="290107">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Malo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910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7335782"/>
                  </a:ext>
                </a:extLst>
              </a:tr>
              <a:tr h="290107">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Muy Malo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7399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36%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2310437"/>
                  </a:ext>
                </a:extLst>
              </a:tr>
              <a:tr h="290107">
                <a:tc>
                  <a:txBody>
                    <a:bodyPr/>
                    <a:lstStyle/>
                    <a:p>
                      <a:pPr algn="l" fontAlgn="ctr"/>
                      <a:r>
                        <a:rPr lang="es-CO" sz="1400" b="1" i="0" u="none" strike="noStrike">
                          <a:solidFill>
                            <a:srgbClr val="FFFFFF"/>
                          </a:solidFill>
                          <a:effectLst/>
                          <a:latin typeface="Arial" panose="020B0604020202020204" pitchFamily="34" charset="0"/>
                          <a:cs typeface="Arial" panose="020B0604020202020204" pitchFamily="34" charset="0"/>
                        </a:rPr>
                        <a:t>Total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400" b="1" i="0" u="none" strike="noStrike">
                          <a:solidFill>
                            <a:srgbClr val="FFFFFF"/>
                          </a:solidFill>
                          <a:effectLst/>
                          <a:latin typeface="Arial" panose="020B0604020202020204" pitchFamily="34" charset="0"/>
                          <a:cs typeface="Arial" panose="020B0604020202020204" pitchFamily="34" charset="0"/>
                        </a:rPr>
                        <a:t>20753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400" b="1" i="0" u="none" strike="noStrike" dirty="0">
                          <a:solidFill>
                            <a:srgbClr val="FFFFFF"/>
                          </a:solidFill>
                          <a:effectLst/>
                          <a:latin typeface="Arial" panose="020B0604020202020204" pitchFamily="34" charset="0"/>
                          <a:cs typeface="Arial" panose="020B0604020202020204" pitchFamily="34" charset="0"/>
                        </a:rPr>
                        <a:t>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2546489031"/>
                  </a:ext>
                </a:extLst>
              </a:tr>
            </a:tbl>
          </a:graphicData>
        </a:graphic>
      </p:graphicFrame>
      <p:graphicFrame>
        <p:nvGraphicFramePr>
          <p:cNvPr id="13" name="Gráfico 12">
            <a:extLst>
              <a:ext uri="{FF2B5EF4-FFF2-40B4-BE49-F238E27FC236}">
                <a16:creationId xmlns:a16="http://schemas.microsoft.com/office/drawing/2014/main" id="{BC757F22-4C74-EED0-D811-149BC5D9730B}"/>
              </a:ext>
            </a:extLst>
          </p:cNvPr>
          <p:cNvGraphicFramePr>
            <a:graphicFrameLocks/>
          </p:cNvGraphicFramePr>
          <p:nvPr>
            <p:extLst>
              <p:ext uri="{D42A27DB-BD31-4B8C-83A1-F6EECF244321}">
                <p14:modId xmlns:p14="http://schemas.microsoft.com/office/powerpoint/2010/main" val="1806115761"/>
              </p:ext>
            </p:extLst>
          </p:nvPr>
        </p:nvGraphicFramePr>
        <p:xfrm>
          <a:off x="0" y="1558172"/>
          <a:ext cx="8465906" cy="51816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53300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526771" y="694583"/>
            <a:ext cx="9605685" cy="830997"/>
          </a:xfrm>
          <a:prstGeom prst="rect">
            <a:avLst/>
          </a:prstGeom>
          <a:noFill/>
        </p:spPr>
        <p:txBody>
          <a:bodyPr wrap="square" rtlCol="0">
            <a:spAutoFit/>
          </a:bodyPr>
          <a:lstStyle/>
          <a:p>
            <a:r>
              <a:rPr lang="es-CO" sz="2400" b="1" dirty="0">
                <a:latin typeface="Century Gothic" panose="020B0502020202020204" pitchFamily="34" charset="0"/>
              </a:rPr>
              <a:t>Resultado CHAT</a:t>
            </a:r>
          </a:p>
          <a:p>
            <a:r>
              <a:rPr lang="es-ES" sz="2400" b="1" dirty="0">
                <a:latin typeface="Century Gothic" panose="020B0502020202020204" pitchFamily="34" charset="0"/>
              </a:rPr>
              <a:t>Pregunta 2. ¿El agente resolvió su inquietud en esta llamada?</a:t>
            </a:r>
            <a:endParaRPr lang="es-CO" sz="2400" b="1" dirty="0">
              <a:solidFill>
                <a:srgbClr val="2F308F"/>
              </a:solidFill>
              <a:latin typeface="Century Gothic" panose="020B0502020202020204" pitchFamily="34" charset="0"/>
            </a:endParaRPr>
          </a:p>
        </p:txBody>
      </p:sp>
      <p:pic>
        <p:nvPicPr>
          <p:cNvPr id="7" name="Imagen 6">
            <a:extLst>
              <a:ext uri="{FF2B5EF4-FFF2-40B4-BE49-F238E27FC236}">
                <a16:creationId xmlns:a16="http://schemas.microsoft.com/office/drawing/2014/main" id="{3AF64908-62EA-48CB-A808-F7EA8C32AF06}"/>
              </a:ext>
            </a:extLst>
          </p:cNvPr>
          <p:cNvPicPr>
            <a:picLocks noChangeAspect="1"/>
          </p:cNvPicPr>
          <p:nvPr/>
        </p:nvPicPr>
        <p:blipFill>
          <a:blip r:embed="rId3"/>
          <a:stretch>
            <a:fillRect/>
          </a:stretch>
        </p:blipFill>
        <p:spPr>
          <a:xfrm>
            <a:off x="8993475" y="3050171"/>
            <a:ext cx="3194581" cy="2408129"/>
          </a:xfrm>
          <a:prstGeom prst="rect">
            <a:avLst/>
          </a:prstGeom>
        </p:spPr>
      </p:pic>
      <p:graphicFrame>
        <p:nvGraphicFramePr>
          <p:cNvPr id="6" name="Tabla 5">
            <a:extLst>
              <a:ext uri="{FF2B5EF4-FFF2-40B4-BE49-F238E27FC236}">
                <a16:creationId xmlns:a16="http://schemas.microsoft.com/office/drawing/2014/main" id="{51861485-166D-6C62-094E-332845CA8270}"/>
              </a:ext>
            </a:extLst>
          </p:cNvPr>
          <p:cNvGraphicFramePr>
            <a:graphicFrameLocks noGrp="1"/>
          </p:cNvGraphicFramePr>
          <p:nvPr>
            <p:extLst>
              <p:ext uri="{D42A27DB-BD31-4B8C-83A1-F6EECF244321}">
                <p14:modId xmlns:p14="http://schemas.microsoft.com/office/powerpoint/2010/main" val="1592318589"/>
              </p:ext>
            </p:extLst>
          </p:nvPr>
        </p:nvGraphicFramePr>
        <p:xfrm>
          <a:off x="8071944" y="1650472"/>
          <a:ext cx="3722664" cy="1355488"/>
        </p:xfrm>
        <a:graphic>
          <a:graphicData uri="http://schemas.openxmlformats.org/drawingml/2006/table">
            <a:tbl>
              <a:tblPr/>
              <a:tblGrid>
                <a:gridCol w="1240888">
                  <a:extLst>
                    <a:ext uri="{9D8B030D-6E8A-4147-A177-3AD203B41FA5}">
                      <a16:colId xmlns:a16="http://schemas.microsoft.com/office/drawing/2014/main" val="3849435330"/>
                    </a:ext>
                  </a:extLst>
                </a:gridCol>
                <a:gridCol w="1240888">
                  <a:extLst>
                    <a:ext uri="{9D8B030D-6E8A-4147-A177-3AD203B41FA5}">
                      <a16:colId xmlns:a16="http://schemas.microsoft.com/office/drawing/2014/main" val="3101707237"/>
                    </a:ext>
                  </a:extLst>
                </a:gridCol>
                <a:gridCol w="1240888">
                  <a:extLst>
                    <a:ext uri="{9D8B030D-6E8A-4147-A177-3AD203B41FA5}">
                      <a16:colId xmlns:a16="http://schemas.microsoft.com/office/drawing/2014/main" val="4136175345"/>
                    </a:ext>
                  </a:extLst>
                </a:gridCol>
              </a:tblGrid>
              <a:tr h="542194">
                <a:tc>
                  <a:txBody>
                    <a:bodyPr/>
                    <a:lstStyle/>
                    <a:p>
                      <a:pPr algn="ctr" fontAlgn="ctr"/>
                      <a:r>
                        <a:rPr lang="es-CO" sz="1400" b="1" i="0" u="none" strike="noStrike">
                          <a:solidFill>
                            <a:srgbClr val="FFFFFF"/>
                          </a:solidFill>
                          <a:effectLst/>
                          <a:latin typeface="Arial" panose="020B0604020202020204" pitchFamily="34" charset="0"/>
                          <a:cs typeface="Arial" panose="020B0604020202020204" pitchFamily="34" charset="0"/>
                        </a:rPr>
                        <a:t>RESPUESTA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400" b="1" i="0" u="none" strike="noStrike">
                          <a:solidFill>
                            <a:srgbClr val="FFFFFF"/>
                          </a:solidFill>
                          <a:effectLst/>
                          <a:latin typeface="Arial" panose="020B0604020202020204" pitchFamily="34" charset="0"/>
                          <a:cs typeface="Arial" panose="020B0604020202020204" pitchFamily="34" charset="0"/>
                        </a:rPr>
                        <a:t>NO. USUARIOS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400" b="1" i="0" u="none" strike="noStrike">
                          <a:solidFill>
                            <a:srgbClr val="FFFFFF"/>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3627284367"/>
                  </a:ext>
                </a:extLst>
              </a:tr>
              <a:tr h="271098">
                <a:tc>
                  <a:txBody>
                    <a:bodyPr/>
                    <a:lstStyle/>
                    <a:p>
                      <a:pPr algn="l" fontAlgn="b"/>
                      <a:r>
                        <a:rPr lang="es-CO" sz="1400" b="0" i="0" u="none" strike="noStrike" dirty="0">
                          <a:solidFill>
                            <a:srgbClr val="000000"/>
                          </a:solidFill>
                          <a:effectLst/>
                          <a:latin typeface="Arial" panose="020B0604020202020204" pitchFamily="34" charset="0"/>
                          <a:cs typeface="Arial" panose="020B0604020202020204" pitchFamily="34" charset="0"/>
                        </a:rPr>
                        <a:t>SI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11180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54%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9656823"/>
                  </a:ext>
                </a:extLst>
              </a:tr>
              <a:tr h="271098">
                <a:tc>
                  <a:txBody>
                    <a:bodyPr/>
                    <a:lstStyle/>
                    <a:p>
                      <a:pPr algn="l" fontAlgn="b"/>
                      <a:r>
                        <a:rPr lang="es-CO" sz="1400" b="0" i="0" u="none" strike="noStrike" dirty="0">
                          <a:solidFill>
                            <a:srgbClr val="000000"/>
                          </a:solidFill>
                          <a:effectLst/>
                          <a:latin typeface="Arial" panose="020B0604020202020204" pitchFamily="34" charset="0"/>
                          <a:cs typeface="Arial" panose="020B0604020202020204" pitchFamily="34" charset="0"/>
                        </a:rPr>
                        <a:t>NO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9573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46%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5304513"/>
                  </a:ext>
                </a:extLst>
              </a:tr>
              <a:tr h="271098">
                <a:tc>
                  <a:txBody>
                    <a:bodyPr/>
                    <a:lstStyle/>
                    <a:p>
                      <a:pPr algn="ctr" fontAlgn="ctr"/>
                      <a:r>
                        <a:rPr lang="es-CO" sz="1400" b="1" i="0" u="none" strike="noStrike">
                          <a:solidFill>
                            <a:srgbClr val="FFFFFF"/>
                          </a:solidFill>
                          <a:effectLst/>
                          <a:latin typeface="Arial" panose="020B0604020202020204" pitchFamily="34" charset="0"/>
                          <a:cs typeface="Arial" panose="020B0604020202020204" pitchFamily="34" charset="0"/>
                        </a:rPr>
                        <a:t>TOTAL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400" b="1" i="0" u="none" strike="noStrike">
                          <a:solidFill>
                            <a:srgbClr val="FFFFFF"/>
                          </a:solidFill>
                          <a:effectLst/>
                          <a:latin typeface="Arial" panose="020B0604020202020204" pitchFamily="34" charset="0"/>
                          <a:cs typeface="Arial" panose="020B0604020202020204" pitchFamily="34" charset="0"/>
                        </a:rPr>
                        <a:t>20753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400" b="1" i="0" u="none" strike="noStrike" dirty="0">
                          <a:solidFill>
                            <a:srgbClr val="FFFFFF"/>
                          </a:solidFill>
                          <a:effectLst/>
                          <a:latin typeface="Arial" panose="020B0604020202020204" pitchFamily="34" charset="0"/>
                          <a:cs typeface="Arial" panose="020B0604020202020204" pitchFamily="34" charset="0"/>
                        </a:rPr>
                        <a:t>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3779554976"/>
                  </a:ext>
                </a:extLst>
              </a:tr>
            </a:tbl>
          </a:graphicData>
        </a:graphic>
      </p:graphicFrame>
      <p:graphicFrame>
        <p:nvGraphicFramePr>
          <p:cNvPr id="9" name="Gráfico 8">
            <a:extLst>
              <a:ext uri="{FF2B5EF4-FFF2-40B4-BE49-F238E27FC236}">
                <a16:creationId xmlns:a16="http://schemas.microsoft.com/office/drawing/2014/main" id="{E8D0F991-E5CA-7C80-717B-F1EAB8B7DE28}"/>
              </a:ext>
            </a:extLst>
          </p:cNvPr>
          <p:cNvGraphicFramePr>
            <a:graphicFrameLocks/>
          </p:cNvGraphicFramePr>
          <p:nvPr>
            <p:extLst>
              <p:ext uri="{D42A27DB-BD31-4B8C-83A1-F6EECF244321}">
                <p14:modId xmlns:p14="http://schemas.microsoft.com/office/powerpoint/2010/main" val="3313988578"/>
              </p:ext>
            </p:extLst>
          </p:nvPr>
        </p:nvGraphicFramePr>
        <p:xfrm>
          <a:off x="280948" y="1166648"/>
          <a:ext cx="8200900" cy="56913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14024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p:cNvSpPr/>
          <p:nvPr/>
        </p:nvSpPr>
        <p:spPr>
          <a:xfrm>
            <a:off x="1508826" y="1302250"/>
            <a:ext cx="8473371" cy="499047"/>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 realiza comparativo de resultados obtenidos entre el año 2021 al año 2022, a la aplicación de encuesta a los usuarios que se comunicaron en el CHAT del Centro de Contacto una vez finalizada la atención en este canal.</a:t>
            </a:r>
            <a:endParaRPr kumimoji="0" lang="es-CO"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aphicFrame>
        <p:nvGraphicFramePr>
          <p:cNvPr id="3" name="Tabla 2">
            <a:extLst>
              <a:ext uri="{FF2B5EF4-FFF2-40B4-BE49-F238E27FC236}">
                <a16:creationId xmlns:a16="http://schemas.microsoft.com/office/drawing/2014/main" id="{4913DBE9-BCDC-F680-F4DE-7EF1DB4D23C0}"/>
              </a:ext>
            </a:extLst>
          </p:cNvPr>
          <p:cNvGraphicFramePr>
            <a:graphicFrameLocks noGrp="1"/>
          </p:cNvGraphicFramePr>
          <p:nvPr>
            <p:extLst>
              <p:ext uri="{D42A27DB-BD31-4B8C-83A1-F6EECF244321}">
                <p14:modId xmlns:p14="http://schemas.microsoft.com/office/powerpoint/2010/main" val="3393122996"/>
              </p:ext>
            </p:extLst>
          </p:nvPr>
        </p:nvGraphicFramePr>
        <p:xfrm>
          <a:off x="1419224" y="1925663"/>
          <a:ext cx="8562974" cy="4130040"/>
        </p:xfrm>
        <a:graphic>
          <a:graphicData uri="http://schemas.openxmlformats.org/drawingml/2006/table">
            <a:tbl>
              <a:tblPr/>
              <a:tblGrid>
                <a:gridCol w="2256311">
                  <a:extLst>
                    <a:ext uri="{9D8B030D-6E8A-4147-A177-3AD203B41FA5}">
                      <a16:colId xmlns:a16="http://schemas.microsoft.com/office/drawing/2014/main" val="2381103758"/>
                    </a:ext>
                  </a:extLst>
                </a:gridCol>
                <a:gridCol w="1127284">
                  <a:extLst>
                    <a:ext uri="{9D8B030D-6E8A-4147-A177-3AD203B41FA5}">
                      <a16:colId xmlns:a16="http://schemas.microsoft.com/office/drawing/2014/main" val="3111241754"/>
                    </a:ext>
                  </a:extLst>
                </a:gridCol>
                <a:gridCol w="807868">
                  <a:extLst>
                    <a:ext uri="{9D8B030D-6E8A-4147-A177-3AD203B41FA5}">
                      <a16:colId xmlns:a16="http://schemas.microsoft.com/office/drawing/2014/main" val="3744360241"/>
                    </a:ext>
                  </a:extLst>
                </a:gridCol>
                <a:gridCol w="754602">
                  <a:extLst>
                    <a:ext uri="{9D8B030D-6E8A-4147-A177-3AD203B41FA5}">
                      <a16:colId xmlns:a16="http://schemas.microsoft.com/office/drawing/2014/main" val="3107113159"/>
                    </a:ext>
                  </a:extLst>
                </a:gridCol>
                <a:gridCol w="1216611">
                  <a:extLst>
                    <a:ext uri="{9D8B030D-6E8A-4147-A177-3AD203B41FA5}">
                      <a16:colId xmlns:a16="http://schemas.microsoft.com/office/drawing/2014/main" val="3616116975"/>
                    </a:ext>
                  </a:extLst>
                </a:gridCol>
                <a:gridCol w="958460">
                  <a:extLst>
                    <a:ext uri="{9D8B030D-6E8A-4147-A177-3AD203B41FA5}">
                      <a16:colId xmlns:a16="http://schemas.microsoft.com/office/drawing/2014/main" val="580034270"/>
                    </a:ext>
                  </a:extLst>
                </a:gridCol>
                <a:gridCol w="1441838">
                  <a:extLst>
                    <a:ext uri="{9D8B030D-6E8A-4147-A177-3AD203B41FA5}">
                      <a16:colId xmlns:a16="http://schemas.microsoft.com/office/drawing/2014/main" val="364456681"/>
                    </a:ext>
                  </a:extLst>
                </a:gridCol>
              </a:tblGrid>
              <a:tr h="695325">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PREGUNTA</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CALIFICACIÓN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AÑO 2021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AÑO 2022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COMPARACIÓN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872870174"/>
                  </a:ext>
                </a:extLst>
              </a:tr>
              <a:tr h="476250">
                <a:tc rowSpan="5">
                  <a:txBody>
                    <a:bodyPr/>
                    <a:lstStyle/>
                    <a:p>
                      <a:pPr algn="ctr" rtl="0" fontAlgn="ctr"/>
                      <a:r>
                        <a:rPr lang="es-ES" sz="1000" b="1" i="0" u="none" strike="noStrike">
                          <a:solidFill>
                            <a:srgbClr val="000000"/>
                          </a:solidFill>
                          <a:effectLst/>
                          <a:latin typeface="Arial" panose="020B0604020202020204" pitchFamily="34" charset="0"/>
                          <a:cs typeface="Arial" panose="020B0604020202020204" pitchFamily="34" charset="0"/>
                        </a:rPr>
                        <a:t>¿ Indique su Grado de satisfacción general con el servicio recibido?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Muy Bueno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41%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59%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40%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rowSpan="2">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52%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604218390"/>
                  </a:ext>
                </a:extLst>
              </a:tr>
              <a:tr h="466725">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Bueno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12%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vMerge="1">
                  <a:txBody>
                    <a:bodyPr/>
                    <a:lstStyle/>
                    <a:p>
                      <a:endParaRPr lang="es-CO"/>
                    </a:p>
                  </a:txBody>
                  <a:tcPr/>
                </a:tc>
                <a:tc>
                  <a:txBody>
                    <a:bodyPr/>
                    <a:lstStyle/>
                    <a:p>
                      <a:pPr algn="ctr" rtl="0" fontAlgn="ctr"/>
                      <a:r>
                        <a:rPr lang="es-CO" sz="1000" b="1" i="0" u="none" strike="noStrike" dirty="0">
                          <a:solidFill>
                            <a:srgbClr val="FFFFFF"/>
                          </a:solidFill>
                          <a:effectLst/>
                          <a:latin typeface="Arial" panose="020B0604020202020204" pitchFamily="34" charset="0"/>
                          <a:cs typeface="Arial" panose="020B0604020202020204" pitchFamily="34" charset="0"/>
                        </a:rPr>
                        <a:t>Disminuye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16656260"/>
                  </a:ext>
                </a:extLst>
              </a:tr>
              <a:tr h="466725">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Regular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289810824"/>
                  </a:ext>
                </a:extLst>
              </a:tr>
              <a:tr h="238125">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Malo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596969421"/>
                  </a:ext>
                </a:extLst>
              </a:tr>
              <a:tr h="466725">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Muy Malo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32%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36%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Aumenta</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784375013"/>
                  </a:ext>
                </a:extLst>
              </a:tr>
              <a:tr h="466725">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PREGUNTA</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CALIFICACIÓN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AÑO 2021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AÑO 2022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COMPARACIÓN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037596257"/>
                  </a:ext>
                </a:extLst>
              </a:tr>
              <a:tr h="426720">
                <a:tc rowSpan="2">
                  <a:txBody>
                    <a:bodyPr/>
                    <a:lstStyle/>
                    <a:p>
                      <a:pPr algn="ctr" rtl="0" fontAlgn="ctr"/>
                      <a:r>
                        <a:rPr lang="es-ES" sz="1000" b="1" dirty="0">
                          <a:latin typeface="Century Gothic" panose="020B0502020202020204" pitchFamily="34" charset="0"/>
                        </a:rPr>
                        <a:t>¿El agente resolvió su inquietud en esta llamada?</a:t>
                      </a:r>
                      <a:endParaRPr lang="es-ES" sz="1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BF1E9"/>
                    </a:solidFill>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SI</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56%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56%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54%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54%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BF1E9"/>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Disminuye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118248945"/>
                  </a:ext>
                </a:extLst>
              </a:tr>
              <a:tr h="426720">
                <a:tc vMerge="1">
                  <a:txBody>
                    <a:bodyPr/>
                    <a:lstStyle/>
                    <a:p>
                      <a:endParaRPr lang="es-CO"/>
                    </a:p>
                  </a:txBody>
                  <a:tcPr/>
                </a:tc>
                <a:tc>
                  <a:txBody>
                    <a:bodyPr/>
                    <a:lstStyle/>
                    <a:p>
                      <a:pPr algn="just" rtl="0" fontAlgn="ctr"/>
                      <a:r>
                        <a:rPr lang="es-CO" sz="1000" b="0" i="0" u="none" strike="noStrike">
                          <a:solidFill>
                            <a:srgbClr val="000000"/>
                          </a:solidFill>
                          <a:effectLst/>
                          <a:latin typeface="Arial" panose="020B0604020202020204" pitchFamily="34" charset="0"/>
                          <a:cs typeface="Arial" panose="020B0604020202020204" pitchFamily="34" charset="0"/>
                        </a:rPr>
                        <a:t>NO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44%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46%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es-CO" sz="1000" b="1" i="0" u="none" strike="noStrike" dirty="0">
                          <a:solidFill>
                            <a:srgbClr val="FFFFFF"/>
                          </a:solidFill>
                          <a:effectLst/>
                          <a:latin typeface="Arial" panose="020B0604020202020204" pitchFamily="34" charset="0"/>
                          <a:cs typeface="Arial" panose="020B0604020202020204" pitchFamily="34" charset="0"/>
                        </a:rPr>
                        <a:t>Aumenta</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24702753"/>
                  </a:ext>
                </a:extLst>
              </a:tr>
            </a:tbl>
          </a:graphicData>
        </a:graphic>
      </p:graphicFrame>
      <p:sp>
        <p:nvSpPr>
          <p:cNvPr id="5" name="CuadroTexto 4">
            <a:extLst>
              <a:ext uri="{FF2B5EF4-FFF2-40B4-BE49-F238E27FC236}">
                <a16:creationId xmlns:a16="http://schemas.microsoft.com/office/drawing/2014/main" id="{0191FEB2-2668-44E5-8070-A4228D9B0F12}"/>
              </a:ext>
            </a:extLst>
          </p:cNvPr>
          <p:cNvSpPr txBox="1"/>
          <p:nvPr/>
        </p:nvSpPr>
        <p:spPr>
          <a:xfrm>
            <a:off x="1553974" y="717965"/>
            <a:ext cx="4542026" cy="461665"/>
          </a:xfrm>
          <a:prstGeom prst="rect">
            <a:avLst/>
          </a:prstGeom>
          <a:noFill/>
        </p:spPr>
        <p:txBody>
          <a:bodyPr wrap="square" rtlCol="0">
            <a:spAutoFit/>
          </a:bodyPr>
          <a:lstStyle/>
          <a:p>
            <a:r>
              <a:rPr lang="es-CO" sz="2400" b="1" dirty="0">
                <a:solidFill>
                  <a:prstClr val="black"/>
                </a:solidFill>
                <a:latin typeface="Century Gothic" panose="020B0502020202020204" pitchFamily="34" charset="0"/>
              </a:rPr>
              <a:t>Comparativo 2021 vs 2022</a:t>
            </a:r>
            <a:endParaRPr lang="es-CO" sz="2400" b="1" dirty="0">
              <a:solidFill>
                <a:srgbClr val="2F308F"/>
              </a:solidFill>
              <a:latin typeface="Century Gothic" panose="020B0502020202020204" pitchFamily="34" charset="0"/>
            </a:endParaRPr>
          </a:p>
        </p:txBody>
      </p:sp>
    </p:spTree>
    <p:extLst>
      <p:ext uri="{BB962C8B-B14F-4D97-AF65-F5344CB8AC3E}">
        <p14:creationId xmlns:p14="http://schemas.microsoft.com/office/powerpoint/2010/main" val="2621664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7660723-EE7E-C34C-9C45-2EB9DD0DD567}"/>
              </a:ext>
            </a:extLst>
          </p:cNvPr>
          <p:cNvSpPr txBox="1"/>
          <p:nvPr/>
        </p:nvSpPr>
        <p:spPr>
          <a:xfrm>
            <a:off x="1568546" y="256091"/>
            <a:ext cx="6215782" cy="461665"/>
          </a:xfrm>
          <a:prstGeom prst="rect">
            <a:avLst/>
          </a:prstGeom>
          <a:noFill/>
        </p:spPr>
        <p:txBody>
          <a:bodyPr wrap="square" rtlCol="0">
            <a:spAutoFit/>
          </a:bodyPr>
          <a:lstStyle/>
          <a:p>
            <a:r>
              <a:rPr lang="es-CO" sz="2400" b="1" dirty="0">
                <a:latin typeface="Century Gothic" panose="020B0502020202020204" pitchFamily="34" charset="0"/>
              </a:rPr>
              <a:t>ENCUESTA DE SATISFACCIÓN</a:t>
            </a:r>
            <a:endParaRPr lang="es-CO" sz="2400" b="1" dirty="0">
              <a:solidFill>
                <a:srgbClr val="2F308F"/>
              </a:solidFill>
              <a:latin typeface="Century Gothic" panose="020B0502020202020204" pitchFamily="34" charset="0"/>
            </a:endParaRPr>
          </a:p>
        </p:txBody>
      </p:sp>
      <p:sp>
        <p:nvSpPr>
          <p:cNvPr id="8" name="Rectangle 28">
            <a:extLst>
              <a:ext uri="{FF2B5EF4-FFF2-40B4-BE49-F238E27FC236}">
                <a16:creationId xmlns:a16="http://schemas.microsoft.com/office/drawing/2014/main" id="{04CD7E08-ABBF-457E-AC69-4C703056E599}"/>
              </a:ext>
            </a:extLst>
          </p:cNvPr>
          <p:cNvSpPr>
            <a:spLocks noChangeArrowheads="1"/>
          </p:cNvSpPr>
          <p:nvPr/>
        </p:nvSpPr>
        <p:spPr bwMode="auto">
          <a:xfrm>
            <a:off x="2537126" y="1215457"/>
            <a:ext cx="25310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es-CO" sz="1800" b="1" dirty="0">
                <a:solidFill>
                  <a:srgbClr val="494949"/>
                </a:solidFill>
                <a:latin typeface="Century Gothic" panose="020B0502020202020204" pitchFamily="34" charset="0"/>
                <a:ea typeface="Roboto" charset="0"/>
                <a:cs typeface="Lato Light"/>
              </a:rPr>
              <a:t>SERVICIOS PRESENCIALES</a:t>
            </a:r>
          </a:p>
        </p:txBody>
      </p:sp>
      <p:sp>
        <p:nvSpPr>
          <p:cNvPr id="9" name="Rectangle 31">
            <a:extLst>
              <a:ext uri="{FF2B5EF4-FFF2-40B4-BE49-F238E27FC236}">
                <a16:creationId xmlns:a16="http://schemas.microsoft.com/office/drawing/2014/main" id="{E4B318CA-3426-4D60-BD0F-7697F881EFAD}"/>
              </a:ext>
            </a:extLst>
          </p:cNvPr>
          <p:cNvSpPr>
            <a:spLocks noChangeArrowheads="1"/>
          </p:cNvSpPr>
          <p:nvPr/>
        </p:nvSpPr>
        <p:spPr bwMode="auto">
          <a:xfrm>
            <a:off x="7377257" y="1197258"/>
            <a:ext cx="25310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s-CO" sz="1800" b="1" dirty="0">
                <a:solidFill>
                  <a:srgbClr val="494949"/>
                </a:solidFill>
                <a:latin typeface="Century Gothic" panose="020B0502020202020204" pitchFamily="34" charset="0"/>
                <a:ea typeface="Roboto" charset="0"/>
                <a:cs typeface="Lato Light"/>
              </a:rPr>
              <a:t>CENTRO DE CONTACTO</a:t>
            </a:r>
          </a:p>
        </p:txBody>
      </p:sp>
      <p:sp>
        <p:nvSpPr>
          <p:cNvPr id="12" name="Subtitle 2">
            <a:extLst>
              <a:ext uri="{FF2B5EF4-FFF2-40B4-BE49-F238E27FC236}">
                <a16:creationId xmlns:a16="http://schemas.microsoft.com/office/drawing/2014/main" id="{A4FD6499-5BE7-48A8-971B-97E61C95D9F7}"/>
              </a:ext>
            </a:extLst>
          </p:cNvPr>
          <p:cNvSpPr txBox="1">
            <a:spLocks/>
          </p:cNvSpPr>
          <p:nvPr/>
        </p:nvSpPr>
        <p:spPr>
          <a:xfrm>
            <a:off x="1808843" y="3501575"/>
            <a:ext cx="4121441" cy="3250127"/>
          </a:xfrm>
          <a:prstGeom prst="rect">
            <a:avLst/>
          </a:prstGeom>
        </p:spPr>
        <p:txBody>
          <a:bodyPr wrap="square" lIns="108717" tIns="54359" rIns="108717" bIns="54359">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fontAlgn="auto">
              <a:lnSpc>
                <a:spcPts val="2150"/>
              </a:lnSpc>
              <a:spcAft>
                <a:spcPts val="0"/>
              </a:spcAft>
              <a:defRPr/>
            </a:pPr>
            <a:r>
              <a:rPr lang="es-CO" sz="1200" b="1" dirty="0">
                <a:solidFill>
                  <a:schemeClr val="tx1">
                    <a:lumMod val="85000"/>
                    <a:lumOff val="15000"/>
                  </a:schemeClr>
                </a:solidFill>
                <a:latin typeface="Century Gothic" panose="020B0502020202020204" pitchFamily="34" charset="0"/>
                <a:ea typeface="Roboto Light" panose="02000000000000000000" pitchFamily="2" charset="0"/>
                <a:cs typeface="Lato Light" panose="020F0502020204030203" pitchFamily="34" charset="0"/>
              </a:rPr>
              <a:t>Usuarios atención presencial FGN</a:t>
            </a:r>
            <a:r>
              <a:rPr lang="es-CO" sz="1200" dirty="0">
                <a:solidFill>
                  <a:schemeClr val="tx1">
                    <a:lumMod val="85000"/>
                    <a:lumOff val="15000"/>
                  </a:schemeClr>
                </a:solidFill>
                <a:latin typeface="Century Gothic" panose="020B0502020202020204" pitchFamily="34" charset="0"/>
                <a:ea typeface="Roboto Light" panose="02000000000000000000" pitchFamily="2" charset="0"/>
                <a:cs typeface="Lato Light" panose="020F0502020204030203" pitchFamily="34" charset="0"/>
              </a:rPr>
              <a:t> </a:t>
            </a:r>
          </a:p>
          <a:p>
            <a:pPr defTabSz="543818" fontAlgn="auto">
              <a:lnSpc>
                <a:spcPts val="2150"/>
              </a:lnSpc>
              <a:spcAft>
                <a:spcPts val="0"/>
              </a:spcAft>
              <a:defRPr/>
            </a:pPr>
            <a:r>
              <a:rPr lang="es-CO" sz="1200"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Se aplicó a los usuarios registrados en la base de datos SPOA y que hicieron uso de los servicios de la FGN  de manera presencial en CAF, así como, la página Adenunciar y la línea telefónica  del Centro de Contacto, durante el período comprendido entre </a:t>
            </a:r>
            <a:r>
              <a:rPr lang="es-CO" sz="1200" b="1"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el 01 de enero a 30 de mayo de 2022</a:t>
            </a:r>
            <a:r>
              <a:rPr lang="es-CO" sz="1200"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 los cuales fueron seleccionados aleatoriamente mediante muestreo</a:t>
            </a:r>
            <a:r>
              <a:rPr lang="es-CO" sz="1200" dirty="0">
                <a:solidFill>
                  <a:schemeClr val="tx1">
                    <a:lumMod val="85000"/>
                    <a:lumOff val="15000"/>
                  </a:schemeClr>
                </a:solidFill>
                <a:latin typeface="Century Gothic" panose="020B0502020202020204" pitchFamily="34" charset="0"/>
                <a:ea typeface="Roboto Light" panose="02000000000000000000" pitchFamily="2" charset="0"/>
                <a:cs typeface="Lato Light" panose="020F0502020204030203" pitchFamily="34" charset="0"/>
              </a:rPr>
              <a:t>, población objeto en total </a:t>
            </a:r>
            <a:r>
              <a:rPr lang="es-CO" sz="1200" b="1" u="sng" dirty="0">
                <a:solidFill>
                  <a:schemeClr val="tx1">
                    <a:lumMod val="85000"/>
                    <a:lumOff val="15000"/>
                  </a:schemeClr>
                </a:solidFill>
                <a:latin typeface="Century Gothic" panose="020B0502020202020204" pitchFamily="34" charset="0"/>
                <a:ea typeface="Roboto Light" panose="02000000000000000000" pitchFamily="2" charset="0"/>
                <a:cs typeface="Lato Light" panose="020F0502020204030203" pitchFamily="34" charset="0"/>
              </a:rPr>
              <a:t>3.843</a:t>
            </a:r>
            <a:r>
              <a:rPr lang="es-CO" sz="1200" b="1" dirty="0">
                <a:solidFill>
                  <a:schemeClr val="tx1">
                    <a:lumMod val="85000"/>
                    <a:lumOff val="15000"/>
                  </a:schemeClr>
                </a:solidFill>
                <a:latin typeface="Century Gothic" panose="020B0502020202020204" pitchFamily="34" charset="0"/>
                <a:ea typeface="Roboto Light" panose="02000000000000000000" pitchFamily="2" charset="0"/>
                <a:cs typeface="Lato Light" panose="020F0502020204030203" pitchFamily="34" charset="0"/>
              </a:rPr>
              <a:t>.</a:t>
            </a:r>
            <a:endParaRPr lang="en-US" sz="1200" b="1" dirty="0">
              <a:solidFill>
                <a:schemeClr val="tx1">
                  <a:lumMod val="85000"/>
                  <a:lumOff val="15000"/>
                </a:schemeClr>
              </a:solidFill>
              <a:latin typeface="Century Gothic" panose="020B0502020202020204" pitchFamily="34" charset="0"/>
              <a:ea typeface="Roboto Light" panose="02000000000000000000" pitchFamily="2" charset="0"/>
              <a:cs typeface="Lato Light" panose="020F0502020204030203" pitchFamily="34" charset="0"/>
            </a:endParaRPr>
          </a:p>
          <a:p>
            <a:pPr defTabSz="543818" fontAlgn="auto">
              <a:lnSpc>
                <a:spcPts val="2150"/>
              </a:lnSpc>
              <a:spcAft>
                <a:spcPts val="0"/>
              </a:spcAft>
              <a:defRPr/>
            </a:pPr>
            <a:endParaRPr lang="en-US" sz="1200" b="1" dirty="0">
              <a:solidFill>
                <a:schemeClr val="tx1">
                  <a:lumMod val="85000"/>
                  <a:lumOff val="15000"/>
                </a:schemeClr>
              </a:solidFill>
              <a:latin typeface="Century Gothic" panose="020B0502020202020204" pitchFamily="34" charset="0"/>
              <a:ea typeface="Roboto Light" panose="02000000000000000000" pitchFamily="2" charset="0"/>
              <a:cs typeface="Lato Light" panose="020F0502020204030203" pitchFamily="34" charset="0"/>
            </a:endParaRPr>
          </a:p>
        </p:txBody>
      </p:sp>
      <p:sp>
        <p:nvSpPr>
          <p:cNvPr id="13" name="Subtitle 2">
            <a:extLst>
              <a:ext uri="{FF2B5EF4-FFF2-40B4-BE49-F238E27FC236}">
                <a16:creationId xmlns:a16="http://schemas.microsoft.com/office/drawing/2014/main" id="{EF0223D9-AE73-4FA1-8D82-6866A3898BE7}"/>
              </a:ext>
            </a:extLst>
          </p:cNvPr>
          <p:cNvSpPr txBox="1">
            <a:spLocks/>
          </p:cNvSpPr>
          <p:nvPr/>
        </p:nvSpPr>
        <p:spPr>
          <a:xfrm>
            <a:off x="7066639" y="3387462"/>
            <a:ext cx="4429944" cy="2368090"/>
          </a:xfrm>
          <a:prstGeom prst="rect">
            <a:avLst/>
          </a:prstGeom>
        </p:spPr>
        <p:txBody>
          <a:bodyPr wrap="square" lIns="108717" tIns="54359" rIns="108717" bIns="54359">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fontAlgn="auto">
              <a:lnSpc>
                <a:spcPts val="2150"/>
              </a:lnSpc>
              <a:spcAft>
                <a:spcPts val="0"/>
              </a:spcAft>
              <a:defRPr/>
            </a:pPr>
            <a:r>
              <a:rPr lang="es-CO" sz="1200" b="1" dirty="0">
                <a:solidFill>
                  <a:schemeClr val="tx1">
                    <a:lumMod val="85000"/>
                    <a:lumOff val="15000"/>
                  </a:schemeClr>
                </a:solidFill>
                <a:latin typeface="Century Gothic" panose="020B0502020202020204" pitchFamily="34" charset="0"/>
                <a:ea typeface="Roboto Light" panose="02000000000000000000" pitchFamily="2" charset="0"/>
                <a:cs typeface="Lato Light" panose="020F0502020204030203" pitchFamily="34" charset="0"/>
              </a:rPr>
              <a:t> Usuarios Centro de Contacto </a:t>
            </a:r>
          </a:p>
          <a:p>
            <a:pPr defTabSz="543818" fontAlgn="auto">
              <a:lnSpc>
                <a:spcPts val="2150"/>
              </a:lnSpc>
              <a:spcAft>
                <a:spcPts val="0"/>
              </a:spcAft>
              <a:defRPr/>
            </a:pPr>
            <a:r>
              <a:rPr lang="es-CO" sz="1200"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Se aplicó a usuarios que en el momento que hicieron uso del canal del Centro de Contacto </a:t>
            </a:r>
            <a:r>
              <a:rPr lang="es-CO" sz="1200" b="1"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línea telefónica</a:t>
            </a:r>
            <a:r>
              <a:rPr lang="es-CO" sz="1200"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 mensajes de texto </a:t>
            </a:r>
            <a:r>
              <a:rPr lang="es-CO" sz="1200" b="1"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Chat</a:t>
            </a:r>
            <a:r>
              <a:rPr lang="es-CO" sz="1200"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 y llamada de voz a través de internet </a:t>
            </a:r>
            <a:r>
              <a:rPr lang="es-CO" sz="1200" b="1"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Clic </a:t>
            </a:r>
            <a:r>
              <a:rPr lang="es-CO" sz="1200" b="1" dirty="0" err="1">
                <a:solidFill>
                  <a:schemeClr val="tx1"/>
                </a:solidFill>
                <a:latin typeface="Century Gothic" panose="020B0502020202020204" pitchFamily="34" charset="0"/>
                <a:ea typeface="Roboto Light" panose="02000000000000000000" pitchFamily="2" charset="0"/>
                <a:cs typeface="Lato Light" panose="020F0502020204030203" pitchFamily="34" charset="0"/>
              </a:rPr>
              <a:t>To</a:t>
            </a:r>
            <a:r>
              <a:rPr lang="es-CO" sz="1200" b="1"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 </a:t>
            </a:r>
            <a:r>
              <a:rPr lang="es-CO" sz="1200" b="1" dirty="0" err="1">
                <a:solidFill>
                  <a:schemeClr val="tx1"/>
                </a:solidFill>
                <a:latin typeface="Century Gothic" panose="020B0502020202020204" pitchFamily="34" charset="0"/>
                <a:ea typeface="Roboto Light" panose="02000000000000000000" pitchFamily="2" charset="0"/>
                <a:cs typeface="Lato Light" panose="020F0502020204030203" pitchFamily="34" charset="0"/>
              </a:rPr>
              <a:t>Call</a:t>
            </a:r>
            <a:r>
              <a:rPr lang="es-CO" sz="1200"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  resolvieron de manera voluntaria las tres (3) preguntas una vez finalizada la atención, durante </a:t>
            </a:r>
            <a:r>
              <a:rPr lang="en-US" sz="1200"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el periodo </a:t>
            </a:r>
            <a:r>
              <a:rPr lang="en-US" sz="1200" b="1"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de enero a junio de 2022</a:t>
            </a:r>
            <a:r>
              <a:rPr lang="es-CO" sz="1200"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a:t>
            </a:r>
            <a:r>
              <a:rPr lang="en-US" sz="1200"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 para un total de </a:t>
            </a:r>
            <a:r>
              <a:rPr lang="es-CO" sz="1200" dirty="0">
                <a:solidFill>
                  <a:schemeClr val="tx1"/>
                </a:solidFill>
                <a:effectLst/>
                <a:latin typeface="Arial" panose="020B0604020202020204" pitchFamily="34" charset="0"/>
                <a:cs typeface="Arial" panose="020B0604020202020204" pitchFamily="34" charset="0"/>
              </a:rPr>
              <a:t>89.369</a:t>
            </a:r>
            <a:r>
              <a:rPr lang="en-US" sz="1200"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 encuestas aplicadas </a:t>
            </a:r>
          </a:p>
        </p:txBody>
      </p:sp>
      <p:cxnSp>
        <p:nvCxnSpPr>
          <p:cNvPr id="34" name="Straight Connector 43">
            <a:extLst>
              <a:ext uri="{FF2B5EF4-FFF2-40B4-BE49-F238E27FC236}">
                <a16:creationId xmlns:a16="http://schemas.microsoft.com/office/drawing/2014/main" id="{F6E56422-DF28-4231-B403-0263355BD324}"/>
              </a:ext>
            </a:extLst>
          </p:cNvPr>
          <p:cNvCxnSpPr>
            <a:cxnSpLocks/>
          </p:cNvCxnSpPr>
          <p:nvPr/>
        </p:nvCxnSpPr>
        <p:spPr bwMode="auto">
          <a:xfrm>
            <a:off x="6737094" y="1378766"/>
            <a:ext cx="0" cy="4354553"/>
          </a:xfrm>
          <a:prstGeom prst="line">
            <a:avLst/>
          </a:prstGeom>
          <a:noFill/>
          <a:ln w="12700" algn="ctr">
            <a:solidFill>
              <a:srgbClr val="002060"/>
            </a:solidFill>
            <a:prstDash val="sysDash"/>
            <a:miter lim="800000"/>
            <a:headEnd/>
            <a:tailEnd/>
          </a:ln>
          <a:extLst>
            <a:ext uri="{909E8E84-426E-40DD-AFC4-6F175D3DCCD1}">
              <a14:hiddenFill xmlns:a14="http://schemas.microsoft.com/office/drawing/2010/main">
                <a:noFill/>
              </a14:hiddenFill>
            </a:ext>
          </a:extLst>
        </p:spPr>
      </p:cxnSp>
      <p:pic>
        <p:nvPicPr>
          <p:cNvPr id="9224" name="Picture 8">
            <a:extLst>
              <a:ext uri="{FF2B5EF4-FFF2-40B4-BE49-F238E27FC236}">
                <a16:creationId xmlns:a16="http://schemas.microsoft.com/office/drawing/2014/main" id="{B68EF650-37F2-D030-F26A-947D6E94E9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30" t="-43" r="25092" b="39976"/>
          <a:stretch/>
        </p:blipFill>
        <p:spPr bwMode="auto">
          <a:xfrm>
            <a:off x="2577163" y="1870765"/>
            <a:ext cx="2420966" cy="1219229"/>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Superindustria privilegia atención no presencial a través de canales  virtuales | Superintendencia de Industria y Comercio">
            <a:extLst>
              <a:ext uri="{FF2B5EF4-FFF2-40B4-BE49-F238E27FC236}">
                <a16:creationId xmlns:a16="http://schemas.microsoft.com/office/drawing/2014/main" id="{99B81861-2B84-5B86-4BA3-59925EA583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02" t="-2449" r="24141" b="464"/>
          <a:stretch/>
        </p:blipFill>
        <p:spPr bwMode="auto">
          <a:xfrm>
            <a:off x="7835303" y="1854138"/>
            <a:ext cx="2240852" cy="104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607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526771" y="504046"/>
            <a:ext cx="9605685" cy="1200329"/>
          </a:xfrm>
          <a:prstGeom prst="rect">
            <a:avLst/>
          </a:prstGeom>
          <a:noFill/>
        </p:spPr>
        <p:txBody>
          <a:bodyPr wrap="square" rtlCol="0">
            <a:spAutoFit/>
          </a:bodyPr>
          <a:lstStyle/>
          <a:p>
            <a:r>
              <a:rPr lang="es-CO" sz="2400" b="1" dirty="0">
                <a:latin typeface="Century Gothic" panose="020B0502020202020204" pitchFamily="34" charset="0"/>
              </a:rPr>
              <a:t>Resultados </a:t>
            </a:r>
            <a:r>
              <a:rPr lang="es-CO" sz="2400" b="1" dirty="0" err="1">
                <a:latin typeface="Century Gothic" panose="020B0502020202020204" pitchFamily="34" charset="0"/>
              </a:rPr>
              <a:t>Click</a:t>
            </a:r>
            <a:r>
              <a:rPr lang="es-CO" sz="2400" b="1" dirty="0">
                <a:latin typeface="Century Gothic" panose="020B0502020202020204" pitchFamily="34" charset="0"/>
              </a:rPr>
              <a:t> </a:t>
            </a:r>
            <a:r>
              <a:rPr lang="es-CO" sz="2400" b="1" dirty="0" err="1">
                <a:latin typeface="Century Gothic" panose="020B0502020202020204" pitchFamily="34" charset="0"/>
              </a:rPr>
              <a:t>to</a:t>
            </a:r>
            <a:r>
              <a:rPr lang="es-CO" sz="2400" b="1" dirty="0">
                <a:latin typeface="Century Gothic" panose="020B0502020202020204" pitchFamily="34" charset="0"/>
              </a:rPr>
              <a:t> </a:t>
            </a:r>
            <a:r>
              <a:rPr lang="es-CO" sz="2400" b="1" dirty="0" err="1">
                <a:latin typeface="Century Gothic" panose="020B0502020202020204" pitchFamily="34" charset="0"/>
              </a:rPr>
              <a:t>call</a:t>
            </a:r>
            <a:endParaRPr lang="es-CO" sz="2400" b="1" dirty="0">
              <a:latin typeface="Century Gothic" panose="020B0502020202020204" pitchFamily="34" charset="0"/>
            </a:endParaRPr>
          </a:p>
          <a:p>
            <a:r>
              <a:rPr lang="es-ES" sz="2400" b="1" dirty="0">
                <a:latin typeface="Century Gothic" panose="020B0502020202020204" pitchFamily="34" charset="0"/>
              </a:rPr>
              <a:t>Pregunta 1. Indique su grado de satisfacción con el servicio recibido</a:t>
            </a:r>
            <a:endParaRPr lang="es-CO" sz="2400" b="1" dirty="0">
              <a:solidFill>
                <a:srgbClr val="2F308F"/>
              </a:solidFill>
              <a:latin typeface="Century Gothic" panose="020B0502020202020204" pitchFamily="34" charset="0"/>
            </a:endParaRPr>
          </a:p>
        </p:txBody>
      </p:sp>
      <p:pic>
        <p:nvPicPr>
          <p:cNvPr id="7" name="Picture 2" descr="null">
            <a:extLst>
              <a:ext uri="{FF2B5EF4-FFF2-40B4-BE49-F238E27FC236}">
                <a16:creationId xmlns:a16="http://schemas.microsoft.com/office/drawing/2014/main" id="{06DF4D98-60B6-96F1-3DB7-2534BC675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3380" y="3762849"/>
            <a:ext cx="3303254" cy="16516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Gráfico 5">
            <a:extLst>
              <a:ext uri="{FF2B5EF4-FFF2-40B4-BE49-F238E27FC236}">
                <a16:creationId xmlns:a16="http://schemas.microsoft.com/office/drawing/2014/main" id="{6613CA85-1B20-2268-BEB6-39E3155BB973}"/>
              </a:ext>
            </a:extLst>
          </p:cNvPr>
          <p:cNvGraphicFramePr>
            <a:graphicFrameLocks/>
          </p:cNvGraphicFramePr>
          <p:nvPr>
            <p:extLst>
              <p:ext uri="{D42A27DB-BD31-4B8C-83A1-F6EECF244321}">
                <p14:modId xmlns:p14="http://schemas.microsoft.com/office/powerpoint/2010/main" val="2015542719"/>
              </p:ext>
            </p:extLst>
          </p:nvPr>
        </p:nvGraphicFramePr>
        <p:xfrm>
          <a:off x="84083" y="1629104"/>
          <a:ext cx="8319297" cy="50975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Tabla 7">
            <a:extLst>
              <a:ext uri="{FF2B5EF4-FFF2-40B4-BE49-F238E27FC236}">
                <a16:creationId xmlns:a16="http://schemas.microsoft.com/office/drawing/2014/main" id="{2AACB382-D1CD-1AA8-5FF1-0E76D56C487E}"/>
              </a:ext>
            </a:extLst>
          </p:cNvPr>
          <p:cNvGraphicFramePr>
            <a:graphicFrameLocks noGrp="1"/>
          </p:cNvGraphicFramePr>
          <p:nvPr>
            <p:extLst>
              <p:ext uri="{D42A27DB-BD31-4B8C-83A1-F6EECF244321}">
                <p14:modId xmlns:p14="http://schemas.microsoft.com/office/powerpoint/2010/main" val="2526014454"/>
              </p:ext>
            </p:extLst>
          </p:nvPr>
        </p:nvGraphicFramePr>
        <p:xfrm>
          <a:off x="8029140" y="1398717"/>
          <a:ext cx="3799752" cy="1891439"/>
        </p:xfrm>
        <a:graphic>
          <a:graphicData uri="http://schemas.openxmlformats.org/drawingml/2006/table">
            <a:tbl>
              <a:tblPr/>
              <a:tblGrid>
                <a:gridCol w="1266584">
                  <a:extLst>
                    <a:ext uri="{9D8B030D-6E8A-4147-A177-3AD203B41FA5}">
                      <a16:colId xmlns:a16="http://schemas.microsoft.com/office/drawing/2014/main" val="617852360"/>
                    </a:ext>
                  </a:extLst>
                </a:gridCol>
                <a:gridCol w="1417398">
                  <a:extLst>
                    <a:ext uri="{9D8B030D-6E8A-4147-A177-3AD203B41FA5}">
                      <a16:colId xmlns:a16="http://schemas.microsoft.com/office/drawing/2014/main" val="3862639892"/>
                    </a:ext>
                  </a:extLst>
                </a:gridCol>
                <a:gridCol w="1115770">
                  <a:extLst>
                    <a:ext uri="{9D8B030D-6E8A-4147-A177-3AD203B41FA5}">
                      <a16:colId xmlns:a16="http://schemas.microsoft.com/office/drawing/2014/main" val="1892450101"/>
                    </a:ext>
                  </a:extLst>
                </a:gridCol>
              </a:tblGrid>
              <a:tr h="446705">
                <a:tc>
                  <a:txBody>
                    <a:bodyPr/>
                    <a:lstStyle/>
                    <a:p>
                      <a:pPr algn="ctr" fontAlgn="ctr"/>
                      <a:r>
                        <a:rPr lang="es-CO" sz="1400" b="1" i="0" u="none" strike="noStrike">
                          <a:solidFill>
                            <a:srgbClr val="FFFFFF"/>
                          </a:solidFill>
                          <a:effectLst/>
                          <a:latin typeface="Arial" panose="020B0604020202020204" pitchFamily="34" charset="0"/>
                          <a:cs typeface="Arial" panose="020B0604020202020204" pitchFamily="34" charset="0"/>
                        </a:rPr>
                        <a:t>Respuesta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400" b="1" i="0" u="none" strike="noStrike">
                          <a:solidFill>
                            <a:srgbClr val="FFFFFF"/>
                          </a:solidFill>
                          <a:effectLst/>
                          <a:latin typeface="Arial" panose="020B0604020202020204" pitchFamily="34" charset="0"/>
                          <a:cs typeface="Arial" panose="020B0604020202020204" pitchFamily="34" charset="0"/>
                        </a:rPr>
                        <a:t>No. De usuarios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400" b="1" i="0" u="none" strike="noStrike">
                          <a:solidFill>
                            <a:srgbClr val="FFFFFF"/>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3943243721"/>
                  </a:ext>
                </a:extLst>
              </a:tr>
              <a:tr h="240789">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Excelente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7299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4786074"/>
                  </a:ext>
                </a:extLst>
              </a:tr>
              <a:tr h="240789">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Bueno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2494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1137174"/>
                  </a:ext>
                </a:extLst>
              </a:tr>
              <a:tr h="240789">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Regular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1204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001752"/>
                  </a:ext>
                </a:extLst>
              </a:tr>
              <a:tr h="240789">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Malo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2047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4001972"/>
                  </a:ext>
                </a:extLst>
              </a:tr>
              <a:tr h="240789">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Muy Malo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4759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8859283"/>
                  </a:ext>
                </a:extLst>
              </a:tr>
              <a:tr h="240789">
                <a:tc>
                  <a:txBody>
                    <a:bodyPr/>
                    <a:lstStyle/>
                    <a:p>
                      <a:pPr algn="l" fontAlgn="ctr"/>
                      <a:r>
                        <a:rPr lang="es-CO" sz="1400" b="1" i="0" u="none" strike="noStrike">
                          <a:solidFill>
                            <a:srgbClr val="FFFFFF"/>
                          </a:solidFill>
                          <a:effectLst/>
                          <a:latin typeface="Arial" panose="020B0604020202020204" pitchFamily="34" charset="0"/>
                          <a:cs typeface="Arial" panose="020B0604020202020204" pitchFamily="34" charset="0"/>
                        </a:rPr>
                        <a:t>Total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400" b="1" i="0" u="none" strike="noStrike">
                          <a:solidFill>
                            <a:srgbClr val="FFFFFF"/>
                          </a:solidFill>
                          <a:effectLst/>
                          <a:latin typeface="Arial" panose="020B0604020202020204" pitchFamily="34" charset="0"/>
                          <a:cs typeface="Arial" panose="020B0604020202020204" pitchFamily="34" charset="0"/>
                        </a:rPr>
                        <a:t>17803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400" b="1" i="0" u="none" strike="noStrike" dirty="0">
                          <a:solidFill>
                            <a:srgbClr val="FFFFFF"/>
                          </a:solidFill>
                          <a:effectLst/>
                          <a:latin typeface="Arial" panose="020B0604020202020204" pitchFamily="34" charset="0"/>
                          <a:cs typeface="Arial" panose="020B0604020202020204" pitchFamily="34" charset="0"/>
                        </a:rPr>
                        <a:t>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2656566889"/>
                  </a:ext>
                </a:extLst>
              </a:tr>
            </a:tbl>
          </a:graphicData>
        </a:graphic>
      </p:graphicFrame>
    </p:spTree>
    <p:extLst>
      <p:ext uri="{BB962C8B-B14F-4D97-AF65-F5344CB8AC3E}">
        <p14:creationId xmlns:p14="http://schemas.microsoft.com/office/powerpoint/2010/main" val="801452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526771" y="504046"/>
            <a:ext cx="9605685" cy="830997"/>
          </a:xfrm>
          <a:prstGeom prst="rect">
            <a:avLst/>
          </a:prstGeom>
          <a:noFill/>
        </p:spPr>
        <p:txBody>
          <a:bodyPr wrap="square" rtlCol="0">
            <a:spAutoFit/>
          </a:bodyPr>
          <a:lstStyle/>
          <a:p>
            <a:r>
              <a:rPr lang="es-CO" sz="2400" b="1" dirty="0">
                <a:latin typeface="Century Gothic" panose="020B0502020202020204" pitchFamily="34" charset="0"/>
              </a:rPr>
              <a:t>Resultados </a:t>
            </a:r>
            <a:r>
              <a:rPr lang="es-CO" sz="2400" b="1" dirty="0" err="1">
                <a:latin typeface="Century Gothic" panose="020B0502020202020204" pitchFamily="34" charset="0"/>
              </a:rPr>
              <a:t>Click</a:t>
            </a:r>
            <a:r>
              <a:rPr lang="es-CO" sz="2400" b="1" dirty="0">
                <a:latin typeface="Century Gothic" panose="020B0502020202020204" pitchFamily="34" charset="0"/>
              </a:rPr>
              <a:t> </a:t>
            </a:r>
            <a:r>
              <a:rPr lang="es-CO" sz="2400" b="1" dirty="0" err="1">
                <a:latin typeface="Century Gothic" panose="020B0502020202020204" pitchFamily="34" charset="0"/>
              </a:rPr>
              <a:t>to</a:t>
            </a:r>
            <a:r>
              <a:rPr lang="es-CO" sz="2400" b="1" dirty="0">
                <a:latin typeface="Century Gothic" panose="020B0502020202020204" pitchFamily="34" charset="0"/>
              </a:rPr>
              <a:t> </a:t>
            </a:r>
            <a:r>
              <a:rPr lang="es-CO" sz="2400" b="1" dirty="0" err="1">
                <a:latin typeface="Century Gothic" panose="020B0502020202020204" pitchFamily="34" charset="0"/>
              </a:rPr>
              <a:t>call</a:t>
            </a:r>
            <a:endParaRPr lang="es-CO" sz="2400" b="1" dirty="0">
              <a:latin typeface="Century Gothic" panose="020B0502020202020204" pitchFamily="34" charset="0"/>
            </a:endParaRPr>
          </a:p>
          <a:p>
            <a:r>
              <a:rPr lang="es-ES" sz="2400" b="1" dirty="0">
                <a:latin typeface="Century Gothic" panose="020B0502020202020204" pitchFamily="34" charset="0"/>
              </a:rPr>
              <a:t>Pregunta 2. ¿El agente resolvió su inquietud en esta llamada? </a:t>
            </a:r>
            <a:endParaRPr lang="es-CO" sz="2400" b="1" dirty="0">
              <a:solidFill>
                <a:srgbClr val="2F308F"/>
              </a:solidFill>
              <a:latin typeface="Century Gothic" panose="020B0502020202020204" pitchFamily="34" charset="0"/>
            </a:endParaRPr>
          </a:p>
        </p:txBody>
      </p:sp>
      <p:pic>
        <p:nvPicPr>
          <p:cNvPr id="6" name="Imagen 5">
            <a:extLst>
              <a:ext uri="{FF2B5EF4-FFF2-40B4-BE49-F238E27FC236}">
                <a16:creationId xmlns:a16="http://schemas.microsoft.com/office/drawing/2014/main" id="{52D139F1-A90A-EA90-38D7-B6D2E0D85F85}"/>
              </a:ext>
            </a:extLst>
          </p:cNvPr>
          <p:cNvPicPr>
            <a:picLocks noChangeAspect="1"/>
          </p:cNvPicPr>
          <p:nvPr/>
        </p:nvPicPr>
        <p:blipFill>
          <a:blip r:embed="rId3"/>
          <a:stretch>
            <a:fillRect/>
          </a:stretch>
        </p:blipFill>
        <p:spPr>
          <a:xfrm>
            <a:off x="8680812" y="3114828"/>
            <a:ext cx="3194581" cy="2408129"/>
          </a:xfrm>
          <a:prstGeom prst="rect">
            <a:avLst/>
          </a:prstGeom>
        </p:spPr>
      </p:pic>
      <p:graphicFrame>
        <p:nvGraphicFramePr>
          <p:cNvPr id="7" name="Tabla 6">
            <a:extLst>
              <a:ext uri="{FF2B5EF4-FFF2-40B4-BE49-F238E27FC236}">
                <a16:creationId xmlns:a16="http://schemas.microsoft.com/office/drawing/2014/main" id="{AAF04E0F-FB1C-C596-D964-F8EBE332B3BA}"/>
              </a:ext>
            </a:extLst>
          </p:cNvPr>
          <p:cNvGraphicFramePr>
            <a:graphicFrameLocks noGrp="1"/>
          </p:cNvGraphicFramePr>
          <p:nvPr>
            <p:extLst>
              <p:ext uri="{D42A27DB-BD31-4B8C-83A1-F6EECF244321}">
                <p14:modId xmlns:p14="http://schemas.microsoft.com/office/powerpoint/2010/main" val="1942321355"/>
              </p:ext>
            </p:extLst>
          </p:nvPr>
        </p:nvGraphicFramePr>
        <p:xfrm>
          <a:off x="8026832" y="1335043"/>
          <a:ext cx="3838558" cy="1721460"/>
        </p:xfrm>
        <a:graphic>
          <a:graphicData uri="http://schemas.openxmlformats.org/drawingml/2006/table">
            <a:tbl>
              <a:tblPr/>
              <a:tblGrid>
                <a:gridCol w="1279519">
                  <a:extLst>
                    <a:ext uri="{9D8B030D-6E8A-4147-A177-3AD203B41FA5}">
                      <a16:colId xmlns:a16="http://schemas.microsoft.com/office/drawing/2014/main" val="1247286702"/>
                    </a:ext>
                  </a:extLst>
                </a:gridCol>
                <a:gridCol w="1534603">
                  <a:extLst>
                    <a:ext uri="{9D8B030D-6E8A-4147-A177-3AD203B41FA5}">
                      <a16:colId xmlns:a16="http://schemas.microsoft.com/office/drawing/2014/main" val="864651935"/>
                    </a:ext>
                  </a:extLst>
                </a:gridCol>
                <a:gridCol w="1024436">
                  <a:extLst>
                    <a:ext uri="{9D8B030D-6E8A-4147-A177-3AD203B41FA5}">
                      <a16:colId xmlns:a16="http://schemas.microsoft.com/office/drawing/2014/main" val="3642089417"/>
                    </a:ext>
                  </a:extLst>
                </a:gridCol>
              </a:tblGrid>
              <a:tr h="688584">
                <a:tc>
                  <a:txBody>
                    <a:bodyPr/>
                    <a:lstStyle/>
                    <a:p>
                      <a:pPr algn="ctr" fontAlgn="ctr"/>
                      <a:r>
                        <a:rPr lang="es-CO" sz="1600" b="1" i="0" u="none" strike="noStrike">
                          <a:solidFill>
                            <a:srgbClr val="FFFFFF"/>
                          </a:solidFill>
                          <a:effectLst/>
                          <a:latin typeface="Arial" panose="020B0604020202020204" pitchFamily="34" charset="0"/>
                          <a:cs typeface="Arial" panose="020B0604020202020204" pitchFamily="34" charset="0"/>
                        </a:rPr>
                        <a:t>RESPUESTA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600" b="1" i="0" u="none" strike="noStrike">
                          <a:solidFill>
                            <a:srgbClr val="FFFFFF"/>
                          </a:solidFill>
                          <a:effectLst/>
                          <a:latin typeface="Arial" panose="020B0604020202020204" pitchFamily="34" charset="0"/>
                          <a:cs typeface="Arial" panose="020B0604020202020204" pitchFamily="34" charset="0"/>
                        </a:rPr>
                        <a:t>NO. USUARIOS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600" b="1" i="0" u="none" strike="noStrike">
                          <a:solidFill>
                            <a:srgbClr val="FFFFFF"/>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680698619"/>
                  </a:ext>
                </a:extLst>
              </a:tr>
              <a:tr h="344292">
                <a:tc>
                  <a:txBody>
                    <a:bodyPr/>
                    <a:lstStyle/>
                    <a:p>
                      <a:pPr algn="l" fontAlgn="b"/>
                      <a:r>
                        <a:rPr lang="es-CO" sz="1600" b="0" i="0" u="none" strike="noStrike">
                          <a:solidFill>
                            <a:srgbClr val="000000"/>
                          </a:solidFill>
                          <a:effectLst/>
                          <a:latin typeface="Arial" panose="020B0604020202020204" pitchFamily="34" charset="0"/>
                          <a:cs typeface="Arial" panose="020B0604020202020204" pitchFamily="34" charset="0"/>
                        </a:rPr>
                        <a:t>SI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9166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a:solidFill>
                            <a:srgbClr val="000000"/>
                          </a:solidFill>
                          <a:effectLst/>
                          <a:latin typeface="Arial" panose="020B0604020202020204" pitchFamily="34" charset="0"/>
                          <a:cs typeface="Arial" panose="020B0604020202020204" pitchFamily="34" charset="0"/>
                        </a:rPr>
                        <a:t>51%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3912581"/>
                  </a:ext>
                </a:extLst>
              </a:tr>
              <a:tr h="344292">
                <a:tc>
                  <a:txBody>
                    <a:bodyPr/>
                    <a:lstStyle/>
                    <a:p>
                      <a:pPr algn="l" fontAlgn="b"/>
                      <a:r>
                        <a:rPr lang="es-CO" sz="1600" b="0" i="0" u="none" strike="noStrike" dirty="0">
                          <a:solidFill>
                            <a:srgbClr val="000000"/>
                          </a:solidFill>
                          <a:effectLst/>
                          <a:latin typeface="Arial" panose="020B0604020202020204" pitchFamily="34" charset="0"/>
                          <a:cs typeface="Arial" panose="020B0604020202020204" pitchFamily="34" charset="0"/>
                        </a:rPr>
                        <a:t>NO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8637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49%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0373410"/>
                  </a:ext>
                </a:extLst>
              </a:tr>
              <a:tr h="344292">
                <a:tc>
                  <a:txBody>
                    <a:bodyPr/>
                    <a:lstStyle/>
                    <a:p>
                      <a:pPr algn="ctr" fontAlgn="ctr"/>
                      <a:r>
                        <a:rPr lang="es-CO" sz="1600" b="1" i="0" u="none" strike="noStrike">
                          <a:solidFill>
                            <a:srgbClr val="FFFFFF"/>
                          </a:solidFill>
                          <a:effectLst/>
                          <a:latin typeface="Arial" panose="020B0604020202020204" pitchFamily="34" charset="0"/>
                          <a:cs typeface="Arial" panose="020B0604020202020204" pitchFamily="34" charset="0"/>
                        </a:rPr>
                        <a:t>TOTAL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600" b="1" i="0" u="none" strike="noStrike">
                          <a:solidFill>
                            <a:srgbClr val="FFFFFF"/>
                          </a:solidFill>
                          <a:effectLst/>
                          <a:latin typeface="Arial" panose="020B0604020202020204" pitchFamily="34" charset="0"/>
                          <a:cs typeface="Arial" panose="020B0604020202020204" pitchFamily="34" charset="0"/>
                        </a:rPr>
                        <a:t>17803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600" b="1" i="0" u="none" strike="noStrike" dirty="0">
                          <a:solidFill>
                            <a:srgbClr val="FFFFFF"/>
                          </a:solidFill>
                          <a:effectLst/>
                          <a:latin typeface="Arial" panose="020B0604020202020204" pitchFamily="34" charset="0"/>
                          <a:cs typeface="Arial" panose="020B0604020202020204" pitchFamily="34" charset="0"/>
                        </a:rPr>
                        <a:t>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2274437096"/>
                  </a:ext>
                </a:extLst>
              </a:tr>
            </a:tbl>
          </a:graphicData>
        </a:graphic>
      </p:graphicFrame>
      <p:graphicFrame>
        <p:nvGraphicFramePr>
          <p:cNvPr id="8" name="Gráfico 7">
            <a:extLst>
              <a:ext uri="{FF2B5EF4-FFF2-40B4-BE49-F238E27FC236}">
                <a16:creationId xmlns:a16="http://schemas.microsoft.com/office/drawing/2014/main" id="{CB1A9F03-B19E-B2B0-A9A7-B86EEE79892E}"/>
              </a:ext>
            </a:extLst>
          </p:cNvPr>
          <p:cNvGraphicFramePr>
            <a:graphicFrameLocks/>
          </p:cNvGraphicFramePr>
          <p:nvPr>
            <p:extLst>
              <p:ext uri="{D42A27DB-BD31-4B8C-83A1-F6EECF244321}">
                <p14:modId xmlns:p14="http://schemas.microsoft.com/office/powerpoint/2010/main" val="2797662216"/>
              </p:ext>
            </p:extLst>
          </p:nvPr>
        </p:nvGraphicFramePr>
        <p:xfrm>
          <a:off x="0" y="1156138"/>
          <a:ext cx="7947878" cy="558099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97449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526771" y="504046"/>
            <a:ext cx="9792258" cy="1200329"/>
          </a:xfrm>
          <a:prstGeom prst="rect">
            <a:avLst/>
          </a:prstGeom>
          <a:noFill/>
        </p:spPr>
        <p:txBody>
          <a:bodyPr wrap="square" rtlCol="0">
            <a:spAutoFit/>
          </a:bodyPr>
          <a:lstStyle/>
          <a:p>
            <a:r>
              <a:rPr lang="es-CO" sz="2400" b="1" dirty="0">
                <a:latin typeface="Century Gothic" panose="020B0502020202020204" pitchFamily="34" charset="0"/>
              </a:rPr>
              <a:t>Resultados </a:t>
            </a:r>
            <a:r>
              <a:rPr lang="es-CO" sz="2400" b="1" dirty="0" err="1">
                <a:latin typeface="Century Gothic" panose="020B0502020202020204" pitchFamily="34" charset="0"/>
              </a:rPr>
              <a:t>Click</a:t>
            </a:r>
            <a:r>
              <a:rPr lang="es-CO" sz="2400" b="1" dirty="0">
                <a:latin typeface="Century Gothic" panose="020B0502020202020204" pitchFamily="34" charset="0"/>
              </a:rPr>
              <a:t> </a:t>
            </a:r>
            <a:r>
              <a:rPr lang="es-CO" sz="2400" b="1" dirty="0" err="1">
                <a:latin typeface="Century Gothic" panose="020B0502020202020204" pitchFamily="34" charset="0"/>
              </a:rPr>
              <a:t>to</a:t>
            </a:r>
            <a:r>
              <a:rPr lang="es-CO" sz="2400" b="1" dirty="0">
                <a:latin typeface="Century Gothic" panose="020B0502020202020204" pitchFamily="34" charset="0"/>
              </a:rPr>
              <a:t> </a:t>
            </a:r>
            <a:r>
              <a:rPr lang="es-CO" sz="2400" b="1" dirty="0" err="1">
                <a:latin typeface="Century Gothic" panose="020B0502020202020204" pitchFamily="34" charset="0"/>
              </a:rPr>
              <a:t>call</a:t>
            </a:r>
            <a:endParaRPr lang="es-CO" sz="2400" b="1" dirty="0">
              <a:latin typeface="Century Gothic" panose="020B0502020202020204" pitchFamily="34" charset="0"/>
            </a:endParaRPr>
          </a:p>
          <a:p>
            <a:r>
              <a:rPr lang="es-ES" sz="2400" b="1" dirty="0">
                <a:latin typeface="Century Gothic" panose="020B0502020202020204" pitchFamily="34" charset="0"/>
              </a:rPr>
              <a:t>Pregunta 3. ¿Se encuentra satisfecho con el tiempo de respuesta para atender esta llamada? </a:t>
            </a:r>
            <a:endParaRPr lang="es-CO" sz="2400" b="1" dirty="0">
              <a:solidFill>
                <a:srgbClr val="2F308F"/>
              </a:solidFill>
              <a:latin typeface="Century Gothic" panose="020B0502020202020204" pitchFamily="34" charset="0"/>
            </a:endParaRPr>
          </a:p>
        </p:txBody>
      </p:sp>
      <p:pic>
        <p:nvPicPr>
          <p:cNvPr id="6" name="Imagen 5">
            <a:extLst>
              <a:ext uri="{FF2B5EF4-FFF2-40B4-BE49-F238E27FC236}">
                <a16:creationId xmlns:a16="http://schemas.microsoft.com/office/drawing/2014/main" id="{99709F44-BC7C-DA09-89B0-7A7FADAB663C}"/>
              </a:ext>
            </a:extLst>
          </p:cNvPr>
          <p:cNvPicPr>
            <a:picLocks noChangeAspect="1"/>
          </p:cNvPicPr>
          <p:nvPr/>
        </p:nvPicPr>
        <p:blipFill>
          <a:blip r:embed="rId3"/>
          <a:stretch>
            <a:fillRect/>
          </a:stretch>
        </p:blipFill>
        <p:spPr>
          <a:xfrm>
            <a:off x="9234818" y="3548778"/>
            <a:ext cx="1951609" cy="1951609"/>
          </a:xfrm>
          <a:prstGeom prst="rect">
            <a:avLst/>
          </a:prstGeom>
        </p:spPr>
      </p:pic>
      <p:graphicFrame>
        <p:nvGraphicFramePr>
          <p:cNvPr id="7" name="Tabla 6">
            <a:extLst>
              <a:ext uri="{FF2B5EF4-FFF2-40B4-BE49-F238E27FC236}">
                <a16:creationId xmlns:a16="http://schemas.microsoft.com/office/drawing/2014/main" id="{BC48340A-774F-B258-A206-CA9FEC5D3B48}"/>
              </a:ext>
            </a:extLst>
          </p:cNvPr>
          <p:cNvGraphicFramePr>
            <a:graphicFrameLocks noGrp="1"/>
          </p:cNvGraphicFramePr>
          <p:nvPr>
            <p:extLst>
              <p:ext uri="{D42A27DB-BD31-4B8C-83A1-F6EECF244321}">
                <p14:modId xmlns:p14="http://schemas.microsoft.com/office/powerpoint/2010/main" val="2577439301"/>
              </p:ext>
            </p:extLst>
          </p:nvPr>
        </p:nvGraphicFramePr>
        <p:xfrm>
          <a:off x="7956330" y="1542302"/>
          <a:ext cx="3465579" cy="1631824"/>
        </p:xfrm>
        <a:graphic>
          <a:graphicData uri="http://schemas.openxmlformats.org/drawingml/2006/table">
            <a:tbl>
              <a:tblPr/>
              <a:tblGrid>
                <a:gridCol w="1155193">
                  <a:extLst>
                    <a:ext uri="{9D8B030D-6E8A-4147-A177-3AD203B41FA5}">
                      <a16:colId xmlns:a16="http://schemas.microsoft.com/office/drawing/2014/main" val="3086462998"/>
                    </a:ext>
                  </a:extLst>
                </a:gridCol>
                <a:gridCol w="1155193">
                  <a:extLst>
                    <a:ext uri="{9D8B030D-6E8A-4147-A177-3AD203B41FA5}">
                      <a16:colId xmlns:a16="http://schemas.microsoft.com/office/drawing/2014/main" val="1195498237"/>
                    </a:ext>
                  </a:extLst>
                </a:gridCol>
                <a:gridCol w="1155193">
                  <a:extLst>
                    <a:ext uri="{9D8B030D-6E8A-4147-A177-3AD203B41FA5}">
                      <a16:colId xmlns:a16="http://schemas.microsoft.com/office/drawing/2014/main" val="1413545706"/>
                    </a:ext>
                  </a:extLst>
                </a:gridCol>
              </a:tblGrid>
              <a:tr h="652729">
                <a:tc>
                  <a:txBody>
                    <a:bodyPr/>
                    <a:lstStyle/>
                    <a:p>
                      <a:pPr algn="ctr" fontAlgn="ctr"/>
                      <a:r>
                        <a:rPr lang="es-CO" sz="1400" b="1" i="0" u="none" strike="noStrike">
                          <a:solidFill>
                            <a:srgbClr val="FFFFFF"/>
                          </a:solidFill>
                          <a:effectLst/>
                          <a:latin typeface="Arial" panose="020B0604020202020204" pitchFamily="34" charset="0"/>
                          <a:cs typeface="Arial" panose="020B0604020202020204" pitchFamily="34" charset="0"/>
                        </a:rPr>
                        <a:t>RESPUESTA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400" b="1" i="0" u="none" strike="noStrike" dirty="0">
                          <a:solidFill>
                            <a:srgbClr val="FFFFFF"/>
                          </a:solidFill>
                          <a:effectLst/>
                          <a:latin typeface="Arial" panose="020B0604020202020204" pitchFamily="34" charset="0"/>
                          <a:cs typeface="Arial" panose="020B0604020202020204" pitchFamily="34" charset="0"/>
                        </a:rPr>
                        <a:t>NO. USUARIOS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400" b="1" i="0" u="none" strike="noStrike">
                          <a:solidFill>
                            <a:srgbClr val="FFFFFF"/>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3926124347"/>
                  </a:ext>
                </a:extLst>
              </a:tr>
              <a:tr h="326365">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SI</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9448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6786409"/>
                  </a:ext>
                </a:extLst>
              </a:tr>
              <a:tr h="326365">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NO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8355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4591011"/>
                  </a:ext>
                </a:extLst>
              </a:tr>
              <a:tr h="326365">
                <a:tc>
                  <a:txBody>
                    <a:bodyPr/>
                    <a:lstStyle/>
                    <a:p>
                      <a:pPr algn="ctr" fontAlgn="ctr"/>
                      <a:r>
                        <a:rPr lang="es-CO" sz="1400" b="1" i="0" u="none" strike="noStrike">
                          <a:solidFill>
                            <a:srgbClr val="FFFFFF"/>
                          </a:solidFill>
                          <a:effectLst/>
                          <a:latin typeface="Arial" panose="020B0604020202020204" pitchFamily="34" charset="0"/>
                          <a:cs typeface="Arial" panose="020B0604020202020204" pitchFamily="34" charset="0"/>
                        </a:rPr>
                        <a:t>TOTAL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400" b="1" i="0" u="none" strike="noStrike">
                          <a:solidFill>
                            <a:srgbClr val="FFFFFF"/>
                          </a:solidFill>
                          <a:effectLst/>
                          <a:latin typeface="Arial" panose="020B0604020202020204" pitchFamily="34" charset="0"/>
                          <a:cs typeface="Arial" panose="020B0604020202020204" pitchFamily="34" charset="0"/>
                        </a:rPr>
                        <a:t>17803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ctr"/>
                      <a:r>
                        <a:rPr lang="es-CO" sz="1400" b="1" i="0" u="none" strike="noStrike" dirty="0">
                          <a:solidFill>
                            <a:srgbClr val="FFFFFF"/>
                          </a:solidFill>
                          <a:effectLst/>
                          <a:latin typeface="Arial" panose="020B0604020202020204" pitchFamily="34" charset="0"/>
                          <a:cs typeface="Arial" panose="020B0604020202020204" pitchFamily="34" charset="0"/>
                        </a:rPr>
                        <a:t>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852372354"/>
                  </a:ext>
                </a:extLst>
              </a:tr>
            </a:tbl>
          </a:graphicData>
        </a:graphic>
      </p:graphicFrame>
      <p:graphicFrame>
        <p:nvGraphicFramePr>
          <p:cNvPr id="8" name="Gráfico 7">
            <a:extLst>
              <a:ext uri="{FF2B5EF4-FFF2-40B4-BE49-F238E27FC236}">
                <a16:creationId xmlns:a16="http://schemas.microsoft.com/office/drawing/2014/main" id="{493E93BE-1C26-5C2D-3C24-A3B5E861A3EE}"/>
              </a:ext>
            </a:extLst>
          </p:cNvPr>
          <p:cNvGraphicFramePr>
            <a:graphicFrameLocks/>
          </p:cNvGraphicFramePr>
          <p:nvPr>
            <p:extLst>
              <p:ext uri="{D42A27DB-BD31-4B8C-83A1-F6EECF244321}">
                <p14:modId xmlns:p14="http://schemas.microsoft.com/office/powerpoint/2010/main" val="1490154064"/>
              </p:ext>
            </p:extLst>
          </p:nvPr>
        </p:nvGraphicFramePr>
        <p:xfrm>
          <a:off x="429801" y="1156138"/>
          <a:ext cx="7831330" cy="57018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40210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26B1EE2-21FA-4B76-9D7D-0B2E1CD7A21A}"/>
              </a:ext>
            </a:extLst>
          </p:cNvPr>
          <p:cNvSpPr/>
          <p:nvPr/>
        </p:nvSpPr>
        <p:spPr>
          <a:xfrm>
            <a:off x="830833" y="3605185"/>
            <a:ext cx="11087650" cy="584775"/>
          </a:xfrm>
          <a:prstGeom prst="rect">
            <a:avLst/>
          </a:prstGeom>
        </p:spPr>
        <p:txBody>
          <a:bodyPr wrap="square">
            <a:spAutoFit/>
          </a:bodyPr>
          <a:lstStyle/>
          <a:p>
            <a:r>
              <a:rPr lang="en-US" altLang="es-CO" sz="3200" b="1" dirty="0">
                <a:solidFill>
                  <a:schemeClr val="bg1"/>
                </a:solidFill>
                <a:latin typeface="Century Gothic" panose="020B0502020202020204" pitchFamily="34" charset="0"/>
                <a:ea typeface="Roboto" charset="0"/>
                <a:cs typeface="Lato Light"/>
              </a:rPr>
              <a:t>ENCUESTA SERVICIO </a:t>
            </a:r>
            <a:r>
              <a:rPr lang="es-CO" sz="3200" b="1" dirty="0">
                <a:solidFill>
                  <a:prstClr val="white"/>
                </a:solidFill>
                <a:latin typeface="Century Gothic" panose="020B0502020202020204" pitchFamily="34" charset="0"/>
              </a:rPr>
              <a:t>SUIP LINK</a:t>
            </a:r>
          </a:p>
        </p:txBody>
      </p:sp>
    </p:spTree>
    <p:extLst>
      <p:ext uri="{BB962C8B-B14F-4D97-AF65-F5344CB8AC3E}">
        <p14:creationId xmlns:p14="http://schemas.microsoft.com/office/powerpoint/2010/main" val="3394622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7660723-EE7E-C34C-9C45-2EB9DD0DD567}"/>
              </a:ext>
            </a:extLst>
          </p:cNvPr>
          <p:cNvSpPr txBox="1"/>
          <p:nvPr/>
        </p:nvSpPr>
        <p:spPr>
          <a:xfrm>
            <a:off x="1607418" y="885059"/>
            <a:ext cx="6215782" cy="461665"/>
          </a:xfrm>
          <a:prstGeom prst="rect">
            <a:avLst/>
          </a:prstGeom>
          <a:noFill/>
        </p:spPr>
        <p:txBody>
          <a:bodyPr wrap="square" rtlCol="0">
            <a:spAutoFit/>
          </a:bodyPr>
          <a:lstStyle/>
          <a:p>
            <a:r>
              <a:rPr lang="es-CO" sz="2400" b="1" dirty="0">
                <a:solidFill>
                  <a:prstClr val="black"/>
                </a:solidFill>
                <a:latin typeface="Century Gothic" panose="020B0502020202020204" pitchFamily="34" charset="0"/>
              </a:rPr>
              <a:t>FICHA TÉCNICA</a:t>
            </a:r>
            <a:endParaRPr lang="es-CO" sz="2400" b="1" dirty="0">
              <a:solidFill>
                <a:srgbClr val="2F308F"/>
              </a:solidFill>
              <a:latin typeface="Century Gothic" panose="020B0502020202020204" pitchFamily="34" charset="0"/>
            </a:endParaRPr>
          </a:p>
        </p:txBody>
      </p:sp>
      <p:graphicFrame>
        <p:nvGraphicFramePr>
          <p:cNvPr id="4" name="Tabla 4">
            <a:extLst>
              <a:ext uri="{FF2B5EF4-FFF2-40B4-BE49-F238E27FC236}">
                <a16:creationId xmlns:a16="http://schemas.microsoft.com/office/drawing/2014/main" id="{AE5DAE72-0CEA-4BE1-BCE6-C35B8E5C4373}"/>
              </a:ext>
            </a:extLst>
          </p:cNvPr>
          <p:cNvGraphicFramePr>
            <a:graphicFrameLocks noGrp="1"/>
          </p:cNvGraphicFramePr>
          <p:nvPr>
            <p:extLst>
              <p:ext uri="{D42A27DB-BD31-4B8C-83A1-F6EECF244321}">
                <p14:modId xmlns:p14="http://schemas.microsoft.com/office/powerpoint/2010/main" val="1461985466"/>
              </p:ext>
            </p:extLst>
          </p:nvPr>
        </p:nvGraphicFramePr>
        <p:xfrm>
          <a:off x="1607418" y="1492470"/>
          <a:ext cx="10237741" cy="431988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3621373">
                  <a:extLst>
                    <a:ext uri="{9D8B030D-6E8A-4147-A177-3AD203B41FA5}">
                      <a16:colId xmlns:a16="http://schemas.microsoft.com/office/drawing/2014/main" val="3171859743"/>
                    </a:ext>
                  </a:extLst>
                </a:gridCol>
                <a:gridCol w="6616368">
                  <a:extLst>
                    <a:ext uri="{9D8B030D-6E8A-4147-A177-3AD203B41FA5}">
                      <a16:colId xmlns:a16="http://schemas.microsoft.com/office/drawing/2014/main" val="3782384896"/>
                    </a:ext>
                  </a:extLst>
                </a:gridCol>
              </a:tblGrid>
              <a:tr h="1023263">
                <a:tc>
                  <a:txBody>
                    <a:bodyPr/>
                    <a:lstStyle/>
                    <a:p>
                      <a:pPr algn="l">
                        <a:lnSpc>
                          <a:spcPct val="115000"/>
                        </a:lnSpc>
                        <a:spcBef>
                          <a:spcPts val="500"/>
                        </a:spcBef>
                        <a:spcAft>
                          <a:spcPts val="1000"/>
                        </a:spcAft>
                      </a:pPr>
                      <a:r>
                        <a:rPr lang="es-CO" sz="1600" dirty="0">
                          <a:solidFill>
                            <a:schemeClr val="tx1"/>
                          </a:solidFill>
                          <a:effectLst/>
                          <a:latin typeface="Arial" panose="020B0604020202020204" pitchFamily="34" charset="0"/>
                          <a:cs typeface="Arial" panose="020B0604020202020204" pitchFamily="34" charset="0"/>
                        </a:rPr>
                        <a:t>Universo de estudio</a:t>
                      </a:r>
                      <a:endParaRPr lang="es-CO"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0"/>
                        </a:spcAft>
                      </a:pPr>
                      <a:r>
                        <a:rPr lang="es-ES" sz="1600" b="0" dirty="0">
                          <a:solidFill>
                            <a:schemeClr val="tx1"/>
                          </a:solidFill>
                          <a:effectLst/>
                          <a:latin typeface="Arial" panose="020B0604020202020204" pitchFamily="34" charset="0"/>
                          <a:cs typeface="Arial" panose="020B0604020202020204" pitchFamily="34" charset="0"/>
                        </a:rPr>
                        <a:t>Usuarios que hicieron uso del canal virtual – SUIP link suministrado desde el Centro de Contacto de la Fiscalía General de la Nación.</a:t>
                      </a:r>
                    </a:p>
                  </a:txBody>
                  <a:tcPr marL="68580" marR="68580" marT="0" marB="0" anchor="ctr">
                    <a:solidFill>
                      <a:schemeClr val="accent1">
                        <a:lumMod val="20000"/>
                        <a:lumOff val="80000"/>
                      </a:schemeClr>
                    </a:solidFill>
                  </a:tcPr>
                </a:tc>
                <a:extLst>
                  <a:ext uri="{0D108BD9-81ED-4DB2-BD59-A6C34878D82A}">
                    <a16:rowId xmlns:a16="http://schemas.microsoft.com/office/drawing/2014/main" val="526259934"/>
                  </a:ext>
                </a:extLst>
              </a:tr>
              <a:tr h="857294">
                <a:tc>
                  <a:txBody>
                    <a:bodyPr/>
                    <a:lstStyle/>
                    <a:p>
                      <a:pPr algn="l">
                        <a:lnSpc>
                          <a:spcPct val="115000"/>
                        </a:lnSpc>
                        <a:spcBef>
                          <a:spcPts val="500"/>
                        </a:spcBef>
                        <a:spcAft>
                          <a:spcPts val="1000"/>
                        </a:spcAft>
                      </a:pPr>
                      <a:r>
                        <a:rPr lang="es-CO" sz="1600" b="1" dirty="0">
                          <a:solidFill>
                            <a:schemeClr val="tx1"/>
                          </a:solidFill>
                          <a:effectLst/>
                          <a:latin typeface="Arial" panose="020B0604020202020204" pitchFamily="34" charset="0"/>
                          <a:cs typeface="Arial" panose="020B0604020202020204" pitchFamily="34" charset="0"/>
                        </a:rPr>
                        <a:t>Unidades de Selección</a:t>
                      </a:r>
                      <a:endParaRPr lang="es-CO"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l">
                        <a:lnSpc>
                          <a:spcPct val="115000"/>
                        </a:lnSpc>
                        <a:spcBef>
                          <a:spcPts val="500"/>
                        </a:spcBef>
                        <a:spcAft>
                          <a:spcPts val="215"/>
                        </a:spcAft>
                      </a:pPr>
                      <a:r>
                        <a:rPr lang="es-CO"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Usuarios que respondieron de manera voluntaria las cuatro (4) preguntas, una vez se comunicaron con el Centro de Contacto</a:t>
                      </a:r>
                    </a:p>
                  </a:txBody>
                  <a:tcPr marL="68580" marR="68580" marT="0" marB="0" anchor="ctr"/>
                </a:tc>
                <a:extLst>
                  <a:ext uri="{0D108BD9-81ED-4DB2-BD59-A6C34878D82A}">
                    <a16:rowId xmlns:a16="http://schemas.microsoft.com/office/drawing/2014/main" val="2257062589"/>
                  </a:ext>
                </a:extLst>
              </a:tr>
              <a:tr h="578575">
                <a:tc>
                  <a:txBody>
                    <a:bodyPr/>
                    <a:lstStyle/>
                    <a:p>
                      <a:pPr algn="l">
                        <a:lnSpc>
                          <a:spcPct val="115000"/>
                        </a:lnSpc>
                        <a:spcBef>
                          <a:spcPts val="500"/>
                        </a:spcBef>
                        <a:spcAft>
                          <a:spcPts val="1000"/>
                        </a:spcAft>
                      </a:pPr>
                      <a:r>
                        <a:rPr lang="es-CO"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Población Objeto</a:t>
                      </a:r>
                    </a:p>
                  </a:txBody>
                  <a:tcPr marL="68580" marR="68580" marT="0" marB="0" anchor="ctr">
                    <a:solidFill>
                      <a:schemeClr val="accent1"/>
                    </a:solidFill>
                  </a:tcPr>
                </a:tc>
                <a:tc>
                  <a:txBody>
                    <a:bodyPr/>
                    <a:lstStyle/>
                    <a:p>
                      <a:pPr algn="l">
                        <a:lnSpc>
                          <a:spcPct val="115000"/>
                        </a:lnSpc>
                        <a:spcBef>
                          <a:spcPts val="500"/>
                        </a:spcBef>
                        <a:spcAft>
                          <a:spcPts val="1000"/>
                        </a:spcAft>
                      </a:pPr>
                      <a:r>
                        <a:rPr lang="es-CO" sz="1600" kern="1200" dirty="0">
                          <a:solidFill>
                            <a:schemeClr val="tx1"/>
                          </a:solidFill>
                          <a:effectLst/>
                          <a:latin typeface="Arial" panose="020B0604020202020204" pitchFamily="34" charset="0"/>
                          <a:ea typeface="+mn-ea"/>
                          <a:cs typeface="Arial" panose="020B0604020202020204" pitchFamily="34" charset="0"/>
                        </a:rPr>
                        <a:t>33.065 </a:t>
                      </a:r>
                      <a:r>
                        <a:rPr lang="es-CO" sz="1600" b="0" kern="1200" dirty="0">
                          <a:solidFill>
                            <a:schemeClr val="tx1"/>
                          </a:solidFill>
                          <a:effectLst/>
                          <a:latin typeface="Arial" panose="020B0604020202020204" pitchFamily="34" charset="0"/>
                          <a:ea typeface="+mn-ea"/>
                          <a:cs typeface="Arial" panose="020B0604020202020204" pitchFamily="34" charset="0"/>
                        </a:rPr>
                        <a:t>usuarios</a:t>
                      </a:r>
                      <a:endParaRPr lang="es-CO"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87579493"/>
                  </a:ext>
                </a:extLst>
              </a:tr>
              <a:tr h="578575">
                <a:tc>
                  <a:txBody>
                    <a:bodyPr/>
                    <a:lstStyle/>
                    <a:p>
                      <a:pPr algn="l">
                        <a:lnSpc>
                          <a:spcPct val="115000"/>
                        </a:lnSpc>
                        <a:spcBef>
                          <a:spcPts val="500"/>
                        </a:spcBef>
                        <a:spcAft>
                          <a:spcPts val="1000"/>
                        </a:spcAft>
                      </a:pPr>
                      <a:r>
                        <a:rPr lang="es-CO" sz="1600" b="1" dirty="0">
                          <a:solidFill>
                            <a:schemeClr val="tx1"/>
                          </a:solidFill>
                          <a:effectLst/>
                          <a:latin typeface="Arial" panose="020B0604020202020204" pitchFamily="34" charset="0"/>
                          <a:cs typeface="Arial" panose="020B0604020202020204" pitchFamily="34" charset="0"/>
                        </a:rPr>
                        <a:t>Respuestas efectivas</a:t>
                      </a:r>
                      <a:endParaRPr lang="es-CO"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l">
                        <a:lnSpc>
                          <a:spcPct val="115000"/>
                        </a:lnSpc>
                        <a:spcBef>
                          <a:spcPts val="500"/>
                        </a:spcBef>
                        <a:spcAft>
                          <a:spcPts val="1000"/>
                        </a:spcAft>
                      </a:pPr>
                      <a:r>
                        <a:rPr lang="es-CO" sz="1600" dirty="0">
                          <a:solidFill>
                            <a:schemeClr val="tx1"/>
                          </a:solidFill>
                          <a:effectLst/>
                          <a:latin typeface="Arial" panose="020B0604020202020204" pitchFamily="34" charset="0"/>
                          <a:cs typeface="Arial" panose="020B0604020202020204" pitchFamily="34" charset="0"/>
                        </a:rPr>
                        <a:t> </a:t>
                      </a:r>
                      <a:r>
                        <a:rPr lang="es-CO" sz="16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16.909 </a:t>
                      </a:r>
                      <a:r>
                        <a:rPr lang="es-CO" sz="1600" dirty="0">
                          <a:effectLst/>
                          <a:latin typeface="Arial" panose="020B0604020202020204" pitchFamily="34" charset="0"/>
                          <a:cs typeface="Arial" panose="020B0604020202020204" pitchFamily="34" charset="0"/>
                        </a:rPr>
                        <a:t>usuarios</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08717737"/>
                  </a:ext>
                </a:extLst>
              </a:tr>
              <a:tr h="578575">
                <a:tc>
                  <a:txBody>
                    <a:bodyPr/>
                    <a:lstStyle/>
                    <a:p>
                      <a:pPr algn="l">
                        <a:lnSpc>
                          <a:spcPct val="115000"/>
                        </a:lnSpc>
                        <a:spcBef>
                          <a:spcPts val="500"/>
                        </a:spcBef>
                        <a:spcAft>
                          <a:spcPts val="1000"/>
                        </a:spcAft>
                      </a:pPr>
                      <a:r>
                        <a:rPr lang="es-CO" sz="1600" b="1" dirty="0">
                          <a:solidFill>
                            <a:schemeClr val="tx1"/>
                          </a:solidFill>
                          <a:effectLst/>
                          <a:latin typeface="Arial" panose="020B0604020202020204" pitchFamily="34" charset="0"/>
                          <a:cs typeface="Arial" panose="020B0604020202020204" pitchFamily="34" charset="0"/>
                        </a:rPr>
                        <a:t>Fecha de aplicación</a:t>
                      </a:r>
                      <a:endParaRPr lang="es-CO"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1"/>
                    </a:solidFill>
                  </a:tcP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Enero a junio de 2022</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228723790"/>
                  </a:ext>
                </a:extLst>
              </a:tr>
              <a:tr h="703598">
                <a:tc>
                  <a:txBody>
                    <a:bodyPr/>
                    <a:lstStyle/>
                    <a:p>
                      <a:pPr algn="l">
                        <a:lnSpc>
                          <a:spcPct val="115000"/>
                        </a:lnSpc>
                        <a:spcBef>
                          <a:spcPts val="500"/>
                        </a:spcBef>
                        <a:spcAft>
                          <a:spcPts val="1000"/>
                        </a:spcAft>
                      </a:pPr>
                      <a:r>
                        <a:rPr lang="es-CO" sz="1600" b="1" dirty="0">
                          <a:solidFill>
                            <a:schemeClr val="tx1"/>
                          </a:solidFill>
                          <a:effectLst/>
                          <a:latin typeface="Arial" panose="020B0604020202020204" pitchFamily="34" charset="0"/>
                          <a:cs typeface="Arial" panose="020B0604020202020204" pitchFamily="34" charset="0"/>
                        </a:rPr>
                        <a:t>Método de aplicación de la encuesta</a:t>
                      </a:r>
                      <a:endParaRPr lang="es-CO"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1"/>
                    </a:solidFill>
                  </a:tcP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Virtual y voluntario </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277478337"/>
                  </a:ext>
                </a:extLst>
              </a:tr>
            </a:tbl>
          </a:graphicData>
        </a:graphic>
      </p:graphicFrame>
      <p:pic>
        <p:nvPicPr>
          <p:cNvPr id="5" name="Imagen 4">
            <a:extLst>
              <a:ext uri="{FF2B5EF4-FFF2-40B4-BE49-F238E27FC236}">
                <a16:creationId xmlns:a16="http://schemas.microsoft.com/office/drawing/2014/main" id="{ECCA1BBC-39B4-E056-5B40-D3F443ABB90C}"/>
              </a:ext>
            </a:extLst>
          </p:cNvPr>
          <p:cNvPicPr>
            <a:picLocks noChangeAspect="1"/>
          </p:cNvPicPr>
          <p:nvPr/>
        </p:nvPicPr>
        <p:blipFill rotWithShape="1">
          <a:blip r:embed="rId3"/>
          <a:srcRect l="10795" t="22966" r="7143" b="21915"/>
          <a:stretch/>
        </p:blipFill>
        <p:spPr>
          <a:xfrm>
            <a:off x="10584582" y="290771"/>
            <a:ext cx="1376634" cy="1128826"/>
          </a:xfrm>
          <a:prstGeom prst="rect">
            <a:avLst/>
          </a:prstGeom>
        </p:spPr>
      </p:pic>
    </p:spTree>
    <p:extLst>
      <p:ext uri="{BB962C8B-B14F-4D97-AF65-F5344CB8AC3E}">
        <p14:creationId xmlns:p14="http://schemas.microsoft.com/office/powerpoint/2010/main" val="2387025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526772" y="588051"/>
            <a:ext cx="10019234" cy="830997"/>
          </a:xfrm>
          <a:prstGeom prst="rect">
            <a:avLst/>
          </a:prstGeom>
          <a:noFill/>
        </p:spPr>
        <p:txBody>
          <a:bodyPr wrap="square" rtlCol="0">
            <a:spAutoFit/>
          </a:bodyPr>
          <a:lstStyle/>
          <a:p>
            <a:r>
              <a:rPr lang="es-CO" sz="2400" b="1" dirty="0">
                <a:latin typeface="Century Gothic" panose="020B0502020202020204" pitchFamily="34" charset="0"/>
              </a:rPr>
              <a:t>Pregunta No 1. </a:t>
            </a:r>
            <a:r>
              <a:rPr lang="es-ES" sz="2400" b="1" dirty="0">
                <a:latin typeface="Century Gothic" panose="020B0502020202020204" pitchFamily="34" charset="0"/>
              </a:rPr>
              <a:t>¿Cómo califica nuestro servicio de denuncia virtual (autogestión)?</a:t>
            </a:r>
            <a:endParaRPr lang="es-CO" sz="2400" b="1" dirty="0">
              <a:solidFill>
                <a:srgbClr val="2F308F"/>
              </a:solidFill>
              <a:latin typeface="Century Gothic" panose="020B0502020202020204" pitchFamily="34" charset="0"/>
            </a:endParaRPr>
          </a:p>
        </p:txBody>
      </p:sp>
      <p:sp>
        <p:nvSpPr>
          <p:cNvPr id="8" name="CuadroTexto 7"/>
          <p:cNvSpPr txBox="1"/>
          <p:nvPr/>
        </p:nvSpPr>
        <p:spPr>
          <a:xfrm>
            <a:off x="7847461" y="4660289"/>
            <a:ext cx="887105" cy="369332"/>
          </a:xfrm>
          <a:prstGeom prst="rect">
            <a:avLst/>
          </a:prstGeom>
          <a:noFill/>
        </p:spPr>
        <p:txBody>
          <a:bodyPr wrap="square" rtlCol="0">
            <a:spAutoFit/>
          </a:bodyPr>
          <a:lstStyle/>
          <a:p>
            <a:r>
              <a:rPr lang="es-CO" b="1" dirty="0">
                <a:solidFill>
                  <a:schemeClr val="bg1"/>
                </a:solidFill>
              </a:rPr>
              <a:t>76%</a:t>
            </a:r>
          </a:p>
        </p:txBody>
      </p:sp>
      <p:sp>
        <p:nvSpPr>
          <p:cNvPr id="9" name="CuadroTexto 8"/>
          <p:cNvSpPr txBox="1"/>
          <p:nvPr/>
        </p:nvSpPr>
        <p:spPr>
          <a:xfrm>
            <a:off x="5737546" y="4065689"/>
            <a:ext cx="887105" cy="369332"/>
          </a:xfrm>
          <a:prstGeom prst="rect">
            <a:avLst/>
          </a:prstGeom>
          <a:noFill/>
        </p:spPr>
        <p:txBody>
          <a:bodyPr wrap="square" rtlCol="0">
            <a:spAutoFit/>
          </a:bodyPr>
          <a:lstStyle/>
          <a:p>
            <a:r>
              <a:rPr lang="es-CO" b="1" dirty="0">
                <a:solidFill>
                  <a:schemeClr val="bg1"/>
                </a:solidFill>
              </a:rPr>
              <a:t>7%</a:t>
            </a:r>
          </a:p>
        </p:txBody>
      </p:sp>
      <p:sp>
        <p:nvSpPr>
          <p:cNvPr id="10" name="CuadroTexto 9"/>
          <p:cNvSpPr txBox="1"/>
          <p:nvPr/>
        </p:nvSpPr>
        <p:spPr>
          <a:xfrm>
            <a:off x="5649284" y="3508172"/>
            <a:ext cx="887105" cy="369332"/>
          </a:xfrm>
          <a:prstGeom prst="rect">
            <a:avLst/>
          </a:prstGeom>
          <a:noFill/>
        </p:spPr>
        <p:txBody>
          <a:bodyPr wrap="square" rtlCol="0">
            <a:spAutoFit/>
          </a:bodyPr>
          <a:lstStyle/>
          <a:p>
            <a:r>
              <a:rPr lang="es-CO" b="1" dirty="0">
                <a:solidFill>
                  <a:schemeClr val="bg1"/>
                </a:solidFill>
              </a:rPr>
              <a:t>3%</a:t>
            </a:r>
          </a:p>
        </p:txBody>
      </p:sp>
      <p:sp>
        <p:nvSpPr>
          <p:cNvPr id="11" name="CuadroTexto 10"/>
          <p:cNvSpPr txBox="1"/>
          <p:nvPr/>
        </p:nvSpPr>
        <p:spPr>
          <a:xfrm>
            <a:off x="5649283" y="2875943"/>
            <a:ext cx="887105" cy="338554"/>
          </a:xfrm>
          <a:prstGeom prst="rect">
            <a:avLst/>
          </a:prstGeom>
          <a:noFill/>
        </p:spPr>
        <p:txBody>
          <a:bodyPr wrap="square" rtlCol="0">
            <a:spAutoFit/>
          </a:bodyPr>
          <a:lstStyle/>
          <a:p>
            <a:r>
              <a:rPr lang="es-CO" sz="1600" b="1" dirty="0">
                <a:solidFill>
                  <a:schemeClr val="bg1"/>
                </a:solidFill>
              </a:rPr>
              <a:t>2%</a:t>
            </a:r>
          </a:p>
        </p:txBody>
      </p:sp>
      <p:sp>
        <p:nvSpPr>
          <p:cNvPr id="12" name="CuadroTexto 11"/>
          <p:cNvSpPr txBox="1"/>
          <p:nvPr/>
        </p:nvSpPr>
        <p:spPr>
          <a:xfrm>
            <a:off x="5801684" y="2257361"/>
            <a:ext cx="887105" cy="369332"/>
          </a:xfrm>
          <a:prstGeom prst="rect">
            <a:avLst/>
          </a:prstGeom>
          <a:noFill/>
        </p:spPr>
        <p:txBody>
          <a:bodyPr wrap="square" rtlCol="0">
            <a:spAutoFit/>
          </a:bodyPr>
          <a:lstStyle/>
          <a:p>
            <a:r>
              <a:rPr lang="es-CO" b="1" dirty="0">
                <a:solidFill>
                  <a:schemeClr val="bg1"/>
                </a:solidFill>
              </a:rPr>
              <a:t>12%</a:t>
            </a:r>
          </a:p>
        </p:txBody>
      </p:sp>
      <p:pic>
        <p:nvPicPr>
          <p:cNvPr id="1026" name="Picture 2" descr="null">
            <a:extLst>
              <a:ext uri="{FF2B5EF4-FFF2-40B4-BE49-F238E27FC236}">
                <a16:creationId xmlns:a16="http://schemas.microsoft.com/office/drawing/2014/main" id="{92FACBC4-0FB2-E440-1DA7-17CA9ED1E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749" y="1911202"/>
            <a:ext cx="3035596" cy="15177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Gráfico 14">
            <a:extLst>
              <a:ext uri="{FF2B5EF4-FFF2-40B4-BE49-F238E27FC236}">
                <a16:creationId xmlns:a16="http://schemas.microsoft.com/office/drawing/2014/main" id="{2EAE616B-2876-DB24-824E-05553E52CD79}"/>
              </a:ext>
            </a:extLst>
          </p:cNvPr>
          <p:cNvGraphicFramePr>
            <a:graphicFrameLocks/>
          </p:cNvGraphicFramePr>
          <p:nvPr>
            <p:extLst>
              <p:ext uri="{D42A27DB-BD31-4B8C-83A1-F6EECF244321}">
                <p14:modId xmlns:p14="http://schemas.microsoft.com/office/powerpoint/2010/main" val="2856586029"/>
              </p:ext>
            </p:extLst>
          </p:nvPr>
        </p:nvGraphicFramePr>
        <p:xfrm>
          <a:off x="3880087" y="1292828"/>
          <a:ext cx="9229726" cy="477062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a 3">
            <a:extLst>
              <a:ext uri="{FF2B5EF4-FFF2-40B4-BE49-F238E27FC236}">
                <a16:creationId xmlns:a16="http://schemas.microsoft.com/office/drawing/2014/main" id="{3C087D23-CBC3-F983-41EF-0399C7E748BE}"/>
              </a:ext>
            </a:extLst>
          </p:cNvPr>
          <p:cNvGraphicFramePr>
            <a:graphicFrameLocks noGrp="1"/>
          </p:cNvGraphicFramePr>
          <p:nvPr>
            <p:extLst>
              <p:ext uri="{D42A27DB-BD31-4B8C-83A1-F6EECF244321}">
                <p14:modId xmlns:p14="http://schemas.microsoft.com/office/powerpoint/2010/main" val="3345820345"/>
              </p:ext>
            </p:extLst>
          </p:nvPr>
        </p:nvGraphicFramePr>
        <p:xfrm>
          <a:off x="807806" y="3831823"/>
          <a:ext cx="3536735" cy="2329280"/>
        </p:xfrm>
        <a:graphic>
          <a:graphicData uri="http://schemas.openxmlformats.org/drawingml/2006/table">
            <a:tbl>
              <a:tblPr/>
              <a:tblGrid>
                <a:gridCol w="1660186">
                  <a:extLst>
                    <a:ext uri="{9D8B030D-6E8A-4147-A177-3AD203B41FA5}">
                      <a16:colId xmlns:a16="http://schemas.microsoft.com/office/drawing/2014/main" val="522513842"/>
                    </a:ext>
                  </a:extLst>
                </a:gridCol>
                <a:gridCol w="1003177">
                  <a:extLst>
                    <a:ext uri="{9D8B030D-6E8A-4147-A177-3AD203B41FA5}">
                      <a16:colId xmlns:a16="http://schemas.microsoft.com/office/drawing/2014/main" val="1630982529"/>
                    </a:ext>
                  </a:extLst>
                </a:gridCol>
                <a:gridCol w="873372">
                  <a:extLst>
                    <a:ext uri="{9D8B030D-6E8A-4147-A177-3AD203B41FA5}">
                      <a16:colId xmlns:a16="http://schemas.microsoft.com/office/drawing/2014/main" val="2661007067"/>
                    </a:ext>
                  </a:extLst>
                </a:gridCol>
              </a:tblGrid>
              <a:tr h="582320">
                <a:tc>
                  <a:txBody>
                    <a:bodyPr/>
                    <a:lstStyle/>
                    <a:p>
                      <a:pPr algn="ctr" rtl="0" fontAlgn="ctr"/>
                      <a:r>
                        <a:rPr lang="es-CO" sz="1400" b="1" i="0" u="none" strike="noStrike">
                          <a:solidFill>
                            <a:srgbClr val="000000"/>
                          </a:solidFill>
                          <a:effectLst/>
                          <a:latin typeface="Arial" panose="020B0604020202020204" pitchFamily="34" charset="0"/>
                        </a:rPr>
                        <a:t>Respuesta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s-CO" sz="1400" b="1" i="0" u="none" strike="noStrike">
                          <a:solidFill>
                            <a:srgbClr val="000000"/>
                          </a:solidFill>
                          <a:effectLst/>
                          <a:latin typeface="Arial" panose="020B0604020202020204" pitchFamily="34" charset="0"/>
                        </a:rPr>
                        <a:t>No. De usuario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s-CO" sz="1400" b="1" i="0" u="none" strike="noStrike">
                          <a:solidFill>
                            <a:srgbClr val="000000"/>
                          </a:solidFill>
                          <a:effectLst/>
                          <a:latin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106455372"/>
                  </a:ext>
                </a:extLst>
              </a:tr>
              <a:tr h="291160">
                <a:tc>
                  <a:txBody>
                    <a:bodyPr/>
                    <a:lstStyle/>
                    <a:p>
                      <a:pPr algn="l" rtl="0" fontAlgn="b"/>
                      <a:r>
                        <a:rPr lang="es-CO" sz="1400" b="0" i="0" u="none" strike="noStrike">
                          <a:solidFill>
                            <a:srgbClr val="000000"/>
                          </a:solidFill>
                          <a:effectLst/>
                          <a:latin typeface="Arial" panose="020B0604020202020204" pitchFamily="34" charset="0"/>
                        </a:rPr>
                        <a:t>Muy Bueno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a:solidFill>
                            <a:srgbClr val="000000"/>
                          </a:solidFill>
                          <a:effectLst/>
                          <a:latin typeface="Arial" panose="020B0604020202020204" pitchFamily="34" charset="0"/>
                        </a:rPr>
                        <a:t>9284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a:solidFill>
                            <a:srgbClr val="000000"/>
                          </a:solidFill>
                          <a:effectLst/>
                          <a:latin typeface="Arial" panose="020B0604020202020204" pitchFamily="34" charset="0"/>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0614265"/>
                  </a:ext>
                </a:extLst>
              </a:tr>
              <a:tr h="291160">
                <a:tc>
                  <a:txBody>
                    <a:bodyPr/>
                    <a:lstStyle/>
                    <a:p>
                      <a:pPr algn="l" rtl="0" fontAlgn="b"/>
                      <a:r>
                        <a:rPr lang="es-CO" sz="1400" b="0" i="0" u="none" strike="noStrike">
                          <a:solidFill>
                            <a:srgbClr val="000000"/>
                          </a:solidFill>
                          <a:effectLst/>
                          <a:latin typeface="Arial" panose="020B0604020202020204" pitchFamily="34" charset="0"/>
                        </a:rPr>
                        <a:t>Bueno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a:solidFill>
                            <a:srgbClr val="000000"/>
                          </a:solidFill>
                          <a:effectLst/>
                          <a:latin typeface="Arial" panose="020B0604020202020204" pitchFamily="34" charset="0"/>
                        </a:rPr>
                        <a:t>6418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a:solidFill>
                            <a:srgbClr val="000000"/>
                          </a:solidFill>
                          <a:effectLst/>
                          <a:latin typeface="Arial" panose="020B060402020202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9558860"/>
                  </a:ext>
                </a:extLst>
              </a:tr>
              <a:tr h="291160">
                <a:tc>
                  <a:txBody>
                    <a:bodyPr/>
                    <a:lstStyle/>
                    <a:p>
                      <a:pPr algn="l" rtl="0" fontAlgn="b"/>
                      <a:r>
                        <a:rPr lang="es-CO" sz="1400" b="0" i="0" u="none" strike="noStrike">
                          <a:solidFill>
                            <a:srgbClr val="000000"/>
                          </a:solidFill>
                          <a:effectLst/>
                          <a:latin typeface="Arial" panose="020B0604020202020204" pitchFamily="34" charset="0"/>
                        </a:rPr>
                        <a:t>Regula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a:solidFill>
                            <a:srgbClr val="000000"/>
                          </a:solidFill>
                          <a:effectLst/>
                          <a:latin typeface="Arial" panose="020B0604020202020204" pitchFamily="34" charset="0"/>
                        </a:rPr>
                        <a:t>1026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a:solidFill>
                            <a:srgbClr val="000000"/>
                          </a:solidFill>
                          <a:effectLst/>
                          <a:latin typeface="Arial" panose="020B060402020202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207160"/>
                  </a:ext>
                </a:extLst>
              </a:tr>
              <a:tr h="291160">
                <a:tc>
                  <a:txBody>
                    <a:bodyPr/>
                    <a:lstStyle/>
                    <a:p>
                      <a:pPr algn="l" rtl="0" fontAlgn="b"/>
                      <a:r>
                        <a:rPr lang="es-CO" sz="1400" b="0" i="0" u="none" strike="noStrike">
                          <a:solidFill>
                            <a:srgbClr val="000000"/>
                          </a:solidFill>
                          <a:effectLst/>
                          <a:latin typeface="Arial" panose="020B0604020202020204" pitchFamily="34" charset="0"/>
                        </a:rPr>
                        <a:t>Malo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a:solidFill>
                            <a:srgbClr val="000000"/>
                          </a:solidFill>
                          <a:effectLst/>
                          <a:latin typeface="Arial" panose="020B0604020202020204" pitchFamily="34" charset="0"/>
                        </a:rPr>
                        <a: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a:solidFill>
                            <a:srgbClr val="000000"/>
                          </a:solidFill>
                          <a:effectLst/>
                          <a:latin typeface="Arial" panose="020B060402020202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5763880"/>
                  </a:ext>
                </a:extLst>
              </a:tr>
              <a:tr h="291160">
                <a:tc>
                  <a:txBody>
                    <a:bodyPr/>
                    <a:lstStyle/>
                    <a:p>
                      <a:pPr algn="l" rtl="0" fontAlgn="b"/>
                      <a:r>
                        <a:rPr lang="es-CO" sz="1400" b="0" i="0" u="none" strike="noStrike">
                          <a:solidFill>
                            <a:srgbClr val="000000"/>
                          </a:solidFill>
                          <a:effectLst/>
                          <a:latin typeface="Arial" panose="020B0604020202020204" pitchFamily="34" charset="0"/>
                        </a:rPr>
                        <a:t>Muy Malo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a:solidFill>
                            <a:srgbClr val="000000"/>
                          </a:solidFill>
                          <a:effectLst/>
                          <a:latin typeface="Arial" panose="020B0604020202020204" pitchFamily="34" charset="0"/>
                        </a:rPr>
                        <a:t>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a:solidFill>
                            <a:srgbClr val="000000"/>
                          </a:solidFill>
                          <a:effectLst/>
                          <a:latin typeface="Arial" panose="020B060402020202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9248700"/>
                  </a:ext>
                </a:extLst>
              </a:tr>
              <a:tr h="291160">
                <a:tc>
                  <a:txBody>
                    <a:bodyPr/>
                    <a:lstStyle/>
                    <a:p>
                      <a:pPr algn="l" rtl="0" fontAlgn="b"/>
                      <a:r>
                        <a:rPr lang="es-CO" sz="1400" b="1" i="0" u="none" strike="noStrike">
                          <a:solidFill>
                            <a:srgbClr val="000000"/>
                          </a:solidFill>
                          <a:effectLst/>
                          <a:latin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b"/>
                      <a:r>
                        <a:rPr lang="es-CO" sz="1400" b="1" i="0" u="none" strike="noStrike">
                          <a:solidFill>
                            <a:srgbClr val="000000"/>
                          </a:solidFill>
                          <a:effectLst/>
                          <a:latin typeface="Arial" panose="020B0604020202020204" pitchFamily="34" charset="0"/>
                        </a:rPr>
                        <a:t>16909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b"/>
                      <a:r>
                        <a:rPr lang="es-CO" sz="1400" b="1" i="0" u="none" strike="noStrike" dirty="0">
                          <a:solidFill>
                            <a:srgbClr val="000000"/>
                          </a:solidFill>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676854246"/>
                  </a:ext>
                </a:extLst>
              </a:tr>
            </a:tbl>
          </a:graphicData>
        </a:graphic>
      </p:graphicFrame>
    </p:spTree>
    <p:extLst>
      <p:ext uri="{BB962C8B-B14F-4D97-AF65-F5344CB8AC3E}">
        <p14:creationId xmlns:p14="http://schemas.microsoft.com/office/powerpoint/2010/main" val="2483074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526772" y="817413"/>
            <a:ext cx="9896404" cy="461665"/>
          </a:xfrm>
          <a:prstGeom prst="rect">
            <a:avLst/>
          </a:prstGeom>
          <a:noFill/>
        </p:spPr>
        <p:txBody>
          <a:bodyPr wrap="square" rtlCol="0">
            <a:spAutoFit/>
          </a:bodyPr>
          <a:lstStyle/>
          <a:p>
            <a:r>
              <a:rPr lang="es-CO" sz="2400" b="1" dirty="0">
                <a:latin typeface="Century Gothic" panose="020B0502020202020204" pitchFamily="34" charset="0"/>
              </a:rPr>
              <a:t>Pregunta No 2.</a:t>
            </a:r>
            <a:r>
              <a:rPr lang="es-ES" sz="2400" b="1" dirty="0">
                <a:latin typeface="Century Gothic" panose="020B0502020202020204" pitchFamily="34" charset="0"/>
              </a:rPr>
              <a:t> ¿Qué tan fácil fue hacer su denuncia virtual?</a:t>
            </a:r>
            <a:endParaRPr lang="es-CO" sz="2400" b="1" dirty="0">
              <a:solidFill>
                <a:srgbClr val="FF0000"/>
              </a:solidFill>
              <a:latin typeface="Century Gothic" panose="020B0502020202020204" pitchFamily="34" charset="0"/>
            </a:endParaRPr>
          </a:p>
        </p:txBody>
      </p:sp>
      <p:sp>
        <p:nvSpPr>
          <p:cNvPr id="7" name="CuadroTexto 6"/>
          <p:cNvSpPr txBox="1"/>
          <p:nvPr/>
        </p:nvSpPr>
        <p:spPr>
          <a:xfrm>
            <a:off x="2293257" y="4020457"/>
            <a:ext cx="653143" cy="369332"/>
          </a:xfrm>
          <a:prstGeom prst="rect">
            <a:avLst/>
          </a:prstGeom>
          <a:noFill/>
        </p:spPr>
        <p:txBody>
          <a:bodyPr wrap="square" rtlCol="0">
            <a:spAutoFit/>
          </a:bodyPr>
          <a:lstStyle/>
          <a:p>
            <a:r>
              <a:rPr lang="es-CO" b="1" dirty="0">
                <a:solidFill>
                  <a:schemeClr val="bg1"/>
                </a:solidFill>
              </a:rPr>
              <a:t>78%</a:t>
            </a:r>
          </a:p>
        </p:txBody>
      </p:sp>
      <p:sp>
        <p:nvSpPr>
          <p:cNvPr id="8" name="CuadroTexto 7"/>
          <p:cNvSpPr txBox="1"/>
          <p:nvPr/>
        </p:nvSpPr>
        <p:spPr>
          <a:xfrm>
            <a:off x="3877398" y="4795210"/>
            <a:ext cx="653143" cy="369332"/>
          </a:xfrm>
          <a:prstGeom prst="rect">
            <a:avLst/>
          </a:prstGeom>
          <a:noFill/>
        </p:spPr>
        <p:txBody>
          <a:bodyPr wrap="square" rtlCol="0">
            <a:spAutoFit/>
          </a:bodyPr>
          <a:lstStyle/>
          <a:p>
            <a:r>
              <a:rPr lang="es-CO" b="1" dirty="0">
                <a:solidFill>
                  <a:schemeClr val="bg1"/>
                </a:solidFill>
              </a:rPr>
              <a:t>78%</a:t>
            </a:r>
          </a:p>
        </p:txBody>
      </p:sp>
      <p:sp>
        <p:nvSpPr>
          <p:cNvPr id="9" name="CuadroTexto 8"/>
          <p:cNvSpPr txBox="1"/>
          <p:nvPr/>
        </p:nvSpPr>
        <p:spPr>
          <a:xfrm>
            <a:off x="5568312" y="5010653"/>
            <a:ext cx="653143" cy="307777"/>
          </a:xfrm>
          <a:prstGeom prst="rect">
            <a:avLst/>
          </a:prstGeom>
          <a:noFill/>
        </p:spPr>
        <p:txBody>
          <a:bodyPr wrap="square" rtlCol="0">
            <a:spAutoFit/>
          </a:bodyPr>
          <a:lstStyle/>
          <a:p>
            <a:r>
              <a:rPr lang="es-CO" sz="1400" b="1" dirty="0">
                <a:solidFill>
                  <a:schemeClr val="bg1"/>
                </a:solidFill>
              </a:rPr>
              <a:t>0,05%</a:t>
            </a:r>
          </a:p>
        </p:txBody>
      </p:sp>
      <p:pic>
        <p:nvPicPr>
          <p:cNvPr id="2050" name="Picture 2" descr="El trabajo difícil – La mujer y el derecho al trabajo">
            <a:extLst>
              <a:ext uri="{FF2B5EF4-FFF2-40B4-BE49-F238E27FC236}">
                <a16:creationId xmlns:a16="http://schemas.microsoft.com/office/drawing/2014/main" id="{824F5B69-3316-19F8-577A-8246E27F7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5290" y="3723450"/>
            <a:ext cx="2038398" cy="20383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Gráfico 12">
            <a:extLst>
              <a:ext uri="{FF2B5EF4-FFF2-40B4-BE49-F238E27FC236}">
                <a16:creationId xmlns:a16="http://schemas.microsoft.com/office/drawing/2014/main" id="{E847FEB5-2A4A-41D6-9576-2C7876610770}"/>
              </a:ext>
            </a:extLst>
          </p:cNvPr>
          <p:cNvGraphicFramePr>
            <a:graphicFrameLocks/>
          </p:cNvGraphicFramePr>
          <p:nvPr>
            <p:extLst>
              <p:ext uri="{D42A27DB-BD31-4B8C-83A1-F6EECF244321}">
                <p14:modId xmlns:p14="http://schemas.microsoft.com/office/powerpoint/2010/main" val="274912843"/>
              </p:ext>
            </p:extLst>
          </p:nvPr>
        </p:nvGraphicFramePr>
        <p:xfrm>
          <a:off x="-477570" y="1083212"/>
          <a:ext cx="9363077" cy="57203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a 3">
            <a:extLst>
              <a:ext uri="{FF2B5EF4-FFF2-40B4-BE49-F238E27FC236}">
                <a16:creationId xmlns:a16="http://schemas.microsoft.com/office/drawing/2014/main" id="{359D0829-B9BC-4C44-AF5E-3660CC2B606F}"/>
              </a:ext>
            </a:extLst>
          </p:cNvPr>
          <p:cNvGraphicFramePr>
            <a:graphicFrameLocks noGrp="1"/>
          </p:cNvGraphicFramePr>
          <p:nvPr>
            <p:extLst>
              <p:ext uri="{D42A27DB-BD31-4B8C-83A1-F6EECF244321}">
                <p14:modId xmlns:p14="http://schemas.microsoft.com/office/powerpoint/2010/main" val="2095248351"/>
              </p:ext>
            </p:extLst>
          </p:nvPr>
        </p:nvGraphicFramePr>
        <p:xfrm>
          <a:off x="7783127" y="1436943"/>
          <a:ext cx="3384981" cy="1777064"/>
        </p:xfrm>
        <a:graphic>
          <a:graphicData uri="http://schemas.openxmlformats.org/drawingml/2006/table">
            <a:tbl>
              <a:tblPr/>
              <a:tblGrid>
                <a:gridCol w="1530197">
                  <a:extLst>
                    <a:ext uri="{9D8B030D-6E8A-4147-A177-3AD203B41FA5}">
                      <a16:colId xmlns:a16="http://schemas.microsoft.com/office/drawing/2014/main" val="1427395095"/>
                    </a:ext>
                  </a:extLst>
                </a:gridCol>
                <a:gridCol w="927392">
                  <a:extLst>
                    <a:ext uri="{9D8B030D-6E8A-4147-A177-3AD203B41FA5}">
                      <a16:colId xmlns:a16="http://schemas.microsoft.com/office/drawing/2014/main" val="1298069335"/>
                    </a:ext>
                  </a:extLst>
                </a:gridCol>
                <a:gridCol w="927392">
                  <a:extLst>
                    <a:ext uri="{9D8B030D-6E8A-4147-A177-3AD203B41FA5}">
                      <a16:colId xmlns:a16="http://schemas.microsoft.com/office/drawing/2014/main" val="3865487430"/>
                    </a:ext>
                  </a:extLst>
                </a:gridCol>
              </a:tblGrid>
              <a:tr h="439754">
                <a:tc>
                  <a:txBody>
                    <a:bodyPr/>
                    <a:lstStyle/>
                    <a:p>
                      <a:pPr algn="ctr" rtl="0" fontAlgn="ctr"/>
                      <a:r>
                        <a:rPr lang="es-CO" sz="1400" b="1" i="0" u="none" strike="noStrike">
                          <a:solidFill>
                            <a:srgbClr val="000000"/>
                          </a:solidFill>
                          <a:effectLst/>
                          <a:latin typeface="Arial" panose="020B0604020202020204" pitchFamily="34" charset="0"/>
                        </a:rPr>
                        <a:t>Respuesta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s-CO" sz="1400" b="1" i="0" u="none" strike="noStrike">
                          <a:solidFill>
                            <a:srgbClr val="000000"/>
                          </a:solidFill>
                          <a:effectLst/>
                          <a:latin typeface="Arial" panose="020B0604020202020204" pitchFamily="34" charset="0"/>
                        </a:rPr>
                        <a:t>No. De usuario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rtl="0" fontAlgn="ctr"/>
                      <a:r>
                        <a:rPr lang="es-CO" sz="1400" b="1" i="0" u="none" strike="noStrike">
                          <a:solidFill>
                            <a:srgbClr val="000000"/>
                          </a:solidFill>
                          <a:effectLst/>
                          <a:latin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112424035"/>
                  </a:ext>
                </a:extLst>
              </a:tr>
              <a:tr h="219877">
                <a:tc>
                  <a:txBody>
                    <a:bodyPr/>
                    <a:lstStyle/>
                    <a:p>
                      <a:pPr algn="l" rtl="0" fontAlgn="b"/>
                      <a:r>
                        <a:rPr lang="es-CO" sz="1400" b="0" i="0" u="none" strike="noStrike" dirty="0">
                          <a:solidFill>
                            <a:srgbClr val="000000"/>
                          </a:solidFill>
                          <a:effectLst/>
                          <a:latin typeface="Arial" panose="020B0604020202020204" pitchFamily="34" charset="0"/>
                        </a:rPr>
                        <a:t>Muy Fácil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400" b="0" i="0" u="none" strike="noStrike">
                          <a:solidFill>
                            <a:srgbClr val="000000"/>
                          </a:solidFill>
                          <a:effectLst/>
                          <a:latin typeface="Arial" panose="020B0604020202020204" pitchFamily="34" charset="0"/>
                        </a:rPr>
                        <a:t>6382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400" b="0" i="0" u="none" strike="noStrike">
                          <a:solidFill>
                            <a:srgbClr val="000000"/>
                          </a:solidFill>
                          <a:effectLst/>
                          <a:latin typeface="Arial" panose="020B060402020202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9569779"/>
                  </a:ext>
                </a:extLst>
              </a:tr>
              <a:tr h="219877">
                <a:tc>
                  <a:txBody>
                    <a:bodyPr/>
                    <a:lstStyle/>
                    <a:p>
                      <a:pPr algn="l" rtl="0" fontAlgn="b"/>
                      <a:r>
                        <a:rPr lang="es-CO" sz="1400" b="0" i="0" u="none" strike="noStrike" dirty="0">
                          <a:solidFill>
                            <a:srgbClr val="000000"/>
                          </a:solidFill>
                          <a:effectLst/>
                          <a:latin typeface="Arial" panose="020B0604020202020204" pitchFamily="34" charset="0"/>
                        </a:rPr>
                        <a:t>Fácil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400" b="0" i="0" u="none" strike="noStrike">
                          <a:solidFill>
                            <a:srgbClr val="000000"/>
                          </a:solidFill>
                          <a:effectLst/>
                          <a:latin typeface="Arial" panose="020B0604020202020204" pitchFamily="34" charset="0"/>
                        </a:rPr>
                        <a:t>6583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400" b="0" i="0" u="none" strike="noStrike">
                          <a:solidFill>
                            <a:srgbClr val="000000"/>
                          </a:solidFill>
                          <a:effectLst/>
                          <a:latin typeface="Arial" panose="020B060402020202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0933135"/>
                  </a:ext>
                </a:extLst>
              </a:tr>
              <a:tr h="219877">
                <a:tc>
                  <a:txBody>
                    <a:bodyPr/>
                    <a:lstStyle/>
                    <a:p>
                      <a:pPr algn="l" rtl="0" fontAlgn="b"/>
                      <a:r>
                        <a:rPr lang="es-CO" sz="1400" b="0" i="0" u="none" strike="noStrike">
                          <a:solidFill>
                            <a:srgbClr val="000000"/>
                          </a:solidFill>
                          <a:effectLst/>
                          <a:latin typeface="Arial" panose="020B0604020202020204" pitchFamily="34" charset="0"/>
                        </a:rPr>
                        <a:t>Regula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400" b="0" i="0" u="none" strike="noStrike">
                          <a:solidFill>
                            <a:srgbClr val="000000"/>
                          </a:solidFill>
                          <a:effectLst/>
                          <a:latin typeface="Arial" panose="020B0604020202020204" pitchFamily="34" charset="0"/>
                        </a:rPr>
                        <a:t>3151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400" b="0" i="0" u="none" strike="noStrike">
                          <a:solidFill>
                            <a:srgbClr val="000000"/>
                          </a:solidFill>
                          <a:effectLst/>
                          <a:latin typeface="Arial" panose="020B060402020202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4192588"/>
                  </a:ext>
                </a:extLst>
              </a:tr>
              <a:tr h="219877">
                <a:tc>
                  <a:txBody>
                    <a:bodyPr/>
                    <a:lstStyle/>
                    <a:p>
                      <a:pPr algn="l" rtl="0" fontAlgn="b"/>
                      <a:r>
                        <a:rPr lang="es-CO" sz="1400" b="0" i="0" u="none" strike="noStrike" dirty="0">
                          <a:solidFill>
                            <a:srgbClr val="000000"/>
                          </a:solidFill>
                          <a:effectLst/>
                          <a:latin typeface="Arial" panose="020B0604020202020204" pitchFamily="34" charset="0"/>
                        </a:rPr>
                        <a:t>Difícil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400" b="0" i="0" u="none" strike="noStrike">
                          <a:solidFill>
                            <a:srgbClr val="000000"/>
                          </a:solidFill>
                          <a:effectLst/>
                          <a:latin typeface="Arial" panose="020B0604020202020204" pitchFamily="34" charset="0"/>
                        </a:rPr>
                        <a:t>568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400" b="0" i="0" u="none" strike="noStrike">
                          <a:solidFill>
                            <a:srgbClr val="000000"/>
                          </a:solidFill>
                          <a:effectLst/>
                          <a:latin typeface="Arial" panose="020B060402020202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8546523"/>
                  </a:ext>
                </a:extLst>
              </a:tr>
              <a:tr h="219877">
                <a:tc>
                  <a:txBody>
                    <a:bodyPr/>
                    <a:lstStyle/>
                    <a:p>
                      <a:pPr algn="l" rtl="0" fontAlgn="b"/>
                      <a:r>
                        <a:rPr lang="es-CO" sz="1400" b="0" i="0" u="none" strike="noStrike" dirty="0">
                          <a:solidFill>
                            <a:srgbClr val="000000"/>
                          </a:solidFill>
                          <a:effectLst/>
                          <a:latin typeface="Arial" panose="020B0604020202020204" pitchFamily="34" charset="0"/>
                        </a:rPr>
                        <a:t>Muy Difícil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400" b="0" i="0" u="none" strike="noStrike">
                          <a:solidFill>
                            <a:srgbClr val="000000"/>
                          </a:solidFill>
                          <a:effectLst/>
                          <a:latin typeface="Arial" panose="020B0604020202020204" pitchFamily="34" charset="0"/>
                        </a:rPr>
                        <a:t>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CO" sz="1400" b="0" i="0" u="none" strike="noStrike">
                          <a:solidFill>
                            <a:srgbClr val="000000"/>
                          </a:solidFill>
                          <a:effectLst/>
                          <a:latin typeface="Arial" panose="020B060402020202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1324322"/>
                  </a:ext>
                </a:extLst>
              </a:tr>
              <a:tr h="219877">
                <a:tc>
                  <a:txBody>
                    <a:bodyPr/>
                    <a:lstStyle/>
                    <a:p>
                      <a:pPr algn="l" rtl="0" fontAlgn="b"/>
                      <a:r>
                        <a:rPr lang="es-CO" sz="1400" b="1" i="0" u="none" strike="noStrike">
                          <a:solidFill>
                            <a:srgbClr val="000000"/>
                          </a:solidFill>
                          <a:effectLst/>
                          <a:latin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b"/>
                      <a:r>
                        <a:rPr lang="es-CO" sz="1400" b="1" i="0" u="none" strike="noStrike">
                          <a:solidFill>
                            <a:srgbClr val="000000"/>
                          </a:solidFill>
                          <a:effectLst/>
                          <a:latin typeface="Arial" panose="020B0604020202020204" pitchFamily="34" charset="0"/>
                        </a:rPr>
                        <a:t>16909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rtl="0" fontAlgn="b"/>
                      <a:r>
                        <a:rPr lang="es-CO" sz="1400" b="1" i="0" u="none" strike="noStrike" dirty="0">
                          <a:solidFill>
                            <a:srgbClr val="000000"/>
                          </a:solidFill>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736228462"/>
                  </a:ext>
                </a:extLst>
              </a:tr>
            </a:tbl>
          </a:graphicData>
        </a:graphic>
      </p:graphicFrame>
    </p:spTree>
    <p:extLst>
      <p:ext uri="{BB962C8B-B14F-4D97-AF65-F5344CB8AC3E}">
        <p14:creationId xmlns:p14="http://schemas.microsoft.com/office/powerpoint/2010/main" val="3946153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526771" y="694583"/>
            <a:ext cx="9605685" cy="830997"/>
          </a:xfrm>
          <a:prstGeom prst="rect">
            <a:avLst/>
          </a:prstGeom>
          <a:noFill/>
        </p:spPr>
        <p:txBody>
          <a:bodyPr wrap="square" rtlCol="0">
            <a:spAutoFit/>
          </a:bodyPr>
          <a:lstStyle/>
          <a:p>
            <a:r>
              <a:rPr lang="es-CO" sz="2400" b="1" dirty="0">
                <a:latin typeface="Century Gothic" panose="020B0502020202020204" pitchFamily="34" charset="0"/>
              </a:rPr>
              <a:t>Pregunta No 3. </a:t>
            </a:r>
            <a:r>
              <a:rPr lang="es-ES" sz="2400" b="1" dirty="0">
                <a:latin typeface="Century Gothic" panose="020B0502020202020204" pitchFamily="34" charset="0"/>
              </a:rPr>
              <a:t>¿Consultó sus derechos y deberes como usuario de la Fiscalía General de la Nación?</a:t>
            </a:r>
            <a:endParaRPr lang="es-CO" sz="2400" b="1" dirty="0">
              <a:solidFill>
                <a:srgbClr val="2F308F"/>
              </a:solidFill>
              <a:latin typeface="Century Gothic" panose="020B0502020202020204" pitchFamily="34" charset="0"/>
            </a:endParaRPr>
          </a:p>
        </p:txBody>
      </p:sp>
      <p:graphicFrame>
        <p:nvGraphicFramePr>
          <p:cNvPr id="7" name="Tabla 6">
            <a:extLst>
              <a:ext uri="{FF2B5EF4-FFF2-40B4-BE49-F238E27FC236}">
                <a16:creationId xmlns:a16="http://schemas.microsoft.com/office/drawing/2014/main" id="{A612178E-4684-92EA-3EAA-CEEB3449263C}"/>
              </a:ext>
            </a:extLst>
          </p:cNvPr>
          <p:cNvGraphicFramePr>
            <a:graphicFrameLocks noGrp="1"/>
          </p:cNvGraphicFramePr>
          <p:nvPr>
            <p:extLst>
              <p:ext uri="{D42A27DB-BD31-4B8C-83A1-F6EECF244321}">
                <p14:modId xmlns:p14="http://schemas.microsoft.com/office/powerpoint/2010/main" val="3555162306"/>
              </p:ext>
            </p:extLst>
          </p:nvPr>
        </p:nvGraphicFramePr>
        <p:xfrm>
          <a:off x="8265368" y="1213327"/>
          <a:ext cx="3294354" cy="1378077"/>
        </p:xfrm>
        <a:graphic>
          <a:graphicData uri="http://schemas.openxmlformats.org/drawingml/2006/table">
            <a:tbl>
              <a:tblPr/>
              <a:tblGrid>
                <a:gridCol w="1098118">
                  <a:extLst>
                    <a:ext uri="{9D8B030D-6E8A-4147-A177-3AD203B41FA5}">
                      <a16:colId xmlns:a16="http://schemas.microsoft.com/office/drawing/2014/main" val="3352797979"/>
                    </a:ext>
                  </a:extLst>
                </a:gridCol>
                <a:gridCol w="1098118">
                  <a:extLst>
                    <a:ext uri="{9D8B030D-6E8A-4147-A177-3AD203B41FA5}">
                      <a16:colId xmlns:a16="http://schemas.microsoft.com/office/drawing/2014/main" val="606974535"/>
                    </a:ext>
                  </a:extLst>
                </a:gridCol>
                <a:gridCol w="1098118">
                  <a:extLst>
                    <a:ext uri="{9D8B030D-6E8A-4147-A177-3AD203B41FA5}">
                      <a16:colId xmlns:a16="http://schemas.microsoft.com/office/drawing/2014/main" val="351207323"/>
                    </a:ext>
                  </a:extLst>
                </a:gridCol>
              </a:tblGrid>
              <a:tr h="293624">
                <a:tc>
                  <a:txBody>
                    <a:bodyPr/>
                    <a:lstStyle/>
                    <a:p>
                      <a:pPr algn="l" fontAlgn="b"/>
                      <a:r>
                        <a:rPr lang="es-CO" sz="1600" b="1" i="0" u="none" strike="noStrike" dirty="0">
                          <a:solidFill>
                            <a:srgbClr val="000000"/>
                          </a:solidFill>
                          <a:effectLst/>
                          <a:latin typeface="Arial" panose="020B0604020202020204" pitchFamily="34" charset="0"/>
                          <a:cs typeface="Arial" panose="020B0604020202020204" pitchFamily="34" charset="0"/>
                        </a:rPr>
                        <a:t>Respuesta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s-CO" sz="1600" b="1" i="0" u="none" strike="noStrike" dirty="0">
                          <a:solidFill>
                            <a:srgbClr val="000000"/>
                          </a:solidFill>
                          <a:effectLst/>
                          <a:latin typeface="Arial" panose="020B0604020202020204" pitchFamily="34" charset="0"/>
                          <a:cs typeface="Arial" panose="020B0604020202020204" pitchFamily="34" charset="0"/>
                        </a:rPr>
                        <a:t>No. Usuarios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s-CO" sz="1600" b="1" i="0" u="none" strike="noStrike" dirty="0">
                          <a:solidFill>
                            <a:srgbClr val="000000"/>
                          </a:solidFill>
                          <a:effectLst/>
                          <a:latin typeface="Arial" panose="020B0604020202020204" pitchFamily="34" charset="0"/>
                          <a:cs typeface="Arial" panose="020B060402020202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830307435"/>
                  </a:ext>
                </a:extLst>
              </a:tr>
              <a:tr h="293624">
                <a:tc>
                  <a:txBody>
                    <a:bodyPr/>
                    <a:lstStyle/>
                    <a:p>
                      <a:pPr algn="l" fontAlgn="b"/>
                      <a:r>
                        <a:rPr lang="es-CO" sz="1600" b="0" i="0" u="none" strike="noStrike" dirty="0">
                          <a:solidFill>
                            <a:srgbClr val="000000"/>
                          </a:solidFill>
                          <a:effectLst/>
                          <a:latin typeface="Arial" panose="020B0604020202020204" pitchFamily="34" charset="0"/>
                          <a:cs typeface="Arial" panose="020B0604020202020204" pitchFamily="34" charset="0"/>
                        </a:rPr>
                        <a:t>Si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600" b="0" i="0" u="none" strike="noStrike" dirty="0">
                          <a:solidFill>
                            <a:srgbClr val="000000"/>
                          </a:solidFill>
                          <a:effectLst/>
                          <a:latin typeface="Arial" panose="020B0604020202020204" pitchFamily="34" charset="0"/>
                          <a:cs typeface="Arial" panose="020B0604020202020204" pitchFamily="34" charset="0"/>
                        </a:rPr>
                        <a:t>13.870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600" b="0" i="0" u="none" strike="noStrike" dirty="0">
                          <a:solidFill>
                            <a:srgbClr val="000000"/>
                          </a:solidFill>
                          <a:effectLst/>
                          <a:latin typeface="Arial" panose="020B0604020202020204" pitchFamily="34" charset="0"/>
                          <a:cs typeface="Arial" panose="020B0604020202020204" pitchFamily="34" charset="0"/>
                        </a:rPr>
                        <a:t>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941937"/>
                  </a:ext>
                </a:extLst>
              </a:tr>
              <a:tr h="293624">
                <a:tc>
                  <a:txBody>
                    <a:bodyPr/>
                    <a:lstStyle/>
                    <a:p>
                      <a:pPr algn="l" fontAlgn="b"/>
                      <a:r>
                        <a:rPr lang="es-CO" sz="1600" b="0" i="0" u="none" strike="noStrike">
                          <a:solidFill>
                            <a:srgbClr val="000000"/>
                          </a:solidFill>
                          <a:effectLst/>
                          <a:latin typeface="Arial" panose="020B0604020202020204" pitchFamily="34" charset="0"/>
                          <a:cs typeface="Arial" panose="020B060402020202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600" b="0" i="0" u="none" strike="noStrike" dirty="0">
                          <a:solidFill>
                            <a:srgbClr val="000000"/>
                          </a:solidFill>
                          <a:effectLst/>
                          <a:latin typeface="Arial" panose="020B0604020202020204" pitchFamily="34" charset="0"/>
                          <a:cs typeface="Arial" panose="020B0604020202020204" pitchFamily="34" charset="0"/>
                        </a:rPr>
                        <a:t>3.039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600" b="0" i="0" u="none" strike="noStrike" dirty="0">
                          <a:solidFill>
                            <a:srgbClr val="000000"/>
                          </a:solidFill>
                          <a:effectLst/>
                          <a:latin typeface="Arial" panose="020B0604020202020204" pitchFamily="34" charset="0"/>
                          <a:cs typeface="Arial" panose="020B060402020202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0830474"/>
                  </a:ext>
                </a:extLst>
              </a:tr>
              <a:tr h="293624">
                <a:tc>
                  <a:txBody>
                    <a:bodyPr/>
                    <a:lstStyle/>
                    <a:p>
                      <a:pPr algn="l" fontAlgn="b"/>
                      <a:r>
                        <a:rPr lang="es-CO" sz="1600" b="1" i="0" u="none" strike="noStrike" dirty="0">
                          <a:solidFill>
                            <a:srgbClr val="000000"/>
                          </a:solidFill>
                          <a:effectLst/>
                          <a:latin typeface="Arial" panose="020B0604020202020204" pitchFamily="34" charset="0"/>
                          <a:cs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1600" b="1" i="0" u="none" strike="noStrike" dirty="0">
                          <a:solidFill>
                            <a:srgbClr val="000000"/>
                          </a:solidFill>
                          <a:effectLst/>
                          <a:latin typeface="Arial" panose="020B0604020202020204" pitchFamily="34" charset="0"/>
                          <a:cs typeface="Arial" panose="020B0604020202020204" pitchFamily="34" charset="0"/>
                        </a:rPr>
                        <a:t>16.909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s-CO" sz="1600" b="1" i="0" u="none" strike="noStrike" dirty="0">
                          <a:solidFill>
                            <a:srgbClr val="000000"/>
                          </a:solidFill>
                          <a:effectLst/>
                          <a:latin typeface="Arial" panose="020B0604020202020204" pitchFamily="34" charset="0"/>
                          <a:cs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963955800"/>
                  </a:ext>
                </a:extLst>
              </a:tr>
            </a:tbl>
          </a:graphicData>
        </a:graphic>
      </p:graphicFrame>
      <p:pic>
        <p:nvPicPr>
          <p:cNvPr id="9" name="Imagen 8">
            <a:extLst>
              <a:ext uri="{FF2B5EF4-FFF2-40B4-BE49-F238E27FC236}">
                <a16:creationId xmlns:a16="http://schemas.microsoft.com/office/drawing/2014/main" id="{AEED1E98-9CF5-92D6-B683-2FA3259151E9}"/>
              </a:ext>
            </a:extLst>
          </p:cNvPr>
          <p:cNvPicPr>
            <a:picLocks noChangeAspect="1"/>
          </p:cNvPicPr>
          <p:nvPr/>
        </p:nvPicPr>
        <p:blipFill>
          <a:blip r:embed="rId3"/>
          <a:stretch>
            <a:fillRect/>
          </a:stretch>
        </p:blipFill>
        <p:spPr>
          <a:xfrm>
            <a:off x="8492822" y="2833702"/>
            <a:ext cx="3066900" cy="3053269"/>
          </a:xfrm>
          <a:prstGeom prst="rect">
            <a:avLst/>
          </a:prstGeom>
        </p:spPr>
      </p:pic>
      <p:graphicFrame>
        <p:nvGraphicFramePr>
          <p:cNvPr id="10" name="Gráfico 9">
            <a:extLst>
              <a:ext uri="{FF2B5EF4-FFF2-40B4-BE49-F238E27FC236}">
                <a16:creationId xmlns:a16="http://schemas.microsoft.com/office/drawing/2014/main" id="{A6756EA3-8383-4E81-B1C0-17CFAFCA3C41}"/>
              </a:ext>
            </a:extLst>
          </p:cNvPr>
          <p:cNvGraphicFramePr>
            <a:graphicFrameLocks/>
          </p:cNvGraphicFramePr>
          <p:nvPr>
            <p:extLst>
              <p:ext uri="{D42A27DB-BD31-4B8C-83A1-F6EECF244321}">
                <p14:modId xmlns:p14="http://schemas.microsoft.com/office/powerpoint/2010/main" val="3254662977"/>
              </p:ext>
            </p:extLst>
          </p:nvPr>
        </p:nvGraphicFramePr>
        <p:xfrm>
          <a:off x="-892942" y="1213327"/>
          <a:ext cx="9866821" cy="56446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31164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526772" y="694583"/>
            <a:ext cx="102733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¿Cuál fue la principal motivación para hacer su denuncia de manera virtual?</a:t>
            </a:r>
            <a:endParaRPr kumimoji="0" lang="es-CO" sz="2400" b="1" i="0" u="none" strike="noStrike" kern="1200" cap="none" spc="0" normalizeH="0" baseline="0" noProof="0" dirty="0">
              <a:ln>
                <a:noFill/>
              </a:ln>
              <a:solidFill>
                <a:srgbClr val="2F308F"/>
              </a:solidFill>
              <a:effectLst/>
              <a:uLnTx/>
              <a:uFillTx/>
              <a:latin typeface="Century Gothic" panose="020B0502020202020204" pitchFamily="34" charset="0"/>
              <a:ea typeface="+mn-ea"/>
              <a:cs typeface="+mn-cs"/>
            </a:endParaRPr>
          </a:p>
        </p:txBody>
      </p:sp>
      <p:sp>
        <p:nvSpPr>
          <p:cNvPr id="7" name="CuadroTexto 1"/>
          <p:cNvSpPr txBox="1"/>
          <p:nvPr/>
        </p:nvSpPr>
        <p:spPr>
          <a:xfrm>
            <a:off x="7685315" y="5013436"/>
            <a:ext cx="624114" cy="5322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white"/>
                </a:solidFill>
                <a:effectLst/>
                <a:uLnTx/>
                <a:uFillTx/>
                <a:latin typeface="Calibri" panose="020F0502020204030204"/>
                <a:ea typeface="+mn-ea"/>
                <a:cs typeface="+mn-cs"/>
              </a:rPr>
              <a:t>65%</a:t>
            </a:r>
          </a:p>
        </p:txBody>
      </p:sp>
      <p:pic>
        <p:nvPicPr>
          <p:cNvPr id="3074" name="Picture 2">
            <a:extLst>
              <a:ext uri="{FF2B5EF4-FFF2-40B4-BE49-F238E27FC236}">
                <a16:creationId xmlns:a16="http://schemas.microsoft.com/office/drawing/2014/main" id="{491B73B2-F56F-A95D-7029-BFF5D0924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9637" y="2345583"/>
            <a:ext cx="2466975" cy="18478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Gráfico 17">
            <a:extLst>
              <a:ext uri="{FF2B5EF4-FFF2-40B4-BE49-F238E27FC236}">
                <a16:creationId xmlns:a16="http://schemas.microsoft.com/office/drawing/2014/main" id="{3E8C9CA4-C55E-4060-BC4F-F4A9D7997ADB}"/>
              </a:ext>
            </a:extLst>
          </p:cNvPr>
          <p:cNvGraphicFramePr>
            <a:graphicFrameLocks/>
          </p:cNvGraphicFramePr>
          <p:nvPr/>
        </p:nvGraphicFramePr>
        <p:xfrm>
          <a:off x="235388" y="1525580"/>
          <a:ext cx="10273341" cy="4677546"/>
        </p:xfrm>
        <a:graphic>
          <a:graphicData uri="http://schemas.openxmlformats.org/drawingml/2006/chart">
            <c:chart xmlns:c="http://schemas.openxmlformats.org/drawingml/2006/chart" xmlns:r="http://schemas.openxmlformats.org/officeDocument/2006/relationships" r:id="rId4"/>
          </a:graphicData>
        </a:graphic>
      </p:graphicFrame>
      <p:sp>
        <p:nvSpPr>
          <p:cNvPr id="17" name="CuadroTexto 16">
            <a:extLst>
              <a:ext uri="{FF2B5EF4-FFF2-40B4-BE49-F238E27FC236}">
                <a16:creationId xmlns:a16="http://schemas.microsoft.com/office/drawing/2014/main" id="{4BC1022C-B223-06B3-9DB8-84206BAB3801}"/>
              </a:ext>
            </a:extLst>
          </p:cNvPr>
          <p:cNvSpPr txBox="1"/>
          <p:nvPr/>
        </p:nvSpPr>
        <p:spPr>
          <a:xfrm>
            <a:off x="46207" y="6149110"/>
            <a:ext cx="101803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Nota: Para este numeral, se establecieron cinco opciones de mayor recurrencia como posibilidad de respuesta.</a:t>
            </a:r>
            <a:endParaRPr kumimoji="0" lang="es-CO"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442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26B1EE2-21FA-4B76-9D7D-0B2E1CD7A21A}"/>
              </a:ext>
            </a:extLst>
          </p:cNvPr>
          <p:cNvSpPr/>
          <p:nvPr/>
        </p:nvSpPr>
        <p:spPr>
          <a:xfrm>
            <a:off x="830833" y="3605185"/>
            <a:ext cx="11087650" cy="584775"/>
          </a:xfrm>
          <a:prstGeom prst="rect">
            <a:avLst/>
          </a:prstGeom>
        </p:spPr>
        <p:txBody>
          <a:bodyPr wrap="square">
            <a:spAutoFit/>
          </a:bodyPr>
          <a:lstStyle/>
          <a:p>
            <a:r>
              <a:rPr lang="es-CO" sz="3200" b="1" dirty="0">
                <a:solidFill>
                  <a:prstClr val="white"/>
                </a:solidFill>
                <a:latin typeface="Century Gothic" panose="020B0502020202020204" pitchFamily="34" charset="0"/>
              </a:rPr>
              <a:t>ENCUESTA CÓDIGO QR</a:t>
            </a:r>
          </a:p>
        </p:txBody>
      </p:sp>
    </p:spTree>
    <p:extLst>
      <p:ext uri="{BB962C8B-B14F-4D97-AF65-F5344CB8AC3E}">
        <p14:creationId xmlns:p14="http://schemas.microsoft.com/office/powerpoint/2010/main" val="497265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7660723-EE7E-C34C-9C45-2EB9DD0DD567}"/>
              </a:ext>
            </a:extLst>
          </p:cNvPr>
          <p:cNvSpPr txBox="1"/>
          <p:nvPr/>
        </p:nvSpPr>
        <p:spPr>
          <a:xfrm>
            <a:off x="1568546" y="220580"/>
            <a:ext cx="6215782" cy="461665"/>
          </a:xfrm>
          <a:prstGeom prst="rect">
            <a:avLst/>
          </a:prstGeom>
          <a:noFill/>
        </p:spPr>
        <p:txBody>
          <a:bodyPr wrap="square" rtlCol="0">
            <a:spAutoFit/>
          </a:bodyPr>
          <a:lstStyle/>
          <a:p>
            <a:r>
              <a:rPr lang="es-CO" sz="2400" b="1" dirty="0">
                <a:latin typeface="Century Gothic" panose="020B0502020202020204" pitchFamily="34" charset="0"/>
              </a:rPr>
              <a:t>ENCUESTA DE SATISFACCIÓN</a:t>
            </a:r>
            <a:endParaRPr lang="es-CO" sz="2400" b="1" dirty="0">
              <a:solidFill>
                <a:srgbClr val="2F308F"/>
              </a:solidFill>
              <a:latin typeface="Century Gothic" panose="020B0502020202020204" pitchFamily="34" charset="0"/>
            </a:endParaRPr>
          </a:p>
        </p:txBody>
      </p:sp>
      <p:sp>
        <p:nvSpPr>
          <p:cNvPr id="8" name="Rectangle 28">
            <a:extLst>
              <a:ext uri="{FF2B5EF4-FFF2-40B4-BE49-F238E27FC236}">
                <a16:creationId xmlns:a16="http://schemas.microsoft.com/office/drawing/2014/main" id="{04CD7E08-ABBF-457E-AC69-4C703056E599}"/>
              </a:ext>
            </a:extLst>
          </p:cNvPr>
          <p:cNvSpPr>
            <a:spLocks noChangeArrowheads="1"/>
          </p:cNvSpPr>
          <p:nvPr/>
        </p:nvSpPr>
        <p:spPr bwMode="auto">
          <a:xfrm>
            <a:off x="4622935" y="922248"/>
            <a:ext cx="31613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es-CO" sz="1800" b="1" dirty="0">
                <a:solidFill>
                  <a:srgbClr val="494949"/>
                </a:solidFill>
                <a:latin typeface="Century Gothic" panose="020B0502020202020204" pitchFamily="34" charset="0"/>
                <a:ea typeface="Roboto" charset="0"/>
                <a:cs typeface="Lato Light"/>
              </a:rPr>
              <a:t>SERVICIOS PRESENCIALES CODIGO QR</a:t>
            </a:r>
          </a:p>
        </p:txBody>
      </p:sp>
      <p:sp>
        <p:nvSpPr>
          <p:cNvPr id="10" name="Rectangle 32">
            <a:extLst>
              <a:ext uri="{FF2B5EF4-FFF2-40B4-BE49-F238E27FC236}">
                <a16:creationId xmlns:a16="http://schemas.microsoft.com/office/drawing/2014/main" id="{A3DB8AC9-8994-4A31-B550-B1C711FF4505}"/>
              </a:ext>
            </a:extLst>
          </p:cNvPr>
          <p:cNvSpPr>
            <a:spLocks noChangeArrowheads="1"/>
          </p:cNvSpPr>
          <p:nvPr/>
        </p:nvSpPr>
        <p:spPr bwMode="auto">
          <a:xfrm>
            <a:off x="8116578" y="922248"/>
            <a:ext cx="31959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s-CO" sz="1800" b="1" dirty="0">
                <a:solidFill>
                  <a:srgbClr val="494949"/>
                </a:solidFill>
                <a:latin typeface="Century Gothic" panose="020B0502020202020204" pitchFamily="34" charset="0"/>
                <a:ea typeface="Roboto" charset="0"/>
                <a:cs typeface="Lato Light"/>
              </a:rPr>
              <a:t>PROGRAMA DE  PROTECCIÓN Y ASISTENCIA</a:t>
            </a:r>
          </a:p>
        </p:txBody>
      </p:sp>
      <p:sp>
        <p:nvSpPr>
          <p:cNvPr id="12" name="Subtitle 2">
            <a:extLst>
              <a:ext uri="{FF2B5EF4-FFF2-40B4-BE49-F238E27FC236}">
                <a16:creationId xmlns:a16="http://schemas.microsoft.com/office/drawing/2014/main" id="{A4FD6499-5BE7-48A8-971B-97E61C95D9F7}"/>
              </a:ext>
            </a:extLst>
          </p:cNvPr>
          <p:cNvSpPr txBox="1">
            <a:spLocks/>
          </p:cNvSpPr>
          <p:nvPr/>
        </p:nvSpPr>
        <p:spPr>
          <a:xfrm>
            <a:off x="4483633" y="3239480"/>
            <a:ext cx="3400936" cy="2367257"/>
          </a:xfrm>
          <a:prstGeom prst="rect">
            <a:avLst/>
          </a:prstGeom>
        </p:spPr>
        <p:txBody>
          <a:bodyPr wrap="square" lIns="108717" tIns="54359" rIns="108717" bIns="54359">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fontAlgn="auto">
              <a:lnSpc>
                <a:spcPts val="2150"/>
              </a:lnSpc>
              <a:spcAft>
                <a:spcPts val="0"/>
              </a:spcAft>
              <a:defRPr/>
            </a:pPr>
            <a:r>
              <a:rPr lang="es-CO" sz="1200" b="1" dirty="0">
                <a:solidFill>
                  <a:schemeClr val="tx1">
                    <a:lumMod val="85000"/>
                    <a:lumOff val="15000"/>
                  </a:schemeClr>
                </a:solidFill>
                <a:latin typeface="Century Gothic" panose="020B0502020202020204" pitchFamily="34" charset="0"/>
                <a:ea typeface="Roboto Light" panose="02000000000000000000" pitchFamily="2" charset="0"/>
                <a:cs typeface="Lato Light" panose="020F0502020204030203" pitchFamily="34" charset="0"/>
              </a:rPr>
              <a:t>Usuarios atención presencial FGN</a:t>
            </a:r>
            <a:r>
              <a:rPr lang="es-CO" sz="1200" dirty="0">
                <a:solidFill>
                  <a:schemeClr val="tx1">
                    <a:lumMod val="85000"/>
                    <a:lumOff val="15000"/>
                  </a:schemeClr>
                </a:solidFill>
                <a:latin typeface="Century Gothic" panose="020B0502020202020204" pitchFamily="34" charset="0"/>
                <a:ea typeface="Roboto Light" panose="02000000000000000000" pitchFamily="2" charset="0"/>
                <a:cs typeface="Lato Light" panose="020F0502020204030203" pitchFamily="34" charset="0"/>
              </a:rPr>
              <a:t> </a:t>
            </a:r>
          </a:p>
          <a:p>
            <a:pPr defTabSz="543818" fontAlgn="auto">
              <a:lnSpc>
                <a:spcPts val="2150"/>
              </a:lnSpc>
              <a:spcAft>
                <a:spcPts val="0"/>
              </a:spcAft>
              <a:defRPr/>
            </a:pPr>
            <a:r>
              <a:rPr lang="es-CO" sz="1200"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Usuarios que voluntariamente escanearon desde un celular el código QR publicado en los Centros de Atención de la Fiscalía (CAF) de la FGN  durante le período comprendido de </a:t>
            </a:r>
            <a:r>
              <a:rPr lang="es-CO" sz="1200" b="1"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20 de mayo a 4 de julio de 2022,</a:t>
            </a:r>
            <a:r>
              <a:rPr lang="es-CO" sz="1200"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 u</a:t>
            </a:r>
            <a:r>
              <a:rPr lang="es-CO" sz="1200" dirty="0">
                <a:solidFill>
                  <a:schemeClr val="tx1">
                    <a:lumMod val="85000"/>
                    <a:lumOff val="15000"/>
                  </a:schemeClr>
                </a:solidFill>
                <a:latin typeface="Century Gothic" panose="020B0502020202020204" pitchFamily="34" charset="0"/>
                <a:ea typeface="Roboto Light" panose="02000000000000000000" pitchFamily="2" charset="0"/>
                <a:cs typeface="Lato Light" panose="020F0502020204030203" pitchFamily="34" charset="0"/>
              </a:rPr>
              <a:t>n total de </a:t>
            </a:r>
            <a:r>
              <a:rPr lang="es-CO" sz="1200" b="1" u="sng" dirty="0">
                <a:solidFill>
                  <a:schemeClr val="tx1">
                    <a:lumMod val="85000"/>
                    <a:lumOff val="15000"/>
                  </a:schemeClr>
                </a:solidFill>
                <a:latin typeface="Century Gothic" panose="020B0502020202020204" pitchFamily="34" charset="0"/>
                <a:ea typeface="Roboto Light" panose="02000000000000000000" pitchFamily="2" charset="0"/>
                <a:cs typeface="Lato Light" panose="020F0502020204030203" pitchFamily="34" charset="0"/>
              </a:rPr>
              <a:t>302 </a:t>
            </a:r>
            <a:r>
              <a:rPr lang="es-CO" sz="1200" dirty="0">
                <a:solidFill>
                  <a:schemeClr val="tx1">
                    <a:lumMod val="85000"/>
                    <a:lumOff val="15000"/>
                  </a:schemeClr>
                </a:solidFill>
                <a:latin typeface="Century Gothic" panose="020B0502020202020204" pitchFamily="34" charset="0"/>
                <a:ea typeface="Roboto Light" panose="02000000000000000000" pitchFamily="2" charset="0"/>
                <a:cs typeface="Lato Light" panose="020F0502020204030203" pitchFamily="34" charset="0"/>
              </a:rPr>
              <a:t>encuestas aplicadas</a:t>
            </a:r>
            <a:r>
              <a:rPr lang="es-CO" sz="1200" b="1" dirty="0">
                <a:solidFill>
                  <a:schemeClr val="tx1">
                    <a:lumMod val="85000"/>
                    <a:lumOff val="15000"/>
                  </a:schemeClr>
                </a:solidFill>
                <a:latin typeface="Century Gothic" panose="020B0502020202020204" pitchFamily="34" charset="0"/>
                <a:ea typeface="Roboto Light" panose="02000000000000000000" pitchFamily="2" charset="0"/>
                <a:cs typeface="Lato Light" panose="020F0502020204030203" pitchFamily="34" charset="0"/>
              </a:rPr>
              <a:t>.</a:t>
            </a:r>
            <a:endParaRPr lang="en-US" sz="1200" b="1" dirty="0">
              <a:solidFill>
                <a:schemeClr val="tx1">
                  <a:lumMod val="85000"/>
                  <a:lumOff val="15000"/>
                </a:schemeClr>
              </a:solidFill>
              <a:latin typeface="Century Gothic" panose="020B0502020202020204" pitchFamily="34" charset="0"/>
              <a:ea typeface="Roboto Light" panose="02000000000000000000" pitchFamily="2" charset="0"/>
              <a:cs typeface="Lato Light" panose="020F0502020204030203" pitchFamily="34" charset="0"/>
            </a:endParaRPr>
          </a:p>
        </p:txBody>
      </p:sp>
      <p:sp>
        <p:nvSpPr>
          <p:cNvPr id="14" name="Subtitle 2">
            <a:extLst>
              <a:ext uri="{FF2B5EF4-FFF2-40B4-BE49-F238E27FC236}">
                <a16:creationId xmlns:a16="http://schemas.microsoft.com/office/drawing/2014/main" id="{0FB1160A-9B23-462B-BED8-4B3634DBAF9E}"/>
              </a:ext>
            </a:extLst>
          </p:cNvPr>
          <p:cNvSpPr txBox="1">
            <a:spLocks/>
          </p:cNvSpPr>
          <p:nvPr/>
        </p:nvSpPr>
        <p:spPr>
          <a:xfrm>
            <a:off x="8034207" y="3137293"/>
            <a:ext cx="3915135" cy="2649386"/>
          </a:xfrm>
          <a:prstGeom prst="rect">
            <a:avLst/>
          </a:prstGeom>
        </p:spPr>
        <p:txBody>
          <a:bodyPr wrap="square" lIns="108717" tIns="54359" rIns="108717" bIns="54359">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fontAlgn="auto">
              <a:lnSpc>
                <a:spcPts val="2150"/>
              </a:lnSpc>
              <a:spcAft>
                <a:spcPts val="0"/>
              </a:spcAft>
              <a:defRPr/>
            </a:pPr>
            <a:r>
              <a:rPr lang="es-CO" sz="1200" b="1" dirty="0">
                <a:solidFill>
                  <a:schemeClr val="tx1">
                    <a:lumMod val="85000"/>
                    <a:lumOff val="15000"/>
                  </a:schemeClr>
                </a:solidFill>
                <a:latin typeface="Century Gothic" panose="020B0502020202020204" pitchFamily="34" charset="0"/>
                <a:ea typeface="Roboto Light" panose="02000000000000000000" pitchFamily="2" charset="0"/>
                <a:cs typeface="Lato Light" panose="020F0502020204030203" pitchFamily="34" charset="0"/>
              </a:rPr>
              <a:t>Usuarios del Subproceso  de Protección y Asistencia</a:t>
            </a:r>
            <a:endParaRPr lang="es-CO" sz="1200" dirty="0">
              <a:solidFill>
                <a:schemeClr val="tx1">
                  <a:lumMod val="85000"/>
                  <a:lumOff val="15000"/>
                </a:schemeClr>
              </a:solidFill>
              <a:latin typeface="Century Gothic" panose="020B0502020202020204" pitchFamily="34" charset="0"/>
              <a:ea typeface="Roboto Light" panose="02000000000000000000" pitchFamily="2" charset="0"/>
              <a:cs typeface="Lato Light" panose="020F0502020204030203" pitchFamily="34" charset="0"/>
            </a:endParaRPr>
          </a:p>
          <a:p>
            <a:pPr defTabSz="543818" fontAlgn="auto">
              <a:lnSpc>
                <a:spcPts val="2150"/>
              </a:lnSpc>
              <a:spcAft>
                <a:spcPts val="0"/>
              </a:spcAft>
              <a:defRPr/>
            </a:pPr>
            <a:r>
              <a:rPr lang="es-CO" sz="1200"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Se aplicó a los titulares beneficiarios del Programa de Protección y Asistencia de la FGN</a:t>
            </a:r>
            <a:r>
              <a:rPr lang="es-ES" sz="1200"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 realizada durante el mes de </a:t>
            </a:r>
            <a:r>
              <a:rPr lang="es-ES" sz="1200" b="1"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mayo de 2022,</a:t>
            </a:r>
            <a:r>
              <a:rPr lang="es-ES" sz="1200"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 con el fin de conocer la percepción de los testigos protegidos sobre la calidad de los servicios prestados por el Programa de Protección y Asistencia, </a:t>
            </a:r>
            <a:r>
              <a:rPr lang="es-CO" sz="1200" dirty="0">
                <a:solidFill>
                  <a:schemeClr val="tx1">
                    <a:lumMod val="85000"/>
                    <a:lumOff val="15000"/>
                  </a:schemeClr>
                </a:solidFill>
                <a:latin typeface="Century Gothic" panose="020B0502020202020204" pitchFamily="34" charset="0"/>
                <a:ea typeface="Roboto Light" panose="02000000000000000000" pitchFamily="2" charset="0"/>
                <a:cs typeface="Lato Light" panose="020F0502020204030203" pitchFamily="34" charset="0"/>
              </a:rPr>
              <a:t>población objeto en total </a:t>
            </a:r>
            <a:r>
              <a:rPr lang="es-CO" sz="1200" b="1" u="sng" dirty="0">
                <a:solidFill>
                  <a:schemeClr val="tx1">
                    <a:lumMod val="85000"/>
                    <a:lumOff val="15000"/>
                  </a:schemeClr>
                </a:solidFill>
                <a:latin typeface="Century Gothic" panose="020B0502020202020204" pitchFamily="34" charset="0"/>
                <a:ea typeface="Roboto Light" panose="02000000000000000000" pitchFamily="2" charset="0"/>
                <a:cs typeface="Lato Light" panose="020F0502020204030203" pitchFamily="34" charset="0"/>
              </a:rPr>
              <a:t>127.</a:t>
            </a:r>
            <a:endParaRPr lang="en-US" sz="1200" dirty="0">
              <a:solidFill>
                <a:schemeClr val="tx1"/>
              </a:solidFill>
              <a:latin typeface="Century Gothic" panose="020B0502020202020204" pitchFamily="34" charset="0"/>
              <a:ea typeface="Roboto Light" panose="02000000000000000000" pitchFamily="2" charset="0"/>
              <a:cs typeface="Lato Light" panose="020F0502020204030203" pitchFamily="34" charset="0"/>
            </a:endParaRPr>
          </a:p>
        </p:txBody>
      </p:sp>
      <p:cxnSp>
        <p:nvCxnSpPr>
          <p:cNvPr id="15" name="Straight Connector 43">
            <a:extLst>
              <a:ext uri="{FF2B5EF4-FFF2-40B4-BE49-F238E27FC236}">
                <a16:creationId xmlns:a16="http://schemas.microsoft.com/office/drawing/2014/main" id="{F96104C9-1980-AE58-2AEA-8EB38DC7E51C}"/>
              </a:ext>
            </a:extLst>
          </p:cNvPr>
          <p:cNvCxnSpPr>
            <a:cxnSpLocks/>
          </p:cNvCxnSpPr>
          <p:nvPr/>
        </p:nvCxnSpPr>
        <p:spPr bwMode="auto">
          <a:xfrm>
            <a:off x="7884569" y="1239878"/>
            <a:ext cx="0" cy="4378244"/>
          </a:xfrm>
          <a:prstGeom prst="line">
            <a:avLst/>
          </a:prstGeom>
          <a:noFill/>
          <a:ln w="12700" algn="ctr">
            <a:solidFill>
              <a:srgbClr val="002060"/>
            </a:solidFill>
            <a:prstDash val="sysDash"/>
            <a:miter lim="800000"/>
            <a:headEnd/>
            <a:tailEnd/>
          </a:ln>
          <a:extLst>
            <a:ext uri="{909E8E84-426E-40DD-AFC4-6F175D3DCCD1}">
              <a14:hiddenFill xmlns:a14="http://schemas.microsoft.com/office/drawing/2010/main">
                <a:noFill/>
              </a14:hiddenFill>
            </a:ext>
          </a:extLst>
        </p:spPr>
      </p:cxnSp>
      <p:pic>
        <p:nvPicPr>
          <p:cNvPr id="6" name="Imagen 5">
            <a:extLst>
              <a:ext uri="{FF2B5EF4-FFF2-40B4-BE49-F238E27FC236}">
                <a16:creationId xmlns:a16="http://schemas.microsoft.com/office/drawing/2014/main" id="{FAC53025-962B-1184-A2C5-BDEF91FBE1C9}"/>
              </a:ext>
            </a:extLst>
          </p:cNvPr>
          <p:cNvPicPr>
            <a:picLocks noChangeAspect="1"/>
          </p:cNvPicPr>
          <p:nvPr/>
        </p:nvPicPr>
        <p:blipFill rotWithShape="1">
          <a:blip r:embed="rId3"/>
          <a:srcRect t="34269"/>
          <a:stretch/>
        </p:blipFill>
        <p:spPr>
          <a:xfrm>
            <a:off x="4676437" y="1827963"/>
            <a:ext cx="2712857" cy="1232540"/>
          </a:xfrm>
          <a:prstGeom prst="rect">
            <a:avLst/>
          </a:prstGeom>
        </p:spPr>
      </p:pic>
      <p:pic>
        <p:nvPicPr>
          <p:cNvPr id="14340" name="Picture 4" descr="Abstracto Familia Seguro Vector Ilustración En Estilo De Dibujos Animados  Plano. Diseño De Concepto De Salud De Protección De Segu Ilustración del  Vector - Ilustración de extracto, moderno: 218320278">
            <a:extLst>
              <a:ext uri="{FF2B5EF4-FFF2-40B4-BE49-F238E27FC236}">
                <a16:creationId xmlns:a16="http://schemas.microsoft.com/office/drawing/2014/main" id="{18B03BF1-2074-7B76-FC44-767A1F684C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132"/>
          <a:stretch/>
        </p:blipFill>
        <p:spPr bwMode="auto">
          <a:xfrm>
            <a:off x="8585649" y="1657152"/>
            <a:ext cx="2514600" cy="1290234"/>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43">
            <a:extLst>
              <a:ext uri="{FF2B5EF4-FFF2-40B4-BE49-F238E27FC236}">
                <a16:creationId xmlns:a16="http://schemas.microsoft.com/office/drawing/2014/main" id="{BAE5D326-8FFE-5C80-8621-84A3C1418045}"/>
              </a:ext>
            </a:extLst>
          </p:cNvPr>
          <p:cNvCxnSpPr>
            <a:cxnSpLocks/>
          </p:cNvCxnSpPr>
          <p:nvPr/>
        </p:nvCxnSpPr>
        <p:spPr bwMode="auto">
          <a:xfrm>
            <a:off x="4456601" y="1239878"/>
            <a:ext cx="0" cy="4378244"/>
          </a:xfrm>
          <a:prstGeom prst="line">
            <a:avLst/>
          </a:prstGeom>
          <a:noFill/>
          <a:ln w="12700" algn="ctr">
            <a:solidFill>
              <a:srgbClr val="002060"/>
            </a:solidFill>
            <a:prstDash val="sysDash"/>
            <a:miter lim="800000"/>
            <a:headEnd/>
            <a:tailEnd/>
          </a:ln>
          <a:extLst>
            <a:ext uri="{909E8E84-426E-40DD-AFC4-6F175D3DCCD1}">
              <a14:hiddenFill xmlns:a14="http://schemas.microsoft.com/office/drawing/2010/main">
                <a:noFill/>
              </a14:hiddenFill>
            </a:ext>
          </a:extLst>
        </p:spPr>
      </p:cxnSp>
      <p:sp>
        <p:nvSpPr>
          <p:cNvPr id="17" name="Rectangle 31">
            <a:extLst>
              <a:ext uri="{FF2B5EF4-FFF2-40B4-BE49-F238E27FC236}">
                <a16:creationId xmlns:a16="http://schemas.microsoft.com/office/drawing/2014/main" id="{14F85BD4-5062-DC06-9B54-BC9820634C2A}"/>
              </a:ext>
            </a:extLst>
          </p:cNvPr>
          <p:cNvSpPr>
            <a:spLocks noChangeArrowheads="1"/>
          </p:cNvSpPr>
          <p:nvPr/>
        </p:nvSpPr>
        <p:spPr bwMode="auto">
          <a:xfrm>
            <a:off x="1568546" y="1002294"/>
            <a:ext cx="23704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s-CO" sz="1800" b="1" dirty="0">
                <a:solidFill>
                  <a:srgbClr val="494949"/>
                </a:solidFill>
                <a:latin typeface="Century Gothic" panose="020B0502020202020204" pitchFamily="34" charset="0"/>
                <a:ea typeface="Roboto" charset="0"/>
                <a:cs typeface="Lato Light"/>
              </a:rPr>
              <a:t>DENUNCIA VIRTUAL SUIP - LINK</a:t>
            </a:r>
          </a:p>
        </p:txBody>
      </p:sp>
      <p:sp>
        <p:nvSpPr>
          <p:cNvPr id="18" name="Subtitle 2">
            <a:extLst>
              <a:ext uri="{FF2B5EF4-FFF2-40B4-BE49-F238E27FC236}">
                <a16:creationId xmlns:a16="http://schemas.microsoft.com/office/drawing/2014/main" id="{433D08F9-D90B-616D-20C4-0F7C47CC4367}"/>
              </a:ext>
            </a:extLst>
          </p:cNvPr>
          <p:cNvSpPr txBox="1">
            <a:spLocks/>
          </p:cNvSpPr>
          <p:nvPr/>
        </p:nvSpPr>
        <p:spPr>
          <a:xfrm>
            <a:off x="1224082" y="3239480"/>
            <a:ext cx="2933712" cy="2931642"/>
          </a:xfrm>
          <a:prstGeom prst="rect">
            <a:avLst/>
          </a:prstGeom>
        </p:spPr>
        <p:txBody>
          <a:bodyPr wrap="square" lIns="108717" tIns="54359" rIns="108717" bIns="54359">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fontAlgn="auto">
              <a:lnSpc>
                <a:spcPts val="2150"/>
              </a:lnSpc>
              <a:spcAft>
                <a:spcPts val="0"/>
              </a:spcAft>
              <a:defRPr/>
            </a:pPr>
            <a:r>
              <a:rPr lang="es-CO" sz="1200" b="1" dirty="0">
                <a:solidFill>
                  <a:schemeClr val="tx1">
                    <a:lumMod val="85000"/>
                    <a:lumOff val="15000"/>
                  </a:schemeClr>
                </a:solidFill>
                <a:latin typeface="Century Gothic" panose="020B0502020202020204" pitchFamily="34" charset="0"/>
                <a:ea typeface="Roboto Light" panose="02000000000000000000" pitchFamily="2" charset="0"/>
                <a:cs typeface="Lato Light" panose="020F0502020204030203" pitchFamily="34" charset="0"/>
              </a:rPr>
              <a:t> Usuarios denuncia virtual FGN</a:t>
            </a:r>
          </a:p>
          <a:p>
            <a:pPr defTabSz="543818" fontAlgn="auto">
              <a:lnSpc>
                <a:spcPts val="2150"/>
              </a:lnSpc>
              <a:spcAft>
                <a:spcPts val="0"/>
              </a:spcAft>
              <a:defRPr/>
            </a:pPr>
            <a:r>
              <a:rPr lang="es-CO" sz="1200"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Se aplicó a usuarios que hicieron uso del enlace enviado mediante correo electrónico para autogestionar la denuncia, durante </a:t>
            </a:r>
            <a:r>
              <a:rPr lang="en-US" sz="1200"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el periodo </a:t>
            </a:r>
            <a:r>
              <a:rPr lang="en-US" sz="1200" b="1"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de 01 de enero a  30 de Junio de 2022</a:t>
            </a:r>
            <a:r>
              <a:rPr lang="es-CO" sz="1200"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  quienes resolvieron de manera voluntaria las cuatro (4) preguntas,</a:t>
            </a:r>
            <a:r>
              <a:rPr lang="en-US" sz="1200"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 para un total de </a:t>
            </a:r>
            <a:r>
              <a:rPr lang="en-US" sz="1200" b="1"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16.909</a:t>
            </a:r>
            <a:r>
              <a:rPr lang="en-US" sz="1200" dirty="0">
                <a:solidFill>
                  <a:schemeClr val="tx1"/>
                </a:solidFill>
                <a:latin typeface="Century Gothic" panose="020B0502020202020204" pitchFamily="34" charset="0"/>
                <a:ea typeface="Roboto Light" panose="02000000000000000000" pitchFamily="2" charset="0"/>
                <a:cs typeface="Lato Light" panose="020F0502020204030203" pitchFamily="34" charset="0"/>
              </a:rPr>
              <a:t> encuestas aplicadas </a:t>
            </a:r>
          </a:p>
        </p:txBody>
      </p:sp>
      <p:pic>
        <p:nvPicPr>
          <p:cNvPr id="19" name="Picture 16" descr="ACUERDOS USO SALAS DE COMPUTADORAS :: inecicu1">
            <a:extLst>
              <a:ext uri="{FF2B5EF4-FFF2-40B4-BE49-F238E27FC236}">
                <a16:creationId xmlns:a16="http://schemas.microsoft.com/office/drawing/2014/main" id="{3BBFD68E-3C8F-6F9E-38C9-CE793790A1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2896" y="1768085"/>
            <a:ext cx="1258780" cy="1292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856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7660723-EE7E-C34C-9C45-2EB9DD0DD567}"/>
              </a:ext>
            </a:extLst>
          </p:cNvPr>
          <p:cNvSpPr txBox="1"/>
          <p:nvPr/>
        </p:nvSpPr>
        <p:spPr>
          <a:xfrm>
            <a:off x="1607418" y="885059"/>
            <a:ext cx="6215782" cy="461665"/>
          </a:xfrm>
          <a:prstGeom prst="rect">
            <a:avLst/>
          </a:prstGeom>
          <a:noFill/>
        </p:spPr>
        <p:txBody>
          <a:bodyPr wrap="square" rtlCol="0">
            <a:spAutoFit/>
          </a:bodyPr>
          <a:lstStyle/>
          <a:p>
            <a:r>
              <a:rPr lang="es-CO" sz="2400" b="1" dirty="0">
                <a:solidFill>
                  <a:prstClr val="black"/>
                </a:solidFill>
                <a:latin typeface="Century Gothic" panose="020B0502020202020204" pitchFamily="34" charset="0"/>
              </a:rPr>
              <a:t>FICHA TÉCNICA</a:t>
            </a:r>
            <a:endParaRPr lang="es-CO" sz="2400" b="1" dirty="0">
              <a:solidFill>
                <a:srgbClr val="2F308F"/>
              </a:solidFill>
              <a:latin typeface="Century Gothic" panose="020B0502020202020204" pitchFamily="34" charset="0"/>
            </a:endParaRPr>
          </a:p>
        </p:txBody>
      </p:sp>
      <p:graphicFrame>
        <p:nvGraphicFramePr>
          <p:cNvPr id="4" name="Tabla 4">
            <a:extLst>
              <a:ext uri="{FF2B5EF4-FFF2-40B4-BE49-F238E27FC236}">
                <a16:creationId xmlns:a16="http://schemas.microsoft.com/office/drawing/2014/main" id="{AE5DAE72-0CEA-4BE1-BCE6-C35B8E5C4373}"/>
              </a:ext>
            </a:extLst>
          </p:cNvPr>
          <p:cNvGraphicFramePr>
            <a:graphicFrameLocks noGrp="1"/>
          </p:cNvGraphicFramePr>
          <p:nvPr>
            <p:extLst>
              <p:ext uri="{D42A27DB-BD31-4B8C-83A1-F6EECF244321}">
                <p14:modId xmlns:p14="http://schemas.microsoft.com/office/powerpoint/2010/main" val="3480380907"/>
              </p:ext>
            </p:extLst>
          </p:nvPr>
        </p:nvGraphicFramePr>
        <p:xfrm>
          <a:off x="1690329" y="1442984"/>
          <a:ext cx="9986664" cy="444281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3290044">
                  <a:extLst>
                    <a:ext uri="{9D8B030D-6E8A-4147-A177-3AD203B41FA5}">
                      <a16:colId xmlns:a16="http://schemas.microsoft.com/office/drawing/2014/main" val="3171859743"/>
                    </a:ext>
                  </a:extLst>
                </a:gridCol>
                <a:gridCol w="6696620">
                  <a:extLst>
                    <a:ext uri="{9D8B030D-6E8A-4147-A177-3AD203B41FA5}">
                      <a16:colId xmlns:a16="http://schemas.microsoft.com/office/drawing/2014/main" val="3782384896"/>
                    </a:ext>
                  </a:extLst>
                </a:gridCol>
              </a:tblGrid>
              <a:tr h="1054075">
                <a:tc>
                  <a:txBody>
                    <a:bodyPr/>
                    <a:lstStyle/>
                    <a:p>
                      <a:pPr algn="l">
                        <a:lnSpc>
                          <a:spcPct val="115000"/>
                        </a:lnSpc>
                        <a:spcBef>
                          <a:spcPts val="500"/>
                        </a:spcBef>
                        <a:spcAft>
                          <a:spcPts val="1000"/>
                        </a:spcAft>
                      </a:pPr>
                      <a:r>
                        <a:rPr lang="es-CO" sz="1600" dirty="0">
                          <a:solidFill>
                            <a:schemeClr val="tx1"/>
                          </a:solidFill>
                          <a:effectLst/>
                          <a:latin typeface="Arial" panose="020B0604020202020204" pitchFamily="34" charset="0"/>
                          <a:cs typeface="Arial" panose="020B0604020202020204" pitchFamily="34" charset="0"/>
                        </a:rPr>
                        <a:t>Universo de estudio</a:t>
                      </a:r>
                      <a:endParaRPr lang="es-CO"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0"/>
                        </a:spcAft>
                      </a:pPr>
                      <a:r>
                        <a:rPr lang="es-ES" sz="1600" b="0" dirty="0">
                          <a:solidFill>
                            <a:schemeClr val="tx1"/>
                          </a:solidFill>
                          <a:effectLst/>
                          <a:latin typeface="Arial" panose="020B0604020202020204" pitchFamily="34" charset="0"/>
                          <a:cs typeface="Arial" panose="020B0604020202020204" pitchFamily="34" charset="0"/>
                        </a:rPr>
                        <a:t>Usuarios que hicieron uso del Código QR dispuesto en el Centro de Atención CAF de la Fiscalía General de la Nación.</a:t>
                      </a:r>
                    </a:p>
                  </a:txBody>
                  <a:tcPr marL="68580" marR="68580" marT="0" marB="0" anchor="ctr">
                    <a:solidFill>
                      <a:schemeClr val="accent1">
                        <a:lumMod val="20000"/>
                        <a:lumOff val="80000"/>
                      </a:schemeClr>
                    </a:solidFill>
                  </a:tcPr>
                </a:tc>
                <a:extLst>
                  <a:ext uri="{0D108BD9-81ED-4DB2-BD59-A6C34878D82A}">
                    <a16:rowId xmlns:a16="http://schemas.microsoft.com/office/drawing/2014/main" val="526259934"/>
                  </a:ext>
                </a:extLst>
              </a:tr>
              <a:tr h="862969">
                <a:tc>
                  <a:txBody>
                    <a:bodyPr/>
                    <a:lstStyle/>
                    <a:p>
                      <a:pPr algn="l">
                        <a:lnSpc>
                          <a:spcPct val="115000"/>
                        </a:lnSpc>
                        <a:spcBef>
                          <a:spcPts val="500"/>
                        </a:spcBef>
                        <a:spcAft>
                          <a:spcPts val="1000"/>
                        </a:spcAft>
                      </a:pPr>
                      <a:r>
                        <a:rPr lang="es-CO" sz="1600" b="1" dirty="0">
                          <a:solidFill>
                            <a:schemeClr val="tx1"/>
                          </a:solidFill>
                          <a:effectLst/>
                          <a:latin typeface="Arial" panose="020B0604020202020204" pitchFamily="34" charset="0"/>
                          <a:cs typeface="Arial" panose="020B0604020202020204" pitchFamily="34" charset="0"/>
                        </a:rPr>
                        <a:t>Unidades de Selección</a:t>
                      </a:r>
                      <a:endParaRPr lang="es-CO"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l">
                        <a:lnSpc>
                          <a:spcPct val="115000"/>
                        </a:lnSpc>
                        <a:spcBef>
                          <a:spcPts val="500"/>
                        </a:spcBef>
                        <a:spcAft>
                          <a:spcPts val="215"/>
                        </a:spcAft>
                      </a:pPr>
                      <a:r>
                        <a:rPr lang="es-CO"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Usuarios que respondieron desde un equipo celular de manera voluntaria las cuatro (4) preguntas</a:t>
                      </a:r>
                    </a:p>
                  </a:txBody>
                  <a:tcPr marL="68580" marR="68580" marT="0" marB="0" anchor="ctr"/>
                </a:tc>
                <a:extLst>
                  <a:ext uri="{0D108BD9-81ED-4DB2-BD59-A6C34878D82A}">
                    <a16:rowId xmlns:a16="http://schemas.microsoft.com/office/drawing/2014/main" val="2257062589"/>
                  </a:ext>
                </a:extLst>
              </a:tr>
              <a:tr h="608989">
                <a:tc>
                  <a:txBody>
                    <a:bodyPr/>
                    <a:lstStyle/>
                    <a:p>
                      <a:pPr algn="l">
                        <a:lnSpc>
                          <a:spcPct val="115000"/>
                        </a:lnSpc>
                        <a:spcBef>
                          <a:spcPts val="500"/>
                        </a:spcBef>
                        <a:spcAft>
                          <a:spcPts val="1000"/>
                        </a:spcAft>
                      </a:pPr>
                      <a:r>
                        <a:rPr lang="es-CO"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Población Objeto</a:t>
                      </a:r>
                    </a:p>
                  </a:txBody>
                  <a:tcPr marL="68580" marR="68580" marT="0" marB="0" anchor="ctr">
                    <a:solidFill>
                      <a:schemeClr val="accent1"/>
                    </a:solidFill>
                  </a:tcPr>
                </a:tc>
                <a:tc>
                  <a:txBody>
                    <a:bodyPr/>
                    <a:lstStyle/>
                    <a:p>
                      <a:pPr algn="l">
                        <a:lnSpc>
                          <a:spcPct val="115000"/>
                        </a:lnSpc>
                        <a:spcBef>
                          <a:spcPts val="500"/>
                        </a:spcBef>
                        <a:spcAft>
                          <a:spcPts val="1000"/>
                        </a:spcAft>
                      </a:pPr>
                      <a:r>
                        <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77.530</a:t>
                      </a:r>
                    </a:p>
                  </a:txBody>
                  <a:tcPr marL="68580" marR="68580" marT="0" marB="0" anchor="ctr"/>
                </a:tc>
                <a:extLst>
                  <a:ext uri="{0D108BD9-81ED-4DB2-BD59-A6C34878D82A}">
                    <a16:rowId xmlns:a16="http://schemas.microsoft.com/office/drawing/2014/main" val="2787579493"/>
                  </a:ext>
                </a:extLst>
              </a:tr>
              <a:tr h="595997">
                <a:tc>
                  <a:txBody>
                    <a:bodyPr/>
                    <a:lstStyle/>
                    <a:p>
                      <a:pPr algn="l">
                        <a:lnSpc>
                          <a:spcPct val="115000"/>
                        </a:lnSpc>
                        <a:spcBef>
                          <a:spcPts val="500"/>
                        </a:spcBef>
                        <a:spcAft>
                          <a:spcPts val="1000"/>
                        </a:spcAft>
                      </a:pPr>
                      <a:r>
                        <a:rPr lang="es-CO" sz="1600" b="1" dirty="0">
                          <a:solidFill>
                            <a:schemeClr val="tx1"/>
                          </a:solidFill>
                          <a:effectLst/>
                          <a:latin typeface="Arial" panose="020B0604020202020204" pitchFamily="34" charset="0"/>
                          <a:cs typeface="Arial" panose="020B0604020202020204" pitchFamily="34" charset="0"/>
                        </a:rPr>
                        <a:t>Respuestas efectivas</a:t>
                      </a:r>
                      <a:endParaRPr lang="es-CO"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l">
                        <a:lnSpc>
                          <a:spcPct val="115000"/>
                        </a:lnSpc>
                        <a:spcBef>
                          <a:spcPts val="500"/>
                        </a:spcBef>
                        <a:spcAft>
                          <a:spcPts val="1000"/>
                        </a:spcAft>
                      </a:pPr>
                      <a:r>
                        <a:rPr lang="es-CO" sz="1600" dirty="0">
                          <a:solidFill>
                            <a:schemeClr val="tx1"/>
                          </a:solidFill>
                          <a:effectLst/>
                          <a:latin typeface="Arial" panose="020B0604020202020204" pitchFamily="34" charset="0"/>
                          <a:cs typeface="Arial" panose="020B0604020202020204" pitchFamily="34" charset="0"/>
                        </a:rPr>
                        <a:t> 302</a:t>
                      </a:r>
                      <a:r>
                        <a:rPr lang="es-CO" sz="1600" dirty="0">
                          <a:effectLst/>
                          <a:latin typeface="Arial" panose="020B0604020202020204" pitchFamily="34" charset="0"/>
                          <a:cs typeface="Arial" panose="020B0604020202020204" pitchFamily="34" charset="0"/>
                        </a:rPr>
                        <a:t> usuarios aplicaron encuesta</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08717737"/>
                  </a:ext>
                </a:extLst>
              </a:tr>
              <a:tr h="595997">
                <a:tc>
                  <a:txBody>
                    <a:bodyPr/>
                    <a:lstStyle/>
                    <a:p>
                      <a:pPr algn="l">
                        <a:lnSpc>
                          <a:spcPct val="115000"/>
                        </a:lnSpc>
                        <a:spcBef>
                          <a:spcPts val="500"/>
                        </a:spcBef>
                        <a:spcAft>
                          <a:spcPts val="1000"/>
                        </a:spcAft>
                      </a:pPr>
                      <a:r>
                        <a:rPr lang="es-CO" sz="1600" b="1" dirty="0">
                          <a:solidFill>
                            <a:schemeClr val="tx1"/>
                          </a:solidFill>
                          <a:effectLst/>
                          <a:latin typeface="Arial" panose="020B0604020202020204" pitchFamily="34" charset="0"/>
                          <a:cs typeface="Arial" panose="020B0604020202020204" pitchFamily="34" charset="0"/>
                        </a:rPr>
                        <a:t>Fecha de aplicación</a:t>
                      </a:r>
                      <a:endParaRPr lang="es-CO"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1"/>
                    </a:solidFill>
                  </a:tcP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20 de Mayo a 4 de Julio de 2022</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228723790"/>
                  </a:ext>
                </a:extLst>
              </a:tr>
              <a:tr h="724783">
                <a:tc>
                  <a:txBody>
                    <a:bodyPr/>
                    <a:lstStyle/>
                    <a:p>
                      <a:pPr algn="l">
                        <a:lnSpc>
                          <a:spcPct val="115000"/>
                        </a:lnSpc>
                        <a:spcBef>
                          <a:spcPts val="500"/>
                        </a:spcBef>
                        <a:spcAft>
                          <a:spcPts val="1000"/>
                        </a:spcAft>
                      </a:pPr>
                      <a:r>
                        <a:rPr lang="es-CO" sz="1600" b="1" dirty="0">
                          <a:solidFill>
                            <a:schemeClr val="tx1"/>
                          </a:solidFill>
                          <a:effectLst/>
                          <a:latin typeface="Arial" panose="020B0604020202020204" pitchFamily="34" charset="0"/>
                          <a:cs typeface="Arial" panose="020B0604020202020204" pitchFamily="34" charset="0"/>
                        </a:rPr>
                        <a:t>Método de aplicación de la encuesta</a:t>
                      </a:r>
                      <a:endParaRPr lang="es-CO"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1"/>
                    </a:solidFill>
                  </a:tcPr>
                </a:tc>
                <a:tc>
                  <a:txBody>
                    <a:bodyPr/>
                    <a:lstStyle/>
                    <a:p>
                      <a:pPr algn="l">
                        <a:lnSpc>
                          <a:spcPct val="115000"/>
                        </a:lnSpc>
                        <a:spcBef>
                          <a:spcPts val="500"/>
                        </a:spcBef>
                        <a:spcAft>
                          <a:spcPts val="1000"/>
                        </a:spcAft>
                      </a:pPr>
                      <a:r>
                        <a:rPr lang="es-ES" sz="1600" dirty="0">
                          <a:effectLst/>
                          <a:latin typeface="Arial" panose="020B0604020202020204" pitchFamily="34" charset="0"/>
                          <a:cs typeface="Arial" panose="020B0604020202020204" pitchFamily="34" charset="0"/>
                        </a:rPr>
                        <a:t>Desde el celular voluntariamente escaneando el código QR ubicado en los CAF</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277478337"/>
                  </a:ext>
                </a:extLst>
              </a:tr>
            </a:tbl>
          </a:graphicData>
        </a:graphic>
      </p:graphicFrame>
      <p:pic>
        <p:nvPicPr>
          <p:cNvPr id="6" name="Imagen 5">
            <a:extLst>
              <a:ext uri="{FF2B5EF4-FFF2-40B4-BE49-F238E27FC236}">
                <a16:creationId xmlns:a16="http://schemas.microsoft.com/office/drawing/2014/main" id="{450CA8AA-27D3-FD8F-93CB-1F4894910314}"/>
              </a:ext>
            </a:extLst>
          </p:cNvPr>
          <p:cNvPicPr>
            <a:picLocks noChangeAspect="1"/>
          </p:cNvPicPr>
          <p:nvPr/>
        </p:nvPicPr>
        <p:blipFill rotWithShape="1">
          <a:blip r:embed="rId3"/>
          <a:srcRect l="14653" t="34269" r="13829"/>
          <a:stretch/>
        </p:blipFill>
        <p:spPr>
          <a:xfrm>
            <a:off x="10226619" y="282865"/>
            <a:ext cx="1618540" cy="833026"/>
          </a:xfrm>
          <a:prstGeom prst="rect">
            <a:avLst/>
          </a:prstGeom>
        </p:spPr>
      </p:pic>
    </p:spTree>
    <p:extLst>
      <p:ext uri="{BB962C8B-B14F-4D97-AF65-F5344CB8AC3E}">
        <p14:creationId xmlns:p14="http://schemas.microsoft.com/office/powerpoint/2010/main" val="3039062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526772" y="588051"/>
            <a:ext cx="10019234" cy="461665"/>
          </a:xfrm>
          <a:prstGeom prst="rect">
            <a:avLst/>
          </a:prstGeom>
          <a:noFill/>
        </p:spPr>
        <p:txBody>
          <a:bodyPr wrap="square" rtlCol="0">
            <a:spAutoFit/>
          </a:bodyPr>
          <a:lstStyle/>
          <a:p>
            <a:r>
              <a:rPr lang="es-CO" sz="2400" b="1" dirty="0">
                <a:latin typeface="Century Gothic" panose="020B0502020202020204" pitchFamily="34" charset="0"/>
              </a:rPr>
              <a:t>Pregunta No 1. </a:t>
            </a:r>
            <a:r>
              <a:rPr lang="es-ES" sz="2400" b="0" i="0" u="none" strike="noStrike" dirty="0">
                <a:solidFill>
                  <a:srgbClr val="000000"/>
                </a:solidFill>
                <a:effectLst/>
                <a:latin typeface="Calibri" panose="020F0502020204030204" pitchFamily="34" charset="0"/>
              </a:rPr>
              <a:t>¿Cómo califica el tiempo de espera para ser atendido?</a:t>
            </a:r>
            <a:r>
              <a:rPr lang="es-ES" sz="2400" dirty="0"/>
              <a:t> </a:t>
            </a:r>
            <a:endParaRPr lang="es-CO" sz="2400" b="1" dirty="0">
              <a:solidFill>
                <a:srgbClr val="2F308F"/>
              </a:solidFill>
              <a:latin typeface="Century Gothic" panose="020B0502020202020204" pitchFamily="34" charset="0"/>
            </a:endParaRPr>
          </a:p>
        </p:txBody>
      </p:sp>
      <p:sp>
        <p:nvSpPr>
          <p:cNvPr id="8" name="CuadroTexto 7"/>
          <p:cNvSpPr txBox="1"/>
          <p:nvPr/>
        </p:nvSpPr>
        <p:spPr>
          <a:xfrm>
            <a:off x="7847461" y="4660289"/>
            <a:ext cx="887105" cy="369332"/>
          </a:xfrm>
          <a:prstGeom prst="rect">
            <a:avLst/>
          </a:prstGeom>
          <a:noFill/>
        </p:spPr>
        <p:txBody>
          <a:bodyPr wrap="square" rtlCol="0">
            <a:spAutoFit/>
          </a:bodyPr>
          <a:lstStyle/>
          <a:p>
            <a:r>
              <a:rPr lang="es-CO" b="1" dirty="0">
                <a:solidFill>
                  <a:schemeClr val="bg1"/>
                </a:solidFill>
              </a:rPr>
              <a:t>76%</a:t>
            </a:r>
          </a:p>
        </p:txBody>
      </p:sp>
      <p:sp>
        <p:nvSpPr>
          <p:cNvPr id="9" name="CuadroTexto 8"/>
          <p:cNvSpPr txBox="1"/>
          <p:nvPr/>
        </p:nvSpPr>
        <p:spPr>
          <a:xfrm>
            <a:off x="5737546" y="4065689"/>
            <a:ext cx="887105" cy="369332"/>
          </a:xfrm>
          <a:prstGeom prst="rect">
            <a:avLst/>
          </a:prstGeom>
          <a:noFill/>
        </p:spPr>
        <p:txBody>
          <a:bodyPr wrap="square" rtlCol="0">
            <a:spAutoFit/>
          </a:bodyPr>
          <a:lstStyle/>
          <a:p>
            <a:r>
              <a:rPr lang="es-CO" b="1" dirty="0">
                <a:solidFill>
                  <a:schemeClr val="bg1"/>
                </a:solidFill>
              </a:rPr>
              <a:t>7%</a:t>
            </a:r>
          </a:p>
        </p:txBody>
      </p:sp>
      <p:sp>
        <p:nvSpPr>
          <p:cNvPr id="10" name="CuadroTexto 9"/>
          <p:cNvSpPr txBox="1"/>
          <p:nvPr/>
        </p:nvSpPr>
        <p:spPr>
          <a:xfrm>
            <a:off x="5649284" y="3508172"/>
            <a:ext cx="887105" cy="369332"/>
          </a:xfrm>
          <a:prstGeom prst="rect">
            <a:avLst/>
          </a:prstGeom>
          <a:noFill/>
        </p:spPr>
        <p:txBody>
          <a:bodyPr wrap="square" rtlCol="0">
            <a:spAutoFit/>
          </a:bodyPr>
          <a:lstStyle/>
          <a:p>
            <a:r>
              <a:rPr lang="es-CO" b="1" dirty="0">
                <a:solidFill>
                  <a:schemeClr val="bg1"/>
                </a:solidFill>
              </a:rPr>
              <a:t>3%</a:t>
            </a:r>
          </a:p>
        </p:txBody>
      </p:sp>
      <p:sp>
        <p:nvSpPr>
          <p:cNvPr id="11" name="CuadroTexto 10"/>
          <p:cNvSpPr txBox="1"/>
          <p:nvPr/>
        </p:nvSpPr>
        <p:spPr>
          <a:xfrm>
            <a:off x="5649283" y="2875943"/>
            <a:ext cx="887105" cy="338554"/>
          </a:xfrm>
          <a:prstGeom prst="rect">
            <a:avLst/>
          </a:prstGeom>
          <a:noFill/>
        </p:spPr>
        <p:txBody>
          <a:bodyPr wrap="square" rtlCol="0">
            <a:spAutoFit/>
          </a:bodyPr>
          <a:lstStyle/>
          <a:p>
            <a:r>
              <a:rPr lang="es-CO" sz="1600" b="1" dirty="0">
                <a:solidFill>
                  <a:schemeClr val="bg1"/>
                </a:solidFill>
              </a:rPr>
              <a:t>2%</a:t>
            </a:r>
          </a:p>
        </p:txBody>
      </p:sp>
      <p:sp>
        <p:nvSpPr>
          <p:cNvPr id="12" name="CuadroTexto 11"/>
          <p:cNvSpPr txBox="1"/>
          <p:nvPr/>
        </p:nvSpPr>
        <p:spPr>
          <a:xfrm>
            <a:off x="5801684" y="2257361"/>
            <a:ext cx="887105" cy="369332"/>
          </a:xfrm>
          <a:prstGeom prst="rect">
            <a:avLst/>
          </a:prstGeom>
          <a:noFill/>
        </p:spPr>
        <p:txBody>
          <a:bodyPr wrap="square" rtlCol="0">
            <a:spAutoFit/>
          </a:bodyPr>
          <a:lstStyle/>
          <a:p>
            <a:r>
              <a:rPr lang="es-CO" b="1" dirty="0">
                <a:solidFill>
                  <a:schemeClr val="bg1"/>
                </a:solidFill>
              </a:rPr>
              <a:t>12%</a:t>
            </a:r>
          </a:p>
        </p:txBody>
      </p:sp>
      <p:graphicFrame>
        <p:nvGraphicFramePr>
          <p:cNvPr id="13" name="Gráfico 12">
            <a:extLst>
              <a:ext uri="{FF2B5EF4-FFF2-40B4-BE49-F238E27FC236}">
                <a16:creationId xmlns:a16="http://schemas.microsoft.com/office/drawing/2014/main" id="{2F76C2F9-6419-97C5-4714-E62AA2DDAE30}"/>
              </a:ext>
            </a:extLst>
          </p:cNvPr>
          <p:cNvGraphicFramePr>
            <a:graphicFrameLocks/>
          </p:cNvGraphicFramePr>
          <p:nvPr>
            <p:extLst>
              <p:ext uri="{D42A27DB-BD31-4B8C-83A1-F6EECF244321}">
                <p14:modId xmlns:p14="http://schemas.microsoft.com/office/powerpoint/2010/main" val="4250890122"/>
              </p:ext>
            </p:extLst>
          </p:nvPr>
        </p:nvGraphicFramePr>
        <p:xfrm>
          <a:off x="110355" y="1254609"/>
          <a:ext cx="8844459" cy="5390734"/>
        </p:xfrm>
        <a:graphic>
          <a:graphicData uri="http://schemas.openxmlformats.org/drawingml/2006/chart">
            <c:chart xmlns:c="http://schemas.openxmlformats.org/drawingml/2006/chart" xmlns:r="http://schemas.openxmlformats.org/officeDocument/2006/relationships" r:id="rId3"/>
          </a:graphicData>
        </a:graphic>
      </p:graphicFrame>
      <p:pic>
        <p:nvPicPr>
          <p:cNvPr id="16" name="Imagen 15">
            <a:extLst>
              <a:ext uri="{FF2B5EF4-FFF2-40B4-BE49-F238E27FC236}">
                <a16:creationId xmlns:a16="http://schemas.microsoft.com/office/drawing/2014/main" id="{4CDAEAAE-61A0-C962-7BED-D534578924C1}"/>
              </a:ext>
            </a:extLst>
          </p:cNvPr>
          <p:cNvPicPr>
            <a:picLocks noChangeAspect="1"/>
          </p:cNvPicPr>
          <p:nvPr/>
        </p:nvPicPr>
        <p:blipFill>
          <a:blip r:embed="rId4"/>
          <a:stretch>
            <a:fillRect/>
          </a:stretch>
        </p:blipFill>
        <p:spPr>
          <a:xfrm>
            <a:off x="8447623" y="3757451"/>
            <a:ext cx="2143125" cy="2143125"/>
          </a:xfrm>
          <a:prstGeom prst="rect">
            <a:avLst/>
          </a:prstGeom>
        </p:spPr>
      </p:pic>
      <p:graphicFrame>
        <p:nvGraphicFramePr>
          <p:cNvPr id="4" name="Tabla 3">
            <a:extLst>
              <a:ext uri="{FF2B5EF4-FFF2-40B4-BE49-F238E27FC236}">
                <a16:creationId xmlns:a16="http://schemas.microsoft.com/office/drawing/2014/main" id="{28790765-87F0-3E09-ED0F-4993E4A8D758}"/>
              </a:ext>
            </a:extLst>
          </p:cNvPr>
          <p:cNvGraphicFramePr>
            <a:graphicFrameLocks noGrp="1"/>
          </p:cNvGraphicFramePr>
          <p:nvPr>
            <p:extLst>
              <p:ext uri="{D42A27DB-BD31-4B8C-83A1-F6EECF244321}">
                <p14:modId xmlns:p14="http://schemas.microsoft.com/office/powerpoint/2010/main" val="969282673"/>
              </p:ext>
            </p:extLst>
          </p:nvPr>
        </p:nvGraphicFramePr>
        <p:xfrm>
          <a:off x="7944774" y="1108527"/>
          <a:ext cx="3463032" cy="1608040"/>
        </p:xfrm>
        <a:graphic>
          <a:graphicData uri="http://schemas.openxmlformats.org/drawingml/2006/table">
            <a:tbl>
              <a:tblPr/>
              <a:tblGrid>
                <a:gridCol w="1421168">
                  <a:extLst>
                    <a:ext uri="{9D8B030D-6E8A-4147-A177-3AD203B41FA5}">
                      <a16:colId xmlns:a16="http://schemas.microsoft.com/office/drawing/2014/main" val="975389584"/>
                    </a:ext>
                  </a:extLst>
                </a:gridCol>
                <a:gridCol w="1154097">
                  <a:extLst>
                    <a:ext uri="{9D8B030D-6E8A-4147-A177-3AD203B41FA5}">
                      <a16:colId xmlns:a16="http://schemas.microsoft.com/office/drawing/2014/main" val="316154314"/>
                    </a:ext>
                  </a:extLst>
                </a:gridCol>
                <a:gridCol w="887767">
                  <a:extLst>
                    <a:ext uri="{9D8B030D-6E8A-4147-A177-3AD203B41FA5}">
                      <a16:colId xmlns:a16="http://schemas.microsoft.com/office/drawing/2014/main" val="3599685313"/>
                    </a:ext>
                  </a:extLst>
                </a:gridCol>
              </a:tblGrid>
              <a:tr h="229720">
                <a:tc>
                  <a:txBody>
                    <a:bodyPr/>
                    <a:lstStyle/>
                    <a:p>
                      <a:pPr algn="l" fontAlgn="b"/>
                      <a:r>
                        <a:rPr lang="es-CO" sz="1100" b="1" i="0" u="none" strike="noStrike">
                          <a:solidFill>
                            <a:srgbClr val="000000"/>
                          </a:solidFill>
                          <a:effectLst/>
                          <a:latin typeface="Arial" panose="020B0604020202020204" pitchFamily="34" charset="0"/>
                          <a:cs typeface="Arial" panose="020B0604020202020204" pitchFamily="34" charset="0"/>
                        </a:rPr>
                        <a:t>Calificación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s-CO" sz="1100" b="1" i="0" u="none" strike="noStrike" dirty="0">
                          <a:solidFill>
                            <a:srgbClr val="000000"/>
                          </a:solidFill>
                          <a:effectLst/>
                          <a:latin typeface="Arial" panose="020B0604020202020204" pitchFamily="34" charset="0"/>
                          <a:cs typeface="Arial" panose="020B0604020202020204" pitchFamily="34" charset="0"/>
                        </a:rPr>
                        <a:t>No. Usuarios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s-CO" sz="1100" b="1" i="0" u="none" strike="noStrike">
                          <a:solidFill>
                            <a:srgbClr val="000000"/>
                          </a:solidFill>
                          <a:effectLst/>
                          <a:latin typeface="Arial" panose="020B0604020202020204" pitchFamily="34" charset="0"/>
                          <a:cs typeface="Arial" panose="020B060402020202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2059392888"/>
                  </a:ext>
                </a:extLst>
              </a:tr>
              <a:tr h="229720">
                <a:tc>
                  <a:txBody>
                    <a:bodyPr/>
                    <a:lstStyle/>
                    <a:p>
                      <a:pPr algn="l" fontAlgn="b"/>
                      <a:r>
                        <a:rPr lang="es-CO" sz="1100" b="0" i="0" u="none" strike="noStrike">
                          <a:solidFill>
                            <a:srgbClr val="000000"/>
                          </a:solidFill>
                          <a:effectLst/>
                          <a:latin typeface="Arial" panose="020B0604020202020204" pitchFamily="34" charset="0"/>
                          <a:cs typeface="Arial" panose="020B0604020202020204" pitchFamily="34" charset="0"/>
                        </a:rPr>
                        <a:t>MUY BUENO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Arial" panose="020B0604020202020204" pitchFamily="34" charset="0"/>
                          <a:cs typeface="Arial" panose="020B0604020202020204" pitchFamily="34" charset="0"/>
                        </a:rPr>
                        <a:t>195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Arial" panose="020B0604020202020204" pitchFamily="34" charset="0"/>
                          <a:cs typeface="Arial" panose="020B0604020202020204" pitchFamily="34" charset="0"/>
                        </a:rPr>
                        <a:t>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0636212"/>
                  </a:ext>
                </a:extLst>
              </a:tr>
              <a:tr h="229720">
                <a:tc>
                  <a:txBody>
                    <a:bodyPr/>
                    <a:lstStyle/>
                    <a:p>
                      <a:pPr algn="l" fontAlgn="b"/>
                      <a:r>
                        <a:rPr lang="es-CO" sz="1100" b="0" i="0" u="none" strike="noStrike">
                          <a:solidFill>
                            <a:srgbClr val="000000"/>
                          </a:solidFill>
                          <a:effectLst/>
                          <a:latin typeface="Arial" panose="020B0604020202020204" pitchFamily="34" charset="0"/>
                          <a:cs typeface="Arial" panose="020B0604020202020204" pitchFamily="34" charset="0"/>
                        </a:rPr>
                        <a:t>BUENO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Arial" panose="020B0604020202020204" pitchFamily="34" charset="0"/>
                          <a:cs typeface="Arial" panose="020B0604020202020204" pitchFamily="34" charset="0"/>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Arial" panose="020B0604020202020204" pitchFamily="34" charset="0"/>
                          <a:cs typeface="Arial" panose="020B060402020202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4927838"/>
                  </a:ext>
                </a:extLst>
              </a:tr>
              <a:tr h="229720">
                <a:tc>
                  <a:txBody>
                    <a:bodyPr/>
                    <a:lstStyle/>
                    <a:p>
                      <a:pPr algn="l" fontAlgn="b"/>
                      <a:r>
                        <a:rPr lang="es-CO" sz="1100" b="0" i="0" u="none" strike="noStrike">
                          <a:solidFill>
                            <a:srgbClr val="000000"/>
                          </a:solidFill>
                          <a:effectLst/>
                          <a:latin typeface="Arial" panose="020B0604020202020204" pitchFamily="34" charset="0"/>
                          <a:cs typeface="Arial" panose="020B0604020202020204" pitchFamily="34" charset="0"/>
                        </a:rPr>
                        <a:t>REGULAR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Arial" panose="020B0604020202020204" pitchFamily="34" charset="0"/>
                          <a:cs typeface="Arial" panose="020B060402020202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Arial" panose="020B0604020202020204" pitchFamily="34" charset="0"/>
                          <a:cs typeface="Arial" panose="020B060402020202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5787953"/>
                  </a:ext>
                </a:extLst>
              </a:tr>
              <a:tr h="229720">
                <a:tc>
                  <a:txBody>
                    <a:bodyPr/>
                    <a:lstStyle/>
                    <a:p>
                      <a:pPr algn="l" fontAlgn="b"/>
                      <a:r>
                        <a:rPr lang="es-CO" sz="1100" b="0" i="0" u="none" strike="noStrike">
                          <a:solidFill>
                            <a:srgbClr val="000000"/>
                          </a:solidFill>
                          <a:effectLst/>
                          <a:latin typeface="Arial" panose="020B0604020202020204" pitchFamily="34" charset="0"/>
                          <a:cs typeface="Arial" panose="020B0604020202020204" pitchFamily="34" charset="0"/>
                        </a:rPr>
                        <a:t>MALO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Arial" panose="020B0604020202020204" pitchFamily="34" charset="0"/>
                          <a:cs typeface="Arial" panose="020B060402020202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Arial" panose="020B0604020202020204" pitchFamily="34" charset="0"/>
                          <a:cs typeface="Arial" panose="020B060402020202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632447"/>
                  </a:ext>
                </a:extLst>
              </a:tr>
              <a:tr h="229720">
                <a:tc>
                  <a:txBody>
                    <a:bodyPr/>
                    <a:lstStyle/>
                    <a:p>
                      <a:pPr algn="l" fontAlgn="b"/>
                      <a:r>
                        <a:rPr lang="es-CO" sz="1100" b="0" i="0" u="none" strike="noStrike">
                          <a:solidFill>
                            <a:srgbClr val="000000"/>
                          </a:solidFill>
                          <a:effectLst/>
                          <a:latin typeface="Arial" panose="020B0604020202020204" pitchFamily="34" charset="0"/>
                          <a:cs typeface="Arial" panose="020B0604020202020204" pitchFamily="34" charset="0"/>
                        </a:rPr>
                        <a:t>MUY MALO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Arial" panose="020B0604020202020204" pitchFamily="34" charset="0"/>
                          <a:cs typeface="Arial" panose="020B060402020202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Arial" panose="020B0604020202020204" pitchFamily="34" charset="0"/>
                          <a:cs typeface="Arial" panose="020B060402020202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3605987"/>
                  </a:ext>
                </a:extLst>
              </a:tr>
              <a:tr h="229720">
                <a:tc>
                  <a:txBody>
                    <a:bodyPr/>
                    <a:lstStyle/>
                    <a:p>
                      <a:pPr algn="l" fontAlgn="b"/>
                      <a:r>
                        <a:rPr lang="es-CO" sz="1100" b="1" i="0" u="none" strike="noStrike">
                          <a:solidFill>
                            <a:srgbClr val="000000"/>
                          </a:solidFill>
                          <a:effectLst/>
                          <a:latin typeface="Arial" panose="020B0604020202020204" pitchFamily="34" charset="0"/>
                          <a:cs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O" sz="1100" b="1" i="0" u="none" strike="noStrike">
                          <a:solidFill>
                            <a:srgbClr val="000000"/>
                          </a:solidFill>
                          <a:effectLst/>
                          <a:latin typeface="Arial" panose="020B0604020202020204" pitchFamily="34" charset="0"/>
                          <a:cs typeface="Arial" panose="020B0604020202020204" pitchFamily="34" charset="0"/>
                        </a:rPr>
                        <a:t>302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O" sz="1100" b="1" i="0" u="none" strike="noStrike" dirty="0">
                          <a:solidFill>
                            <a:srgbClr val="000000"/>
                          </a:solidFill>
                          <a:effectLst/>
                          <a:latin typeface="Arial" panose="020B0604020202020204" pitchFamily="34" charset="0"/>
                          <a:cs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96733348"/>
                  </a:ext>
                </a:extLst>
              </a:tr>
            </a:tbl>
          </a:graphicData>
        </a:graphic>
      </p:graphicFrame>
    </p:spTree>
    <p:extLst>
      <p:ext uri="{BB962C8B-B14F-4D97-AF65-F5344CB8AC3E}">
        <p14:creationId xmlns:p14="http://schemas.microsoft.com/office/powerpoint/2010/main" val="4157211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C695324D-4846-AA92-133C-A0A5BDA5E05E}"/>
              </a:ext>
            </a:extLst>
          </p:cNvPr>
          <p:cNvPicPr>
            <a:picLocks noChangeAspect="1"/>
          </p:cNvPicPr>
          <p:nvPr/>
        </p:nvPicPr>
        <p:blipFill>
          <a:blip r:embed="rId3"/>
          <a:stretch>
            <a:fillRect/>
          </a:stretch>
        </p:blipFill>
        <p:spPr>
          <a:xfrm>
            <a:off x="8789006" y="1180239"/>
            <a:ext cx="3192787" cy="2404722"/>
          </a:xfrm>
          <a:prstGeom prst="rect">
            <a:avLst/>
          </a:prstGeom>
        </p:spPr>
      </p:pic>
      <p:sp>
        <p:nvSpPr>
          <p:cNvPr id="2" name="CuadroTexto 1">
            <a:extLst>
              <a:ext uri="{FF2B5EF4-FFF2-40B4-BE49-F238E27FC236}">
                <a16:creationId xmlns:a16="http://schemas.microsoft.com/office/drawing/2014/main" id="{674BC541-0BB9-D244-8F21-4C4C7B0C0496}"/>
              </a:ext>
            </a:extLst>
          </p:cNvPr>
          <p:cNvSpPr txBox="1"/>
          <p:nvPr/>
        </p:nvSpPr>
        <p:spPr>
          <a:xfrm>
            <a:off x="1526772" y="764741"/>
            <a:ext cx="9896404" cy="830997"/>
          </a:xfrm>
          <a:prstGeom prst="rect">
            <a:avLst/>
          </a:prstGeom>
          <a:noFill/>
        </p:spPr>
        <p:txBody>
          <a:bodyPr wrap="square" rtlCol="0">
            <a:spAutoFit/>
          </a:bodyPr>
          <a:lstStyle/>
          <a:p>
            <a:r>
              <a:rPr lang="es-CO" sz="2400" b="1" dirty="0">
                <a:latin typeface="Century Gothic" panose="020B0502020202020204" pitchFamily="34" charset="0"/>
              </a:rPr>
              <a:t>Pregunta No 2. </a:t>
            </a:r>
            <a:r>
              <a:rPr lang="es-ES" sz="2400" b="1" dirty="0">
                <a:latin typeface="Century Gothic" panose="020B0502020202020204" pitchFamily="34" charset="0"/>
              </a:rPr>
              <a:t>¿Cómo califica la información suministrada por parte del servidor que lo atendió?</a:t>
            </a:r>
            <a:endParaRPr lang="es-CO" sz="2400" b="1" dirty="0">
              <a:solidFill>
                <a:srgbClr val="FF0000"/>
              </a:solidFill>
              <a:latin typeface="Century Gothic" panose="020B0502020202020204" pitchFamily="34" charset="0"/>
            </a:endParaRPr>
          </a:p>
        </p:txBody>
      </p:sp>
      <p:sp>
        <p:nvSpPr>
          <p:cNvPr id="7" name="CuadroTexto 6"/>
          <p:cNvSpPr txBox="1"/>
          <p:nvPr/>
        </p:nvSpPr>
        <p:spPr>
          <a:xfrm>
            <a:off x="2293257" y="4020457"/>
            <a:ext cx="653143" cy="369332"/>
          </a:xfrm>
          <a:prstGeom prst="rect">
            <a:avLst/>
          </a:prstGeom>
          <a:noFill/>
        </p:spPr>
        <p:txBody>
          <a:bodyPr wrap="square" rtlCol="0">
            <a:spAutoFit/>
          </a:bodyPr>
          <a:lstStyle/>
          <a:p>
            <a:r>
              <a:rPr lang="es-CO" b="1" dirty="0">
                <a:solidFill>
                  <a:schemeClr val="bg1"/>
                </a:solidFill>
              </a:rPr>
              <a:t>78%</a:t>
            </a:r>
          </a:p>
        </p:txBody>
      </p:sp>
      <p:sp>
        <p:nvSpPr>
          <p:cNvPr id="8" name="CuadroTexto 7"/>
          <p:cNvSpPr txBox="1"/>
          <p:nvPr/>
        </p:nvSpPr>
        <p:spPr>
          <a:xfrm>
            <a:off x="3877398" y="4795210"/>
            <a:ext cx="653143" cy="369332"/>
          </a:xfrm>
          <a:prstGeom prst="rect">
            <a:avLst/>
          </a:prstGeom>
          <a:noFill/>
        </p:spPr>
        <p:txBody>
          <a:bodyPr wrap="square" rtlCol="0">
            <a:spAutoFit/>
          </a:bodyPr>
          <a:lstStyle/>
          <a:p>
            <a:r>
              <a:rPr lang="es-CO" b="1" dirty="0">
                <a:solidFill>
                  <a:schemeClr val="bg1"/>
                </a:solidFill>
              </a:rPr>
              <a:t>78%</a:t>
            </a:r>
          </a:p>
        </p:txBody>
      </p:sp>
      <p:sp>
        <p:nvSpPr>
          <p:cNvPr id="9" name="CuadroTexto 8"/>
          <p:cNvSpPr txBox="1"/>
          <p:nvPr/>
        </p:nvSpPr>
        <p:spPr>
          <a:xfrm>
            <a:off x="5568312" y="5010653"/>
            <a:ext cx="653143" cy="307777"/>
          </a:xfrm>
          <a:prstGeom prst="rect">
            <a:avLst/>
          </a:prstGeom>
          <a:noFill/>
        </p:spPr>
        <p:txBody>
          <a:bodyPr wrap="square" rtlCol="0">
            <a:spAutoFit/>
          </a:bodyPr>
          <a:lstStyle/>
          <a:p>
            <a:r>
              <a:rPr lang="es-CO" sz="1400" b="1" dirty="0">
                <a:solidFill>
                  <a:schemeClr val="bg1"/>
                </a:solidFill>
              </a:rPr>
              <a:t>0,05%</a:t>
            </a:r>
          </a:p>
        </p:txBody>
      </p:sp>
      <p:graphicFrame>
        <p:nvGraphicFramePr>
          <p:cNvPr id="11" name="Gráfico 10">
            <a:extLst>
              <a:ext uri="{FF2B5EF4-FFF2-40B4-BE49-F238E27FC236}">
                <a16:creationId xmlns:a16="http://schemas.microsoft.com/office/drawing/2014/main" id="{C5F059F5-CCAA-4B0A-8FE3-DC4FBE064164}"/>
              </a:ext>
            </a:extLst>
          </p:cNvPr>
          <p:cNvGraphicFramePr>
            <a:graphicFrameLocks/>
          </p:cNvGraphicFramePr>
          <p:nvPr>
            <p:extLst>
              <p:ext uri="{D42A27DB-BD31-4B8C-83A1-F6EECF244321}">
                <p14:modId xmlns:p14="http://schemas.microsoft.com/office/powerpoint/2010/main" val="3277736469"/>
              </p:ext>
            </p:extLst>
          </p:nvPr>
        </p:nvGraphicFramePr>
        <p:xfrm>
          <a:off x="210207" y="1693458"/>
          <a:ext cx="8891752" cy="50016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a 3">
            <a:extLst>
              <a:ext uri="{FF2B5EF4-FFF2-40B4-BE49-F238E27FC236}">
                <a16:creationId xmlns:a16="http://schemas.microsoft.com/office/drawing/2014/main" id="{4BA6CDF5-C04D-BAE2-7162-EBB54505BF54}"/>
              </a:ext>
            </a:extLst>
          </p:cNvPr>
          <p:cNvGraphicFramePr>
            <a:graphicFrameLocks noGrp="1"/>
          </p:cNvGraphicFramePr>
          <p:nvPr>
            <p:extLst>
              <p:ext uri="{D42A27DB-BD31-4B8C-83A1-F6EECF244321}">
                <p14:modId xmlns:p14="http://schemas.microsoft.com/office/powerpoint/2010/main" val="1214693226"/>
              </p:ext>
            </p:extLst>
          </p:nvPr>
        </p:nvGraphicFramePr>
        <p:xfrm>
          <a:off x="8099399" y="3972592"/>
          <a:ext cx="3480160" cy="1560195"/>
        </p:xfrm>
        <a:graphic>
          <a:graphicData uri="http://schemas.openxmlformats.org/drawingml/2006/table">
            <a:tbl>
              <a:tblPr/>
              <a:tblGrid>
                <a:gridCol w="1448518">
                  <a:extLst>
                    <a:ext uri="{9D8B030D-6E8A-4147-A177-3AD203B41FA5}">
                      <a16:colId xmlns:a16="http://schemas.microsoft.com/office/drawing/2014/main" val="2200310142"/>
                    </a:ext>
                  </a:extLst>
                </a:gridCol>
                <a:gridCol w="1161489">
                  <a:extLst>
                    <a:ext uri="{9D8B030D-6E8A-4147-A177-3AD203B41FA5}">
                      <a16:colId xmlns:a16="http://schemas.microsoft.com/office/drawing/2014/main" val="2568743349"/>
                    </a:ext>
                  </a:extLst>
                </a:gridCol>
                <a:gridCol w="870153">
                  <a:extLst>
                    <a:ext uri="{9D8B030D-6E8A-4147-A177-3AD203B41FA5}">
                      <a16:colId xmlns:a16="http://schemas.microsoft.com/office/drawing/2014/main" val="234893098"/>
                    </a:ext>
                  </a:extLst>
                </a:gridCol>
              </a:tblGrid>
              <a:tr h="190500">
                <a:tc>
                  <a:txBody>
                    <a:bodyPr/>
                    <a:lstStyle/>
                    <a:p>
                      <a:pPr algn="ctr" fontAlgn="ctr"/>
                      <a:r>
                        <a:rPr lang="es-CO" sz="1400" b="1" i="0" u="none" strike="noStrike">
                          <a:solidFill>
                            <a:srgbClr val="000000"/>
                          </a:solidFill>
                          <a:effectLst/>
                          <a:latin typeface="Arial" panose="020B0604020202020204" pitchFamily="34" charset="0"/>
                          <a:cs typeface="Arial" panose="020B0604020202020204" pitchFamily="34" charset="0"/>
                        </a:rPr>
                        <a:t>Calificación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CO" sz="1400" b="1" i="0" u="none" strike="noStrike" dirty="0">
                          <a:solidFill>
                            <a:srgbClr val="000000"/>
                          </a:solidFill>
                          <a:effectLst/>
                          <a:latin typeface="Arial" panose="020B0604020202020204" pitchFamily="34" charset="0"/>
                          <a:cs typeface="Arial" panose="020B0604020202020204" pitchFamily="34" charset="0"/>
                        </a:rPr>
                        <a:t>No. Usuarios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CO" sz="1400" b="1" i="0" u="none" strike="noStrike">
                          <a:solidFill>
                            <a:srgbClr val="000000"/>
                          </a:solidFill>
                          <a:effectLst/>
                          <a:latin typeface="Arial" panose="020B0604020202020204" pitchFamily="34" charset="0"/>
                          <a:cs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2784498569"/>
                  </a:ext>
                </a:extLst>
              </a:tr>
              <a:tr h="190500">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MUY BUENO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228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2539137"/>
                  </a:ext>
                </a:extLst>
              </a:tr>
              <a:tr h="190500">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BUENO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38067"/>
                  </a:ext>
                </a:extLst>
              </a:tr>
              <a:tr h="190500">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REGULAR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9116449"/>
                  </a:ext>
                </a:extLst>
              </a:tr>
              <a:tr h="190500">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MALO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9902475"/>
                  </a:ext>
                </a:extLst>
              </a:tr>
              <a:tr h="190500">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MUY MALO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panose="020B0604020202020204" pitchFamily="34" charset="0"/>
                          <a:cs typeface="Arial" panose="020B060402020202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3174533"/>
                  </a:ext>
                </a:extLst>
              </a:tr>
              <a:tr h="190500">
                <a:tc>
                  <a:txBody>
                    <a:bodyPr/>
                    <a:lstStyle/>
                    <a:p>
                      <a:pPr algn="l" fontAlgn="b"/>
                      <a:r>
                        <a:rPr lang="es-CO" sz="1400" b="1" i="0" u="none" strike="noStrike">
                          <a:solidFill>
                            <a:srgbClr val="000000"/>
                          </a:solidFill>
                          <a:effectLst/>
                          <a:latin typeface="Arial" panose="020B0604020202020204" pitchFamily="34" charset="0"/>
                          <a:cs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O" sz="1400" b="1" i="0" u="none" strike="noStrike">
                          <a:solidFill>
                            <a:srgbClr val="000000"/>
                          </a:solidFill>
                          <a:effectLst/>
                          <a:latin typeface="Arial" panose="020B0604020202020204" pitchFamily="34" charset="0"/>
                          <a:cs typeface="Arial" panose="020B0604020202020204" pitchFamily="34" charset="0"/>
                        </a:rPr>
                        <a:t>302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s-CO" sz="1400" b="1" i="0" u="none" strike="noStrike" dirty="0">
                          <a:solidFill>
                            <a:srgbClr val="000000"/>
                          </a:solidFill>
                          <a:effectLst/>
                          <a:latin typeface="Arial" panose="020B0604020202020204" pitchFamily="34" charset="0"/>
                          <a:cs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61179603"/>
                  </a:ext>
                </a:extLst>
              </a:tr>
            </a:tbl>
          </a:graphicData>
        </a:graphic>
      </p:graphicFrame>
    </p:spTree>
    <p:extLst>
      <p:ext uri="{BB962C8B-B14F-4D97-AF65-F5344CB8AC3E}">
        <p14:creationId xmlns:p14="http://schemas.microsoft.com/office/powerpoint/2010/main" val="2688911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170" name="Picture 2" descr="Respeto por las personas | valores">
            <a:extLst>
              <a:ext uri="{FF2B5EF4-FFF2-40B4-BE49-F238E27FC236}">
                <a16:creationId xmlns:a16="http://schemas.microsoft.com/office/drawing/2014/main" id="{F982445A-EC42-01C3-5916-704809F70C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33" t="19728" r="11882"/>
          <a:stretch/>
        </p:blipFill>
        <p:spPr bwMode="auto">
          <a:xfrm>
            <a:off x="9988965" y="1409895"/>
            <a:ext cx="2130642" cy="1720329"/>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74BC541-0BB9-D244-8F21-4C4C7B0C0496}"/>
              </a:ext>
            </a:extLst>
          </p:cNvPr>
          <p:cNvSpPr txBox="1"/>
          <p:nvPr/>
        </p:nvSpPr>
        <p:spPr>
          <a:xfrm>
            <a:off x="1526772" y="694583"/>
            <a:ext cx="10273342" cy="830997"/>
          </a:xfrm>
          <a:prstGeom prst="rect">
            <a:avLst/>
          </a:prstGeom>
          <a:noFill/>
        </p:spPr>
        <p:txBody>
          <a:bodyPr wrap="square" rtlCol="0">
            <a:spAutoFit/>
          </a:bodyPr>
          <a:lstStyle/>
          <a:p>
            <a:r>
              <a:rPr lang="es-CO" sz="2400" b="1" dirty="0">
                <a:latin typeface="Century Gothic" panose="020B0502020202020204" pitchFamily="34" charset="0"/>
              </a:rPr>
              <a:t>Pregunta No 3. </a:t>
            </a:r>
            <a:r>
              <a:rPr lang="es-ES" sz="2400" b="1" dirty="0">
                <a:latin typeface="Century Gothic" panose="020B0502020202020204" pitchFamily="34" charset="0"/>
              </a:rPr>
              <a:t>¿Cómo califica el trato recibido por parte del servidor que lo atendió?</a:t>
            </a:r>
            <a:endParaRPr lang="es-CO" sz="2400" b="1" dirty="0">
              <a:solidFill>
                <a:srgbClr val="2F308F"/>
              </a:solidFill>
              <a:latin typeface="Century Gothic" panose="020B0502020202020204" pitchFamily="34" charset="0"/>
            </a:endParaRPr>
          </a:p>
        </p:txBody>
      </p:sp>
      <p:sp>
        <p:nvSpPr>
          <p:cNvPr id="7" name="CuadroTexto 1"/>
          <p:cNvSpPr txBox="1"/>
          <p:nvPr/>
        </p:nvSpPr>
        <p:spPr>
          <a:xfrm>
            <a:off x="7685315" y="5013436"/>
            <a:ext cx="624114" cy="5322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O" sz="1800" b="1" dirty="0">
                <a:solidFill>
                  <a:schemeClr val="bg1"/>
                </a:solidFill>
              </a:rPr>
              <a:t>65%</a:t>
            </a:r>
          </a:p>
        </p:txBody>
      </p:sp>
      <p:graphicFrame>
        <p:nvGraphicFramePr>
          <p:cNvPr id="11" name="Gráfico 10">
            <a:extLst>
              <a:ext uri="{FF2B5EF4-FFF2-40B4-BE49-F238E27FC236}">
                <a16:creationId xmlns:a16="http://schemas.microsoft.com/office/drawing/2014/main" id="{184CD93D-F426-B238-B621-74E464289ED5}"/>
              </a:ext>
            </a:extLst>
          </p:cNvPr>
          <p:cNvGraphicFramePr>
            <a:graphicFrameLocks/>
          </p:cNvGraphicFramePr>
          <p:nvPr>
            <p:extLst>
              <p:ext uri="{D42A27DB-BD31-4B8C-83A1-F6EECF244321}">
                <p14:modId xmlns:p14="http://schemas.microsoft.com/office/powerpoint/2010/main" val="1345671630"/>
              </p:ext>
            </p:extLst>
          </p:nvPr>
        </p:nvGraphicFramePr>
        <p:xfrm>
          <a:off x="0" y="1525580"/>
          <a:ext cx="10012452" cy="53042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Tabla 11">
            <a:extLst>
              <a:ext uri="{FF2B5EF4-FFF2-40B4-BE49-F238E27FC236}">
                <a16:creationId xmlns:a16="http://schemas.microsoft.com/office/drawing/2014/main" id="{15DEB412-5E96-8A53-226A-69066D5C9088}"/>
              </a:ext>
            </a:extLst>
          </p:cNvPr>
          <p:cNvGraphicFramePr>
            <a:graphicFrameLocks noGrp="1"/>
          </p:cNvGraphicFramePr>
          <p:nvPr>
            <p:extLst>
              <p:ext uri="{D42A27DB-BD31-4B8C-83A1-F6EECF244321}">
                <p14:modId xmlns:p14="http://schemas.microsoft.com/office/powerpoint/2010/main" val="1008142988"/>
              </p:ext>
            </p:extLst>
          </p:nvPr>
        </p:nvGraphicFramePr>
        <p:xfrm>
          <a:off x="8309429" y="3697857"/>
          <a:ext cx="3626417" cy="1829443"/>
        </p:xfrm>
        <a:graphic>
          <a:graphicData uri="http://schemas.openxmlformats.org/drawingml/2006/table">
            <a:tbl>
              <a:tblPr/>
              <a:tblGrid>
                <a:gridCol w="1333424">
                  <a:extLst>
                    <a:ext uri="{9D8B030D-6E8A-4147-A177-3AD203B41FA5}">
                      <a16:colId xmlns:a16="http://schemas.microsoft.com/office/drawing/2014/main" val="3683718731"/>
                    </a:ext>
                  </a:extLst>
                </a:gridCol>
                <a:gridCol w="1296039">
                  <a:extLst>
                    <a:ext uri="{9D8B030D-6E8A-4147-A177-3AD203B41FA5}">
                      <a16:colId xmlns:a16="http://schemas.microsoft.com/office/drawing/2014/main" val="1767780317"/>
                    </a:ext>
                  </a:extLst>
                </a:gridCol>
                <a:gridCol w="996954">
                  <a:extLst>
                    <a:ext uri="{9D8B030D-6E8A-4147-A177-3AD203B41FA5}">
                      <a16:colId xmlns:a16="http://schemas.microsoft.com/office/drawing/2014/main" val="3972890803"/>
                    </a:ext>
                  </a:extLst>
                </a:gridCol>
              </a:tblGrid>
              <a:tr h="261349">
                <a:tc>
                  <a:txBody>
                    <a:bodyPr/>
                    <a:lstStyle/>
                    <a:p>
                      <a:pPr algn="l" fontAlgn="b"/>
                      <a:r>
                        <a:rPr lang="es-CO" sz="1400" b="1" i="0" u="none" strike="noStrike">
                          <a:solidFill>
                            <a:srgbClr val="000000"/>
                          </a:solidFill>
                          <a:effectLst/>
                          <a:latin typeface="Arial" panose="020B0604020202020204" pitchFamily="34" charset="0"/>
                          <a:cs typeface="Arial" panose="020B0604020202020204" pitchFamily="34" charset="0"/>
                        </a:rPr>
                        <a:t>Calificación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CO" sz="1400" b="1" i="0" u="none" strike="noStrike">
                          <a:solidFill>
                            <a:srgbClr val="000000"/>
                          </a:solidFill>
                          <a:effectLst/>
                          <a:latin typeface="Arial" panose="020B0604020202020204" pitchFamily="34" charset="0"/>
                          <a:cs typeface="Arial" panose="020B0604020202020204" pitchFamily="34" charset="0"/>
                        </a:rPr>
                        <a:t>No. Usuarios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CO" sz="1400" b="1" i="0" u="none" strike="noStrike" dirty="0">
                          <a:solidFill>
                            <a:srgbClr val="000000"/>
                          </a:solidFill>
                          <a:effectLst/>
                          <a:latin typeface="Arial" panose="020B0604020202020204" pitchFamily="34" charset="0"/>
                          <a:cs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758696737"/>
                  </a:ext>
                </a:extLst>
              </a:tr>
              <a:tr h="261349">
                <a:tc>
                  <a:txBody>
                    <a:bodyPr/>
                    <a:lstStyle/>
                    <a:p>
                      <a:pPr algn="l" fontAlgn="b"/>
                      <a:r>
                        <a:rPr lang="es-CO" sz="1400" b="0" i="0" u="none" strike="noStrike" dirty="0">
                          <a:solidFill>
                            <a:srgbClr val="000000"/>
                          </a:solidFill>
                          <a:effectLst/>
                          <a:latin typeface="Arial" panose="020B0604020202020204" pitchFamily="34" charset="0"/>
                          <a:cs typeface="Arial" panose="020B0604020202020204" pitchFamily="34" charset="0"/>
                        </a:rPr>
                        <a:t>MUY BUENO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234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774%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9175645"/>
                  </a:ext>
                </a:extLst>
              </a:tr>
              <a:tr h="261349">
                <a:tc>
                  <a:txBody>
                    <a:bodyPr/>
                    <a:lstStyle/>
                    <a:p>
                      <a:pPr algn="l" fontAlgn="b"/>
                      <a:r>
                        <a:rPr lang="es-ES" sz="1400" b="0" i="0" u="none" strike="noStrike" dirty="0">
                          <a:solidFill>
                            <a:srgbClr val="000000"/>
                          </a:solidFill>
                          <a:effectLst/>
                          <a:latin typeface="Arial" panose="020B0604020202020204" pitchFamily="34" charset="0"/>
                          <a:cs typeface="Arial" panose="020B0604020202020204" pitchFamily="34" charset="0"/>
                        </a:rPr>
                        <a:t>B</a:t>
                      </a:r>
                      <a:r>
                        <a:rPr lang="es-CO" sz="1400" b="0" i="0" u="none" strike="noStrike" dirty="0">
                          <a:solidFill>
                            <a:srgbClr val="000000"/>
                          </a:solidFill>
                          <a:effectLst/>
                          <a:latin typeface="Arial" panose="020B0604020202020204" pitchFamily="34" charset="0"/>
                          <a:cs typeface="Arial" panose="020B0604020202020204" pitchFamily="34" charset="0"/>
                        </a:rPr>
                        <a:t>UENO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cs typeface="Arial" panose="020B0604020202020204" pitchFamily="34" charset="0"/>
                        </a:rPr>
                        <a:t>41</a:t>
                      </a:r>
                      <a:endParaRPr lang="es-CO"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1020277"/>
                  </a:ext>
                </a:extLst>
              </a:tr>
              <a:tr h="261349">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REGULAR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08743"/>
                  </a:ext>
                </a:extLst>
              </a:tr>
              <a:tr h="261349">
                <a:tc>
                  <a:txBody>
                    <a:bodyPr/>
                    <a:lstStyle/>
                    <a:p>
                      <a:pPr algn="l" fontAlgn="b"/>
                      <a:r>
                        <a:rPr lang="es-CO" sz="1400" b="0" i="0" u="none" strike="noStrike" dirty="0">
                          <a:solidFill>
                            <a:srgbClr val="000000"/>
                          </a:solidFill>
                          <a:effectLst/>
                          <a:latin typeface="Arial" panose="020B0604020202020204" pitchFamily="34" charset="0"/>
                          <a:cs typeface="Arial" panose="020B0604020202020204" pitchFamily="34" charset="0"/>
                        </a:rPr>
                        <a:t>MALO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cs typeface="Arial" panose="020B0604020202020204" pitchFamily="34" charset="0"/>
                        </a:rPr>
                        <a:t>5</a:t>
                      </a:r>
                      <a:endParaRPr lang="es-CO"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8555385"/>
                  </a:ext>
                </a:extLst>
              </a:tr>
              <a:tr h="261349">
                <a:tc>
                  <a:txBody>
                    <a:bodyPr/>
                    <a:lstStyle/>
                    <a:p>
                      <a:pPr algn="l" fontAlgn="b"/>
                      <a:r>
                        <a:rPr lang="es-CO" sz="1400" b="0" i="0" u="none" strike="noStrike" dirty="0">
                          <a:solidFill>
                            <a:srgbClr val="000000"/>
                          </a:solidFill>
                          <a:effectLst/>
                          <a:latin typeface="Arial" panose="020B0604020202020204" pitchFamily="34" charset="0"/>
                          <a:cs typeface="Arial" panose="020B0604020202020204" pitchFamily="34" charset="0"/>
                        </a:rPr>
                        <a:t>MUY MALO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2953586"/>
                  </a:ext>
                </a:extLst>
              </a:tr>
              <a:tr h="261349">
                <a:tc>
                  <a:txBody>
                    <a:bodyPr/>
                    <a:lstStyle/>
                    <a:p>
                      <a:pPr algn="l" fontAlgn="b"/>
                      <a:r>
                        <a:rPr lang="es-CO" sz="1400" b="1" i="0" u="none" strike="noStrike">
                          <a:solidFill>
                            <a:srgbClr val="000000"/>
                          </a:solidFill>
                          <a:effectLst/>
                          <a:latin typeface="Arial" panose="020B0604020202020204" pitchFamily="34" charset="0"/>
                          <a:cs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CO" sz="1400" b="1" i="0" u="none" strike="noStrike">
                          <a:solidFill>
                            <a:srgbClr val="000000"/>
                          </a:solidFill>
                          <a:effectLst/>
                          <a:latin typeface="Arial" panose="020B0604020202020204" pitchFamily="34" charset="0"/>
                          <a:cs typeface="Arial" panose="020B0604020202020204" pitchFamily="34" charset="0"/>
                        </a:rPr>
                        <a:t>302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CO" sz="1400" b="1" i="0" u="none" strike="noStrike" dirty="0">
                          <a:solidFill>
                            <a:srgbClr val="000000"/>
                          </a:solidFill>
                          <a:effectLst/>
                          <a:latin typeface="Arial" panose="020B0604020202020204" pitchFamily="34" charset="0"/>
                          <a:cs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153299543"/>
                  </a:ext>
                </a:extLst>
              </a:tr>
            </a:tbl>
          </a:graphicData>
        </a:graphic>
      </p:graphicFrame>
    </p:spTree>
    <p:extLst>
      <p:ext uri="{BB962C8B-B14F-4D97-AF65-F5344CB8AC3E}">
        <p14:creationId xmlns:p14="http://schemas.microsoft.com/office/powerpoint/2010/main" val="3571491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526772" y="694583"/>
            <a:ext cx="10273342" cy="830997"/>
          </a:xfrm>
          <a:prstGeom prst="rect">
            <a:avLst/>
          </a:prstGeom>
          <a:noFill/>
        </p:spPr>
        <p:txBody>
          <a:bodyPr wrap="square" rtlCol="0">
            <a:spAutoFit/>
          </a:bodyPr>
          <a:lstStyle/>
          <a:p>
            <a:r>
              <a:rPr lang="es-CO" sz="2400" b="1" dirty="0">
                <a:latin typeface="Century Gothic" panose="020B0502020202020204" pitchFamily="34" charset="0"/>
              </a:rPr>
              <a:t>Pregunta No 4. </a:t>
            </a:r>
            <a:r>
              <a:rPr lang="es-ES" sz="2400" b="1" dirty="0">
                <a:latin typeface="Century Gothic" panose="020B0502020202020204" pitchFamily="34" charset="0"/>
              </a:rPr>
              <a:t>¿ Fue informado sobre sus derechos y deberes como usuario?</a:t>
            </a:r>
            <a:endParaRPr lang="es-CO" sz="2400" b="1" dirty="0">
              <a:solidFill>
                <a:srgbClr val="2F308F"/>
              </a:solidFill>
              <a:latin typeface="Century Gothic" panose="020B0502020202020204" pitchFamily="34" charset="0"/>
            </a:endParaRPr>
          </a:p>
        </p:txBody>
      </p:sp>
      <p:sp>
        <p:nvSpPr>
          <p:cNvPr id="7" name="CuadroTexto 1"/>
          <p:cNvSpPr txBox="1"/>
          <p:nvPr/>
        </p:nvSpPr>
        <p:spPr>
          <a:xfrm>
            <a:off x="7685315" y="5013436"/>
            <a:ext cx="624114" cy="5322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O" sz="1800" b="1" dirty="0">
                <a:solidFill>
                  <a:schemeClr val="bg1"/>
                </a:solidFill>
              </a:rPr>
              <a:t>65%</a:t>
            </a:r>
          </a:p>
        </p:txBody>
      </p:sp>
      <p:graphicFrame>
        <p:nvGraphicFramePr>
          <p:cNvPr id="9" name="Tabla 8">
            <a:extLst>
              <a:ext uri="{FF2B5EF4-FFF2-40B4-BE49-F238E27FC236}">
                <a16:creationId xmlns:a16="http://schemas.microsoft.com/office/drawing/2014/main" id="{52BCD60E-6D8B-ADB9-DC03-40517622E3B4}"/>
              </a:ext>
            </a:extLst>
          </p:cNvPr>
          <p:cNvGraphicFramePr>
            <a:graphicFrameLocks noGrp="1"/>
          </p:cNvGraphicFramePr>
          <p:nvPr>
            <p:extLst>
              <p:ext uri="{D42A27DB-BD31-4B8C-83A1-F6EECF244321}">
                <p14:modId xmlns:p14="http://schemas.microsoft.com/office/powerpoint/2010/main" val="175719050"/>
              </p:ext>
            </p:extLst>
          </p:nvPr>
        </p:nvGraphicFramePr>
        <p:xfrm>
          <a:off x="7982323" y="1312298"/>
          <a:ext cx="4009979" cy="1671725"/>
        </p:xfrm>
        <a:graphic>
          <a:graphicData uri="http://schemas.openxmlformats.org/drawingml/2006/table">
            <a:tbl>
              <a:tblPr/>
              <a:tblGrid>
                <a:gridCol w="2218120">
                  <a:extLst>
                    <a:ext uri="{9D8B030D-6E8A-4147-A177-3AD203B41FA5}">
                      <a16:colId xmlns:a16="http://schemas.microsoft.com/office/drawing/2014/main" val="1266228504"/>
                    </a:ext>
                  </a:extLst>
                </a:gridCol>
                <a:gridCol w="958788">
                  <a:extLst>
                    <a:ext uri="{9D8B030D-6E8A-4147-A177-3AD203B41FA5}">
                      <a16:colId xmlns:a16="http://schemas.microsoft.com/office/drawing/2014/main" val="780523132"/>
                    </a:ext>
                  </a:extLst>
                </a:gridCol>
                <a:gridCol w="833071">
                  <a:extLst>
                    <a:ext uri="{9D8B030D-6E8A-4147-A177-3AD203B41FA5}">
                      <a16:colId xmlns:a16="http://schemas.microsoft.com/office/drawing/2014/main" val="1264804979"/>
                    </a:ext>
                  </a:extLst>
                </a:gridCol>
              </a:tblGrid>
              <a:tr h="359779">
                <a:tc>
                  <a:txBody>
                    <a:bodyPr/>
                    <a:lstStyle/>
                    <a:p>
                      <a:pPr algn="l" fontAlgn="b"/>
                      <a:r>
                        <a:rPr lang="es-CO" sz="1400" b="1" i="0" u="none" strike="noStrike" dirty="0">
                          <a:solidFill>
                            <a:srgbClr val="000000"/>
                          </a:solidFill>
                          <a:effectLst/>
                          <a:latin typeface="Arial" panose="020B0604020202020204" pitchFamily="34" charset="0"/>
                          <a:cs typeface="Arial" panose="020B0604020202020204" pitchFamily="34" charset="0"/>
                        </a:rPr>
                        <a:t>Calificación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CO" sz="1400" b="1" i="0" u="none" strike="noStrike" dirty="0">
                          <a:solidFill>
                            <a:srgbClr val="000000"/>
                          </a:solidFill>
                          <a:effectLst/>
                          <a:latin typeface="Arial" panose="020B0604020202020204" pitchFamily="34" charset="0"/>
                          <a:cs typeface="Arial" panose="020B0604020202020204" pitchFamily="34" charset="0"/>
                        </a:rPr>
                        <a:t>No. Usuarios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s-CO" sz="1400" b="1" i="0" u="none" strike="noStrike" dirty="0">
                          <a:solidFill>
                            <a:srgbClr val="000000"/>
                          </a:solidFill>
                          <a:effectLst/>
                          <a:latin typeface="Arial" panose="020B0604020202020204" pitchFamily="34" charset="0"/>
                          <a:cs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512920927"/>
                  </a:ext>
                </a:extLst>
              </a:tr>
              <a:tr h="308870">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SI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262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1693719"/>
                  </a:ext>
                </a:extLst>
              </a:tr>
              <a:tr h="308870">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6013010"/>
                  </a:ext>
                </a:extLst>
              </a:tr>
              <a:tr h="308870">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NO SABE/NO RECUERDA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5946288"/>
                  </a:ext>
                </a:extLst>
              </a:tr>
              <a:tr h="308870">
                <a:tc>
                  <a:txBody>
                    <a:bodyPr/>
                    <a:lstStyle/>
                    <a:p>
                      <a:pPr algn="l" fontAlgn="b"/>
                      <a:r>
                        <a:rPr lang="es-CO" sz="1400" b="1" i="0" u="none" strike="noStrike">
                          <a:solidFill>
                            <a:srgbClr val="000000"/>
                          </a:solidFill>
                          <a:effectLst/>
                          <a:latin typeface="Arial" panose="020B0604020202020204" pitchFamily="34" charset="0"/>
                          <a:cs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CO" sz="1400" b="1" i="0" u="none" strike="noStrike">
                          <a:solidFill>
                            <a:srgbClr val="000000"/>
                          </a:solidFill>
                          <a:effectLst/>
                          <a:latin typeface="Arial" panose="020B0604020202020204" pitchFamily="34" charset="0"/>
                          <a:cs typeface="Arial" panose="020B0604020202020204" pitchFamily="34" charset="0"/>
                        </a:rPr>
                        <a:t>302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CO" sz="1400" b="1" i="0" u="none" strike="noStrike" dirty="0">
                          <a:solidFill>
                            <a:srgbClr val="000000"/>
                          </a:solidFill>
                          <a:effectLst/>
                          <a:latin typeface="Arial" panose="020B0604020202020204" pitchFamily="34" charset="0"/>
                          <a:cs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571477748"/>
                  </a:ext>
                </a:extLst>
              </a:tr>
            </a:tbl>
          </a:graphicData>
        </a:graphic>
      </p:graphicFrame>
      <p:pic>
        <p:nvPicPr>
          <p:cNvPr id="10" name="Imagen 9">
            <a:extLst>
              <a:ext uri="{FF2B5EF4-FFF2-40B4-BE49-F238E27FC236}">
                <a16:creationId xmlns:a16="http://schemas.microsoft.com/office/drawing/2014/main" id="{BA3056AE-F169-76E9-5501-B9E4B1B3A370}"/>
              </a:ext>
            </a:extLst>
          </p:cNvPr>
          <p:cNvPicPr>
            <a:picLocks noChangeAspect="1"/>
          </p:cNvPicPr>
          <p:nvPr/>
        </p:nvPicPr>
        <p:blipFill>
          <a:blip r:embed="rId3"/>
          <a:stretch>
            <a:fillRect/>
          </a:stretch>
        </p:blipFill>
        <p:spPr>
          <a:xfrm>
            <a:off x="8669160" y="3140149"/>
            <a:ext cx="2847175" cy="2834521"/>
          </a:xfrm>
          <a:prstGeom prst="rect">
            <a:avLst/>
          </a:prstGeom>
        </p:spPr>
      </p:pic>
      <p:graphicFrame>
        <p:nvGraphicFramePr>
          <p:cNvPr id="11" name="Gráfico 10">
            <a:extLst>
              <a:ext uri="{FF2B5EF4-FFF2-40B4-BE49-F238E27FC236}">
                <a16:creationId xmlns:a16="http://schemas.microsoft.com/office/drawing/2014/main" id="{F2137F95-806F-3209-5E2A-D77117901C97}"/>
              </a:ext>
            </a:extLst>
          </p:cNvPr>
          <p:cNvGraphicFramePr>
            <a:graphicFrameLocks/>
          </p:cNvGraphicFramePr>
          <p:nvPr>
            <p:extLst>
              <p:ext uri="{D42A27DB-BD31-4B8C-83A1-F6EECF244321}">
                <p14:modId xmlns:p14="http://schemas.microsoft.com/office/powerpoint/2010/main" val="3384965428"/>
              </p:ext>
            </p:extLst>
          </p:nvPr>
        </p:nvGraphicFramePr>
        <p:xfrm>
          <a:off x="199697" y="1228216"/>
          <a:ext cx="8229599" cy="56297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69587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84D518D-F2BF-40F8-B8D5-2E09549B9B41}"/>
              </a:ext>
            </a:extLst>
          </p:cNvPr>
          <p:cNvSpPr txBox="1"/>
          <p:nvPr/>
        </p:nvSpPr>
        <p:spPr>
          <a:xfrm>
            <a:off x="1508827" y="717965"/>
            <a:ext cx="55166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Conclusiones y Recomendaciones</a:t>
            </a:r>
            <a:endParaRPr kumimoji="0" lang="es-CO" sz="2400" b="1" i="0" u="none" strike="noStrike" kern="1200" cap="none" spc="0" normalizeH="0" baseline="0" noProof="0" dirty="0">
              <a:ln>
                <a:noFill/>
              </a:ln>
              <a:solidFill>
                <a:srgbClr val="2F308F"/>
              </a:solidFill>
              <a:effectLst/>
              <a:uLnTx/>
              <a:uFillTx/>
              <a:latin typeface="Century Gothic" panose="020B0502020202020204" pitchFamily="34" charset="0"/>
              <a:ea typeface="+mn-ea"/>
              <a:cs typeface="+mn-cs"/>
            </a:endParaRPr>
          </a:p>
        </p:txBody>
      </p:sp>
      <p:sp>
        <p:nvSpPr>
          <p:cNvPr id="8" name="Rectángulo 7"/>
          <p:cNvSpPr/>
          <p:nvPr/>
        </p:nvSpPr>
        <p:spPr>
          <a:xfrm>
            <a:off x="69686" y="1451618"/>
            <a:ext cx="7589546" cy="3135667"/>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Durante el 2022 se implementaron nuevos canales para la atención a los usuarios : </a:t>
            </a:r>
          </a:p>
          <a:p>
            <a:pPr marL="171450" marR="0" lvl="0" indent="-17145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s-ES" sz="1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Click</a:t>
            </a:r>
            <a:r>
              <a:rPr kumimoji="0" lang="es-E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ES" sz="1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a:t>
            </a:r>
            <a:r>
              <a:rPr kumimoji="0" lang="es-E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ES" sz="1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Call</a:t>
            </a:r>
            <a:r>
              <a:rPr kumimoji="0" lang="es-E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que se implemento desde el Centro de Contacto y responde con llamadas a través de internet.  </a:t>
            </a:r>
          </a:p>
          <a:p>
            <a:pPr marL="171450" marR="0" lvl="0" indent="-17145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SUIP Link</a:t>
            </a: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el cual permite que el usuario genere la denuncia en el sistema SUIP en la modalidad de autogestión de manera virtual, generando la solicitud de diligenciar la encuesta de manera voluntaria una vez finaliza la atención por este canal.</a:t>
            </a:r>
          </a:p>
          <a:p>
            <a:pPr marR="0" lvl="0" algn="just" defTabSz="914400" rtl="0" eaLnBrk="1" fontAlgn="auto" latinLnBrk="0" hangingPunct="1">
              <a:lnSpc>
                <a:spcPct val="115000"/>
              </a:lnSpc>
              <a:spcBef>
                <a:spcPts val="0"/>
              </a:spcBef>
              <a:spcAft>
                <a:spcPts val="1000"/>
              </a:spcAft>
              <a:buClrTx/>
              <a:buSzTx/>
              <a:tabLst/>
              <a:defRPr/>
            </a:pPr>
            <a:r>
              <a:rPr lang="es-ES" sz="1200" dirty="0">
                <a:solidFill>
                  <a:prstClr val="black"/>
                </a:solidFill>
                <a:latin typeface="Arial" panose="020B0604020202020204" pitchFamily="34" charset="0"/>
                <a:ea typeface="Calibri" panose="020F0502020204030204" pitchFamily="34" charset="0"/>
                <a:cs typeface="Arial" panose="020B0604020202020204" pitchFamily="34" charset="0"/>
              </a:rPr>
              <a:t>Debido a que son canales nuevos, no se tiene comparativo con el año inmediatamente anterior. </a:t>
            </a:r>
          </a:p>
          <a:p>
            <a:pPr algn="just">
              <a:lnSpc>
                <a:spcPct val="115000"/>
              </a:lnSpc>
              <a:spcAft>
                <a:spcPts val="1000"/>
              </a:spcAft>
            </a:pP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acuerdo con los resultados obtenidos y desde la experiencia en el análisis de los registros generados por los diferentes mecanismos de medición de satisfacción, desde el proceso de Gestión de Denuncias y Análisis de Información se determina establecer la metodología de peso porcentual a cada uno de los mecanismos utilizados, teniendo en cuenta la respuesta efectiva emitida por el usuario al momento que hace uso de los canales dispuesto por la entidad</a:t>
            </a:r>
          </a:p>
        </p:txBody>
      </p:sp>
      <p:sp>
        <p:nvSpPr>
          <p:cNvPr id="9" name="CuadroTexto 8">
            <a:extLst>
              <a:ext uri="{FF2B5EF4-FFF2-40B4-BE49-F238E27FC236}">
                <a16:creationId xmlns:a16="http://schemas.microsoft.com/office/drawing/2014/main" id="{03C8365B-9378-E4BB-349B-E9637A2B9F0A}"/>
              </a:ext>
            </a:extLst>
          </p:cNvPr>
          <p:cNvSpPr txBox="1"/>
          <p:nvPr/>
        </p:nvSpPr>
        <p:spPr>
          <a:xfrm>
            <a:off x="1883121" y="5833957"/>
            <a:ext cx="8051272" cy="612155"/>
          </a:xfrm>
          <a:prstGeom prst="rect">
            <a:avLst/>
          </a:prstGeom>
          <a:noFill/>
        </p:spPr>
        <p:txBody>
          <a:bodyPr wrap="square">
            <a:spAutoFit/>
          </a:bodyPr>
          <a:lstStyle/>
          <a:p>
            <a:pPr algn="just">
              <a:lnSpc>
                <a:spcPct val="150000"/>
              </a:lnSpc>
            </a:pPr>
            <a:r>
              <a:rPr lang="es-ES" sz="1200" b="1" dirty="0">
                <a:solidFill>
                  <a:prstClr val="black"/>
                </a:solidFill>
                <a:latin typeface="Arial" panose="020B0604020202020204" pitchFamily="34" charset="0"/>
                <a:ea typeface="Calibri" panose="020F0502020204030204" pitchFamily="34" charset="0"/>
                <a:cs typeface="Arial" panose="020B0604020202020204" pitchFamily="34" charset="0"/>
              </a:rPr>
              <a:t>Se generaran acciones de mejora encaminadas a fortalecer los canales que obtuvieron calificación baja, con el fin </a:t>
            </a:r>
            <a:r>
              <a:rPr lang="es-ES" sz="1200" b="1">
                <a:solidFill>
                  <a:prstClr val="black"/>
                </a:solidFill>
                <a:latin typeface="Arial" panose="020B0604020202020204" pitchFamily="34" charset="0"/>
                <a:ea typeface="Calibri" panose="020F0502020204030204" pitchFamily="34" charset="0"/>
                <a:cs typeface="Arial" panose="020B0604020202020204" pitchFamily="34" charset="0"/>
              </a:rPr>
              <a:t>de mejorar </a:t>
            </a:r>
            <a:r>
              <a:rPr lang="es-ES" sz="1200" b="1" dirty="0">
                <a:solidFill>
                  <a:prstClr val="black"/>
                </a:solidFill>
                <a:latin typeface="Arial" panose="020B0604020202020204" pitchFamily="34" charset="0"/>
                <a:ea typeface="Calibri" panose="020F0502020204030204" pitchFamily="34" charset="0"/>
                <a:cs typeface="Arial" panose="020B0604020202020204" pitchFamily="34" charset="0"/>
              </a:rPr>
              <a:t>la experiencia del usuario al hacer uso de los servicios de la Entidad.</a:t>
            </a:r>
            <a:endParaRPr kumimoji="0" lang="es-E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Imagen 2">
            <a:extLst>
              <a:ext uri="{FF2B5EF4-FFF2-40B4-BE49-F238E27FC236}">
                <a16:creationId xmlns:a16="http://schemas.microsoft.com/office/drawing/2014/main" id="{3F67A8BD-58AF-46F1-A91A-F86CA1B53F87}"/>
              </a:ext>
            </a:extLst>
          </p:cNvPr>
          <p:cNvPicPr>
            <a:picLocks noChangeAspect="1"/>
          </p:cNvPicPr>
          <p:nvPr/>
        </p:nvPicPr>
        <p:blipFill>
          <a:blip r:embed="rId3"/>
          <a:stretch>
            <a:fillRect/>
          </a:stretch>
        </p:blipFill>
        <p:spPr>
          <a:xfrm>
            <a:off x="7766501" y="1451617"/>
            <a:ext cx="4125799" cy="2803511"/>
          </a:xfrm>
          <a:prstGeom prst="rect">
            <a:avLst/>
          </a:prstGeom>
        </p:spPr>
      </p:pic>
      <p:sp>
        <p:nvSpPr>
          <p:cNvPr id="6" name="CuadroTexto 5">
            <a:extLst>
              <a:ext uri="{FF2B5EF4-FFF2-40B4-BE49-F238E27FC236}">
                <a16:creationId xmlns:a16="http://schemas.microsoft.com/office/drawing/2014/main" id="{F31A62B3-9433-490C-A501-EF61DC8AB748}"/>
              </a:ext>
            </a:extLst>
          </p:cNvPr>
          <p:cNvSpPr txBox="1"/>
          <p:nvPr/>
        </p:nvSpPr>
        <p:spPr>
          <a:xfrm>
            <a:off x="69686" y="4587285"/>
            <a:ext cx="11822614" cy="923779"/>
          </a:xfrm>
          <a:prstGeom prst="rect">
            <a:avLst/>
          </a:prstGeom>
        </p:spPr>
        <p:txBody>
          <a:bodyPr wrap="square">
            <a:spAutoFit/>
          </a:bodyPr>
          <a:lstStyle>
            <a:defPPr>
              <a:defRPr lang="es-CO"/>
            </a:defPPr>
            <a:lvl1pPr marR="0" lvl="0" indent="0" algn="just" fontAlgn="auto">
              <a:lnSpc>
                <a:spcPct val="115000"/>
              </a:lnSpc>
              <a:spcBef>
                <a:spcPts val="0"/>
              </a:spcBef>
              <a:spcAft>
                <a:spcPts val="1000"/>
              </a:spcAft>
              <a:buClrTx/>
              <a:buSzTx/>
              <a:buFontTx/>
              <a:buNone/>
              <a:tabLst/>
              <a:defRPr kumimoji="0" sz="1200" b="0" i="0" u="none" strike="noStrike" cap="none" spc="0" normalizeH="0" baseline="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defRPr>
            </a:lvl1pPr>
          </a:lstStyle>
          <a:p>
            <a:pPr algn="just">
              <a:lnSpc>
                <a:spcPct val="115000"/>
              </a:lnSpc>
              <a:spcAft>
                <a:spcPts val="1000"/>
              </a:spcAft>
            </a:pP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Por otra parte, se establece la metodología para el calculo que se basa en la ponderación de factores, los cuales para este informe se dividió factor por canal, con un resultado de cuatro factores, asignando </a:t>
            </a:r>
            <a:r>
              <a:rPr lang="es-ES" sz="1200" dirty="0">
                <a:solidFill>
                  <a:prstClr val="black"/>
                </a:solidFill>
                <a:latin typeface="Arial" panose="020B0604020202020204" pitchFamily="34" charset="0"/>
                <a:cs typeface="Arial" panose="020B0604020202020204" pitchFamily="34" charset="0"/>
              </a:rPr>
              <a:t>un peso porcentual por factor, como se observa en el cuadro. Esto determinado por el experto </a:t>
            </a: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el tema de medición de satisfacción </a:t>
            </a:r>
            <a:r>
              <a:rPr lang="es-ES" dirty="0">
                <a:ea typeface="+mn-ea"/>
              </a:rPr>
              <a:t>conforme a la </a:t>
            </a: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dinámica del proceso de Gestión de Denuncias y Análisis de Información. Los resultados obtenidos </a:t>
            </a:r>
            <a:r>
              <a:rPr lang="es-ES" sz="1200" dirty="0">
                <a:solidFill>
                  <a:prstClr val="black"/>
                </a:solidFill>
                <a:latin typeface="Arial" panose="020B0604020202020204" pitchFamily="34" charset="0"/>
                <a:cs typeface="Arial" panose="020B0604020202020204" pitchFamily="34" charset="0"/>
              </a:rPr>
              <a:t>para el año 2022 es de </a:t>
            </a:r>
            <a:r>
              <a:rPr lang="es-ES" sz="1200" b="1" dirty="0">
                <a:solidFill>
                  <a:prstClr val="black"/>
                </a:solidFill>
                <a:latin typeface="Arial" panose="020B0604020202020204" pitchFamily="34" charset="0"/>
                <a:cs typeface="Arial" panose="020B0604020202020204" pitchFamily="34" charset="0"/>
              </a:rPr>
              <a:t>80,23</a:t>
            </a:r>
            <a:r>
              <a:rPr lang="es-ES" sz="1200" dirty="0">
                <a:solidFill>
                  <a:prstClr val="black"/>
                </a:solidFill>
                <a:latin typeface="Arial" panose="020B0604020202020204" pitchFamily="34" charset="0"/>
                <a:cs typeface="Arial" panose="020B0604020202020204" pitchFamily="34" charset="0"/>
              </a:rPr>
              <a:t>%, aumentando frente al 2021 un 30,12%. </a:t>
            </a: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7" name="Imagen 6">
            <a:extLst>
              <a:ext uri="{FF2B5EF4-FFF2-40B4-BE49-F238E27FC236}">
                <a16:creationId xmlns:a16="http://schemas.microsoft.com/office/drawing/2014/main" id="{B34A5CF7-A6C6-4699-AE2B-B7CE6DF3E6A9}"/>
              </a:ext>
            </a:extLst>
          </p:cNvPr>
          <p:cNvPicPr>
            <a:picLocks noChangeAspect="1"/>
          </p:cNvPicPr>
          <p:nvPr/>
        </p:nvPicPr>
        <p:blipFill>
          <a:blip r:embed="rId4"/>
          <a:stretch>
            <a:fillRect/>
          </a:stretch>
        </p:blipFill>
        <p:spPr>
          <a:xfrm>
            <a:off x="330329" y="5547336"/>
            <a:ext cx="1552792" cy="1039657"/>
          </a:xfrm>
          <a:prstGeom prst="rect">
            <a:avLst/>
          </a:prstGeom>
        </p:spPr>
      </p:pic>
    </p:spTree>
    <p:extLst>
      <p:ext uri="{BB962C8B-B14F-4D97-AF65-F5344CB8AC3E}">
        <p14:creationId xmlns:p14="http://schemas.microsoft.com/office/powerpoint/2010/main" val="87114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26B1EE2-21FA-4B76-9D7D-0B2E1CD7A21A}"/>
              </a:ext>
            </a:extLst>
          </p:cNvPr>
          <p:cNvSpPr/>
          <p:nvPr/>
        </p:nvSpPr>
        <p:spPr>
          <a:xfrm>
            <a:off x="710773" y="3241906"/>
            <a:ext cx="11087650" cy="1077218"/>
          </a:xfrm>
          <a:prstGeom prst="rect">
            <a:avLst/>
          </a:prstGeom>
        </p:spPr>
        <p:txBody>
          <a:bodyPr wrap="square">
            <a:spAutoFit/>
          </a:bodyPr>
          <a:lstStyle/>
          <a:p>
            <a:r>
              <a:rPr lang="es-CO" sz="3200" b="1" dirty="0">
                <a:solidFill>
                  <a:schemeClr val="bg1"/>
                </a:solidFill>
                <a:latin typeface="Century Gothic" panose="020B0502020202020204" pitchFamily="34" charset="0"/>
              </a:rPr>
              <a:t>ENCUESTA BENEFICIARIOS PROGRAMA PROTECCIÓN Y ASISTENCIA</a:t>
            </a:r>
          </a:p>
        </p:txBody>
      </p:sp>
    </p:spTree>
    <p:extLst>
      <p:ext uri="{BB962C8B-B14F-4D97-AF65-F5344CB8AC3E}">
        <p14:creationId xmlns:p14="http://schemas.microsoft.com/office/powerpoint/2010/main" val="5537171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7660723-EE7E-C34C-9C45-2EB9DD0DD567}"/>
              </a:ext>
            </a:extLst>
          </p:cNvPr>
          <p:cNvSpPr txBox="1"/>
          <p:nvPr/>
        </p:nvSpPr>
        <p:spPr>
          <a:xfrm>
            <a:off x="1607418" y="885059"/>
            <a:ext cx="6215782" cy="461665"/>
          </a:xfrm>
          <a:prstGeom prst="rect">
            <a:avLst/>
          </a:prstGeom>
          <a:noFill/>
        </p:spPr>
        <p:txBody>
          <a:bodyPr wrap="square" rtlCol="0">
            <a:spAutoFit/>
          </a:bodyPr>
          <a:lstStyle/>
          <a:p>
            <a:r>
              <a:rPr lang="es-CO" sz="2400" b="1" dirty="0">
                <a:latin typeface="Century Gothic" panose="020B0502020202020204" pitchFamily="34" charset="0"/>
              </a:rPr>
              <a:t>FICHA TÉCNICA</a:t>
            </a:r>
            <a:endParaRPr lang="es-CO" sz="2400" b="1" dirty="0">
              <a:solidFill>
                <a:srgbClr val="2F308F"/>
              </a:solidFill>
              <a:latin typeface="Century Gothic" panose="020B0502020202020204" pitchFamily="34" charset="0"/>
            </a:endParaRPr>
          </a:p>
        </p:txBody>
      </p:sp>
      <p:graphicFrame>
        <p:nvGraphicFramePr>
          <p:cNvPr id="5" name="Tabla 4">
            <a:extLst>
              <a:ext uri="{FF2B5EF4-FFF2-40B4-BE49-F238E27FC236}">
                <a16:creationId xmlns:a16="http://schemas.microsoft.com/office/drawing/2014/main" id="{60EE524D-D156-4EC2-9A5E-0034D8FD6759}"/>
              </a:ext>
            </a:extLst>
          </p:cNvPr>
          <p:cNvGraphicFramePr>
            <a:graphicFrameLocks noGrp="1"/>
          </p:cNvGraphicFramePr>
          <p:nvPr>
            <p:extLst>
              <p:ext uri="{D42A27DB-BD31-4B8C-83A1-F6EECF244321}">
                <p14:modId xmlns:p14="http://schemas.microsoft.com/office/powerpoint/2010/main" val="4250648704"/>
              </p:ext>
            </p:extLst>
          </p:nvPr>
        </p:nvGraphicFramePr>
        <p:xfrm>
          <a:off x="1607419" y="1545567"/>
          <a:ext cx="10004010" cy="4515749"/>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3538699">
                  <a:extLst>
                    <a:ext uri="{9D8B030D-6E8A-4147-A177-3AD203B41FA5}">
                      <a16:colId xmlns:a16="http://schemas.microsoft.com/office/drawing/2014/main" val="3171859743"/>
                    </a:ext>
                  </a:extLst>
                </a:gridCol>
                <a:gridCol w="6465311">
                  <a:extLst>
                    <a:ext uri="{9D8B030D-6E8A-4147-A177-3AD203B41FA5}">
                      <a16:colId xmlns:a16="http://schemas.microsoft.com/office/drawing/2014/main" val="3782384896"/>
                    </a:ext>
                  </a:extLst>
                </a:gridCol>
              </a:tblGrid>
              <a:tr h="943262">
                <a:tc>
                  <a:txBody>
                    <a:bodyPr/>
                    <a:lstStyle/>
                    <a:p>
                      <a:pPr algn="l">
                        <a:lnSpc>
                          <a:spcPct val="115000"/>
                        </a:lnSpc>
                        <a:spcBef>
                          <a:spcPts val="500"/>
                        </a:spcBef>
                        <a:spcAft>
                          <a:spcPts val="1000"/>
                        </a:spcAft>
                      </a:pPr>
                      <a:r>
                        <a:rPr lang="es-CO" sz="1600" dirty="0">
                          <a:solidFill>
                            <a:schemeClr val="tx1"/>
                          </a:solidFill>
                          <a:effectLst/>
                          <a:latin typeface="Arial" panose="020B0604020202020204" pitchFamily="34" charset="0"/>
                          <a:cs typeface="Arial" panose="020B0604020202020204" pitchFamily="34" charset="0"/>
                        </a:rPr>
                        <a:t>Universo de estudio</a:t>
                      </a:r>
                      <a:endParaRPr lang="es-CO"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0"/>
                        </a:spcAft>
                      </a:pPr>
                      <a:r>
                        <a:rPr lang="es-CO" sz="1600" b="0" dirty="0">
                          <a:solidFill>
                            <a:schemeClr val="tx1"/>
                          </a:solidFill>
                          <a:effectLst/>
                          <a:latin typeface="Arial" panose="020B0604020202020204" pitchFamily="34" charset="0"/>
                          <a:cs typeface="Arial" panose="020B0604020202020204" pitchFamily="34" charset="0"/>
                        </a:rPr>
                        <a:t>Beneficiarios del Programa de Protección y Asistencia de la Fiscalía General de la Nación. </a:t>
                      </a:r>
                      <a:endParaRPr lang="es-CO" sz="1600" b="0" dirty="0">
                        <a:solidFill>
                          <a:schemeClr val="tx1"/>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526259934"/>
                  </a:ext>
                </a:extLst>
              </a:tr>
              <a:tr h="619657">
                <a:tc>
                  <a:txBody>
                    <a:bodyPr/>
                    <a:lstStyle/>
                    <a:p>
                      <a:pPr algn="l">
                        <a:lnSpc>
                          <a:spcPct val="115000"/>
                        </a:lnSpc>
                        <a:spcBef>
                          <a:spcPts val="500"/>
                        </a:spcBef>
                        <a:spcAft>
                          <a:spcPts val="1000"/>
                        </a:spcAft>
                      </a:pPr>
                      <a:r>
                        <a:rPr lang="es-CO" sz="1600" b="1" dirty="0">
                          <a:solidFill>
                            <a:schemeClr val="tx1"/>
                          </a:solidFill>
                          <a:effectLst/>
                          <a:latin typeface="Arial" panose="020B0604020202020204" pitchFamily="34" charset="0"/>
                          <a:cs typeface="Arial" panose="020B0604020202020204" pitchFamily="34" charset="0"/>
                        </a:rPr>
                        <a:t>Unidades de Selección</a:t>
                      </a:r>
                      <a:endParaRPr lang="es-CO"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l">
                        <a:lnSpc>
                          <a:spcPct val="115000"/>
                        </a:lnSpc>
                        <a:spcBef>
                          <a:spcPts val="500"/>
                        </a:spcBef>
                        <a:spcAft>
                          <a:spcPts val="215"/>
                        </a:spcAft>
                      </a:pPr>
                      <a:r>
                        <a:rPr lang="es-ES" sz="1600" dirty="0">
                          <a:solidFill>
                            <a:schemeClr val="tx1"/>
                          </a:solidFill>
                          <a:effectLst/>
                          <a:latin typeface="Arial" panose="020B0604020202020204" pitchFamily="34" charset="0"/>
                          <a:cs typeface="Arial" panose="020B0604020202020204" pitchFamily="34" charset="0"/>
                        </a:rPr>
                        <a:t>Testigos protegidos en cuanto al cumplimiento de los servicios prestados por el Programa de Protección y Asistencia.</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57062589"/>
                  </a:ext>
                </a:extLst>
              </a:tr>
              <a:tr h="742590">
                <a:tc>
                  <a:txBody>
                    <a:bodyPr/>
                    <a:lstStyle/>
                    <a:p>
                      <a:pPr algn="l">
                        <a:lnSpc>
                          <a:spcPct val="115000"/>
                        </a:lnSpc>
                        <a:spcBef>
                          <a:spcPts val="500"/>
                        </a:spcBef>
                        <a:spcAft>
                          <a:spcPts val="1000"/>
                        </a:spcAft>
                      </a:pPr>
                      <a:r>
                        <a:rPr lang="es-CO" sz="1600" b="1" dirty="0">
                          <a:solidFill>
                            <a:schemeClr val="tx1"/>
                          </a:solidFill>
                          <a:effectLst/>
                          <a:latin typeface="Arial" panose="020B0604020202020204" pitchFamily="34" charset="0"/>
                          <a:cs typeface="Arial" panose="020B0604020202020204" pitchFamily="34" charset="0"/>
                        </a:rPr>
                        <a:t>Estratos</a:t>
                      </a:r>
                      <a:endParaRPr lang="es-CO"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l">
                        <a:lnSpc>
                          <a:spcPct val="115000"/>
                        </a:lnSpc>
                        <a:spcBef>
                          <a:spcPts val="500"/>
                        </a:spcBef>
                        <a:spcAft>
                          <a:spcPts val="1000"/>
                        </a:spcAft>
                      </a:pPr>
                      <a:r>
                        <a:rPr lang="es-ES" sz="1600" dirty="0">
                          <a:solidFill>
                            <a:schemeClr val="tx1"/>
                          </a:solidFill>
                          <a:effectLst/>
                          <a:latin typeface="Arial" panose="020B0604020202020204" pitchFamily="34" charset="0"/>
                          <a:cs typeface="Arial" panose="020B0604020202020204" pitchFamily="34" charset="0"/>
                        </a:rPr>
                        <a:t>Estratificado por las siete (7)  regionales con afijación proporcional al tamaño de los estratos </a:t>
                      </a:r>
                      <a:endParaRPr lang="es-CO" sz="1600" dirty="0">
                        <a:solidFill>
                          <a:schemeClr val="tx1"/>
                        </a:solidFill>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09931137"/>
                  </a:ext>
                </a:extLst>
              </a:tr>
              <a:tr h="427956">
                <a:tc>
                  <a:txBody>
                    <a:bodyPr/>
                    <a:lstStyle/>
                    <a:p>
                      <a:pPr algn="l">
                        <a:lnSpc>
                          <a:spcPct val="115000"/>
                        </a:lnSpc>
                        <a:spcBef>
                          <a:spcPts val="500"/>
                        </a:spcBef>
                        <a:spcAft>
                          <a:spcPts val="1000"/>
                        </a:spcAft>
                      </a:pPr>
                      <a:r>
                        <a:rPr lang="es-CO"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Población Objeto</a:t>
                      </a:r>
                    </a:p>
                  </a:txBody>
                  <a:tcPr marL="68580" marR="68580" marT="0" marB="0" anchor="ctr">
                    <a:solidFill>
                      <a:schemeClr val="accent1"/>
                    </a:solidFill>
                  </a:tcPr>
                </a:tc>
                <a:tc>
                  <a:txBody>
                    <a:bodyPr/>
                    <a:lstStyle/>
                    <a:p>
                      <a:pPr algn="l">
                        <a:lnSpc>
                          <a:spcPct val="115000"/>
                        </a:lnSpc>
                        <a:spcBef>
                          <a:spcPts val="500"/>
                        </a:spcBef>
                        <a:spcAft>
                          <a:spcPts val="1000"/>
                        </a:spcAft>
                      </a:pPr>
                      <a:r>
                        <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Casos protegidos por el Programa de Protección y Asistencia 355 casos.</a:t>
                      </a:r>
                    </a:p>
                  </a:txBody>
                  <a:tcPr marL="68580" marR="68580" marT="0" marB="0" anchor="ctr"/>
                </a:tc>
                <a:extLst>
                  <a:ext uri="{0D108BD9-81ED-4DB2-BD59-A6C34878D82A}">
                    <a16:rowId xmlns:a16="http://schemas.microsoft.com/office/drawing/2014/main" val="2099184740"/>
                  </a:ext>
                </a:extLst>
              </a:tr>
              <a:tr h="427956">
                <a:tc>
                  <a:txBody>
                    <a:bodyPr/>
                    <a:lstStyle/>
                    <a:p>
                      <a:pPr algn="l">
                        <a:lnSpc>
                          <a:spcPct val="115000"/>
                        </a:lnSpc>
                        <a:spcBef>
                          <a:spcPts val="500"/>
                        </a:spcBef>
                        <a:spcAft>
                          <a:spcPts val="1000"/>
                        </a:spcAft>
                      </a:pPr>
                      <a:r>
                        <a:rPr lang="es-CO" sz="1600" b="1" dirty="0">
                          <a:solidFill>
                            <a:schemeClr val="tx1"/>
                          </a:solidFill>
                          <a:effectLst/>
                          <a:latin typeface="Arial" panose="020B0604020202020204" pitchFamily="34" charset="0"/>
                          <a:cs typeface="Arial" panose="020B0604020202020204" pitchFamily="34" charset="0"/>
                        </a:rPr>
                        <a:t>Tamaño de la muestra</a:t>
                      </a:r>
                      <a:endParaRPr lang="es-CO"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solidFill>
                  </a:tcPr>
                </a:tc>
                <a:tc>
                  <a:txBody>
                    <a:bodyPr/>
                    <a:lstStyle/>
                    <a:p>
                      <a:pPr algn="l">
                        <a:lnSpc>
                          <a:spcPct val="115000"/>
                        </a:lnSpc>
                        <a:spcBef>
                          <a:spcPts val="500"/>
                        </a:spcBef>
                        <a:spcAft>
                          <a:spcPts val="1000"/>
                        </a:spcAft>
                      </a:pPr>
                      <a:r>
                        <a:rPr lang="es-CO" sz="1600" dirty="0">
                          <a:solidFill>
                            <a:schemeClr val="tx1"/>
                          </a:solidFill>
                          <a:effectLst/>
                          <a:latin typeface="Arial" panose="020B0604020202020204" pitchFamily="34" charset="0"/>
                          <a:cs typeface="Arial" panose="020B0604020202020204" pitchFamily="34" charset="0"/>
                        </a:rPr>
                        <a:t>Casos seleccionados 127</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08717737"/>
                  </a:ext>
                </a:extLst>
              </a:tr>
              <a:tr h="582684">
                <a:tc>
                  <a:txBody>
                    <a:bodyPr/>
                    <a:lstStyle/>
                    <a:p>
                      <a:pPr algn="l">
                        <a:lnSpc>
                          <a:spcPct val="115000"/>
                        </a:lnSpc>
                        <a:spcBef>
                          <a:spcPts val="500"/>
                        </a:spcBef>
                        <a:spcAft>
                          <a:spcPts val="1000"/>
                        </a:spcAft>
                      </a:pPr>
                      <a:r>
                        <a:rPr lang="es-CO" sz="1600" b="1" dirty="0">
                          <a:solidFill>
                            <a:schemeClr val="tx1"/>
                          </a:solidFill>
                          <a:effectLst/>
                          <a:latin typeface="Arial" panose="020B0604020202020204" pitchFamily="34" charset="0"/>
                          <a:cs typeface="Arial" panose="020B0604020202020204" pitchFamily="34" charset="0"/>
                        </a:rPr>
                        <a:t>Método de selección de la muestra</a:t>
                      </a:r>
                      <a:endParaRPr lang="es-CO"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1"/>
                    </a:solidFill>
                  </a:tcPr>
                </a:tc>
                <a:tc>
                  <a:txBody>
                    <a:bodyPr/>
                    <a:lstStyle/>
                    <a:p>
                      <a:pPr algn="l">
                        <a:lnSpc>
                          <a:spcPct val="115000"/>
                        </a:lnSpc>
                        <a:spcBef>
                          <a:spcPts val="500"/>
                        </a:spcBef>
                        <a:spcAft>
                          <a:spcPts val="1000"/>
                        </a:spcAft>
                      </a:pPr>
                      <a:r>
                        <a:rPr lang="es-ES" sz="1600" dirty="0">
                          <a:solidFill>
                            <a:schemeClr val="tx1"/>
                          </a:solidFill>
                          <a:effectLst/>
                          <a:latin typeface="Arial" panose="020B0604020202020204" pitchFamily="34" charset="0"/>
                          <a:cs typeface="Arial" panose="020B0604020202020204" pitchFamily="34" charset="0"/>
                        </a:rPr>
                        <a:t>la selección dentro de cada estrato fue aleatoria usando el módulo de "Encuestas complejas del </a:t>
                      </a:r>
                      <a:r>
                        <a:rPr lang="es-ES" sz="1600" dirty="0" err="1">
                          <a:solidFill>
                            <a:schemeClr val="tx1"/>
                          </a:solidFill>
                          <a:effectLst/>
                          <a:latin typeface="Arial" panose="020B0604020202020204" pitchFamily="34" charset="0"/>
                          <a:cs typeface="Arial" panose="020B0604020202020204" pitchFamily="34" charset="0"/>
                        </a:rPr>
                        <a:t>Statistical</a:t>
                      </a:r>
                      <a:r>
                        <a:rPr lang="es-ES" sz="1600" dirty="0">
                          <a:solidFill>
                            <a:schemeClr val="tx1"/>
                          </a:solidFill>
                          <a:effectLst/>
                          <a:latin typeface="Arial" panose="020B0604020202020204" pitchFamily="34" charset="0"/>
                          <a:cs typeface="Arial" panose="020B0604020202020204" pitchFamily="34" charset="0"/>
                        </a:rPr>
                        <a:t> </a:t>
                      </a:r>
                      <a:r>
                        <a:rPr lang="es-ES" sz="1600" dirty="0" err="1">
                          <a:solidFill>
                            <a:schemeClr val="tx1"/>
                          </a:solidFill>
                          <a:effectLst/>
                          <a:latin typeface="Arial" panose="020B0604020202020204" pitchFamily="34" charset="0"/>
                          <a:cs typeface="Arial" panose="020B0604020202020204" pitchFamily="34" charset="0"/>
                        </a:rPr>
                        <a:t>Package</a:t>
                      </a:r>
                      <a:r>
                        <a:rPr lang="es-ES" sz="1600" dirty="0">
                          <a:solidFill>
                            <a:schemeClr val="tx1"/>
                          </a:solidFill>
                          <a:effectLst/>
                          <a:latin typeface="Arial" panose="020B0604020202020204" pitchFamily="34" charset="0"/>
                          <a:cs typeface="Arial" panose="020B0604020202020204" pitchFamily="34" charset="0"/>
                        </a:rPr>
                        <a:t> </a:t>
                      </a:r>
                      <a:r>
                        <a:rPr lang="es-ES" sz="1600" dirty="0" err="1">
                          <a:solidFill>
                            <a:schemeClr val="tx1"/>
                          </a:solidFill>
                          <a:effectLst/>
                          <a:latin typeface="Arial" panose="020B0604020202020204" pitchFamily="34" charset="0"/>
                          <a:cs typeface="Arial" panose="020B0604020202020204" pitchFamily="34" charset="0"/>
                        </a:rPr>
                        <a:t>for</a:t>
                      </a:r>
                      <a:r>
                        <a:rPr lang="es-ES" sz="1600" dirty="0">
                          <a:solidFill>
                            <a:schemeClr val="tx1"/>
                          </a:solidFill>
                          <a:effectLst/>
                          <a:latin typeface="Arial" panose="020B0604020202020204" pitchFamily="34" charset="0"/>
                          <a:cs typeface="Arial" panose="020B0604020202020204" pitchFamily="34" charset="0"/>
                        </a:rPr>
                        <a:t> </a:t>
                      </a:r>
                      <a:r>
                        <a:rPr lang="es-ES" sz="1600" dirty="0" err="1">
                          <a:solidFill>
                            <a:schemeClr val="tx1"/>
                          </a:solidFill>
                          <a:effectLst/>
                          <a:latin typeface="Arial" panose="020B0604020202020204" pitchFamily="34" charset="0"/>
                          <a:cs typeface="Arial" panose="020B0604020202020204" pitchFamily="34" charset="0"/>
                        </a:rPr>
                        <a:t>the</a:t>
                      </a:r>
                      <a:r>
                        <a:rPr lang="es-ES" sz="1600" dirty="0">
                          <a:solidFill>
                            <a:schemeClr val="tx1"/>
                          </a:solidFill>
                          <a:effectLst/>
                          <a:latin typeface="Arial" panose="020B0604020202020204" pitchFamily="34" charset="0"/>
                          <a:cs typeface="Arial" panose="020B0604020202020204" pitchFamily="34" charset="0"/>
                        </a:rPr>
                        <a:t> Social </a:t>
                      </a:r>
                      <a:r>
                        <a:rPr lang="es-ES" sz="1600" dirty="0" err="1">
                          <a:solidFill>
                            <a:schemeClr val="tx1"/>
                          </a:solidFill>
                          <a:effectLst/>
                          <a:latin typeface="Arial" panose="020B0604020202020204" pitchFamily="34" charset="0"/>
                          <a:cs typeface="Arial" panose="020B0604020202020204" pitchFamily="34" charset="0"/>
                        </a:rPr>
                        <a:t>Sciences</a:t>
                      </a:r>
                      <a:r>
                        <a:rPr lang="es-ES" sz="1600" dirty="0">
                          <a:solidFill>
                            <a:schemeClr val="tx1"/>
                          </a:solidFill>
                          <a:effectLst/>
                          <a:latin typeface="Arial" panose="020B0604020202020204" pitchFamily="34" charset="0"/>
                          <a:cs typeface="Arial" panose="020B0604020202020204" pitchFamily="34" charset="0"/>
                        </a:rPr>
                        <a:t> SPSS”</a:t>
                      </a:r>
                      <a:endParaRPr lang="es-CO"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921599122"/>
                  </a:ext>
                </a:extLst>
              </a:tr>
              <a:tr h="427956">
                <a:tc>
                  <a:txBody>
                    <a:bodyPr/>
                    <a:lstStyle/>
                    <a:p>
                      <a:pPr algn="l">
                        <a:lnSpc>
                          <a:spcPct val="115000"/>
                        </a:lnSpc>
                        <a:spcBef>
                          <a:spcPts val="500"/>
                        </a:spcBef>
                        <a:spcAft>
                          <a:spcPts val="1000"/>
                        </a:spcAft>
                      </a:pPr>
                      <a:r>
                        <a:rPr lang="es-CO" sz="1600" b="1" dirty="0">
                          <a:solidFill>
                            <a:schemeClr val="tx1"/>
                          </a:solidFill>
                          <a:effectLst/>
                          <a:latin typeface="Arial" panose="020B0604020202020204" pitchFamily="34" charset="0"/>
                          <a:cs typeface="Arial" panose="020B0604020202020204" pitchFamily="34" charset="0"/>
                        </a:rPr>
                        <a:t>Fecha de aplicación</a:t>
                      </a:r>
                      <a:endParaRPr lang="es-CO"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1"/>
                    </a:solidFill>
                  </a:tcPr>
                </a:tc>
                <a:tc>
                  <a:txBody>
                    <a:bodyPr/>
                    <a:lstStyle/>
                    <a:p>
                      <a:pPr algn="l">
                        <a:lnSpc>
                          <a:spcPct val="115000"/>
                        </a:lnSpc>
                        <a:spcBef>
                          <a:spcPts val="500"/>
                        </a:spcBef>
                        <a:spcAft>
                          <a:spcPts val="1000"/>
                        </a:spcAft>
                      </a:pPr>
                      <a:r>
                        <a:rPr lang="es-CO" sz="1600" b="0" dirty="0">
                          <a:solidFill>
                            <a:schemeClr val="tx1"/>
                          </a:solidFill>
                          <a:effectLst/>
                          <a:latin typeface="Arial" panose="020B0604020202020204" pitchFamily="34" charset="0"/>
                          <a:cs typeface="Arial" panose="020B0604020202020204" pitchFamily="34" charset="0"/>
                        </a:rPr>
                        <a:t>Mayo de 2022.</a:t>
                      </a:r>
                      <a:endParaRPr lang="es-CO" sz="1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228723790"/>
                  </a:ext>
                </a:extLst>
              </a:tr>
            </a:tbl>
          </a:graphicData>
        </a:graphic>
      </p:graphicFrame>
      <p:pic>
        <p:nvPicPr>
          <p:cNvPr id="15362" name="Picture 2" descr="Icono De La Vida De Protección. Ilustración De Dibujos Animados De Icono De  Vector De Vida De Protección Para Web Ilustraciones Svg, Vectoriales, Clip  Art Vectorizado Libre De Derechos. Image 93057231.">
            <a:extLst>
              <a:ext uri="{FF2B5EF4-FFF2-40B4-BE49-F238E27FC236}">
                <a16:creationId xmlns:a16="http://schemas.microsoft.com/office/drawing/2014/main" id="{C4F9C0A4-9EAE-47B9-0A98-AC5433D1D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685526" y="191920"/>
            <a:ext cx="1254226" cy="125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6059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84D518D-F2BF-40F8-B8D5-2E09549B9B41}"/>
              </a:ext>
            </a:extLst>
          </p:cNvPr>
          <p:cNvSpPr txBox="1"/>
          <p:nvPr/>
        </p:nvSpPr>
        <p:spPr>
          <a:xfrm>
            <a:off x="1624283" y="726501"/>
            <a:ext cx="10233887" cy="461665"/>
          </a:xfrm>
          <a:prstGeom prst="rect">
            <a:avLst/>
          </a:prstGeom>
          <a:noFill/>
        </p:spPr>
        <p:txBody>
          <a:bodyPr wrap="square" rtlCol="0">
            <a:spAutoFit/>
          </a:bodyPr>
          <a:lstStyle/>
          <a:p>
            <a:r>
              <a:rPr lang="es-CO" sz="2400" b="1" dirty="0">
                <a:latin typeface="Century Gothic" panose="020B0502020202020204" pitchFamily="34" charset="0"/>
              </a:rPr>
              <a:t>Foco temático No 1. Trato recibido por parte de los servidores</a:t>
            </a:r>
            <a:endParaRPr lang="es-CO" sz="2400" b="1" dirty="0">
              <a:solidFill>
                <a:srgbClr val="2F308F"/>
              </a:solidFill>
              <a:latin typeface="Century Gothic" panose="020B0502020202020204" pitchFamily="34" charset="0"/>
            </a:endParaRPr>
          </a:p>
        </p:txBody>
      </p:sp>
      <p:sp>
        <p:nvSpPr>
          <p:cNvPr id="8" name="Rectángulo 7"/>
          <p:cNvSpPr/>
          <p:nvPr/>
        </p:nvSpPr>
        <p:spPr>
          <a:xfrm>
            <a:off x="0" y="6131499"/>
            <a:ext cx="9972675" cy="608180"/>
          </a:xfrm>
          <a:prstGeom prst="rect">
            <a:avLst/>
          </a:prstGeom>
        </p:spPr>
        <p:txBody>
          <a:bodyPr wrap="square">
            <a:spAutoFit/>
          </a:bodyPr>
          <a:lstStyle/>
          <a:p>
            <a:pPr marL="0" marR="0" algn="just">
              <a:lnSpc>
                <a:spcPct val="115000"/>
              </a:lnSpc>
              <a:spcBef>
                <a:spcPts val="0"/>
              </a:spcBef>
              <a:spcAft>
                <a:spcPts val="0"/>
              </a:spcAft>
            </a:pPr>
            <a:r>
              <a:rPr lang="es-ES" sz="1000" dirty="0">
                <a:effectLst/>
                <a:latin typeface="Arial" panose="020B0604020202020204" pitchFamily="34" charset="0"/>
                <a:ea typeface="Calibri" panose="020F0502020204030204" pitchFamily="34" charset="0"/>
                <a:cs typeface="Arial" panose="020B0604020202020204" pitchFamily="34" charset="0"/>
              </a:rPr>
              <a:t>Al comparar los resultados obtenidos en la encuesta aplicada en el primer semestre de 2022 frente a los puntajes del periodo anterior, se observa que hubo una mejora de la percepción del trato que reciben los beneficiarios de la protección por parte de los servidores de Programa, ya que las calificaciones “4” y “5” crecieron en 0,32% en el primer semestre de 2022 (del 96,33% al 96,65% en el índice de satisfacción).  </a:t>
            </a:r>
            <a:endParaRPr lang="es-CO" sz="10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6" name="Tabla 15">
            <a:extLst>
              <a:ext uri="{FF2B5EF4-FFF2-40B4-BE49-F238E27FC236}">
                <a16:creationId xmlns:a16="http://schemas.microsoft.com/office/drawing/2014/main" id="{D26B5E63-009E-A455-F1DD-64B873B73493}"/>
              </a:ext>
            </a:extLst>
          </p:cNvPr>
          <p:cNvGraphicFramePr>
            <a:graphicFrameLocks noGrp="1"/>
          </p:cNvGraphicFramePr>
          <p:nvPr>
            <p:extLst>
              <p:ext uri="{D42A27DB-BD31-4B8C-83A1-F6EECF244321}">
                <p14:modId xmlns:p14="http://schemas.microsoft.com/office/powerpoint/2010/main" val="3443748362"/>
              </p:ext>
            </p:extLst>
          </p:nvPr>
        </p:nvGraphicFramePr>
        <p:xfrm>
          <a:off x="3935998" y="4275041"/>
          <a:ext cx="3586578" cy="1777375"/>
        </p:xfrm>
        <a:graphic>
          <a:graphicData uri="http://schemas.openxmlformats.org/drawingml/2006/table">
            <a:tbl>
              <a:tblPr firstRow="1" firstCol="1" bandRow="1"/>
              <a:tblGrid>
                <a:gridCol w="1273104">
                  <a:extLst>
                    <a:ext uri="{9D8B030D-6E8A-4147-A177-3AD203B41FA5}">
                      <a16:colId xmlns:a16="http://schemas.microsoft.com/office/drawing/2014/main" val="3104053446"/>
                    </a:ext>
                  </a:extLst>
                </a:gridCol>
                <a:gridCol w="1156737">
                  <a:extLst>
                    <a:ext uri="{9D8B030D-6E8A-4147-A177-3AD203B41FA5}">
                      <a16:colId xmlns:a16="http://schemas.microsoft.com/office/drawing/2014/main" val="1838955333"/>
                    </a:ext>
                  </a:extLst>
                </a:gridCol>
                <a:gridCol w="1156737">
                  <a:extLst>
                    <a:ext uri="{9D8B030D-6E8A-4147-A177-3AD203B41FA5}">
                      <a16:colId xmlns:a16="http://schemas.microsoft.com/office/drawing/2014/main" val="4248189623"/>
                    </a:ext>
                  </a:extLst>
                </a:gridCol>
              </a:tblGrid>
              <a:tr h="364372">
                <a:tc>
                  <a:txBody>
                    <a:bodyPr/>
                    <a:lstStyle/>
                    <a:p>
                      <a:pPr marL="0" marR="0" algn="ctr">
                        <a:lnSpc>
                          <a:spcPct val="115000"/>
                        </a:lnSpc>
                        <a:spcBef>
                          <a:spcPts val="0"/>
                        </a:spcBef>
                        <a:spcAft>
                          <a:spcPts val="0"/>
                        </a:spcAft>
                      </a:pPr>
                      <a:r>
                        <a:rPr lang="es-E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CALIFICACIÓN</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SEGUNDO SEMESTRE  2021</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PRIMER SEMESTRE  2022</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9698974"/>
                  </a:ext>
                </a:extLst>
              </a:tr>
              <a:tr h="215481">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89,24%</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89,11%</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9250437"/>
                  </a:ext>
                </a:extLst>
              </a:tr>
              <a:tr h="215481">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7,09%</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7,54%</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786327"/>
                  </a:ext>
                </a:extLst>
              </a:tr>
              <a:tr h="215481">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A5A5"/>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3,15%</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1,96%</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0393206"/>
                  </a:ext>
                </a:extLst>
              </a:tr>
              <a:tr h="215481">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0,00%</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1,12%</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4321036"/>
                  </a:ext>
                </a:extLst>
              </a:tr>
              <a:tr h="215481">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0,00%</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0,20%</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2356514"/>
                  </a:ext>
                </a:extLst>
              </a:tr>
              <a:tr h="323969">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 sabe / No Responde</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0,52%</a:t>
                      </a:r>
                      <a:endParaRPr lang="es-CO"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2813226"/>
                  </a:ext>
                </a:extLst>
              </a:tr>
            </a:tbl>
          </a:graphicData>
        </a:graphic>
      </p:graphicFrame>
      <p:graphicFrame>
        <p:nvGraphicFramePr>
          <p:cNvPr id="19" name="Gráfico 18">
            <a:extLst>
              <a:ext uri="{FF2B5EF4-FFF2-40B4-BE49-F238E27FC236}">
                <a16:creationId xmlns:a16="http://schemas.microsoft.com/office/drawing/2014/main" id="{00000000-0008-0000-0E00-000003000000}"/>
              </a:ext>
            </a:extLst>
          </p:cNvPr>
          <p:cNvGraphicFramePr/>
          <p:nvPr>
            <p:extLst>
              <p:ext uri="{D42A27DB-BD31-4B8C-83A1-F6EECF244321}">
                <p14:modId xmlns:p14="http://schemas.microsoft.com/office/powerpoint/2010/main" val="2511476207"/>
              </p:ext>
            </p:extLst>
          </p:nvPr>
        </p:nvGraphicFramePr>
        <p:xfrm>
          <a:off x="1167129" y="1377393"/>
          <a:ext cx="4233545" cy="28622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Gráfico 19">
            <a:extLst>
              <a:ext uri="{FF2B5EF4-FFF2-40B4-BE49-F238E27FC236}">
                <a16:creationId xmlns:a16="http://schemas.microsoft.com/office/drawing/2014/main" id="{D2EDD971-A67D-4213-8F91-961DA000EA4C}"/>
              </a:ext>
            </a:extLst>
          </p:cNvPr>
          <p:cNvGraphicFramePr/>
          <p:nvPr>
            <p:extLst>
              <p:ext uri="{D42A27DB-BD31-4B8C-83A1-F6EECF244321}">
                <p14:modId xmlns:p14="http://schemas.microsoft.com/office/powerpoint/2010/main" val="2654118812"/>
              </p:ext>
            </p:extLst>
          </p:nvPr>
        </p:nvGraphicFramePr>
        <p:xfrm>
          <a:off x="6429375" y="1377393"/>
          <a:ext cx="4686300" cy="286229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80108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84D518D-F2BF-40F8-B8D5-2E09549B9B41}"/>
              </a:ext>
            </a:extLst>
          </p:cNvPr>
          <p:cNvSpPr txBox="1"/>
          <p:nvPr/>
        </p:nvSpPr>
        <p:spPr>
          <a:xfrm>
            <a:off x="1624283" y="436215"/>
            <a:ext cx="10233887" cy="830997"/>
          </a:xfrm>
          <a:prstGeom prst="rect">
            <a:avLst/>
          </a:prstGeom>
          <a:noFill/>
        </p:spPr>
        <p:txBody>
          <a:bodyPr wrap="square" rtlCol="0">
            <a:spAutoFit/>
          </a:bodyPr>
          <a:lstStyle/>
          <a:p>
            <a:r>
              <a:rPr lang="es-CO" sz="2400" b="1" dirty="0">
                <a:latin typeface="Century Gothic" panose="020B0502020202020204" pitchFamily="34" charset="0"/>
              </a:rPr>
              <a:t>Foco temático No 1. Trato recibido por parte de los Agentes a Cargo, Psicólogos y Grupos de Desplazamientos</a:t>
            </a:r>
            <a:endParaRPr lang="es-CO" sz="2400" b="1" dirty="0">
              <a:solidFill>
                <a:srgbClr val="2F308F"/>
              </a:solidFill>
              <a:latin typeface="Century Gothic" panose="020B0502020202020204" pitchFamily="34" charset="0"/>
            </a:endParaRPr>
          </a:p>
        </p:txBody>
      </p:sp>
      <p:sp>
        <p:nvSpPr>
          <p:cNvPr id="8" name="Rectángulo 7"/>
          <p:cNvSpPr/>
          <p:nvPr/>
        </p:nvSpPr>
        <p:spPr>
          <a:xfrm>
            <a:off x="614361" y="3741112"/>
            <a:ext cx="11009200" cy="276999"/>
          </a:xfrm>
          <a:prstGeom prst="rect">
            <a:avLst/>
          </a:prstGeom>
        </p:spPr>
        <p:txBody>
          <a:bodyPr wrap="square">
            <a:spAutoFit/>
          </a:bodyPr>
          <a:lstStyle/>
          <a:p>
            <a:r>
              <a:rPr lang="es-ES" sz="1200" b="1" dirty="0"/>
              <a:t>Al revisar el detalle de calificación según el rol se evidencia que la suma de las calificaciones “4” y “5” está alrededor del 96% en el índice de satisfacción.</a:t>
            </a:r>
            <a:endParaRPr lang="es-CO" sz="1200" b="1" dirty="0"/>
          </a:p>
        </p:txBody>
      </p:sp>
      <p:sp>
        <p:nvSpPr>
          <p:cNvPr id="2" name="Flecha derecha 1"/>
          <p:cNvSpPr/>
          <p:nvPr/>
        </p:nvSpPr>
        <p:spPr>
          <a:xfrm>
            <a:off x="6443683" y="5004695"/>
            <a:ext cx="595086" cy="841829"/>
          </a:xfrm>
          <a:prstGeom prst="rightArrow">
            <a:avLst/>
          </a:prstGeom>
          <a:solidFill>
            <a:srgbClr val="FF0000"/>
          </a:solidFill>
          <a:ln>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ángulo 2"/>
          <p:cNvSpPr/>
          <p:nvPr/>
        </p:nvSpPr>
        <p:spPr>
          <a:xfrm>
            <a:off x="7038769" y="4249954"/>
            <a:ext cx="3732555" cy="1778820"/>
          </a:xfrm>
          <a:prstGeom prst="rect">
            <a:avLst/>
          </a:prstGeom>
        </p:spPr>
        <p:txBody>
          <a:bodyPr wrap="square">
            <a:spAutoFit/>
          </a:bodyPr>
          <a:lstStyle/>
          <a:p>
            <a:pPr marL="0" marR="0" algn="just">
              <a:lnSpc>
                <a:spcPct val="115000"/>
              </a:lnSpc>
              <a:spcBef>
                <a:spcPts val="0"/>
              </a:spcBef>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En uno de los aspectos evaluados se percibe disminución de los niveles de satisfacción de los usuarios: La percepción del trato de los psicólogos baja el 1,81% (del 96,85% al 95,04%). Por su parte, en esta ocasión sube en el 2,28% la percepción del trato ofrecido por los agentes a cargo (del 96,06% al 98,35%) al igual que la percepción del trato del grupo de desplazamientos (sube en el 0,49%, del 96,06% al 96,55%)</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3" name="Gráfico 12">
            <a:extLst>
              <a:ext uri="{FF2B5EF4-FFF2-40B4-BE49-F238E27FC236}">
                <a16:creationId xmlns:a16="http://schemas.microsoft.com/office/drawing/2014/main" id="{3C24A144-4FBB-4753-BB69-8B17CC69E6A5}"/>
              </a:ext>
            </a:extLst>
          </p:cNvPr>
          <p:cNvGraphicFramePr/>
          <p:nvPr>
            <p:extLst>
              <p:ext uri="{D42A27DB-BD31-4B8C-83A1-F6EECF244321}">
                <p14:modId xmlns:p14="http://schemas.microsoft.com/office/powerpoint/2010/main" val="1852359947"/>
              </p:ext>
            </p:extLst>
          </p:nvPr>
        </p:nvGraphicFramePr>
        <p:xfrm>
          <a:off x="866775" y="1555518"/>
          <a:ext cx="2915112" cy="20793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áfico 13">
            <a:extLst>
              <a:ext uri="{FF2B5EF4-FFF2-40B4-BE49-F238E27FC236}">
                <a16:creationId xmlns:a16="http://schemas.microsoft.com/office/drawing/2014/main" id="{A3052E21-272F-4FCA-B239-28B885470183}"/>
              </a:ext>
            </a:extLst>
          </p:cNvPr>
          <p:cNvGraphicFramePr/>
          <p:nvPr>
            <p:extLst>
              <p:ext uri="{D42A27DB-BD31-4B8C-83A1-F6EECF244321}">
                <p14:modId xmlns:p14="http://schemas.microsoft.com/office/powerpoint/2010/main" val="513842606"/>
              </p:ext>
            </p:extLst>
          </p:nvPr>
        </p:nvGraphicFramePr>
        <p:xfrm>
          <a:off x="4501514" y="1600200"/>
          <a:ext cx="2982362" cy="20346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Gráfico 14">
            <a:extLst>
              <a:ext uri="{FF2B5EF4-FFF2-40B4-BE49-F238E27FC236}">
                <a16:creationId xmlns:a16="http://schemas.microsoft.com/office/drawing/2014/main" id="{9C0F7024-DD28-4CE8-A87C-0705F3EF9A2C}"/>
              </a:ext>
            </a:extLst>
          </p:cNvPr>
          <p:cNvGraphicFramePr/>
          <p:nvPr>
            <p:extLst>
              <p:ext uri="{D42A27DB-BD31-4B8C-83A1-F6EECF244321}">
                <p14:modId xmlns:p14="http://schemas.microsoft.com/office/powerpoint/2010/main" val="2671184815"/>
              </p:ext>
            </p:extLst>
          </p:nvPr>
        </p:nvGraphicFramePr>
        <p:xfrm>
          <a:off x="8081327" y="1600201"/>
          <a:ext cx="2909227" cy="203469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Gráfico 15">
            <a:extLst>
              <a:ext uri="{FF2B5EF4-FFF2-40B4-BE49-F238E27FC236}">
                <a16:creationId xmlns:a16="http://schemas.microsoft.com/office/drawing/2014/main" id="{AEE6A96A-19DE-4442-9AA4-05888BC81C65}"/>
              </a:ext>
            </a:extLst>
          </p:cNvPr>
          <p:cNvGraphicFramePr/>
          <p:nvPr>
            <p:extLst>
              <p:ext uri="{D42A27DB-BD31-4B8C-83A1-F6EECF244321}">
                <p14:modId xmlns:p14="http://schemas.microsoft.com/office/powerpoint/2010/main" val="3697030463"/>
              </p:ext>
            </p:extLst>
          </p:nvPr>
        </p:nvGraphicFramePr>
        <p:xfrm>
          <a:off x="614361" y="4124324"/>
          <a:ext cx="5719764" cy="252412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058693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8409EBE-753F-464F-86C9-FF0CEBB15DFB}"/>
              </a:ext>
            </a:extLst>
          </p:cNvPr>
          <p:cNvSpPr txBox="1"/>
          <p:nvPr/>
        </p:nvSpPr>
        <p:spPr>
          <a:xfrm>
            <a:off x="735949" y="3536529"/>
            <a:ext cx="11747338" cy="584775"/>
          </a:xfrm>
          <a:prstGeom prst="rect">
            <a:avLst/>
          </a:prstGeom>
          <a:noFill/>
        </p:spPr>
        <p:txBody>
          <a:bodyPr wrap="square" rtlCol="0">
            <a:spAutoFit/>
          </a:bodyPr>
          <a:lstStyle/>
          <a:p>
            <a:r>
              <a:rPr lang="es-CO" sz="3200" b="1" dirty="0">
                <a:solidFill>
                  <a:schemeClr val="bg1">
                    <a:lumMod val="95000"/>
                  </a:schemeClr>
                </a:solidFill>
                <a:latin typeface="Century Gothic" panose="020B0502020202020204" pitchFamily="34" charset="0"/>
              </a:rPr>
              <a:t>ENCUESTA TELEFÒNICA</a:t>
            </a:r>
          </a:p>
        </p:txBody>
      </p:sp>
      <p:sp>
        <p:nvSpPr>
          <p:cNvPr id="2" name="Rectángulo 1">
            <a:extLst>
              <a:ext uri="{FF2B5EF4-FFF2-40B4-BE49-F238E27FC236}">
                <a16:creationId xmlns:a16="http://schemas.microsoft.com/office/drawing/2014/main" id="{126B1EE2-21FA-4B76-9D7D-0B2E1CD7A21A}"/>
              </a:ext>
            </a:extLst>
          </p:cNvPr>
          <p:cNvSpPr/>
          <p:nvPr/>
        </p:nvSpPr>
        <p:spPr>
          <a:xfrm>
            <a:off x="735949" y="4710340"/>
            <a:ext cx="11087650" cy="369332"/>
          </a:xfrm>
          <a:prstGeom prst="rect">
            <a:avLst/>
          </a:prstGeom>
        </p:spPr>
        <p:txBody>
          <a:bodyPr wrap="square">
            <a:spAutoFit/>
          </a:bodyPr>
          <a:lstStyle/>
          <a:p>
            <a:r>
              <a:rPr lang="es-CO" b="1" dirty="0">
                <a:solidFill>
                  <a:schemeClr val="bg1"/>
                </a:solidFill>
                <a:latin typeface="Century Gothic" panose="020B0502020202020204" pitchFamily="34" charset="0"/>
              </a:rPr>
              <a:t>GESTIÓN DE DENUNCIAS Y ANALISIS DE INFORMACIÓN</a:t>
            </a:r>
          </a:p>
        </p:txBody>
      </p:sp>
    </p:spTree>
    <p:extLst>
      <p:ext uri="{BB962C8B-B14F-4D97-AF65-F5344CB8AC3E}">
        <p14:creationId xmlns:p14="http://schemas.microsoft.com/office/powerpoint/2010/main" val="492891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84D518D-F2BF-40F8-B8D5-2E09549B9B41}"/>
              </a:ext>
            </a:extLst>
          </p:cNvPr>
          <p:cNvSpPr txBox="1"/>
          <p:nvPr/>
        </p:nvSpPr>
        <p:spPr>
          <a:xfrm>
            <a:off x="1435597" y="957333"/>
            <a:ext cx="10233887" cy="461665"/>
          </a:xfrm>
          <a:prstGeom prst="rect">
            <a:avLst/>
          </a:prstGeom>
          <a:noFill/>
        </p:spPr>
        <p:txBody>
          <a:bodyPr wrap="square" rtlCol="0">
            <a:spAutoFit/>
          </a:bodyPr>
          <a:lstStyle/>
          <a:p>
            <a:r>
              <a:rPr lang="es-CO" sz="2400" b="1" dirty="0">
                <a:solidFill>
                  <a:prstClr val="black"/>
                </a:solidFill>
                <a:latin typeface="Century Gothic" panose="020B0502020202020204" pitchFamily="34" charset="0"/>
              </a:rPr>
              <a:t>Foco temático No 2. Calidad del servicio prestado por el Programa</a:t>
            </a:r>
            <a:endParaRPr lang="es-CO" sz="2400" b="1" dirty="0">
              <a:solidFill>
                <a:srgbClr val="2F308F"/>
              </a:solidFill>
              <a:latin typeface="Century Gothic" panose="020B0502020202020204" pitchFamily="34" charset="0"/>
            </a:endParaRPr>
          </a:p>
        </p:txBody>
      </p:sp>
      <p:sp>
        <p:nvSpPr>
          <p:cNvPr id="8" name="Rectángulo 7"/>
          <p:cNvSpPr/>
          <p:nvPr/>
        </p:nvSpPr>
        <p:spPr>
          <a:xfrm>
            <a:off x="153805" y="6233854"/>
            <a:ext cx="9630682" cy="461665"/>
          </a:xfrm>
          <a:prstGeom prst="rect">
            <a:avLst/>
          </a:prstGeom>
        </p:spPr>
        <p:txBody>
          <a:bodyPr wrap="square">
            <a:spAutoFit/>
          </a:bodyPr>
          <a:lstStyle/>
          <a:p>
            <a:r>
              <a:rPr lang="es-ES" sz="1200" b="1" dirty="0">
                <a:solidFill>
                  <a:prstClr val="black"/>
                </a:solidFill>
                <a:ea typeface="Calibri" panose="020F0502020204030204" pitchFamily="34" charset="0"/>
                <a:cs typeface="Times New Roman" panose="02020603050405020304" pitchFamily="18" charset="0"/>
              </a:rPr>
              <a:t>La percepción de la calidad del servicio también sube en el primer semestre de 2022 frente al periodo anterior (las calificaciones “4” y “5” subieron en 0,50 puntos porcentuales -pasan del 90,05% al 90,56%-). </a:t>
            </a:r>
            <a:endParaRPr lang="es-CO" sz="1200" dirty="0">
              <a:solidFill>
                <a:prstClr val="black"/>
              </a:solidFill>
            </a:endParaRPr>
          </a:p>
        </p:txBody>
      </p:sp>
      <p:graphicFrame>
        <p:nvGraphicFramePr>
          <p:cNvPr id="7" name="Gráfico 6">
            <a:extLst>
              <a:ext uri="{FF2B5EF4-FFF2-40B4-BE49-F238E27FC236}">
                <a16:creationId xmlns:a16="http://schemas.microsoft.com/office/drawing/2014/main" id="{00000000-0008-0000-0E00-000006000000}"/>
              </a:ext>
            </a:extLst>
          </p:cNvPr>
          <p:cNvGraphicFramePr/>
          <p:nvPr>
            <p:extLst>
              <p:ext uri="{D42A27DB-BD31-4B8C-83A1-F6EECF244321}">
                <p14:modId xmlns:p14="http://schemas.microsoft.com/office/powerpoint/2010/main" val="3444298423"/>
              </p:ext>
            </p:extLst>
          </p:nvPr>
        </p:nvGraphicFramePr>
        <p:xfrm>
          <a:off x="1368518" y="1541159"/>
          <a:ext cx="4268802" cy="24896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a:extLst>
              <a:ext uri="{FF2B5EF4-FFF2-40B4-BE49-F238E27FC236}">
                <a16:creationId xmlns:a16="http://schemas.microsoft.com/office/drawing/2014/main" id="{F5A6297C-4A58-4C96-969C-2FD558408595}"/>
              </a:ext>
            </a:extLst>
          </p:cNvPr>
          <p:cNvGraphicFramePr/>
          <p:nvPr>
            <p:extLst>
              <p:ext uri="{D42A27DB-BD31-4B8C-83A1-F6EECF244321}">
                <p14:modId xmlns:p14="http://schemas.microsoft.com/office/powerpoint/2010/main" val="1040653396"/>
              </p:ext>
            </p:extLst>
          </p:nvPr>
        </p:nvGraphicFramePr>
        <p:xfrm>
          <a:off x="6205491" y="1610451"/>
          <a:ext cx="4617991" cy="24203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Tabla 4">
            <a:extLst>
              <a:ext uri="{FF2B5EF4-FFF2-40B4-BE49-F238E27FC236}">
                <a16:creationId xmlns:a16="http://schemas.microsoft.com/office/drawing/2014/main" id="{14BEDA6E-34B4-6D46-D023-135BCFDB2A02}"/>
              </a:ext>
            </a:extLst>
          </p:cNvPr>
          <p:cNvGraphicFramePr>
            <a:graphicFrameLocks noGrp="1"/>
          </p:cNvGraphicFramePr>
          <p:nvPr>
            <p:extLst>
              <p:ext uri="{D42A27DB-BD31-4B8C-83A1-F6EECF244321}">
                <p14:modId xmlns:p14="http://schemas.microsoft.com/office/powerpoint/2010/main" val="2127248982"/>
              </p:ext>
            </p:extLst>
          </p:nvPr>
        </p:nvGraphicFramePr>
        <p:xfrm>
          <a:off x="4198937" y="4152985"/>
          <a:ext cx="3279775" cy="1913256"/>
        </p:xfrm>
        <a:graphic>
          <a:graphicData uri="http://schemas.openxmlformats.org/drawingml/2006/table">
            <a:tbl>
              <a:tblPr firstRow="1" firstCol="1" bandRow="1"/>
              <a:tblGrid>
                <a:gridCol w="1153795">
                  <a:extLst>
                    <a:ext uri="{9D8B030D-6E8A-4147-A177-3AD203B41FA5}">
                      <a16:colId xmlns:a16="http://schemas.microsoft.com/office/drawing/2014/main" val="1106827450"/>
                    </a:ext>
                  </a:extLst>
                </a:gridCol>
                <a:gridCol w="1062990">
                  <a:extLst>
                    <a:ext uri="{9D8B030D-6E8A-4147-A177-3AD203B41FA5}">
                      <a16:colId xmlns:a16="http://schemas.microsoft.com/office/drawing/2014/main" val="3135311751"/>
                    </a:ext>
                  </a:extLst>
                </a:gridCol>
                <a:gridCol w="1062990">
                  <a:extLst>
                    <a:ext uri="{9D8B030D-6E8A-4147-A177-3AD203B41FA5}">
                      <a16:colId xmlns:a16="http://schemas.microsoft.com/office/drawing/2014/main" val="3886840077"/>
                    </a:ext>
                  </a:extLst>
                </a:gridCol>
              </a:tblGrid>
              <a:tr h="255270">
                <a:tc>
                  <a:txBody>
                    <a:bodyPr/>
                    <a:lstStyle/>
                    <a:p>
                      <a:pPr marL="0" marR="0" algn="ctr">
                        <a:lnSpc>
                          <a:spcPct val="115000"/>
                        </a:lnSpc>
                        <a:spcBef>
                          <a:spcPts val="0"/>
                        </a:spcBef>
                        <a:spcAft>
                          <a:spcPts val="0"/>
                        </a:spcAft>
                      </a:pPr>
                      <a:r>
                        <a:rPr lang="es-E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CALIFICACIÓN</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SEGUNDO SEMESTRE  2021</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PRIMER SEMESTRE  2022</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2732904"/>
                  </a:ext>
                </a:extLst>
              </a:tr>
              <a:tr h="213360">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76,44%</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79,17%</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2616699"/>
                  </a:ext>
                </a:extLst>
              </a:tr>
              <a:tr h="213360">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13,61%</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11,39%</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2743113"/>
                  </a:ext>
                </a:extLst>
              </a:tr>
              <a:tr h="213360">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A5A5"/>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5,76%</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5,28%</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9176001"/>
                  </a:ext>
                </a:extLst>
              </a:tr>
              <a:tr h="213360">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1,05% </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1,39% </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7245625"/>
                  </a:ext>
                </a:extLst>
              </a:tr>
              <a:tr h="213360">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1,57%</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2,22%</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0435442"/>
                  </a:ext>
                </a:extLst>
              </a:tr>
              <a:tr h="320040">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 sabe / No Responde</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1,57%</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0,56%</a:t>
                      </a:r>
                      <a:endParaRPr lang="es-CO" sz="10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9457536"/>
                  </a:ext>
                </a:extLst>
              </a:tr>
            </a:tbl>
          </a:graphicData>
        </a:graphic>
      </p:graphicFrame>
    </p:spTree>
    <p:extLst>
      <p:ext uri="{BB962C8B-B14F-4D97-AF65-F5344CB8AC3E}">
        <p14:creationId xmlns:p14="http://schemas.microsoft.com/office/powerpoint/2010/main" val="18786548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84D518D-F2BF-40F8-B8D5-2E09549B9B41}"/>
              </a:ext>
            </a:extLst>
          </p:cNvPr>
          <p:cNvSpPr txBox="1"/>
          <p:nvPr/>
        </p:nvSpPr>
        <p:spPr>
          <a:xfrm>
            <a:off x="1537197" y="541834"/>
            <a:ext cx="10422574" cy="830997"/>
          </a:xfrm>
          <a:prstGeom prst="rect">
            <a:avLst/>
          </a:prstGeom>
          <a:noFill/>
        </p:spPr>
        <p:txBody>
          <a:bodyPr wrap="square" rtlCol="0">
            <a:spAutoFit/>
          </a:bodyPr>
          <a:lstStyle/>
          <a:p>
            <a:r>
              <a:rPr lang="es-CO" sz="2400" b="1" dirty="0">
                <a:solidFill>
                  <a:prstClr val="black"/>
                </a:solidFill>
                <a:latin typeface="Century Gothic" panose="020B0502020202020204" pitchFamily="34" charset="0"/>
              </a:rPr>
              <a:t>Foco temático No 3. Calidad en seguridad, asistencia psicológica y atención de PQRS (F24) </a:t>
            </a:r>
            <a:endParaRPr lang="es-CO" sz="2400" b="1" dirty="0">
              <a:solidFill>
                <a:srgbClr val="2F308F"/>
              </a:solidFill>
              <a:latin typeface="Century Gothic" panose="020B0502020202020204" pitchFamily="34" charset="0"/>
            </a:endParaRPr>
          </a:p>
        </p:txBody>
      </p:sp>
      <p:sp>
        <p:nvSpPr>
          <p:cNvPr id="8" name="Rectángulo 7"/>
          <p:cNvSpPr/>
          <p:nvPr/>
        </p:nvSpPr>
        <p:spPr>
          <a:xfrm>
            <a:off x="333828" y="3788052"/>
            <a:ext cx="11698514" cy="461665"/>
          </a:xfrm>
          <a:prstGeom prst="rect">
            <a:avLst/>
          </a:prstGeom>
        </p:spPr>
        <p:txBody>
          <a:bodyPr wrap="square">
            <a:spAutoFit/>
          </a:bodyPr>
          <a:lstStyle/>
          <a:p>
            <a:r>
              <a:rPr lang="es-ES" sz="1200" b="1" dirty="0">
                <a:solidFill>
                  <a:prstClr val="black"/>
                </a:solidFill>
                <a:ea typeface="Calibri" panose="020F0502020204030204" pitchFamily="34" charset="0"/>
                <a:cs typeface="Times New Roman" panose="02020603050405020304" pitchFamily="18" charset="0"/>
              </a:rPr>
              <a:t>Los resultados de las preguntas específicas del foco de “Calidad en el servicio prestado por el Programa”, muestran que la calidad en el tiempo de respuesta de las PQRS (F24) es la que tiene la calificación más baja, ya que un 16,95% de los beneficiarios de protección encuestados marcaron sus respuestas en el rango de “1” a “3”.</a:t>
            </a:r>
            <a:endParaRPr lang="es-CO" sz="1200" dirty="0">
              <a:solidFill>
                <a:prstClr val="black"/>
              </a:solidFill>
            </a:endParaRPr>
          </a:p>
        </p:txBody>
      </p:sp>
      <p:sp>
        <p:nvSpPr>
          <p:cNvPr id="3" name="Rectángulo 2"/>
          <p:cNvSpPr/>
          <p:nvPr/>
        </p:nvSpPr>
        <p:spPr>
          <a:xfrm>
            <a:off x="7349739" y="4420578"/>
            <a:ext cx="4448628" cy="1477328"/>
          </a:xfrm>
          <a:prstGeom prst="rect">
            <a:avLst/>
          </a:prstGeom>
        </p:spPr>
        <p:txBody>
          <a:bodyPr wrap="square">
            <a:spAutoFit/>
          </a:bodyPr>
          <a:lstStyle/>
          <a:p>
            <a:pPr algn="ctr"/>
            <a:r>
              <a:rPr lang="es-ES" sz="900" dirty="0">
                <a:effectLst/>
                <a:latin typeface="Arial" panose="020B0604020202020204" pitchFamily="34" charset="0"/>
                <a:ea typeface="Calibri" panose="020F0502020204030204" pitchFamily="34" charset="0"/>
                <a:cs typeface="Arial" panose="020B0604020202020204" pitchFamily="34" charset="0"/>
              </a:rPr>
              <a:t>Frente al periodo anterior se encuentra el siguiente comportamiento: i) baja la percepción de la calidad de la seguridad (las calificaciones “4” y “5” bajan el 1,29% -del 96,06% al 89,85%-); </a:t>
            </a:r>
            <a:r>
              <a:rPr lang="es-ES" sz="900" dirty="0" err="1">
                <a:effectLst/>
                <a:latin typeface="Arial" panose="020B0604020202020204" pitchFamily="34" charset="0"/>
                <a:ea typeface="Calibri" panose="020F0502020204030204" pitchFamily="34" charset="0"/>
                <a:cs typeface="Arial" panose="020B0604020202020204" pitchFamily="34" charset="0"/>
              </a:rPr>
              <a:t>ii</a:t>
            </a:r>
            <a:r>
              <a:rPr lang="es-ES" sz="900" dirty="0">
                <a:effectLst/>
                <a:latin typeface="Arial" panose="020B0604020202020204" pitchFamily="34" charset="0"/>
                <a:ea typeface="Calibri" panose="020F0502020204030204" pitchFamily="34" charset="0"/>
                <a:cs typeface="Arial" panose="020B0604020202020204" pitchFamily="34" charset="0"/>
              </a:rPr>
              <a:t>) baja la percepción sobre la calidad de las asistencias psicológicas (las calificaciones “4” y “5” suben el 5,73% - del 95,28% al 94,21%); y, </a:t>
            </a:r>
            <a:r>
              <a:rPr lang="es-ES" sz="900" dirty="0" err="1">
                <a:effectLst/>
                <a:latin typeface="Arial" panose="020B0604020202020204" pitchFamily="34" charset="0"/>
                <a:ea typeface="Calibri" panose="020F0502020204030204" pitchFamily="34" charset="0"/>
                <a:cs typeface="Arial" panose="020B0604020202020204" pitchFamily="34" charset="0"/>
              </a:rPr>
              <a:t>iii</a:t>
            </a:r>
            <a:r>
              <a:rPr lang="es-ES" sz="900" dirty="0">
                <a:effectLst/>
                <a:latin typeface="Arial" panose="020B0604020202020204" pitchFamily="34" charset="0"/>
                <a:ea typeface="Calibri" panose="020F0502020204030204" pitchFamily="34" charset="0"/>
                <a:cs typeface="Arial" panose="020B0604020202020204" pitchFamily="34" charset="0"/>
              </a:rPr>
              <a:t>) aunque mejora la percepción en la atención de PQRS (las calificaciones “4” y “5” suben el 4,14% - del 78,91% al 83,05%-), este aspecto requiere monitoreo y mejora por parte del Programa de Protección y Asistencia debido a que continúa un porcentaje representativo de protegidos que indican que hay demora en el trámite de las solicitudes que hacen a través del Formato 24 (en la última evaluación el 17% de los encuestados califican este servicio en el rango “1”, “2” y “3”); </a:t>
            </a:r>
            <a:endParaRPr lang="es-CO" sz="9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4" name="Flecha derecha 13"/>
          <p:cNvSpPr/>
          <p:nvPr/>
        </p:nvSpPr>
        <p:spPr>
          <a:xfrm>
            <a:off x="6523763" y="4669851"/>
            <a:ext cx="825976" cy="841829"/>
          </a:xfrm>
          <a:prstGeom prst="rightArrow">
            <a:avLst/>
          </a:prstGeom>
          <a:solidFill>
            <a:srgbClr val="FF0000"/>
          </a:solidFill>
          <a:ln>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10" name="Gráfico 9">
            <a:extLst>
              <a:ext uri="{FF2B5EF4-FFF2-40B4-BE49-F238E27FC236}">
                <a16:creationId xmlns:a16="http://schemas.microsoft.com/office/drawing/2014/main" id="{F0A64ED1-377F-44F4-A5CD-72E24A3C3150}"/>
              </a:ext>
            </a:extLst>
          </p:cNvPr>
          <p:cNvGraphicFramePr/>
          <p:nvPr>
            <p:extLst>
              <p:ext uri="{D42A27DB-BD31-4B8C-83A1-F6EECF244321}">
                <p14:modId xmlns:p14="http://schemas.microsoft.com/office/powerpoint/2010/main" val="4244810036"/>
              </p:ext>
            </p:extLst>
          </p:nvPr>
        </p:nvGraphicFramePr>
        <p:xfrm>
          <a:off x="1449111" y="1525547"/>
          <a:ext cx="3114011" cy="20916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áfico 14">
            <a:extLst>
              <a:ext uri="{FF2B5EF4-FFF2-40B4-BE49-F238E27FC236}">
                <a16:creationId xmlns:a16="http://schemas.microsoft.com/office/drawing/2014/main" id="{9E5C4BC8-525C-4034-8920-0D3FF0B377C9}"/>
              </a:ext>
            </a:extLst>
          </p:cNvPr>
          <p:cNvGraphicFramePr/>
          <p:nvPr>
            <p:extLst>
              <p:ext uri="{D42A27DB-BD31-4B8C-83A1-F6EECF244321}">
                <p14:modId xmlns:p14="http://schemas.microsoft.com/office/powerpoint/2010/main" val="56061590"/>
              </p:ext>
            </p:extLst>
          </p:nvPr>
        </p:nvGraphicFramePr>
        <p:xfrm>
          <a:off x="4944242" y="1525547"/>
          <a:ext cx="2916365" cy="20916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Gráfico 15">
            <a:extLst>
              <a:ext uri="{FF2B5EF4-FFF2-40B4-BE49-F238E27FC236}">
                <a16:creationId xmlns:a16="http://schemas.microsoft.com/office/drawing/2014/main" id="{7B65B533-00D4-4BB0-BE1F-B1D512581818}"/>
              </a:ext>
            </a:extLst>
          </p:cNvPr>
          <p:cNvGraphicFramePr/>
          <p:nvPr>
            <p:extLst>
              <p:ext uri="{D42A27DB-BD31-4B8C-83A1-F6EECF244321}">
                <p14:modId xmlns:p14="http://schemas.microsoft.com/office/powerpoint/2010/main" val="15791260"/>
              </p:ext>
            </p:extLst>
          </p:nvPr>
        </p:nvGraphicFramePr>
        <p:xfrm>
          <a:off x="8377229" y="1508220"/>
          <a:ext cx="2916365" cy="209164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Gráfico 16">
            <a:extLst>
              <a:ext uri="{FF2B5EF4-FFF2-40B4-BE49-F238E27FC236}">
                <a16:creationId xmlns:a16="http://schemas.microsoft.com/office/drawing/2014/main" id="{501C07B4-3212-417E-B0A0-83980559CF52}"/>
              </a:ext>
            </a:extLst>
          </p:cNvPr>
          <p:cNvGraphicFramePr/>
          <p:nvPr>
            <p:extLst>
              <p:ext uri="{D42A27DB-BD31-4B8C-83A1-F6EECF244321}">
                <p14:modId xmlns:p14="http://schemas.microsoft.com/office/powerpoint/2010/main" val="1092817989"/>
              </p:ext>
            </p:extLst>
          </p:nvPr>
        </p:nvGraphicFramePr>
        <p:xfrm>
          <a:off x="393632" y="4257946"/>
          <a:ext cx="6007167" cy="240699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136236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84D518D-F2BF-40F8-B8D5-2E09549B9B41}"/>
              </a:ext>
            </a:extLst>
          </p:cNvPr>
          <p:cNvSpPr txBox="1"/>
          <p:nvPr/>
        </p:nvSpPr>
        <p:spPr>
          <a:xfrm>
            <a:off x="1537197" y="667047"/>
            <a:ext cx="10233887" cy="830997"/>
          </a:xfrm>
          <a:prstGeom prst="rect">
            <a:avLst/>
          </a:prstGeom>
          <a:noFill/>
        </p:spPr>
        <p:txBody>
          <a:bodyPr wrap="square" rtlCol="0">
            <a:spAutoFit/>
          </a:bodyPr>
          <a:lstStyle/>
          <a:p>
            <a:r>
              <a:rPr lang="es-CO" sz="2400" b="1" dirty="0">
                <a:solidFill>
                  <a:prstClr val="black"/>
                </a:solidFill>
                <a:latin typeface="Century Gothic" panose="020B0502020202020204" pitchFamily="34" charset="0"/>
              </a:rPr>
              <a:t>Foco temático No 3. Estado de la vivienda de protección donde fue ubicado</a:t>
            </a:r>
            <a:endParaRPr lang="es-CO" sz="2400" b="1" dirty="0">
              <a:solidFill>
                <a:srgbClr val="2F308F"/>
              </a:solidFill>
              <a:latin typeface="Century Gothic" panose="020B0502020202020204" pitchFamily="34" charset="0"/>
            </a:endParaRPr>
          </a:p>
        </p:txBody>
      </p:sp>
      <p:sp>
        <p:nvSpPr>
          <p:cNvPr id="8" name="Rectángulo 7"/>
          <p:cNvSpPr/>
          <p:nvPr/>
        </p:nvSpPr>
        <p:spPr>
          <a:xfrm>
            <a:off x="145143" y="6166887"/>
            <a:ext cx="10029371" cy="276999"/>
          </a:xfrm>
          <a:prstGeom prst="rect">
            <a:avLst/>
          </a:prstGeom>
        </p:spPr>
        <p:txBody>
          <a:bodyPr wrap="square">
            <a:spAutoFit/>
          </a:bodyPr>
          <a:lstStyle/>
          <a:p>
            <a:r>
              <a:rPr lang="es-ES" sz="1200" b="1" dirty="0"/>
              <a:t>Como resultado de la encuesta se observa que frente al estado de la vivienda 89,31% lo califica entre “4” y “5”.</a:t>
            </a:r>
            <a:endParaRPr lang="es-CO" sz="1200" b="1" dirty="0"/>
          </a:p>
        </p:txBody>
      </p:sp>
      <p:graphicFrame>
        <p:nvGraphicFramePr>
          <p:cNvPr id="9" name="Gráfico 8">
            <a:extLst>
              <a:ext uri="{FF2B5EF4-FFF2-40B4-BE49-F238E27FC236}">
                <a16:creationId xmlns:a16="http://schemas.microsoft.com/office/drawing/2014/main" id="{00000000-0008-0000-0E00-00000A000000}"/>
              </a:ext>
            </a:extLst>
          </p:cNvPr>
          <p:cNvGraphicFramePr/>
          <p:nvPr>
            <p:extLst>
              <p:ext uri="{D42A27DB-BD31-4B8C-83A1-F6EECF244321}">
                <p14:modId xmlns:p14="http://schemas.microsoft.com/office/powerpoint/2010/main" val="2987696197"/>
              </p:ext>
            </p:extLst>
          </p:nvPr>
        </p:nvGraphicFramePr>
        <p:xfrm>
          <a:off x="1472693" y="1672112"/>
          <a:ext cx="3605333" cy="25327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a:extLst>
              <a:ext uri="{FF2B5EF4-FFF2-40B4-BE49-F238E27FC236}">
                <a16:creationId xmlns:a16="http://schemas.microsoft.com/office/drawing/2014/main" id="{1BBCC9D5-2D1B-4DD0-99CA-782FEE6BA7D3}"/>
              </a:ext>
            </a:extLst>
          </p:cNvPr>
          <p:cNvGraphicFramePr/>
          <p:nvPr>
            <p:extLst>
              <p:ext uri="{D42A27DB-BD31-4B8C-83A1-F6EECF244321}">
                <p14:modId xmlns:p14="http://schemas.microsoft.com/office/powerpoint/2010/main" val="1166709646"/>
              </p:ext>
            </p:extLst>
          </p:nvPr>
        </p:nvGraphicFramePr>
        <p:xfrm>
          <a:off x="6095999" y="1672112"/>
          <a:ext cx="3784847" cy="25327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la 2">
            <a:extLst>
              <a:ext uri="{FF2B5EF4-FFF2-40B4-BE49-F238E27FC236}">
                <a16:creationId xmlns:a16="http://schemas.microsoft.com/office/drawing/2014/main" id="{EFE2CA77-362F-2D93-03F5-825F98BE60FF}"/>
              </a:ext>
            </a:extLst>
          </p:cNvPr>
          <p:cNvGraphicFramePr>
            <a:graphicFrameLocks noGrp="1"/>
          </p:cNvGraphicFramePr>
          <p:nvPr>
            <p:extLst>
              <p:ext uri="{D42A27DB-BD31-4B8C-83A1-F6EECF244321}">
                <p14:modId xmlns:p14="http://schemas.microsoft.com/office/powerpoint/2010/main" val="3058153672"/>
              </p:ext>
            </p:extLst>
          </p:nvPr>
        </p:nvGraphicFramePr>
        <p:xfrm>
          <a:off x="3660185" y="4411935"/>
          <a:ext cx="3876955" cy="1547906"/>
        </p:xfrm>
        <a:graphic>
          <a:graphicData uri="http://schemas.openxmlformats.org/drawingml/2006/table">
            <a:tbl>
              <a:tblPr firstRow="1" firstCol="1" bandRow="1"/>
              <a:tblGrid>
                <a:gridCol w="1429031">
                  <a:extLst>
                    <a:ext uri="{9D8B030D-6E8A-4147-A177-3AD203B41FA5}">
                      <a16:colId xmlns:a16="http://schemas.microsoft.com/office/drawing/2014/main" val="1142393090"/>
                    </a:ext>
                  </a:extLst>
                </a:gridCol>
                <a:gridCol w="1223962">
                  <a:extLst>
                    <a:ext uri="{9D8B030D-6E8A-4147-A177-3AD203B41FA5}">
                      <a16:colId xmlns:a16="http://schemas.microsoft.com/office/drawing/2014/main" val="1863111067"/>
                    </a:ext>
                  </a:extLst>
                </a:gridCol>
                <a:gridCol w="1223962">
                  <a:extLst>
                    <a:ext uri="{9D8B030D-6E8A-4147-A177-3AD203B41FA5}">
                      <a16:colId xmlns:a16="http://schemas.microsoft.com/office/drawing/2014/main" val="2093263024"/>
                    </a:ext>
                  </a:extLst>
                </a:gridCol>
              </a:tblGrid>
              <a:tr h="321236">
                <a:tc>
                  <a:txBody>
                    <a:bodyPr/>
                    <a:lstStyle/>
                    <a:p>
                      <a:pPr marL="0" marR="0" algn="ctr">
                        <a:lnSpc>
                          <a:spcPct val="115000"/>
                        </a:lnSpc>
                        <a:spcBef>
                          <a:spcPts val="0"/>
                        </a:spcBef>
                        <a:spcAft>
                          <a:spcPts val="0"/>
                        </a:spcAft>
                      </a:pPr>
                      <a:r>
                        <a:rPr lang="es-E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CALIFICACIÓN</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SEGUNDO SEMESTRE  2021</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PRIMER SEMESTRE  2022</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1954216"/>
                  </a:ext>
                </a:extLst>
              </a:tr>
              <a:tr h="175342">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76,14% </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77,86% </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1404846"/>
                  </a:ext>
                </a:extLst>
              </a:tr>
              <a:tr h="175342">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13.26% </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11.45% </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3185648"/>
                  </a:ext>
                </a:extLst>
              </a:tr>
              <a:tr h="175342">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A5A5"/>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7,20% </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CO"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6,87% </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1757623"/>
                  </a:ext>
                </a:extLst>
              </a:tr>
              <a:tr h="175342">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1,14%</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3,44%</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4384344"/>
                  </a:ext>
                </a:extLst>
              </a:tr>
              <a:tr h="175342">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2,27%</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0,38%</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9372008"/>
                  </a:ext>
                </a:extLst>
              </a:tr>
              <a:tr h="208312">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 sabe / No Responde</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0,62%</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0,00%</a:t>
                      </a:r>
                      <a:endParaRPr lang="es-CO" sz="10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4809007"/>
                  </a:ext>
                </a:extLst>
              </a:tr>
            </a:tbl>
          </a:graphicData>
        </a:graphic>
      </p:graphicFrame>
    </p:spTree>
    <p:extLst>
      <p:ext uri="{BB962C8B-B14F-4D97-AF65-F5344CB8AC3E}">
        <p14:creationId xmlns:p14="http://schemas.microsoft.com/office/powerpoint/2010/main" val="9453651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84D518D-F2BF-40F8-B8D5-2E09549B9B41}"/>
              </a:ext>
            </a:extLst>
          </p:cNvPr>
          <p:cNvSpPr txBox="1"/>
          <p:nvPr/>
        </p:nvSpPr>
        <p:spPr>
          <a:xfrm>
            <a:off x="1566226" y="478361"/>
            <a:ext cx="10524174" cy="830997"/>
          </a:xfrm>
          <a:prstGeom prst="rect">
            <a:avLst/>
          </a:prstGeom>
          <a:noFill/>
        </p:spPr>
        <p:txBody>
          <a:bodyPr wrap="square" rtlCol="0">
            <a:spAutoFit/>
          </a:bodyPr>
          <a:lstStyle/>
          <a:p>
            <a:r>
              <a:rPr lang="es-CO" sz="2400" b="1" dirty="0">
                <a:solidFill>
                  <a:prstClr val="black"/>
                </a:solidFill>
                <a:latin typeface="Century Gothic" panose="020B0502020202020204" pitchFamily="34" charset="0"/>
              </a:rPr>
              <a:t>Foco temático No 3.- Estado elementos de dotación, vivienda digna y adecuada, y apta para personas en situación de discapacidad</a:t>
            </a:r>
            <a:endParaRPr lang="es-CO" sz="2400" b="1" dirty="0">
              <a:solidFill>
                <a:srgbClr val="2F308F"/>
              </a:solidFill>
              <a:latin typeface="Century Gothic" panose="020B0502020202020204" pitchFamily="34" charset="0"/>
            </a:endParaRPr>
          </a:p>
        </p:txBody>
      </p:sp>
      <p:sp>
        <p:nvSpPr>
          <p:cNvPr id="8" name="Rectángulo 7"/>
          <p:cNvSpPr/>
          <p:nvPr/>
        </p:nvSpPr>
        <p:spPr>
          <a:xfrm>
            <a:off x="362856" y="3658570"/>
            <a:ext cx="10029371" cy="276999"/>
          </a:xfrm>
          <a:prstGeom prst="rect">
            <a:avLst/>
          </a:prstGeom>
        </p:spPr>
        <p:txBody>
          <a:bodyPr wrap="square">
            <a:spAutoFit/>
          </a:bodyPr>
          <a:lstStyle/>
          <a:p>
            <a:r>
              <a:rPr lang="es-ES" sz="1200" b="1" dirty="0"/>
              <a:t>Comparados los resultados con la anterior evaluación se encuentra el siguiente comportamiento</a:t>
            </a:r>
            <a:endParaRPr lang="es-CO" sz="1200" b="1" dirty="0"/>
          </a:p>
        </p:txBody>
      </p:sp>
      <p:sp>
        <p:nvSpPr>
          <p:cNvPr id="2" name="Rectángulo 1"/>
          <p:cNvSpPr/>
          <p:nvPr/>
        </p:nvSpPr>
        <p:spPr>
          <a:xfrm>
            <a:off x="6923315" y="4027994"/>
            <a:ext cx="4789714" cy="1631216"/>
          </a:xfrm>
          <a:prstGeom prst="rect">
            <a:avLst/>
          </a:prstGeom>
        </p:spPr>
        <p:txBody>
          <a:bodyPr wrap="square">
            <a:spAutoFit/>
          </a:bodyPr>
          <a:lstStyle/>
          <a:p>
            <a:pPr algn="ctr"/>
            <a:r>
              <a:rPr lang="es-ES" sz="1000" dirty="0">
                <a:effectLst/>
                <a:latin typeface="Arial" panose="020B0604020202020204" pitchFamily="34" charset="0"/>
                <a:ea typeface="Calibri" panose="020F0502020204030204" pitchFamily="34" charset="0"/>
                <a:cs typeface="Arial" panose="020B0604020202020204" pitchFamily="34" charset="0"/>
              </a:rPr>
              <a:t>Al analizar los resultados de las preguntas específicas del foco “Estado de la vivienda de protección donde fue ubicado”, se concluye que los índices de satisfacción relacionados con el “Estado de los elementos de dotación” evidencian la necesidad de tomar acciones de mejora teniendo en cuenta que el 10,69%, de los encuestados, calificaron este temas con puntajes entre “1” y “3”, siendo este aspecto el que arroja los menores niveles de satisfacción -después de los tiempos de respuesta a las PQRS. Por ejemplo, se destacan los siguientes casos que ameritan atención inmediata porque fueron calificados con puntajes de “1” y “2”: 06895E de la Regional Bogotá, 2011840N de la Regional Cali, 1910784N de la Regional Ibagué y 120247N de la Regional Medellín</a:t>
            </a:r>
            <a:endParaRPr lang="es-CO" sz="1000" b="1" dirty="0">
              <a:latin typeface="Arial" panose="020B0604020202020204" pitchFamily="34" charset="0"/>
              <a:cs typeface="Arial" panose="020B0604020202020204" pitchFamily="34" charset="0"/>
            </a:endParaRPr>
          </a:p>
        </p:txBody>
      </p:sp>
      <p:sp>
        <p:nvSpPr>
          <p:cNvPr id="14" name="Flecha derecha 13"/>
          <p:cNvSpPr/>
          <p:nvPr/>
        </p:nvSpPr>
        <p:spPr>
          <a:xfrm>
            <a:off x="6241002" y="4530410"/>
            <a:ext cx="667798" cy="841829"/>
          </a:xfrm>
          <a:prstGeom prst="rightArrow">
            <a:avLst/>
          </a:prstGeom>
          <a:solidFill>
            <a:srgbClr val="FF0000"/>
          </a:solidFill>
          <a:ln>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11" name="Gráfico 10">
            <a:extLst>
              <a:ext uri="{FF2B5EF4-FFF2-40B4-BE49-F238E27FC236}">
                <a16:creationId xmlns:a16="http://schemas.microsoft.com/office/drawing/2014/main" id="{B6E0494F-EB7B-4719-A3EF-5E78A82AD357}"/>
              </a:ext>
            </a:extLst>
          </p:cNvPr>
          <p:cNvGraphicFramePr/>
          <p:nvPr>
            <p:extLst>
              <p:ext uri="{D42A27DB-BD31-4B8C-83A1-F6EECF244321}">
                <p14:modId xmlns:p14="http://schemas.microsoft.com/office/powerpoint/2010/main" val="2108245581"/>
              </p:ext>
            </p:extLst>
          </p:nvPr>
        </p:nvGraphicFramePr>
        <p:xfrm>
          <a:off x="805540" y="1586101"/>
          <a:ext cx="2778584" cy="17957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áfico 14">
            <a:extLst>
              <a:ext uri="{FF2B5EF4-FFF2-40B4-BE49-F238E27FC236}">
                <a16:creationId xmlns:a16="http://schemas.microsoft.com/office/drawing/2014/main" id="{08149751-B2DF-4422-99F1-0824F2583790}"/>
              </a:ext>
            </a:extLst>
          </p:cNvPr>
          <p:cNvGraphicFramePr/>
          <p:nvPr>
            <p:extLst>
              <p:ext uri="{D42A27DB-BD31-4B8C-83A1-F6EECF244321}">
                <p14:modId xmlns:p14="http://schemas.microsoft.com/office/powerpoint/2010/main" val="2058491320"/>
              </p:ext>
            </p:extLst>
          </p:nvPr>
        </p:nvGraphicFramePr>
        <p:xfrm>
          <a:off x="4411523" y="1617896"/>
          <a:ext cx="3036842" cy="17639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Gráfico 15">
            <a:extLst>
              <a:ext uri="{FF2B5EF4-FFF2-40B4-BE49-F238E27FC236}">
                <a16:creationId xmlns:a16="http://schemas.microsoft.com/office/drawing/2014/main" id="{EBAEE79A-95B9-48FF-B7B1-20E77A156162}"/>
              </a:ext>
            </a:extLst>
          </p:cNvPr>
          <p:cNvGraphicFramePr/>
          <p:nvPr>
            <p:extLst>
              <p:ext uri="{D42A27DB-BD31-4B8C-83A1-F6EECF244321}">
                <p14:modId xmlns:p14="http://schemas.microsoft.com/office/powerpoint/2010/main" val="2244567355"/>
              </p:ext>
            </p:extLst>
          </p:nvPr>
        </p:nvGraphicFramePr>
        <p:xfrm>
          <a:off x="8131946" y="1586101"/>
          <a:ext cx="2911875" cy="17957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Gráfico 16">
            <a:extLst>
              <a:ext uri="{FF2B5EF4-FFF2-40B4-BE49-F238E27FC236}">
                <a16:creationId xmlns:a16="http://schemas.microsoft.com/office/drawing/2014/main" id="{EAC9FA16-5BC4-4F6B-9C21-F848AD94B9DE}"/>
              </a:ext>
            </a:extLst>
          </p:cNvPr>
          <p:cNvGraphicFramePr/>
          <p:nvPr>
            <p:extLst>
              <p:ext uri="{D42A27DB-BD31-4B8C-83A1-F6EECF244321}">
                <p14:modId xmlns:p14="http://schemas.microsoft.com/office/powerpoint/2010/main" val="3264893271"/>
              </p:ext>
            </p:extLst>
          </p:nvPr>
        </p:nvGraphicFramePr>
        <p:xfrm>
          <a:off x="485231" y="4027993"/>
          <a:ext cx="5610769" cy="262138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8447250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84D518D-F2BF-40F8-B8D5-2E09549B9B41}"/>
              </a:ext>
            </a:extLst>
          </p:cNvPr>
          <p:cNvSpPr txBox="1"/>
          <p:nvPr/>
        </p:nvSpPr>
        <p:spPr>
          <a:xfrm>
            <a:off x="1508827" y="717965"/>
            <a:ext cx="10524174" cy="461665"/>
          </a:xfrm>
          <a:prstGeom prst="rect">
            <a:avLst/>
          </a:prstGeom>
          <a:noFill/>
        </p:spPr>
        <p:txBody>
          <a:bodyPr wrap="square" rtlCol="0">
            <a:spAutoFit/>
          </a:bodyPr>
          <a:lstStyle/>
          <a:p>
            <a:r>
              <a:rPr lang="es-CO" sz="2400" b="1" dirty="0">
                <a:solidFill>
                  <a:prstClr val="black"/>
                </a:solidFill>
                <a:latin typeface="Century Gothic" panose="020B0502020202020204" pitchFamily="34" charset="0"/>
              </a:rPr>
              <a:t>Resultado Consolidado Encuesta</a:t>
            </a:r>
            <a:endParaRPr lang="es-CO" sz="2400" b="1" dirty="0">
              <a:solidFill>
                <a:srgbClr val="2F308F"/>
              </a:solidFill>
              <a:latin typeface="Century Gothic" panose="020B0502020202020204" pitchFamily="34" charset="0"/>
            </a:endParaRPr>
          </a:p>
        </p:txBody>
      </p:sp>
      <p:sp>
        <p:nvSpPr>
          <p:cNvPr id="8" name="Rectángulo 7"/>
          <p:cNvSpPr/>
          <p:nvPr/>
        </p:nvSpPr>
        <p:spPr>
          <a:xfrm>
            <a:off x="261259" y="5875914"/>
            <a:ext cx="9768114" cy="461665"/>
          </a:xfrm>
          <a:prstGeom prst="rect">
            <a:avLst/>
          </a:prstGeom>
        </p:spPr>
        <p:txBody>
          <a:bodyPr wrap="square">
            <a:spAutoFit/>
          </a:bodyPr>
          <a:lstStyle/>
          <a:p>
            <a:pPr algn="ctr"/>
            <a:r>
              <a:rPr lang="es-ES" sz="1200" b="1" dirty="0"/>
              <a:t>Los resultados consolidados del primer semestre de 2022 muestran mejora en el nivel de satisfacción de los usuarios frente al periodo anterior: los puntajes de “4” y “5” subieron el 2,22% (de 89,92% a 92,21%), mientras que los puntajes de “1”, “2” y “3” bajaron el 1,87% (del 8,88% al 7,01%). </a:t>
            </a:r>
            <a:endParaRPr lang="es-CO" sz="1200" b="1" dirty="0"/>
          </a:p>
        </p:txBody>
      </p:sp>
      <p:graphicFrame>
        <p:nvGraphicFramePr>
          <p:cNvPr id="7" name="Gráfico 6">
            <a:extLst>
              <a:ext uri="{FF2B5EF4-FFF2-40B4-BE49-F238E27FC236}">
                <a16:creationId xmlns:a16="http://schemas.microsoft.com/office/drawing/2014/main" id="{00000000-0008-0000-0E00-00000E000000}"/>
              </a:ext>
            </a:extLst>
          </p:cNvPr>
          <p:cNvGraphicFramePr/>
          <p:nvPr>
            <p:extLst>
              <p:ext uri="{D42A27DB-BD31-4B8C-83A1-F6EECF244321}">
                <p14:modId xmlns:p14="http://schemas.microsoft.com/office/powerpoint/2010/main" val="408690251"/>
              </p:ext>
            </p:extLst>
          </p:nvPr>
        </p:nvGraphicFramePr>
        <p:xfrm>
          <a:off x="1212421" y="1468400"/>
          <a:ext cx="3679175" cy="22779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a:extLst>
              <a:ext uri="{FF2B5EF4-FFF2-40B4-BE49-F238E27FC236}">
                <a16:creationId xmlns:a16="http://schemas.microsoft.com/office/drawing/2014/main" id="{ABBE43D8-D74E-4CA0-95B9-1DC648BBEF9F}"/>
              </a:ext>
            </a:extLst>
          </p:cNvPr>
          <p:cNvGraphicFramePr/>
          <p:nvPr>
            <p:extLst>
              <p:ext uri="{D42A27DB-BD31-4B8C-83A1-F6EECF244321}">
                <p14:modId xmlns:p14="http://schemas.microsoft.com/office/powerpoint/2010/main" val="1864410922"/>
              </p:ext>
            </p:extLst>
          </p:nvPr>
        </p:nvGraphicFramePr>
        <p:xfrm>
          <a:off x="6161044" y="1496251"/>
          <a:ext cx="3968377" cy="22501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a 1">
            <a:extLst>
              <a:ext uri="{FF2B5EF4-FFF2-40B4-BE49-F238E27FC236}">
                <a16:creationId xmlns:a16="http://schemas.microsoft.com/office/drawing/2014/main" id="{F8D868F6-28EE-7B77-6996-235885217BAF}"/>
              </a:ext>
            </a:extLst>
          </p:cNvPr>
          <p:cNvGraphicFramePr>
            <a:graphicFrameLocks noGrp="1"/>
          </p:cNvGraphicFramePr>
          <p:nvPr>
            <p:extLst>
              <p:ext uri="{D42A27DB-BD31-4B8C-83A1-F6EECF244321}">
                <p14:modId xmlns:p14="http://schemas.microsoft.com/office/powerpoint/2010/main" val="714424623"/>
              </p:ext>
            </p:extLst>
          </p:nvPr>
        </p:nvGraphicFramePr>
        <p:xfrm>
          <a:off x="3634897" y="4062998"/>
          <a:ext cx="3848979" cy="1537696"/>
        </p:xfrm>
        <a:graphic>
          <a:graphicData uri="http://schemas.openxmlformats.org/drawingml/2006/table">
            <a:tbl>
              <a:tblPr firstRow="1" firstCol="1" bandRow="1"/>
              <a:tblGrid>
                <a:gridCol w="1410925">
                  <a:extLst>
                    <a:ext uri="{9D8B030D-6E8A-4147-A177-3AD203B41FA5}">
                      <a16:colId xmlns:a16="http://schemas.microsoft.com/office/drawing/2014/main" val="904678193"/>
                    </a:ext>
                  </a:extLst>
                </a:gridCol>
                <a:gridCol w="1219027">
                  <a:extLst>
                    <a:ext uri="{9D8B030D-6E8A-4147-A177-3AD203B41FA5}">
                      <a16:colId xmlns:a16="http://schemas.microsoft.com/office/drawing/2014/main" val="9343814"/>
                    </a:ext>
                  </a:extLst>
                </a:gridCol>
                <a:gridCol w="1219027">
                  <a:extLst>
                    <a:ext uri="{9D8B030D-6E8A-4147-A177-3AD203B41FA5}">
                      <a16:colId xmlns:a16="http://schemas.microsoft.com/office/drawing/2014/main" val="1808046821"/>
                    </a:ext>
                  </a:extLst>
                </a:gridCol>
              </a:tblGrid>
              <a:tr h="321619">
                <a:tc>
                  <a:txBody>
                    <a:bodyPr/>
                    <a:lstStyle/>
                    <a:p>
                      <a:pPr marL="0" marR="0" algn="ctr">
                        <a:lnSpc>
                          <a:spcPct val="115000"/>
                        </a:lnSpc>
                        <a:spcBef>
                          <a:spcPts val="0"/>
                        </a:spcBef>
                        <a:spcAft>
                          <a:spcPts val="0"/>
                        </a:spcAft>
                      </a:pPr>
                      <a:r>
                        <a:rPr lang="es-E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CALIFICACIÓN</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SEGUNDO SEMESTRE 2021</a:t>
                      </a:r>
                      <a:endParaRPr lang="es-CO" sz="10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PRIMER SEMESTRE 2022</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0558389"/>
                  </a:ext>
                </a:extLst>
              </a:tr>
              <a:tr h="173300">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81,11%</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82,45%</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5069877"/>
                  </a:ext>
                </a:extLst>
              </a:tr>
              <a:tr h="173300">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11,10%</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10,00%</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3738899"/>
                  </a:ext>
                </a:extLst>
              </a:tr>
              <a:tr h="173300">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A5A5"/>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5,16%</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4,49%</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0568736"/>
                  </a:ext>
                </a:extLst>
              </a:tr>
              <a:tr h="173300">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0,68%</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1,84%</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4570822"/>
                  </a:ext>
                </a:extLst>
              </a:tr>
              <a:tr h="173300">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1,17%</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1,02%</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6336821"/>
                  </a:ext>
                </a:extLst>
              </a:tr>
              <a:tr h="155971">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 sabe / No Responde</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lgn="ctr">
                        <a:lnSpc>
                          <a:spcPct val="115000"/>
                        </a:lnSpc>
                        <a:spcBef>
                          <a:spcPts val="0"/>
                        </a:spcBef>
                        <a:spcAft>
                          <a:spcPts val="0"/>
                        </a:spcAft>
                      </a:pPr>
                      <a:r>
                        <a:rPr lang="es-ES"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0,78%</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E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0,20%</a:t>
                      </a:r>
                      <a:endParaRPr lang="es-CO" sz="10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9234318"/>
                  </a:ext>
                </a:extLst>
              </a:tr>
            </a:tbl>
          </a:graphicData>
        </a:graphic>
      </p:graphicFrame>
    </p:spTree>
    <p:extLst>
      <p:ext uri="{BB962C8B-B14F-4D97-AF65-F5344CB8AC3E}">
        <p14:creationId xmlns:p14="http://schemas.microsoft.com/office/powerpoint/2010/main" val="9399966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84D518D-F2BF-40F8-B8D5-2E09549B9B41}"/>
              </a:ext>
            </a:extLst>
          </p:cNvPr>
          <p:cNvSpPr txBox="1"/>
          <p:nvPr/>
        </p:nvSpPr>
        <p:spPr>
          <a:xfrm>
            <a:off x="1508827" y="717965"/>
            <a:ext cx="10524174" cy="461665"/>
          </a:xfrm>
          <a:prstGeom prst="rect">
            <a:avLst/>
          </a:prstGeom>
          <a:noFill/>
        </p:spPr>
        <p:txBody>
          <a:bodyPr wrap="square" rtlCol="0">
            <a:spAutoFit/>
          </a:bodyPr>
          <a:lstStyle/>
          <a:p>
            <a:r>
              <a:rPr lang="es-CO" sz="2400" b="1" dirty="0">
                <a:solidFill>
                  <a:prstClr val="black"/>
                </a:solidFill>
                <a:latin typeface="Century Gothic" panose="020B0502020202020204" pitchFamily="34" charset="0"/>
              </a:rPr>
              <a:t>Conclusiones y Recomendaciones</a:t>
            </a:r>
            <a:endParaRPr lang="es-CO" sz="2400" b="1" dirty="0">
              <a:solidFill>
                <a:srgbClr val="2F308F"/>
              </a:solidFill>
              <a:latin typeface="Century Gothic" panose="020B0502020202020204" pitchFamily="34" charset="0"/>
            </a:endParaRPr>
          </a:p>
        </p:txBody>
      </p:sp>
      <p:sp>
        <p:nvSpPr>
          <p:cNvPr id="8" name="Rectángulo 7"/>
          <p:cNvSpPr/>
          <p:nvPr/>
        </p:nvSpPr>
        <p:spPr>
          <a:xfrm>
            <a:off x="693938" y="1588000"/>
            <a:ext cx="10804124" cy="4069256"/>
          </a:xfrm>
          <a:prstGeom prst="rect">
            <a:avLst/>
          </a:prstGeom>
        </p:spPr>
        <p:txBody>
          <a:bodyPr wrap="square">
            <a:spAutoFit/>
          </a:bodyPr>
          <a:lstStyle/>
          <a:p>
            <a:pPr marL="0" marR="0">
              <a:lnSpc>
                <a:spcPct val="115000"/>
              </a:lnSpc>
              <a:spcBef>
                <a:spcPts val="0"/>
              </a:spcBef>
              <a:spcAft>
                <a:spcPts val="1000"/>
              </a:spcAft>
            </a:pPr>
            <a:r>
              <a:rPr lang="es-ES" sz="1200" dirty="0">
                <a:effectLst/>
                <a:latin typeface="Arial" panose="020B0604020202020204" pitchFamily="34" charset="0"/>
                <a:ea typeface="Calibri" panose="020F0502020204030204" pitchFamily="34" charset="0"/>
                <a:cs typeface="Arial" panose="020B0604020202020204" pitchFamily="34" charset="0"/>
              </a:rPr>
              <a:t>De acuerdo con lo anterior, se extraen las siguientes conclusiones:</a:t>
            </a:r>
            <a:endParaRPr lang="es-CO" sz="12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mj-lt"/>
              <a:buAutoNum type="arabicPeriod"/>
            </a:pPr>
            <a:r>
              <a:rPr lang="es-ES" sz="1200" dirty="0">
                <a:effectLst/>
                <a:latin typeface="Arial" panose="020B0604020202020204" pitchFamily="34" charset="0"/>
                <a:ea typeface="Calibri" panose="020F0502020204030204" pitchFamily="34" charset="0"/>
                <a:cs typeface="Arial" panose="020B0604020202020204" pitchFamily="34" charset="0"/>
              </a:rPr>
              <a:t>Frente al periodo anterior se presenta una mejora del orden del 0,24% en la satisfacción de los usuarios del Programa de Protección y Asistencia (92,45% en el primer semestre de 2022 frente al 92,21% en el segundo semestre de 2021) </a:t>
            </a:r>
            <a:endParaRPr lang="es-CO" sz="12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mj-lt"/>
              <a:buAutoNum type="arabicPeriod"/>
            </a:pPr>
            <a:r>
              <a:rPr lang="es-ES" sz="1200" dirty="0">
                <a:effectLst/>
                <a:latin typeface="Arial" panose="020B0604020202020204" pitchFamily="34" charset="0"/>
                <a:ea typeface="Calibri" panose="020F0502020204030204" pitchFamily="34" charset="0"/>
                <a:cs typeface="Arial" panose="020B0604020202020204" pitchFamily="34" charset="0"/>
              </a:rPr>
              <a:t>Por Regionales y el Nivel Central, se presentan los siguientes resultados, en su orden: Regional Barranquilla (98,21%), Regional Medellín (96,02%), Regional Bucaramanga (95,93%), Regional Cali (90,43%), Regional Ibagué (89,72%), Nivel Central (88,32%) y Regional Pereira (85,71%)</a:t>
            </a:r>
            <a:endParaRPr lang="es-CO" sz="12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mj-lt"/>
              <a:buAutoNum type="arabicPeriod"/>
            </a:pPr>
            <a:r>
              <a:rPr lang="es-ES" sz="1200" dirty="0">
                <a:effectLst/>
                <a:latin typeface="Arial" panose="020B0604020202020204" pitchFamily="34" charset="0"/>
                <a:ea typeface="Calibri" panose="020F0502020204030204" pitchFamily="34" charset="0"/>
                <a:cs typeface="Arial" panose="020B0604020202020204" pitchFamily="34" charset="0"/>
              </a:rPr>
              <a:t>Por focos temáticos se presentan los siguientes resultados en los índices de satisfacción: i) Trato recibido por parte de los servidores (96,65%); </a:t>
            </a:r>
            <a:r>
              <a:rPr lang="es-ES" sz="1200" dirty="0" err="1">
                <a:effectLst/>
                <a:latin typeface="Arial" panose="020B0604020202020204" pitchFamily="34" charset="0"/>
                <a:ea typeface="Calibri" panose="020F0502020204030204" pitchFamily="34" charset="0"/>
                <a:cs typeface="Arial" panose="020B0604020202020204" pitchFamily="34" charset="0"/>
              </a:rPr>
              <a:t>ii</a:t>
            </a:r>
            <a:r>
              <a:rPr lang="es-ES" sz="1200" dirty="0">
                <a:effectLst/>
                <a:latin typeface="Arial" panose="020B0604020202020204" pitchFamily="34" charset="0"/>
                <a:ea typeface="Calibri" panose="020F0502020204030204" pitchFamily="34" charset="0"/>
                <a:cs typeface="Arial" panose="020B0604020202020204" pitchFamily="34" charset="0"/>
              </a:rPr>
              <a:t>) Calidad del servicio prestado por el Programa (90,56%); y, </a:t>
            </a:r>
            <a:r>
              <a:rPr lang="es-ES" sz="1200" dirty="0" err="1">
                <a:effectLst/>
                <a:latin typeface="Arial" panose="020B0604020202020204" pitchFamily="34" charset="0"/>
                <a:ea typeface="Calibri" panose="020F0502020204030204" pitchFamily="34" charset="0"/>
                <a:cs typeface="Arial" panose="020B0604020202020204" pitchFamily="34" charset="0"/>
              </a:rPr>
              <a:t>iii</a:t>
            </a:r>
            <a:r>
              <a:rPr lang="es-ES" sz="1200" dirty="0">
                <a:effectLst/>
                <a:latin typeface="Arial" panose="020B0604020202020204" pitchFamily="34" charset="0"/>
                <a:ea typeface="Calibri" panose="020F0502020204030204" pitchFamily="34" charset="0"/>
                <a:cs typeface="Arial" panose="020B0604020202020204" pitchFamily="34" charset="0"/>
              </a:rPr>
              <a:t>) Estado de la vivienda de protección donde fue ubicado (89,31%)</a:t>
            </a:r>
            <a:endParaRPr lang="es-CO" sz="12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mj-lt"/>
              <a:buAutoNum type="arabicPeriod"/>
            </a:pPr>
            <a:r>
              <a:rPr lang="es-ES" sz="1200" dirty="0">
                <a:effectLst/>
                <a:latin typeface="Arial" panose="020B0604020202020204" pitchFamily="34" charset="0"/>
                <a:ea typeface="Calibri" panose="020F0502020204030204" pitchFamily="34" charset="0"/>
                <a:cs typeface="Arial" panose="020B0604020202020204" pitchFamily="34" charset="0"/>
              </a:rPr>
              <a:t>Los aspectos puntuales encuestados que presentan los mayores índices de satisfacción son: i) Trato ofrecido por los Agentes a cargo (98,35%); </a:t>
            </a:r>
            <a:r>
              <a:rPr lang="es-ES" sz="1200" dirty="0" err="1">
                <a:effectLst/>
                <a:latin typeface="Arial" panose="020B0604020202020204" pitchFamily="34" charset="0"/>
                <a:ea typeface="Calibri" panose="020F0502020204030204" pitchFamily="34" charset="0"/>
                <a:cs typeface="Arial" panose="020B0604020202020204" pitchFamily="34" charset="0"/>
              </a:rPr>
              <a:t>ii</a:t>
            </a:r>
            <a:r>
              <a:rPr lang="es-ES" sz="1200" dirty="0">
                <a:effectLst/>
                <a:latin typeface="Arial" panose="020B0604020202020204" pitchFamily="34" charset="0"/>
                <a:ea typeface="Calibri" panose="020F0502020204030204" pitchFamily="34" charset="0"/>
                <a:cs typeface="Arial" panose="020B0604020202020204" pitchFamily="34" charset="0"/>
              </a:rPr>
              <a:t>) Trato ofrecido por los Psicólogos (95,04%); </a:t>
            </a:r>
            <a:r>
              <a:rPr lang="es-ES" sz="1200" dirty="0" err="1">
                <a:effectLst/>
                <a:latin typeface="Arial" panose="020B0604020202020204" pitchFamily="34" charset="0"/>
                <a:ea typeface="Calibri" panose="020F0502020204030204" pitchFamily="34" charset="0"/>
                <a:cs typeface="Arial" panose="020B0604020202020204" pitchFamily="34" charset="0"/>
              </a:rPr>
              <a:t>iii</a:t>
            </a:r>
            <a:r>
              <a:rPr lang="es-ES" sz="1200" dirty="0">
                <a:effectLst/>
                <a:latin typeface="Arial" panose="020B0604020202020204" pitchFamily="34" charset="0"/>
                <a:ea typeface="Calibri" panose="020F0502020204030204" pitchFamily="34" charset="0"/>
                <a:cs typeface="Arial" panose="020B0604020202020204" pitchFamily="34" charset="0"/>
              </a:rPr>
              <a:t>) Trato ofrecido por los Grupos de Desplazamientos (96,55%); </a:t>
            </a:r>
            <a:r>
              <a:rPr lang="es-ES" sz="1200" dirty="0" err="1">
                <a:effectLst/>
                <a:latin typeface="Arial" panose="020B0604020202020204" pitchFamily="34" charset="0"/>
                <a:ea typeface="Calibri" panose="020F0502020204030204" pitchFamily="34" charset="0"/>
                <a:cs typeface="Arial" panose="020B0604020202020204" pitchFamily="34" charset="0"/>
              </a:rPr>
              <a:t>iv</a:t>
            </a:r>
            <a:r>
              <a:rPr lang="es-ES" sz="1200" dirty="0">
                <a:effectLst/>
                <a:latin typeface="Arial" panose="020B0604020202020204" pitchFamily="34" charset="0"/>
                <a:ea typeface="Calibri" panose="020F0502020204030204" pitchFamily="34" charset="0"/>
                <a:cs typeface="Arial" panose="020B0604020202020204" pitchFamily="34" charset="0"/>
              </a:rPr>
              <a:t>) Adecuación de la vivienda para usuarios en condición de discapacidad (95,00%); v) Calidad en la Asistencia psicológica (94,21%); y, vi) Estado de la vivienda (90,08%)</a:t>
            </a:r>
            <a:endParaRPr lang="es-CO" sz="12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1000"/>
              </a:spcAft>
              <a:buFont typeface="+mj-lt"/>
              <a:buAutoNum type="arabicPeriod"/>
            </a:pPr>
            <a:r>
              <a:rPr lang="es-ES" sz="1200" dirty="0">
                <a:effectLst/>
                <a:latin typeface="Arial" panose="020B0604020202020204" pitchFamily="34" charset="0"/>
                <a:ea typeface="Calibri" panose="020F0502020204030204" pitchFamily="34" charset="0"/>
                <a:cs typeface="Arial" panose="020B0604020202020204" pitchFamily="34" charset="0"/>
              </a:rPr>
              <a:t>Los aspectos puntuales encuestados que presentan los menores índices de satisfacción son: i) Calidad en el servicio de seguridad (89,85%); </a:t>
            </a:r>
            <a:r>
              <a:rPr lang="es-ES" sz="1200" dirty="0" err="1">
                <a:effectLst/>
                <a:latin typeface="Arial" panose="020B0604020202020204" pitchFamily="34" charset="0"/>
                <a:ea typeface="Calibri" panose="020F0502020204030204" pitchFamily="34" charset="0"/>
                <a:cs typeface="Arial" panose="020B0604020202020204" pitchFamily="34" charset="0"/>
              </a:rPr>
              <a:t>ii</a:t>
            </a:r>
            <a:r>
              <a:rPr lang="es-ES" sz="1200" dirty="0">
                <a:effectLst/>
                <a:latin typeface="Arial" panose="020B0604020202020204" pitchFamily="34" charset="0"/>
                <a:ea typeface="Calibri" panose="020F0502020204030204" pitchFamily="34" charset="0"/>
                <a:cs typeface="Arial" panose="020B0604020202020204" pitchFamily="34" charset="0"/>
              </a:rPr>
              <a:t>) Estado de los elementos de dotación entregados (87,60%); y, </a:t>
            </a:r>
            <a:r>
              <a:rPr lang="es-ES" sz="1200" dirty="0" err="1">
                <a:effectLst/>
                <a:latin typeface="Arial" panose="020B0604020202020204" pitchFamily="34" charset="0"/>
                <a:ea typeface="Calibri" panose="020F0502020204030204" pitchFamily="34" charset="0"/>
                <a:cs typeface="Arial" panose="020B0604020202020204" pitchFamily="34" charset="0"/>
              </a:rPr>
              <a:t>iii</a:t>
            </a:r>
            <a:r>
              <a:rPr lang="es-ES" sz="1200" dirty="0">
                <a:effectLst/>
                <a:latin typeface="Arial" panose="020B0604020202020204" pitchFamily="34" charset="0"/>
                <a:ea typeface="Calibri" panose="020F0502020204030204" pitchFamily="34" charset="0"/>
                <a:cs typeface="Arial" panose="020B0604020202020204" pitchFamily="34" charset="0"/>
              </a:rPr>
              <a:t>) Tiempos de respuesta a PQRS (83,05%)</a:t>
            </a:r>
            <a:endParaRPr lang="es-CO" sz="1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1000"/>
              </a:spcAft>
            </a:pPr>
            <a:r>
              <a:rPr lang="es-ES" sz="1200" dirty="0">
                <a:effectLst/>
                <a:latin typeface="Arial" panose="020B0604020202020204" pitchFamily="34" charset="0"/>
                <a:ea typeface="Calibri" panose="020F0502020204030204" pitchFamily="34" charset="0"/>
                <a:cs typeface="Arial" panose="020B0604020202020204" pitchFamily="34" charset="0"/>
              </a:rPr>
              <a:t>Por tanto, se recomienda priorizar acciones de mejoramiento en los aspectos evaluados que tienen los menores índices de satisfacción, los cuales aún no presentan resultados óptimos, de acuerdo con los estándares de calidad exigidos por el Programa de Protección y Asistencia.</a:t>
            </a:r>
            <a:endParaRPr lang="es-CO" sz="1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s-ES" sz="1200" dirty="0">
                <a:effectLst/>
                <a:latin typeface="Arial" panose="020B0604020202020204" pitchFamily="34" charset="0"/>
                <a:ea typeface="Calibri" panose="020F0502020204030204" pitchFamily="34" charset="0"/>
                <a:cs typeface="Arial" panose="020B0604020202020204" pitchFamily="34" charset="0"/>
              </a:rPr>
              <a:t>Finalmente, en relación con los resultados específicos de las Regionales se presentan informes detallados por cada una de ellas, en los cuales se identifican los temas relevantes y las recomendaciones para la mejora.</a:t>
            </a:r>
            <a:endParaRPr lang="es-CO" sz="1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s-ES" sz="1200" dirty="0">
                <a:effectLst/>
                <a:latin typeface="Arial" panose="020B0604020202020204" pitchFamily="34" charset="0"/>
                <a:ea typeface="Calibri" panose="020F0502020204030204" pitchFamily="34" charset="0"/>
                <a:cs typeface="Arial" panose="020B0604020202020204" pitchFamily="34" charset="0"/>
              </a:rPr>
              <a:t> </a:t>
            </a:r>
            <a:endParaRPr lang="es-CO" sz="1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657141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452336B-9F37-C946-907D-8975DE6755CE}"/>
              </a:ext>
            </a:extLst>
          </p:cNvPr>
          <p:cNvSpPr txBox="1"/>
          <p:nvPr/>
        </p:nvSpPr>
        <p:spPr>
          <a:xfrm>
            <a:off x="9413508" y="5292290"/>
            <a:ext cx="2279584" cy="646331"/>
          </a:xfrm>
          <a:prstGeom prst="rect">
            <a:avLst/>
          </a:prstGeom>
          <a:noFill/>
        </p:spPr>
        <p:txBody>
          <a:bodyPr wrap="square" rtlCol="0">
            <a:spAutoFit/>
          </a:bodyPr>
          <a:lstStyle/>
          <a:p>
            <a:r>
              <a:rPr lang="es-CO" sz="1200" dirty="0">
                <a:solidFill>
                  <a:schemeClr val="bg1">
                    <a:lumMod val="95000"/>
                  </a:schemeClr>
                </a:solidFill>
                <a:latin typeface="Century Gothic" panose="020B0502020202020204" pitchFamily="34" charset="0"/>
              </a:rPr>
              <a:t>Doctor: </a:t>
            </a:r>
          </a:p>
          <a:p>
            <a:r>
              <a:rPr lang="es-CO" sz="1200" b="1" dirty="0">
                <a:solidFill>
                  <a:schemeClr val="bg1">
                    <a:lumMod val="95000"/>
                  </a:schemeClr>
                </a:solidFill>
                <a:latin typeface="Century Gothic" panose="020B0502020202020204" pitchFamily="34" charset="0"/>
              </a:rPr>
              <a:t>Francisco Barbosa Delgado</a:t>
            </a:r>
          </a:p>
          <a:p>
            <a:r>
              <a:rPr lang="es-CO" sz="1200" dirty="0">
                <a:solidFill>
                  <a:schemeClr val="bg1">
                    <a:lumMod val="95000"/>
                  </a:schemeClr>
                </a:solidFill>
                <a:latin typeface="Century Gothic" panose="020B0502020202020204" pitchFamily="34" charset="0"/>
              </a:rPr>
              <a:t>Fiscal General de la Nación </a:t>
            </a:r>
          </a:p>
        </p:txBody>
      </p:sp>
    </p:spTree>
    <p:extLst>
      <p:ext uri="{BB962C8B-B14F-4D97-AF65-F5344CB8AC3E}">
        <p14:creationId xmlns:p14="http://schemas.microsoft.com/office/powerpoint/2010/main" val="1698835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7" name="Tabla 4">
            <a:extLst>
              <a:ext uri="{FF2B5EF4-FFF2-40B4-BE49-F238E27FC236}">
                <a16:creationId xmlns:a16="http://schemas.microsoft.com/office/drawing/2014/main" id="{E94D5F78-AFAE-4CA8-B71B-0337B7E3EA35}"/>
              </a:ext>
            </a:extLst>
          </p:cNvPr>
          <p:cNvGraphicFramePr>
            <a:graphicFrameLocks noGrp="1"/>
          </p:cNvGraphicFramePr>
          <p:nvPr>
            <p:extLst>
              <p:ext uri="{D42A27DB-BD31-4B8C-83A1-F6EECF244321}">
                <p14:modId xmlns:p14="http://schemas.microsoft.com/office/powerpoint/2010/main" val="3045610805"/>
              </p:ext>
            </p:extLst>
          </p:nvPr>
        </p:nvGraphicFramePr>
        <p:xfrm>
          <a:off x="1613427" y="1050792"/>
          <a:ext cx="10189690" cy="4824493"/>
        </p:xfrm>
        <a:graphic>
          <a:graphicData uri="http://schemas.openxmlformats.org/drawingml/2006/table">
            <a:tbl>
              <a:tblPr firstCol="1" bandRow="1">
                <a:tableStyleId>{2A488322-F2BA-4B5B-9748-0D474271808F}</a:tableStyleId>
              </a:tblPr>
              <a:tblGrid>
                <a:gridCol w="1966169">
                  <a:extLst>
                    <a:ext uri="{9D8B030D-6E8A-4147-A177-3AD203B41FA5}">
                      <a16:colId xmlns:a16="http://schemas.microsoft.com/office/drawing/2014/main" val="3171859743"/>
                    </a:ext>
                  </a:extLst>
                </a:gridCol>
                <a:gridCol w="8223521">
                  <a:extLst>
                    <a:ext uri="{9D8B030D-6E8A-4147-A177-3AD203B41FA5}">
                      <a16:colId xmlns:a16="http://schemas.microsoft.com/office/drawing/2014/main" val="3782384896"/>
                    </a:ext>
                  </a:extLst>
                </a:gridCol>
              </a:tblGrid>
              <a:tr h="630491">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Universo de estudio</a:t>
                      </a:r>
                      <a:endParaRPr lang="es-CO"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defTabSz="914400" rtl="0" eaLnBrk="1" latinLnBrk="0" hangingPunct="1">
                        <a:lnSpc>
                          <a:spcPct val="100000"/>
                        </a:lnSpc>
                        <a:spcBef>
                          <a:spcPts val="500"/>
                        </a:spcBef>
                        <a:spcAft>
                          <a:spcPts val="0"/>
                        </a:spcAft>
                      </a:pPr>
                      <a:r>
                        <a:rPr lang="es-ES" sz="1400" kern="1200" dirty="0">
                          <a:effectLst/>
                          <a:latin typeface="Arial" panose="020B0604020202020204" pitchFamily="34" charset="0"/>
                          <a:cs typeface="Arial" panose="020B0604020202020204" pitchFamily="34" charset="0"/>
                        </a:rPr>
                        <a:t>Usuarios que hicieron uso de los servicios de la Fiscalía General de la Nación en los Centros de Atención de la Fiscalia CAF, Adenunciar y Centro de Contacto</a:t>
                      </a:r>
                      <a:endParaRPr lang="es-ES" sz="14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526259934"/>
                  </a:ext>
                </a:extLst>
              </a:tr>
              <a:tr h="625034">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Unidades de Selección</a:t>
                      </a:r>
                      <a:endPar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Bef>
                          <a:spcPts val="500"/>
                        </a:spcBef>
                        <a:spcAft>
                          <a:spcPts val="215"/>
                        </a:spcAft>
                      </a:pPr>
                      <a:r>
                        <a:rPr lang="es-CO" sz="1400" dirty="0">
                          <a:effectLst/>
                          <a:latin typeface="Arial" panose="020B0604020202020204" pitchFamily="34" charset="0"/>
                          <a:cs typeface="Arial" panose="020B0604020202020204" pitchFamily="34" charset="0"/>
                        </a:rPr>
                        <a:t>Usuarios registrados en las bases de datos misionales SPOA que ingresaron al Centro de Atención de la Fiscalia CAF, Adenunciar y Centro de Contacto</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57062589"/>
                  </a:ext>
                </a:extLst>
              </a:tr>
              <a:tr h="463987">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Población Objeto</a:t>
                      </a:r>
                      <a:endPar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l" defTabSz="914400" rtl="0" eaLnBrk="1" fontAlgn="auto" latinLnBrk="0" hangingPunct="1">
                        <a:lnSpc>
                          <a:spcPct val="115000"/>
                        </a:lnSpc>
                        <a:spcBef>
                          <a:spcPts val="500"/>
                        </a:spcBef>
                        <a:spcAft>
                          <a:spcPts val="1000"/>
                        </a:spcAft>
                        <a:buClrTx/>
                        <a:buSzTx/>
                        <a:buFontTx/>
                        <a:buNone/>
                        <a:tabLst/>
                        <a:defRPr/>
                      </a:pPr>
                      <a:r>
                        <a:rPr lang="es-CO" sz="1400" b="1" dirty="0">
                          <a:effectLst/>
                          <a:latin typeface="Arial" panose="020B0604020202020204" pitchFamily="34" charset="0"/>
                          <a:cs typeface="Arial" panose="020B0604020202020204" pitchFamily="34" charset="0"/>
                        </a:rPr>
                        <a:t>38.589 Usuarios</a:t>
                      </a:r>
                      <a:endParaRPr lang="es-CO" sz="14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28734328"/>
                  </a:ext>
                </a:extLst>
              </a:tr>
              <a:tr h="586888">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Tamaño de la muestra</a:t>
                      </a:r>
                      <a:endPar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3843 usuarios proceso de  Gestión de Denuncias y Análisis de Información</a:t>
                      </a:r>
                      <a:r>
                        <a:rPr lang="es-CO" sz="1400" baseline="0" dirty="0">
                          <a:effectLst/>
                          <a:latin typeface="Arial" panose="020B0604020202020204" pitchFamily="34" charset="0"/>
                          <a:cs typeface="Arial" panose="020B0604020202020204" pitchFamily="34" charset="0"/>
                        </a:rPr>
                        <a:t>.</a:t>
                      </a:r>
                      <a:endParaRPr lang="es-CO"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08717737"/>
                  </a:ext>
                </a:extLst>
              </a:tr>
              <a:tr h="586888">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Cobertura de la Encuesta</a:t>
                      </a:r>
                      <a:endParaRPr lang="es-CO"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400" b="1" dirty="0">
                          <a:effectLst/>
                          <a:latin typeface="Arial" panose="020B0604020202020204" pitchFamily="34" charset="0"/>
                          <a:cs typeface="Arial" panose="020B0604020202020204" pitchFamily="34" charset="0"/>
                        </a:rPr>
                        <a:t>863 encuestas efectivas</a:t>
                      </a:r>
                      <a:endParaRPr lang="es-CO" sz="1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537815793"/>
                  </a:ext>
                </a:extLst>
              </a:tr>
              <a:tr h="880330">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Método de recolección de la muestra</a:t>
                      </a:r>
                      <a:endParaRPr lang="es-CO"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ES" sz="1400" dirty="0">
                          <a:effectLst/>
                          <a:latin typeface="Arial" panose="020B0604020202020204" pitchFamily="34" charset="0"/>
                          <a:cs typeface="Arial" panose="020B0604020202020204" pitchFamily="34" charset="0"/>
                        </a:rPr>
                        <a:t>Estratificado con afijación proporcional al numero de casos y la selección aleatoria</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921599122"/>
                  </a:ext>
                </a:extLst>
              </a:tr>
              <a:tr h="463987">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Fecha de aplicación</a:t>
                      </a:r>
                      <a:endParaRPr lang="es-CO"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Junio   y julio 2022</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228723790"/>
                  </a:ext>
                </a:extLst>
              </a:tr>
              <a:tr h="586888">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Método de aplicación de la encuesta</a:t>
                      </a:r>
                      <a:endParaRPr lang="es-CO"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Telefónicamente y mensaje de texto al celular</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277478337"/>
                  </a:ext>
                </a:extLst>
              </a:tr>
            </a:tbl>
          </a:graphicData>
        </a:graphic>
      </p:graphicFrame>
      <p:sp>
        <p:nvSpPr>
          <p:cNvPr id="8" name="CuadroTexto 7">
            <a:extLst>
              <a:ext uri="{FF2B5EF4-FFF2-40B4-BE49-F238E27FC236}">
                <a16:creationId xmlns:a16="http://schemas.microsoft.com/office/drawing/2014/main" id="{D4999CD4-8A8F-4182-927D-4F74787F9D5A}"/>
              </a:ext>
            </a:extLst>
          </p:cNvPr>
          <p:cNvSpPr txBox="1"/>
          <p:nvPr/>
        </p:nvSpPr>
        <p:spPr>
          <a:xfrm>
            <a:off x="1613427" y="346637"/>
            <a:ext cx="9747869" cy="461665"/>
          </a:xfrm>
          <a:prstGeom prst="rect">
            <a:avLst/>
          </a:prstGeom>
          <a:noFill/>
        </p:spPr>
        <p:txBody>
          <a:bodyPr wrap="square" rtlCol="0">
            <a:spAutoFit/>
          </a:bodyPr>
          <a:lstStyle/>
          <a:p>
            <a:r>
              <a:rPr lang="es-CO" sz="2400" b="1" dirty="0">
                <a:latin typeface="Century Gothic" panose="020B0502020202020204" pitchFamily="34" charset="0"/>
              </a:rPr>
              <a:t>FICHA TÉCNICA</a:t>
            </a:r>
            <a:endParaRPr lang="es-CO" sz="2400" b="1" dirty="0">
              <a:solidFill>
                <a:srgbClr val="2F308F"/>
              </a:solidFill>
              <a:latin typeface="Century Gothic" panose="020B0502020202020204" pitchFamily="34" charset="0"/>
            </a:endParaRPr>
          </a:p>
        </p:txBody>
      </p:sp>
      <p:pic>
        <p:nvPicPr>
          <p:cNvPr id="2" name="Imagen 1">
            <a:extLst>
              <a:ext uri="{FF2B5EF4-FFF2-40B4-BE49-F238E27FC236}">
                <a16:creationId xmlns:a16="http://schemas.microsoft.com/office/drawing/2014/main" id="{26FF33AA-B487-F10A-EBC2-747E2AF3A993}"/>
              </a:ext>
            </a:extLst>
          </p:cNvPr>
          <p:cNvPicPr>
            <a:picLocks noChangeAspect="1"/>
          </p:cNvPicPr>
          <p:nvPr/>
        </p:nvPicPr>
        <p:blipFill>
          <a:blip r:embed="rId3"/>
          <a:stretch>
            <a:fillRect/>
          </a:stretch>
        </p:blipFill>
        <p:spPr>
          <a:xfrm>
            <a:off x="10578573" y="0"/>
            <a:ext cx="1046894" cy="1046894"/>
          </a:xfrm>
          <a:prstGeom prst="rect">
            <a:avLst/>
          </a:prstGeom>
        </p:spPr>
      </p:pic>
    </p:spTree>
    <p:extLst>
      <p:ext uri="{BB962C8B-B14F-4D97-AF65-F5344CB8AC3E}">
        <p14:creationId xmlns:p14="http://schemas.microsoft.com/office/powerpoint/2010/main" val="1773740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526771" y="705091"/>
            <a:ext cx="10289408" cy="757130"/>
          </a:xfrm>
          <a:prstGeom prst="rect">
            <a:avLst/>
          </a:prstGeom>
          <a:noFill/>
        </p:spPr>
        <p:txBody>
          <a:bodyPr wrap="square" rtlCol="0">
            <a:spAutoFit/>
          </a:bodyPr>
          <a:lstStyle/>
          <a:p>
            <a:pPr>
              <a:lnSpc>
                <a:spcPct val="90000"/>
              </a:lnSpc>
              <a:spcBef>
                <a:spcPct val="0"/>
              </a:spcBef>
              <a:spcAft>
                <a:spcPts val="600"/>
              </a:spcAft>
            </a:pPr>
            <a:r>
              <a:rPr lang="es-ES" sz="2400" b="1" dirty="0">
                <a:latin typeface="Century Gothic" panose="020B0502020202020204" pitchFamily="34" charset="0"/>
              </a:rPr>
              <a:t>¿Cuál fue el punto de atención de al FGN con el que recientemente tuvo contacto?</a:t>
            </a:r>
            <a:endParaRPr lang="en-US" sz="2400" b="1" dirty="0">
              <a:latin typeface="Century Gothic" panose="020B0502020202020204" pitchFamily="34" charset="0"/>
            </a:endParaRPr>
          </a:p>
        </p:txBody>
      </p:sp>
      <p:sp>
        <p:nvSpPr>
          <p:cNvPr id="4" name="CuadroTexto 3"/>
          <p:cNvSpPr txBox="1"/>
          <p:nvPr/>
        </p:nvSpPr>
        <p:spPr>
          <a:xfrm>
            <a:off x="4229100" y="4777633"/>
            <a:ext cx="814388" cy="369332"/>
          </a:xfrm>
          <a:prstGeom prst="rect">
            <a:avLst/>
          </a:prstGeom>
          <a:noFill/>
        </p:spPr>
        <p:txBody>
          <a:bodyPr wrap="square" rtlCol="0">
            <a:spAutoFit/>
          </a:bodyPr>
          <a:lstStyle/>
          <a:p>
            <a:r>
              <a:rPr lang="es-CO" b="1" dirty="0">
                <a:solidFill>
                  <a:schemeClr val="bg1"/>
                </a:solidFill>
                <a:latin typeface="+mj-lt"/>
              </a:rPr>
              <a:t>51%</a:t>
            </a:r>
          </a:p>
        </p:txBody>
      </p:sp>
      <p:pic>
        <p:nvPicPr>
          <p:cNvPr id="6" name="Imagen 5">
            <a:extLst>
              <a:ext uri="{FF2B5EF4-FFF2-40B4-BE49-F238E27FC236}">
                <a16:creationId xmlns:a16="http://schemas.microsoft.com/office/drawing/2014/main" id="{DD715A43-A985-0492-E60F-BBDCA9F0D8C4}"/>
              </a:ext>
            </a:extLst>
          </p:cNvPr>
          <p:cNvPicPr>
            <a:picLocks noChangeAspect="1"/>
          </p:cNvPicPr>
          <p:nvPr/>
        </p:nvPicPr>
        <p:blipFill>
          <a:blip r:embed="rId3"/>
          <a:stretch>
            <a:fillRect/>
          </a:stretch>
        </p:blipFill>
        <p:spPr>
          <a:xfrm>
            <a:off x="9208295" y="2699882"/>
            <a:ext cx="2419350" cy="2262417"/>
          </a:xfrm>
          <a:prstGeom prst="rect">
            <a:avLst/>
          </a:prstGeom>
        </p:spPr>
      </p:pic>
      <p:graphicFrame>
        <p:nvGraphicFramePr>
          <p:cNvPr id="9" name="Gráfico 8">
            <a:extLst>
              <a:ext uri="{FF2B5EF4-FFF2-40B4-BE49-F238E27FC236}">
                <a16:creationId xmlns:a16="http://schemas.microsoft.com/office/drawing/2014/main" id="{F02EAEFC-1E06-A2A7-246A-B29894FD780C}"/>
              </a:ext>
            </a:extLst>
          </p:cNvPr>
          <p:cNvGraphicFramePr>
            <a:graphicFrameLocks/>
          </p:cNvGraphicFramePr>
          <p:nvPr>
            <p:extLst>
              <p:ext uri="{D42A27DB-BD31-4B8C-83A1-F6EECF244321}">
                <p14:modId xmlns:p14="http://schemas.microsoft.com/office/powerpoint/2010/main" val="1723032151"/>
              </p:ext>
            </p:extLst>
          </p:nvPr>
        </p:nvGraphicFramePr>
        <p:xfrm>
          <a:off x="134645" y="1648268"/>
          <a:ext cx="9515382" cy="50810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8237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526771" y="393050"/>
            <a:ext cx="10360429" cy="1166473"/>
          </a:xfrm>
          <a:prstGeom prst="rect">
            <a:avLst/>
          </a:prstGeom>
          <a:noFill/>
        </p:spPr>
        <p:txBody>
          <a:bodyPr wrap="square" rtlCol="0">
            <a:spAutoFit/>
          </a:bodyPr>
          <a:lstStyle/>
          <a:p>
            <a:pPr>
              <a:lnSpc>
                <a:spcPct val="90000"/>
              </a:lnSpc>
              <a:spcBef>
                <a:spcPct val="0"/>
              </a:spcBef>
              <a:spcAft>
                <a:spcPts val="600"/>
              </a:spcAft>
            </a:pPr>
            <a:r>
              <a:rPr lang="en-US" sz="2400" b="1" dirty="0">
                <a:latin typeface="Century Gothic" panose="020B0502020202020204" pitchFamily="34" charset="0"/>
              </a:rPr>
              <a:t>RESULTADOS CAF</a:t>
            </a:r>
          </a:p>
          <a:p>
            <a:pPr>
              <a:lnSpc>
                <a:spcPct val="90000"/>
              </a:lnSpc>
              <a:spcBef>
                <a:spcPct val="0"/>
              </a:spcBef>
              <a:spcAft>
                <a:spcPts val="600"/>
              </a:spcAft>
            </a:pPr>
            <a:r>
              <a:rPr lang="en-US" sz="2400" b="1" dirty="0">
                <a:latin typeface="Century Gothic" panose="020B0502020202020204" pitchFamily="34" charset="0"/>
              </a:rPr>
              <a:t>Pregunta No 1. ¿Fue informado sobre sus derechos y deberes como usuario?</a:t>
            </a:r>
          </a:p>
        </p:txBody>
      </p:sp>
      <p:sp>
        <p:nvSpPr>
          <p:cNvPr id="4" name="CuadroTexto 3"/>
          <p:cNvSpPr txBox="1"/>
          <p:nvPr/>
        </p:nvSpPr>
        <p:spPr>
          <a:xfrm>
            <a:off x="4229100" y="4777633"/>
            <a:ext cx="814388" cy="369332"/>
          </a:xfrm>
          <a:prstGeom prst="rect">
            <a:avLst/>
          </a:prstGeom>
          <a:noFill/>
        </p:spPr>
        <p:txBody>
          <a:bodyPr wrap="square" rtlCol="0">
            <a:spAutoFit/>
          </a:bodyPr>
          <a:lstStyle/>
          <a:p>
            <a:r>
              <a:rPr lang="es-CO" b="1" dirty="0">
                <a:solidFill>
                  <a:schemeClr val="bg1"/>
                </a:solidFill>
                <a:latin typeface="+mj-lt"/>
              </a:rPr>
              <a:t>51%</a:t>
            </a:r>
          </a:p>
        </p:txBody>
      </p:sp>
      <p:pic>
        <p:nvPicPr>
          <p:cNvPr id="8" name="Imagen 7">
            <a:extLst>
              <a:ext uri="{FF2B5EF4-FFF2-40B4-BE49-F238E27FC236}">
                <a16:creationId xmlns:a16="http://schemas.microsoft.com/office/drawing/2014/main" id="{249305BE-C59A-E3AB-F4FC-B6F89BF92E5D}"/>
              </a:ext>
            </a:extLst>
          </p:cNvPr>
          <p:cNvPicPr>
            <a:picLocks noChangeAspect="1"/>
          </p:cNvPicPr>
          <p:nvPr/>
        </p:nvPicPr>
        <p:blipFill>
          <a:blip r:embed="rId3"/>
          <a:stretch>
            <a:fillRect/>
          </a:stretch>
        </p:blipFill>
        <p:spPr>
          <a:xfrm>
            <a:off x="8860219" y="3429000"/>
            <a:ext cx="2378404" cy="2367834"/>
          </a:xfrm>
          <a:prstGeom prst="rect">
            <a:avLst/>
          </a:prstGeom>
        </p:spPr>
      </p:pic>
      <p:graphicFrame>
        <p:nvGraphicFramePr>
          <p:cNvPr id="9" name="Gráfico 8">
            <a:extLst>
              <a:ext uri="{FF2B5EF4-FFF2-40B4-BE49-F238E27FC236}">
                <a16:creationId xmlns:a16="http://schemas.microsoft.com/office/drawing/2014/main" id="{58197C07-D8D5-CA81-A539-D6DF93347ADB}"/>
              </a:ext>
            </a:extLst>
          </p:cNvPr>
          <p:cNvGraphicFramePr>
            <a:graphicFrameLocks/>
          </p:cNvGraphicFramePr>
          <p:nvPr>
            <p:extLst>
              <p:ext uri="{D42A27DB-BD31-4B8C-83A1-F6EECF244321}">
                <p14:modId xmlns:p14="http://schemas.microsoft.com/office/powerpoint/2010/main" val="2807627781"/>
              </p:ext>
            </p:extLst>
          </p:nvPr>
        </p:nvGraphicFramePr>
        <p:xfrm>
          <a:off x="217302" y="1806301"/>
          <a:ext cx="8208120" cy="46155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Tabla 5">
            <a:extLst>
              <a:ext uri="{FF2B5EF4-FFF2-40B4-BE49-F238E27FC236}">
                <a16:creationId xmlns:a16="http://schemas.microsoft.com/office/drawing/2014/main" id="{B449A149-3166-C5B1-F29F-0AB65B4C584C}"/>
              </a:ext>
            </a:extLst>
          </p:cNvPr>
          <p:cNvGraphicFramePr>
            <a:graphicFrameLocks noGrp="1"/>
          </p:cNvGraphicFramePr>
          <p:nvPr>
            <p:extLst>
              <p:ext uri="{D42A27DB-BD31-4B8C-83A1-F6EECF244321}">
                <p14:modId xmlns:p14="http://schemas.microsoft.com/office/powerpoint/2010/main" val="1920361427"/>
              </p:ext>
            </p:extLst>
          </p:nvPr>
        </p:nvGraphicFramePr>
        <p:xfrm>
          <a:off x="6782540" y="1378138"/>
          <a:ext cx="5104660" cy="1635655"/>
        </p:xfrm>
        <a:graphic>
          <a:graphicData uri="http://schemas.openxmlformats.org/drawingml/2006/table">
            <a:tbl>
              <a:tblPr/>
              <a:tblGrid>
                <a:gridCol w="2520022">
                  <a:extLst>
                    <a:ext uri="{9D8B030D-6E8A-4147-A177-3AD203B41FA5}">
                      <a16:colId xmlns:a16="http://schemas.microsoft.com/office/drawing/2014/main" val="3016590043"/>
                    </a:ext>
                  </a:extLst>
                </a:gridCol>
                <a:gridCol w="1292319">
                  <a:extLst>
                    <a:ext uri="{9D8B030D-6E8A-4147-A177-3AD203B41FA5}">
                      <a16:colId xmlns:a16="http://schemas.microsoft.com/office/drawing/2014/main" val="866063478"/>
                    </a:ext>
                  </a:extLst>
                </a:gridCol>
                <a:gridCol w="1292319">
                  <a:extLst>
                    <a:ext uri="{9D8B030D-6E8A-4147-A177-3AD203B41FA5}">
                      <a16:colId xmlns:a16="http://schemas.microsoft.com/office/drawing/2014/main" val="1662724786"/>
                    </a:ext>
                  </a:extLst>
                </a:gridCol>
              </a:tblGrid>
              <a:tr h="270997">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RESPUESTAS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CANTIDAD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4255774676"/>
                  </a:ext>
                </a:extLst>
              </a:tr>
              <a:tr h="270997">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SI</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427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60%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7463704"/>
                  </a:ext>
                </a:extLst>
              </a:tr>
              <a:tr h="270997">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187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648898"/>
                  </a:ext>
                </a:extLst>
              </a:tr>
              <a:tr h="270997">
                <a:tc>
                  <a:txBody>
                    <a:bodyPr/>
                    <a:lstStyle/>
                    <a:p>
                      <a:r>
                        <a:rPr lang="es-CO" sz="1800" kern="1200" dirty="0">
                          <a:solidFill>
                            <a:schemeClr val="tx1"/>
                          </a:solidFill>
                          <a:effectLst/>
                          <a:latin typeface="+mn-lt"/>
                          <a:ea typeface="+mn-ea"/>
                          <a:cs typeface="+mn-cs"/>
                        </a:rPr>
                        <a:t>NO CONTESTÓ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385043"/>
                  </a:ext>
                </a:extLst>
              </a:tr>
              <a:tr h="270997">
                <a:tc>
                  <a:txBody>
                    <a:bodyPr/>
                    <a:lstStyle/>
                    <a:p>
                      <a:pPr algn="l" fontAlgn="ctr"/>
                      <a:r>
                        <a:rPr lang="es-CO" sz="1400" b="0" i="0" u="none" strike="noStrike" dirty="0">
                          <a:solidFill>
                            <a:srgbClr val="000000"/>
                          </a:solidFill>
                          <a:effectLst/>
                          <a:latin typeface="Arial" panose="020B0604020202020204" pitchFamily="34" charset="0"/>
                          <a:cs typeface="Arial" panose="020B0604020202020204" pitchFamily="34" charset="0"/>
                        </a:rPr>
                        <a:t>NO SABE/NO RECUERDA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87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3828238"/>
                  </a:ext>
                </a:extLst>
              </a:tr>
              <a:tr h="270997">
                <a:tc>
                  <a:txBody>
                    <a:bodyPr/>
                    <a:lstStyle/>
                    <a:p>
                      <a:pPr algn="l" fontAlgn="ctr"/>
                      <a:r>
                        <a:rPr lang="es-CO" sz="1400" b="0" i="0" u="none" strike="noStrike" dirty="0">
                          <a:solidFill>
                            <a:srgbClr val="000000"/>
                          </a:solidFill>
                          <a:effectLst/>
                          <a:latin typeface="Arial" panose="020B0604020202020204" pitchFamily="34" charset="0"/>
                          <a:cs typeface="Arial" panose="020B0604020202020204" pitchFamily="34" charset="0"/>
                        </a:rPr>
                        <a:t>TOTAL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710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1756417366"/>
                  </a:ext>
                </a:extLst>
              </a:tr>
            </a:tbl>
          </a:graphicData>
        </a:graphic>
      </p:graphicFrame>
    </p:spTree>
    <p:extLst>
      <p:ext uri="{BB962C8B-B14F-4D97-AF65-F5344CB8AC3E}">
        <p14:creationId xmlns:p14="http://schemas.microsoft.com/office/powerpoint/2010/main" val="2279472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541058" y="331587"/>
            <a:ext cx="8774517" cy="1200329"/>
          </a:xfrm>
          <a:prstGeom prst="rect">
            <a:avLst/>
          </a:prstGeom>
          <a:noFill/>
        </p:spPr>
        <p:txBody>
          <a:bodyPr wrap="square" rtlCol="0">
            <a:spAutoFit/>
          </a:bodyPr>
          <a:lstStyle/>
          <a:p>
            <a:r>
              <a:rPr lang="es-CO" sz="2400" b="1" dirty="0">
                <a:latin typeface="Century Gothic" panose="020B0502020202020204" pitchFamily="34" charset="0"/>
              </a:rPr>
              <a:t>Resultados CAF</a:t>
            </a:r>
          </a:p>
          <a:p>
            <a:r>
              <a:rPr lang="es-CO" sz="2400" b="1" dirty="0">
                <a:latin typeface="Century Gothic" panose="020B0502020202020204" pitchFamily="34" charset="0"/>
              </a:rPr>
              <a:t>Respuesta No 2. ¿Cómo califica el tiempo de espera para ser atendido? </a:t>
            </a:r>
            <a:endParaRPr lang="es-CO" sz="2400" b="1" dirty="0">
              <a:solidFill>
                <a:srgbClr val="FF0000"/>
              </a:solidFill>
              <a:latin typeface="Century Gothic" panose="020B0502020202020204" pitchFamily="34" charset="0"/>
            </a:endParaRPr>
          </a:p>
        </p:txBody>
      </p:sp>
      <p:pic>
        <p:nvPicPr>
          <p:cNvPr id="11" name="Imagen 10">
            <a:extLst>
              <a:ext uri="{FF2B5EF4-FFF2-40B4-BE49-F238E27FC236}">
                <a16:creationId xmlns:a16="http://schemas.microsoft.com/office/drawing/2014/main" id="{89617371-3658-4387-D903-E0CEA89A7794}"/>
              </a:ext>
            </a:extLst>
          </p:cNvPr>
          <p:cNvPicPr>
            <a:picLocks noChangeAspect="1"/>
          </p:cNvPicPr>
          <p:nvPr/>
        </p:nvPicPr>
        <p:blipFill>
          <a:blip r:embed="rId3"/>
          <a:stretch>
            <a:fillRect/>
          </a:stretch>
        </p:blipFill>
        <p:spPr>
          <a:xfrm>
            <a:off x="9733831" y="1285875"/>
            <a:ext cx="2143125" cy="2143125"/>
          </a:xfrm>
          <a:prstGeom prst="rect">
            <a:avLst/>
          </a:prstGeom>
        </p:spPr>
      </p:pic>
      <p:graphicFrame>
        <p:nvGraphicFramePr>
          <p:cNvPr id="4" name="Tabla 3">
            <a:extLst>
              <a:ext uri="{FF2B5EF4-FFF2-40B4-BE49-F238E27FC236}">
                <a16:creationId xmlns:a16="http://schemas.microsoft.com/office/drawing/2014/main" id="{5E678378-E8F9-B6E2-E0D1-AD25F6131264}"/>
              </a:ext>
            </a:extLst>
          </p:cNvPr>
          <p:cNvGraphicFramePr>
            <a:graphicFrameLocks noGrp="1"/>
          </p:cNvGraphicFramePr>
          <p:nvPr>
            <p:extLst>
              <p:ext uri="{D42A27DB-BD31-4B8C-83A1-F6EECF244321}">
                <p14:modId xmlns:p14="http://schemas.microsoft.com/office/powerpoint/2010/main" val="3594635074"/>
              </p:ext>
            </p:extLst>
          </p:nvPr>
        </p:nvGraphicFramePr>
        <p:xfrm>
          <a:off x="7039993" y="3882451"/>
          <a:ext cx="5019127" cy="1923256"/>
        </p:xfrm>
        <a:graphic>
          <a:graphicData uri="http://schemas.openxmlformats.org/drawingml/2006/table">
            <a:tbl>
              <a:tblPr/>
              <a:tblGrid>
                <a:gridCol w="2450236">
                  <a:extLst>
                    <a:ext uri="{9D8B030D-6E8A-4147-A177-3AD203B41FA5}">
                      <a16:colId xmlns:a16="http://schemas.microsoft.com/office/drawing/2014/main" val="2970646145"/>
                    </a:ext>
                  </a:extLst>
                </a:gridCol>
                <a:gridCol w="1438183">
                  <a:extLst>
                    <a:ext uri="{9D8B030D-6E8A-4147-A177-3AD203B41FA5}">
                      <a16:colId xmlns:a16="http://schemas.microsoft.com/office/drawing/2014/main" val="2560917288"/>
                    </a:ext>
                  </a:extLst>
                </a:gridCol>
                <a:gridCol w="1130708">
                  <a:extLst>
                    <a:ext uri="{9D8B030D-6E8A-4147-A177-3AD203B41FA5}">
                      <a16:colId xmlns:a16="http://schemas.microsoft.com/office/drawing/2014/main" val="1911670585"/>
                    </a:ext>
                  </a:extLst>
                </a:gridCol>
              </a:tblGrid>
              <a:tr h="207682">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RESPUESTA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CANTIDAD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3756536796"/>
                  </a:ext>
                </a:extLst>
              </a:tr>
              <a:tr h="207682">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MUY BUENO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267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38%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7787101"/>
                  </a:ext>
                </a:extLst>
              </a:tr>
              <a:tr h="207682">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BUENO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155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1037852"/>
                  </a:ext>
                </a:extLst>
              </a:tr>
              <a:tr h="207682">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REGULAR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152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3483011"/>
                  </a:ext>
                </a:extLst>
              </a:tr>
              <a:tr h="207682">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MALO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40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3965970"/>
                  </a:ext>
                </a:extLst>
              </a:tr>
              <a:tr h="207682">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MUY MALO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4966825"/>
                  </a:ext>
                </a:extLst>
              </a:tr>
              <a:tr h="385286">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NO SABE/NO RESPONDE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5549765"/>
                  </a:ext>
                </a:extLst>
              </a:tr>
              <a:tr h="207682">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TOTAL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710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s-CO" sz="1400" b="0" i="0" u="none" strike="noStrike" dirty="0">
                          <a:solidFill>
                            <a:srgbClr val="000000"/>
                          </a:solidFill>
                          <a:effectLst/>
                          <a:latin typeface="Arial" panose="020B0604020202020204" pitchFamily="34" charset="0"/>
                          <a:cs typeface="Arial" panose="020B0604020202020204" pitchFamily="34" charset="0"/>
                        </a:rPr>
                        <a:t>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2243377983"/>
                  </a:ext>
                </a:extLst>
              </a:tr>
            </a:tbl>
          </a:graphicData>
        </a:graphic>
      </p:graphicFrame>
      <p:graphicFrame>
        <p:nvGraphicFramePr>
          <p:cNvPr id="6" name="Gráfico 5">
            <a:extLst>
              <a:ext uri="{FF2B5EF4-FFF2-40B4-BE49-F238E27FC236}">
                <a16:creationId xmlns:a16="http://schemas.microsoft.com/office/drawing/2014/main" id="{57EBFB3A-8FD5-42C0-57EE-5E86562AD1F2}"/>
              </a:ext>
            </a:extLst>
          </p:cNvPr>
          <p:cNvGraphicFramePr>
            <a:graphicFrameLocks/>
          </p:cNvGraphicFramePr>
          <p:nvPr>
            <p:extLst>
              <p:ext uri="{D42A27DB-BD31-4B8C-83A1-F6EECF244321}">
                <p14:modId xmlns:p14="http://schemas.microsoft.com/office/powerpoint/2010/main" val="2200373444"/>
              </p:ext>
            </p:extLst>
          </p:nvPr>
        </p:nvGraphicFramePr>
        <p:xfrm>
          <a:off x="0" y="1687671"/>
          <a:ext cx="9223899" cy="48387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7507858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18392</TotalTime>
  <Words>5266</Words>
  <Application>Microsoft Office PowerPoint</Application>
  <PresentationFormat>Panorámica</PresentationFormat>
  <Paragraphs>1347</Paragraphs>
  <Slides>56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56</vt:i4>
      </vt:variant>
    </vt:vector>
  </HeadingPairs>
  <TitlesOfParts>
    <vt:vector size="61" baseType="lpstr">
      <vt:lpstr>Arial</vt:lpstr>
      <vt:lpstr>Calibri</vt:lpstr>
      <vt:lpstr>Calibri Light</vt:lpstr>
      <vt:lpstr>Century Gothic</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Enet Alvarez Manrique</dc:creator>
  <cp:lastModifiedBy>Maria Enet Alvarez Manrique</cp:lastModifiedBy>
  <cp:revision>123</cp:revision>
  <dcterms:created xsi:type="dcterms:W3CDTF">2021-06-17T18:55:12Z</dcterms:created>
  <dcterms:modified xsi:type="dcterms:W3CDTF">2022-08-10T14:13:54Z</dcterms:modified>
</cp:coreProperties>
</file>