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8"/>
  </p:notesMasterIdLst>
  <p:sldIdLst>
    <p:sldId id="256" r:id="rId2"/>
    <p:sldId id="289" r:id="rId3"/>
    <p:sldId id="258" r:id="rId4"/>
    <p:sldId id="286" r:id="rId5"/>
    <p:sldId id="259" r:id="rId6"/>
    <p:sldId id="260"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61" r:id="rId21"/>
    <p:sldId id="280" r:id="rId22"/>
    <p:sldId id="281" r:id="rId23"/>
    <p:sldId id="284" r:id="rId24"/>
    <p:sldId id="285" r:id="rId25"/>
    <p:sldId id="287" r:id="rId26"/>
    <p:sldId id="288"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solidFill>
                  <a:schemeClr val="tx1"/>
                </a:solidFill>
              </a:rPr>
              <a:t>CANALES DE ATENCIÓN PQRS</a:t>
            </a:r>
          </a:p>
          <a:p>
            <a:pPr>
              <a:defRPr/>
            </a:pPr>
            <a:r>
              <a:rPr lang="es-CO" baseline="0">
                <a:solidFill>
                  <a:schemeClr val="tx1"/>
                </a:solidFill>
              </a:rPr>
              <a:t> III TRIM VS. II TRIM 2019</a:t>
            </a:r>
            <a:endParaRPr lang="es-CO">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CANALES!$C$50</c:f>
              <c:strCache>
                <c:ptCount val="1"/>
                <c:pt idx="0">
                  <c:v>TRIM I</c:v>
                </c:pt>
              </c:strCache>
            </c:strRef>
          </c:tx>
          <c:spPr>
            <a:solidFill>
              <a:srgbClr val="00B05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CANALES!$B$51:$B$56</c:f>
              <c:strCache>
                <c:ptCount val="6"/>
                <c:pt idx="0">
                  <c:v>ESCRITO </c:v>
                </c:pt>
                <c:pt idx="1">
                  <c:v>VIRTUAL</c:v>
                </c:pt>
                <c:pt idx="2">
                  <c:v>E-MAIL</c:v>
                </c:pt>
                <c:pt idx="3">
                  <c:v>PRESENCIAL</c:v>
                </c:pt>
                <c:pt idx="4">
                  <c:v>BUZÓN </c:v>
                </c:pt>
                <c:pt idx="5">
                  <c:v>TELEFÓNICO </c:v>
                </c:pt>
              </c:strCache>
            </c:strRef>
          </c:cat>
          <c:val>
            <c:numRef>
              <c:f>CANALES!$C$51:$C$56</c:f>
              <c:numCache>
                <c:formatCode>General</c:formatCode>
                <c:ptCount val="6"/>
                <c:pt idx="0">
                  <c:v>16645</c:v>
                </c:pt>
                <c:pt idx="1">
                  <c:v>1117</c:v>
                </c:pt>
                <c:pt idx="2">
                  <c:v>1832</c:v>
                </c:pt>
                <c:pt idx="3">
                  <c:v>2261</c:v>
                </c:pt>
                <c:pt idx="4">
                  <c:v>237</c:v>
                </c:pt>
                <c:pt idx="5">
                  <c:v>11</c:v>
                </c:pt>
              </c:numCache>
            </c:numRef>
          </c:val>
          <c:extLst>
            <c:ext xmlns:c16="http://schemas.microsoft.com/office/drawing/2014/chart" uri="{C3380CC4-5D6E-409C-BE32-E72D297353CC}">
              <c16:uniqueId val="{00000000-B4A1-4651-932A-4E4DDCBA4DCD}"/>
            </c:ext>
          </c:extLst>
        </c:ser>
        <c:ser>
          <c:idx val="1"/>
          <c:order val="1"/>
          <c:tx>
            <c:strRef>
              <c:f>CANALES!$D$50</c:f>
              <c:strCache>
                <c:ptCount val="1"/>
                <c:pt idx="0">
                  <c:v>TRIM II</c:v>
                </c:pt>
              </c:strCache>
            </c:strRef>
          </c:tx>
          <c:spPr>
            <a:solidFill>
              <a:srgbClr val="7030A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CANALES!$B$51:$B$56</c:f>
              <c:strCache>
                <c:ptCount val="6"/>
                <c:pt idx="0">
                  <c:v>ESCRITO </c:v>
                </c:pt>
                <c:pt idx="1">
                  <c:v>VIRTUAL</c:v>
                </c:pt>
                <c:pt idx="2">
                  <c:v>E-MAIL</c:v>
                </c:pt>
                <c:pt idx="3">
                  <c:v>PRESENCIAL</c:v>
                </c:pt>
                <c:pt idx="4">
                  <c:v>BUZÓN </c:v>
                </c:pt>
                <c:pt idx="5">
                  <c:v>TELEFÓNICO </c:v>
                </c:pt>
              </c:strCache>
            </c:strRef>
          </c:cat>
          <c:val>
            <c:numRef>
              <c:f>CANALES!$D$51:$D$56</c:f>
              <c:numCache>
                <c:formatCode>General</c:formatCode>
                <c:ptCount val="6"/>
                <c:pt idx="0">
                  <c:v>16805</c:v>
                </c:pt>
                <c:pt idx="1">
                  <c:v>1973</c:v>
                </c:pt>
                <c:pt idx="2">
                  <c:v>1455</c:v>
                </c:pt>
                <c:pt idx="3">
                  <c:v>724</c:v>
                </c:pt>
                <c:pt idx="4">
                  <c:v>152</c:v>
                </c:pt>
                <c:pt idx="5">
                  <c:v>13</c:v>
                </c:pt>
              </c:numCache>
            </c:numRef>
          </c:val>
          <c:extLst>
            <c:ext xmlns:c16="http://schemas.microsoft.com/office/drawing/2014/chart" uri="{C3380CC4-5D6E-409C-BE32-E72D297353CC}">
              <c16:uniqueId val="{00000001-B4A1-4651-932A-4E4DDCBA4DCD}"/>
            </c:ext>
          </c:extLst>
        </c:ser>
        <c:ser>
          <c:idx val="2"/>
          <c:order val="2"/>
          <c:tx>
            <c:strRef>
              <c:f>CANALES!$E$50</c:f>
              <c:strCache>
                <c:ptCount val="1"/>
                <c:pt idx="0">
                  <c:v>TRIM III</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CANALES!$B$51:$B$56</c:f>
              <c:strCache>
                <c:ptCount val="6"/>
                <c:pt idx="0">
                  <c:v>ESCRITO </c:v>
                </c:pt>
                <c:pt idx="1">
                  <c:v>VIRTUAL</c:v>
                </c:pt>
                <c:pt idx="2">
                  <c:v>E-MAIL</c:v>
                </c:pt>
                <c:pt idx="3">
                  <c:v>PRESENCIAL</c:v>
                </c:pt>
                <c:pt idx="4">
                  <c:v>BUZÓN </c:v>
                </c:pt>
                <c:pt idx="5">
                  <c:v>TELEFÓNICO </c:v>
                </c:pt>
              </c:strCache>
            </c:strRef>
          </c:cat>
          <c:val>
            <c:numRef>
              <c:f>CANALES!$E$51:$E$56</c:f>
              <c:numCache>
                <c:formatCode>General</c:formatCode>
                <c:ptCount val="6"/>
                <c:pt idx="0">
                  <c:v>18381</c:v>
                </c:pt>
                <c:pt idx="1">
                  <c:v>5731</c:v>
                </c:pt>
                <c:pt idx="2">
                  <c:v>1381</c:v>
                </c:pt>
                <c:pt idx="3">
                  <c:v>989</c:v>
                </c:pt>
                <c:pt idx="4">
                  <c:v>142</c:v>
                </c:pt>
                <c:pt idx="5">
                  <c:v>20</c:v>
                </c:pt>
              </c:numCache>
            </c:numRef>
          </c:val>
          <c:extLst>
            <c:ext xmlns:c16="http://schemas.microsoft.com/office/drawing/2014/chart" uri="{C3380CC4-5D6E-409C-BE32-E72D297353CC}">
              <c16:uniqueId val="{00000002-B4A1-4651-932A-4E4DDCBA4DCD}"/>
            </c:ext>
          </c:extLst>
        </c:ser>
        <c:dLbls>
          <c:dLblPos val="outEnd"/>
          <c:showLegendKey val="0"/>
          <c:showVal val="1"/>
          <c:showCatName val="0"/>
          <c:showSerName val="0"/>
          <c:showPercent val="0"/>
          <c:showBubbleSize val="0"/>
        </c:dLbls>
        <c:gapWidth val="219"/>
        <c:overlap val="-27"/>
        <c:axId val="334837880"/>
        <c:axId val="334833176"/>
      </c:barChart>
      <c:catAx>
        <c:axId val="334837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334833176"/>
        <c:crosses val="autoZero"/>
        <c:auto val="1"/>
        <c:lblAlgn val="ctr"/>
        <c:lblOffset val="100"/>
        <c:noMultiLvlLbl val="0"/>
      </c:catAx>
      <c:valAx>
        <c:axId val="33483317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34837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2393951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18727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imagen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CuadroTexto 5"/>
          <p:cNvSpPr txBox="1"/>
          <p:nvPr/>
        </p:nvSpPr>
        <p:spPr>
          <a:xfrm>
            <a:off x="499453" y="4954385"/>
            <a:ext cx="333675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b="1">
                <a:solidFill>
                  <a:srgbClr val="6B6B6B"/>
                </a:solidFill>
                <a:latin typeface="Century Gothic"/>
                <a:ea typeface="Century Gothic"/>
                <a:cs typeface="Century Gothic"/>
                <a:sym typeface="Century Gothic"/>
              </a:defRPr>
            </a:pPr>
            <a:r>
              <a:rPr dirty="0"/>
              <a:t> </a:t>
            </a:r>
          </a:p>
        </p:txBody>
      </p:sp>
      <p:sp>
        <p:nvSpPr>
          <p:cNvPr id="113" name="CuadroTexto 6"/>
          <p:cNvSpPr txBox="1"/>
          <p:nvPr/>
        </p:nvSpPr>
        <p:spPr>
          <a:xfrm>
            <a:off x="499453" y="5588472"/>
            <a:ext cx="333675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i="1">
                <a:solidFill>
                  <a:srgbClr val="595959"/>
                </a:solidFill>
                <a:latin typeface="Century Gothic"/>
                <a:ea typeface="Century Gothic"/>
                <a:cs typeface="Century Gothic"/>
                <a:sym typeface="Century Gothic"/>
              </a:defRPr>
            </a:pPr>
            <a:endParaRPr dirty="0"/>
          </a:p>
        </p:txBody>
      </p:sp>
      <p:sp>
        <p:nvSpPr>
          <p:cNvPr id="114" name="Rectángulo 1"/>
          <p:cNvSpPr txBox="1"/>
          <p:nvPr/>
        </p:nvSpPr>
        <p:spPr>
          <a:xfrm>
            <a:off x="692322" y="4927061"/>
            <a:ext cx="3336753"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500" b="1">
                <a:solidFill>
                  <a:srgbClr val="FF0000"/>
                </a:solidFill>
                <a:latin typeface="Century Gothic"/>
                <a:ea typeface="Century Gothic"/>
                <a:cs typeface="Century Gothic"/>
                <a:sym typeface="Century Gothic"/>
              </a:defRPr>
            </a:lvl1pPr>
          </a:lstStyle>
          <a:p>
            <a:r>
              <a:rPr lang="es-CO" dirty="0">
                <a:solidFill>
                  <a:schemeClr val="tx1"/>
                </a:solidFill>
              </a:rPr>
              <a:t>INFORME PQRS III TRIMESTRE 2019 </a:t>
            </a:r>
            <a:endParaRPr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quejas III trimestre </a:t>
            </a:r>
          </a:p>
          <a:p>
            <a:r>
              <a:rPr lang="es-CO" dirty="0"/>
              <a:t>vs II trimestre 2019 </a:t>
            </a:r>
            <a:endParaRPr dirty="0"/>
          </a:p>
        </p:txBody>
      </p:sp>
      <p:sp>
        <p:nvSpPr>
          <p:cNvPr id="3" name="Rectángulo 2"/>
          <p:cNvSpPr/>
          <p:nvPr/>
        </p:nvSpPr>
        <p:spPr>
          <a:xfrm>
            <a:off x="376038" y="4030132"/>
            <a:ext cx="6287975" cy="1754326"/>
          </a:xfrm>
          <a:prstGeom prst="rect">
            <a:avLst/>
          </a:prstGeom>
        </p:spPr>
        <p:txBody>
          <a:bodyPr wrap="square">
            <a:spAutoFit/>
          </a:bodyPr>
          <a:lstStyle/>
          <a:p>
            <a:pPr algn="just"/>
            <a:r>
              <a:rPr lang="es-CO" dirty="0"/>
              <a:t>De acuerdo con el análisis realizado durante el III trimestre del año en curso, respecto a las quejas recibidas en el II trimestre, fue posible evidenciar un aumento del 35%, teniendo en cuenta que en el II trimestre se recibieron 586 quejas en comparación con las  908 quejas recibidas en el III trimestre.</a:t>
            </a:r>
          </a:p>
          <a:p>
            <a:pPr algn="just"/>
            <a:endParaRPr lang="es-CO" dirty="0"/>
          </a:p>
        </p:txBody>
      </p:sp>
      <p:pic>
        <p:nvPicPr>
          <p:cNvPr id="5" name="Imagen 4">
            <a:extLst>
              <a:ext uri="{FF2B5EF4-FFF2-40B4-BE49-F238E27FC236}">
                <a16:creationId xmlns:a16="http://schemas.microsoft.com/office/drawing/2014/main" id="{13184AE6-1DC3-4CC1-AE49-8B1C89CCA7DB}"/>
              </a:ext>
            </a:extLst>
          </p:cNvPr>
          <p:cNvPicPr>
            <a:picLocks noChangeAspect="1"/>
          </p:cNvPicPr>
          <p:nvPr/>
        </p:nvPicPr>
        <p:blipFill>
          <a:blip r:embed="rId3"/>
          <a:stretch>
            <a:fillRect/>
          </a:stretch>
        </p:blipFill>
        <p:spPr>
          <a:xfrm>
            <a:off x="7283189" y="1981204"/>
            <a:ext cx="4060288" cy="3346994"/>
          </a:xfrm>
          <a:prstGeom prst="rect">
            <a:avLst/>
          </a:prstGeom>
        </p:spPr>
      </p:pic>
      <p:pic>
        <p:nvPicPr>
          <p:cNvPr id="2" name="Imagen 1">
            <a:extLst>
              <a:ext uri="{FF2B5EF4-FFF2-40B4-BE49-F238E27FC236}">
                <a16:creationId xmlns:a16="http://schemas.microsoft.com/office/drawing/2014/main" id="{D9F774B6-94E9-40F9-ADE9-3EED977B58BB}"/>
              </a:ext>
            </a:extLst>
          </p:cNvPr>
          <p:cNvPicPr>
            <a:picLocks noChangeAspect="1"/>
          </p:cNvPicPr>
          <p:nvPr/>
        </p:nvPicPr>
        <p:blipFill>
          <a:blip r:embed="rId4"/>
          <a:stretch>
            <a:fillRect/>
          </a:stretch>
        </p:blipFill>
        <p:spPr>
          <a:xfrm>
            <a:off x="265636" y="2139248"/>
            <a:ext cx="6508778" cy="1663320"/>
          </a:xfrm>
          <a:prstGeom prst="rect">
            <a:avLst/>
          </a:prstGeom>
        </p:spPr>
      </p:pic>
      <p:pic>
        <p:nvPicPr>
          <p:cNvPr id="6" name="Imagen 5">
            <a:extLst>
              <a:ext uri="{FF2B5EF4-FFF2-40B4-BE49-F238E27FC236}">
                <a16:creationId xmlns:a16="http://schemas.microsoft.com/office/drawing/2014/main" id="{4DE509A2-DE0C-462E-99C9-9D4F7FD6955C}"/>
              </a:ext>
            </a:extLst>
          </p:cNvPr>
          <p:cNvPicPr>
            <a:picLocks noChangeAspect="1"/>
          </p:cNvPicPr>
          <p:nvPr/>
        </p:nvPicPr>
        <p:blipFill>
          <a:blip r:embed="rId5"/>
          <a:stretch>
            <a:fillRect/>
          </a:stretch>
        </p:blipFill>
        <p:spPr>
          <a:xfrm>
            <a:off x="9451615" y="3654701"/>
            <a:ext cx="152413" cy="182896"/>
          </a:xfrm>
          <a:prstGeom prst="rect">
            <a:avLst/>
          </a:prstGeom>
        </p:spPr>
      </p:pic>
      <p:pic>
        <p:nvPicPr>
          <p:cNvPr id="7" name="Imagen 6">
            <a:extLst>
              <a:ext uri="{FF2B5EF4-FFF2-40B4-BE49-F238E27FC236}">
                <a16:creationId xmlns:a16="http://schemas.microsoft.com/office/drawing/2014/main" id="{B82C9D30-C1E6-4337-8FB9-886FDE16FF24}"/>
              </a:ext>
            </a:extLst>
          </p:cNvPr>
          <p:cNvPicPr>
            <a:picLocks noChangeAspect="1"/>
          </p:cNvPicPr>
          <p:nvPr/>
        </p:nvPicPr>
        <p:blipFill>
          <a:blip r:embed="rId6"/>
          <a:stretch>
            <a:fillRect/>
          </a:stretch>
        </p:blipFill>
        <p:spPr>
          <a:xfrm>
            <a:off x="10817571" y="3047108"/>
            <a:ext cx="152413" cy="182896"/>
          </a:xfrm>
          <a:prstGeom prst="rect">
            <a:avLst/>
          </a:prstGeom>
        </p:spPr>
      </p:pic>
    </p:spTree>
    <p:extLst>
      <p:ext uri="{BB962C8B-B14F-4D97-AF65-F5344CB8AC3E}">
        <p14:creationId xmlns:p14="http://schemas.microsoft.com/office/powerpoint/2010/main" val="4033318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quejas III trimestre 2019</a:t>
            </a:r>
            <a:endParaRPr dirty="0"/>
          </a:p>
        </p:txBody>
      </p:sp>
      <p:sp>
        <p:nvSpPr>
          <p:cNvPr id="2" name="CuadroTexto 1"/>
          <p:cNvSpPr txBox="1"/>
          <p:nvPr/>
        </p:nvSpPr>
        <p:spPr>
          <a:xfrm>
            <a:off x="879897" y="1819372"/>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Seccionales que reportaron mayor número de quejas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CuadroTexto 10"/>
          <p:cNvSpPr txBox="1"/>
          <p:nvPr/>
        </p:nvSpPr>
        <p:spPr>
          <a:xfrm>
            <a:off x="6008632" y="1819371"/>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Nacionales que reportaron mayor número de quejas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n 4">
            <a:extLst>
              <a:ext uri="{FF2B5EF4-FFF2-40B4-BE49-F238E27FC236}">
                <a16:creationId xmlns:a16="http://schemas.microsoft.com/office/drawing/2014/main" id="{A45DCC40-0C78-404F-803D-C44E30EE4D10}"/>
              </a:ext>
            </a:extLst>
          </p:cNvPr>
          <p:cNvPicPr>
            <a:picLocks noChangeAspect="1"/>
          </p:cNvPicPr>
          <p:nvPr/>
        </p:nvPicPr>
        <p:blipFill>
          <a:blip r:embed="rId3"/>
          <a:stretch>
            <a:fillRect/>
          </a:stretch>
        </p:blipFill>
        <p:spPr>
          <a:xfrm>
            <a:off x="879897" y="2951918"/>
            <a:ext cx="4254328" cy="2750728"/>
          </a:xfrm>
          <a:prstGeom prst="rect">
            <a:avLst/>
          </a:prstGeom>
        </p:spPr>
      </p:pic>
      <p:pic>
        <p:nvPicPr>
          <p:cNvPr id="7" name="Imagen 6">
            <a:extLst>
              <a:ext uri="{FF2B5EF4-FFF2-40B4-BE49-F238E27FC236}">
                <a16:creationId xmlns:a16="http://schemas.microsoft.com/office/drawing/2014/main" id="{19316071-AB22-4F08-AB5B-D3EFE2C06143}"/>
              </a:ext>
            </a:extLst>
          </p:cNvPr>
          <p:cNvPicPr>
            <a:picLocks noChangeAspect="1"/>
          </p:cNvPicPr>
          <p:nvPr/>
        </p:nvPicPr>
        <p:blipFill>
          <a:blip r:embed="rId4"/>
          <a:stretch>
            <a:fillRect/>
          </a:stretch>
        </p:blipFill>
        <p:spPr>
          <a:xfrm>
            <a:off x="6069197" y="2537321"/>
            <a:ext cx="4869735" cy="3350528"/>
          </a:xfrm>
          <a:prstGeom prst="rect">
            <a:avLst/>
          </a:prstGeom>
        </p:spPr>
      </p:pic>
    </p:spTree>
    <p:extLst>
      <p:ext uri="{BB962C8B-B14F-4D97-AF65-F5344CB8AC3E}">
        <p14:creationId xmlns:p14="http://schemas.microsoft.com/office/powerpoint/2010/main" val="22538105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las quejas III trimestre 2019</a:t>
            </a:r>
            <a:endParaRPr dirty="0"/>
          </a:p>
        </p:txBody>
      </p:sp>
      <p:sp>
        <p:nvSpPr>
          <p:cNvPr id="3" name="Rectángulo 2"/>
          <p:cNvSpPr/>
          <p:nvPr/>
        </p:nvSpPr>
        <p:spPr>
          <a:xfrm>
            <a:off x="376038" y="5002217"/>
            <a:ext cx="11522451" cy="923330"/>
          </a:xfrm>
          <a:prstGeom prst="rect">
            <a:avLst/>
          </a:prstGeom>
        </p:spPr>
        <p:txBody>
          <a:bodyPr wrap="square">
            <a:spAutoFit/>
          </a:bodyPr>
          <a:lstStyle/>
          <a:p>
            <a:pPr algn="just"/>
            <a:r>
              <a:rPr lang="es-CO" dirty="0"/>
              <a:t>La causa mas frecuente de quejas durante el III trimestre del año 2019, fue: “</a:t>
            </a:r>
            <a:r>
              <a:rPr lang="es-CO" i="1" dirty="0"/>
              <a:t>Incumplimiento de Tareas o Funciones” </a:t>
            </a:r>
            <a:r>
              <a:rPr lang="es-CO" dirty="0"/>
              <a:t>con 386 solicitudes de este tipo, representado en un 43% del total de quejas recibidas durante el trimestre, seguido de  “</a:t>
            </a:r>
            <a:r>
              <a:rPr lang="es-CO" i="1" dirty="0"/>
              <a:t>Trato Irrespetuoso o Descortés</a:t>
            </a:r>
            <a:r>
              <a:rPr lang="es-CO" dirty="0"/>
              <a:t>” con 106 quejas, representado en un 12%.</a:t>
            </a:r>
            <a:r>
              <a:rPr lang="es-ES" dirty="0"/>
              <a:t> </a:t>
            </a:r>
            <a:endParaRPr lang="es-CO" dirty="0"/>
          </a:p>
        </p:txBody>
      </p:sp>
      <p:pic>
        <p:nvPicPr>
          <p:cNvPr id="6" name="Imagen 5">
            <a:extLst>
              <a:ext uri="{FF2B5EF4-FFF2-40B4-BE49-F238E27FC236}">
                <a16:creationId xmlns:a16="http://schemas.microsoft.com/office/drawing/2014/main" id="{EA637FF9-7A10-4032-9C14-67D70785AB24}"/>
              </a:ext>
            </a:extLst>
          </p:cNvPr>
          <p:cNvPicPr>
            <a:picLocks noChangeAspect="1"/>
          </p:cNvPicPr>
          <p:nvPr/>
        </p:nvPicPr>
        <p:blipFill>
          <a:blip r:embed="rId3"/>
          <a:stretch>
            <a:fillRect/>
          </a:stretch>
        </p:blipFill>
        <p:spPr>
          <a:xfrm>
            <a:off x="2383083" y="1546560"/>
            <a:ext cx="7709184" cy="3330240"/>
          </a:xfrm>
          <a:prstGeom prst="rect">
            <a:avLst/>
          </a:prstGeom>
        </p:spPr>
      </p:pic>
    </p:spTree>
    <p:extLst>
      <p:ext uri="{BB962C8B-B14F-4D97-AF65-F5344CB8AC3E}">
        <p14:creationId xmlns:p14="http://schemas.microsoft.com/office/powerpoint/2010/main" val="28111989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RECLAMOS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103163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reclamos III trimestre 2019 vs II trimestre 2018 </a:t>
            </a:r>
            <a:endParaRPr dirty="0"/>
          </a:p>
        </p:txBody>
      </p:sp>
      <p:sp>
        <p:nvSpPr>
          <p:cNvPr id="3" name="Rectángulo 2"/>
          <p:cNvSpPr/>
          <p:nvPr/>
        </p:nvSpPr>
        <p:spPr>
          <a:xfrm>
            <a:off x="391779" y="3847283"/>
            <a:ext cx="6279954" cy="1754326"/>
          </a:xfrm>
          <a:prstGeom prst="rect">
            <a:avLst/>
          </a:prstGeom>
        </p:spPr>
        <p:txBody>
          <a:bodyPr wrap="square">
            <a:spAutoFit/>
          </a:bodyPr>
          <a:lstStyle/>
          <a:p>
            <a:pPr algn="just"/>
            <a:r>
              <a:rPr lang="es-ES" dirty="0"/>
              <a:t>De acuerdo con la gráfica, fue posible evidenciar un aumento  en el ingreso de reclamos durante el III trimestre del año 2019, teniendo en cuenta que durante el III trimestre, fueron recibidos 539 reclamos, en comparación con el  II trimestre donde se recibieron 416, es decir 123 reclamos más representando  un aumento de 23%.</a:t>
            </a:r>
            <a:endParaRPr lang="es-CO" dirty="0"/>
          </a:p>
        </p:txBody>
      </p:sp>
      <p:pic>
        <p:nvPicPr>
          <p:cNvPr id="2" name="Imagen 1">
            <a:extLst>
              <a:ext uri="{FF2B5EF4-FFF2-40B4-BE49-F238E27FC236}">
                <a16:creationId xmlns:a16="http://schemas.microsoft.com/office/drawing/2014/main" id="{78AAAFC5-3E83-4AC8-B26E-5CD854330BB2}"/>
              </a:ext>
            </a:extLst>
          </p:cNvPr>
          <p:cNvPicPr>
            <a:picLocks noChangeAspect="1"/>
          </p:cNvPicPr>
          <p:nvPr/>
        </p:nvPicPr>
        <p:blipFill>
          <a:blip r:embed="rId3"/>
          <a:stretch>
            <a:fillRect/>
          </a:stretch>
        </p:blipFill>
        <p:spPr>
          <a:xfrm>
            <a:off x="482090" y="2202280"/>
            <a:ext cx="6096001" cy="1251250"/>
          </a:xfrm>
          <a:prstGeom prst="rect">
            <a:avLst/>
          </a:prstGeom>
        </p:spPr>
      </p:pic>
      <p:pic>
        <p:nvPicPr>
          <p:cNvPr id="6" name="Imagen 5">
            <a:extLst>
              <a:ext uri="{FF2B5EF4-FFF2-40B4-BE49-F238E27FC236}">
                <a16:creationId xmlns:a16="http://schemas.microsoft.com/office/drawing/2014/main" id="{1652653F-45AD-428F-B065-C6C9B4ECEC64}"/>
              </a:ext>
            </a:extLst>
          </p:cNvPr>
          <p:cNvPicPr>
            <a:picLocks noChangeAspect="1"/>
          </p:cNvPicPr>
          <p:nvPr/>
        </p:nvPicPr>
        <p:blipFill>
          <a:blip r:embed="rId4"/>
          <a:stretch>
            <a:fillRect/>
          </a:stretch>
        </p:blipFill>
        <p:spPr>
          <a:xfrm>
            <a:off x="7408426" y="2202280"/>
            <a:ext cx="3744996" cy="3392260"/>
          </a:xfrm>
          <a:prstGeom prst="rect">
            <a:avLst/>
          </a:prstGeom>
        </p:spPr>
      </p:pic>
      <p:pic>
        <p:nvPicPr>
          <p:cNvPr id="7" name="Imagen 6">
            <a:extLst>
              <a:ext uri="{FF2B5EF4-FFF2-40B4-BE49-F238E27FC236}">
                <a16:creationId xmlns:a16="http://schemas.microsoft.com/office/drawing/2014/main" id="{0857923A-B0EB-4DC9-A275-8FC6ABDF7FCE}"/>
              </a:ext>
            </a:extLst>
          </p:cNvPr>
          <p:cNvPicPr>
            <a:picLocks noChangeAspect="1"/>
          </p:cNvPicPr>
          <p:nvPr/>
        </p:nvPicPr>
        <p:blipFill>
          <a:blip r:embed="rId5"/>
          <a:stretch>
            <a:fillRect/>
          </a:stretch>
        </p:blipFill>
        <p:spPr>
          <a:xfrm>
            <a:off x="9429940" y="3614284"/>
            <a:ext cx="176903" cy="311688"/>
          </a:xfrm>
          <a:prstGeom prst="rect">
            <a:avLst/>
          </a:prstGeom>
        </p:spPr>
      </p:pic>
      <p:sp>
        <p:nvSpPr>
          <p:cNvPr id="11" name="Flecha abajo 2">
            <a:extLst>
              <a:ext uri="{FF2B5EF4-FFF2-40B4-BE49-F238E27FC236}">
                <a16:creationId xmlns:a16="http://schemas.microsoft.com/office/drawing/2014/main" id="{5E7924D5-B066-4A1F-AEA4-B480CB5D566A}"/>
              </a:ext>
            </a:extLst>
          </p:cNvPr>
          <p:cNvSpPr/>
          <p:nvPr/>
        </p:nvSpPr>
        <p:spPr>
          <a:xfrm rot="10800000">
            <a:off x="10599561" y="3248024"/>
            <a:ext cx="91017" cy="28539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1100"/>
          </a:p>
        </p:txBody>
      </p:sp>
    </p:spTree>
    <p:extLst>
      <p:ext uri="{BB962C8B-B14F-4D97-AF65-F5344CB8AC3E}">
        <p14:creationId xmlns:p14="http://schemas.microsoft.com/office/powerpoint/2010/main" val="24667197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reclamos III trimestre 2019</a:t>
            </a:r>
            <a:endParaRPr dirty="0"/>
          </a:p>
        </p:txBody>
      </p:sp>
      <p:sp>
        <p:nvSpPr>
          <p:cNvPr id="2" name="CuadroTexto 1"/>
          <p:cNvSpPr txBox="1"/>
          <p:nvPr/>
        </p:nvSpPr>
        <p:spPr>
          <a:xfrm>
            <a:off x="376038" y="1821081"/>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Seccionales que reportaron mayor número de reclamos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CuadroTexto 10"/>
          <p:cNvSpPr txBox="1"/>
          <p:nvPr/>
        </p:nvSpPr>
        <p:spPr>
          <a:xfrm>
            <a:off x="6574106" y="1801143"/>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Nacionales que reportaron mayor número de reclamos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n 2">
            <a:extLst>
              <a:ext uri="{FF2B5EF4-FFF2-40B4-BE49-F238E27FC236}">
                <a16:creationId xmlns:a16="http://schemas.microsoft.com/office/drawing/2014/main" id="{7DC808E4-CA53-468D-A436-8B1EE19E0334}"/>
              </a:ext>
            </a:extLst>
          </p:cNvPr>
          <p:cNvPicPr>
            <a:picLocks noChangeAspect="1"/>
          </p:cNvPicPr>
          <p:nvPr/>
        </p:nvPicPr>
        <p:blipFill>
          <a:blip r:embed="rId3"/>
          <a:stretch>
            <a:fillRect/>
          </a:stretch>
        </p:blipFill>
        <p:spPr>
          <a:xfrm>
            <a:off x="376038" y="2919750"/>
            <a:ext cx="4254328" cy="2673756"/>
          </a:xfrm>
          <a:prstGeom prst="rect">
            <a:avLst/>
          </a:prstGeom>
        </p:spPr>
      </p:pic>
      <p:pic>
        <p:nvPicPr>
          <p:cNvPr id="7" name="Imagen 6">
            <a:extLst>
              <a:ext uri="{FF2B5EF4-FFF2-40B4-BE49-F238E27FC236}">
                <a16:creationId xmlns:a16="http://schemas.microsoft.com/office/drawing/2014/main" id="{FDB71232-45E2-420F-9503-B1B5AA37CF50}"/>
              </a:ext>
            </a:extLst>
          </p:cNvPr>
          <p:cNvPicPr>
            <a:picLocks noChangeAspect="1"/>
          </p:cNvPicPr>
          <p:nvPr/>
        </p:nvPicPr>
        <p:blipFill>
          <a:blip r:embed="rId4"/>
          <a:stretch>
            <a:fillRect/>
          </a:stretch>
        </p:blipFill>
        <p:spPr>
          <a:xfrm>
            <a:off x="5304195" y="2923146"/>
            <a:ext cx="6511767" cy="1931075"/>
          </a:xfrm>
          <a:prstGeom prst="rect">
            <a:avLst/>
          </a:prstGeom>
        </p:spPr>
      </p:pic>
    </p:spTree>
    <p:extLst>
      <p:ext uri="{BB962C8B-B14F-4D97-AF65-F5344CB8AC3E}">
        <p14:creationId xmlns:p14="http://schemas.microsoft.com/office/powerpoint/2010/main" val="8188871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los reclamos III trimestre 2019</a:t>
            </a:r>
            <a:endParaRPr dirty="0"/>
          </a:p>
        </p:txBody>
      </p:sp>
      <p:sp>
        <p:nvSpPr>
          <p:cNvPr id="3" name="Rectángulo 2"/>
          <p:cNvSpPr/>
          <p:nvPr/>
        </p:nvSpPr>
        <p:spPr>
          <a:xfrm>
            <a:off x="1429701" y="4948667"/>
            <a:ext cx="8967366" cy="1477328"/>
          </a:xfrm>
          <a:prstGeom prst="rect">
            <a:avLst/>
          </a:prstGeom>
        </p:spPr>
        <p:txBody>
          <a:bodyPr wrap="square">
            <a:spAutoFit/>
          </a:bodyPr>
          <a:lstStyle/>
          <a:p>
            <a:pPr algn="just"/>
            <a:r>
              <a:rPr lang="es-CO" dirty="0"/>
              <a:t>La causa mas frecuente de los reclamos es “</a:t>
            </a:r>
            <a:r>
              <a:rPr lang="es-CO" i="1" dirty="0"/>
              <a:t>Falta de respuesta a las solicitudes” </a:t>
            </a:r>
            <a:r>
              <a:rPr lang="es-CO" dirty="0"/>
              <a:t>con 215, representado en un 40% del total de reclamos recibidos durante el III trimestre, seguido de  “</a:t>
            </a:r>
            <a:r>
              <a:rPr lang="es-CO" i="1" dirty="0"/>
              <a:t>Inactividad Procesal</a:t>
            </a:r>
            <a:r>
              <a:rPr lang="es-CO" dirty="0"/>
              <a:t>” con 195 reclamos representado en un  36%.</a:t>
            </a:r>
          </a:p>
          <a:p>
            <a:r>
              <a:rPr lang="es-CO" dirty="0"/>
              <a:t> </a:t>
            </a:r>
          </a:p>
          <a:p>
            <a:r>
              <a:rPr lang="es-ES" dirty="0"/>
              <a:t> </a:t>
            </a:r>
            <a:endParaRPr lang="es-CO" dirty="0"/>
          </a:p>
        </p:txBody>
      </p:sp>
      <p:pic>
        <p:nvPicPr>
          <p:cNvPr id="2" name="Imagen 1">
            <a:extLst>
              <a:ext uri="{FF2B5EF4-FFF2-40B4-BE49-F238E27FC236}">
                <a16:creationId xmlns:a16="http://schemas.microsoft.com/office/drawing/2014/main" id="{6527362D-05BD-49A7-925A-4A16E9BDB49E}"/>
              </a:ext>
            </a:extLst>
          </p:cNvPr>
          <p:cNvPicPr>
            <a:picLocks noChangeAspect="1"/>
          </p:cNvPicPr>
          <p:nvPr/>
        </p:nvPicPr>
        <p:blipFill>
          <a:blip r:embed="rId3"/>
          <a:stretch>
            <a:fillRect/>
          </a:stretch>
        </p:blipFill>
        <p:spPr>
          <a:xfrm>
            <a:off x="2072417" y="2038909"/>
            <a:ext cx="7166633" cy="2599560"/>
          </a:xfrm>
          <a:prstGeom prst="rect">
            <a:avLst/>
          </a:prstGeom>
        </p:spPr>
      </p:pic>
    </p:spTree>
    <p:extLst>
      <p:ext uri="{BB962C8B-B14F-4D97-AF65-F5344CB8AC3E}">
        <p14:creationId xmlns:p14="http://schemas.microsoft.com/office/powerpoint/2010/main" val="35031710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SUGERENCIAS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961218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sugerencias III trimestre vs II trimestre 2019</a:t>
            </a:r>
            <a:endParaRPr dirty="0"/>
          </a:p>
        </p:txBody>
      </p:sp>
      <p:sp>
        <p:nvSpPr>
          <p:cNvPr id="3" name="Rectángulo 2"/>
          <p:cNvSpPr/>
          <p:nvPr/>
        </p:nvSpPr>
        <p:spPr>
          <a:xfrm>
            <a:off x="513977" y="4761250"/>
            <a:ext cx="11164046" cy="1477328"/>
          </a:xfrm>
          <a:prstGeom prst="rect">
            <a:avLst/>
          </a:prstGeom>
        </p:spPr>
        <p:txBody>
          <a:bodyPr wrap="square">
            <a:spAutoFit/>
          </a:bodyPr>
          <a:lstStyle/>
          <a:p>
            <a:pPr algn="just"/>
            <a:r>
              <a:rPr lang="es-CO" dirty="0"/>
              <a:t>Como se puede apreciar en la gráfica y en la tabla, el número de sugerencias recibidas en la Fiscalía General de la Nación durante el III trimestre del año 2019, aumento 24% en comparación con el II trimestre del año, en donde fueron reportadas 74 sugerencias, es decir se recibieron  23 sugerencias mas que en el trimestre  inmediatamente anterior. </a:t>
            </a:r>
          </a:p>
          <a:p>
            <a:r>
              <a:rPr lang="es-CO" dirty="0"/>
              <a:t> </a:t>
            </a:r>
          </a:p>
        </p:txBody>
      </p:sp>
      <p:pic>
        <p:nvPicPr>
          <p:cNvPr id="4" name="Imagen 3">
            <a:extLst>
              <a:ext uri="{FF2B5EF4-FFF2-40B4-BE49-F238E27FC236}">
                <a16:creationId xmlns:a16="http://schemas.microsoft.com/office/drawing/2014/main" id="{B191C96A-FB04-421B-95E2-A6B5A8807A1A}"/>
              </a:ext>
            </a:extLst>
          </p:cNvPr>
          <p:cNvPicPr>
            <a:picLocks noChangeAspect="1"/>
          </p:cNvPicPr>
          <p:nvPr/>
        </p:nvPicPr>
        <p:blipFill>
          <a:blip r:embed="rId3"/>
          <a:stretch>
            <a:fillRect/>
          </a:stretch>
        </p:blipFill>
        <p:spPr>
          <a:xfrm>
            <a:off x="513978" y="2096750"/>
            <a:ext cx="6575444" cy="1477328"/>
          </a:xfrm>
          <a:prstGeom prst="rect">
            <a:avLst/>
          </a:prstGeom>
        </p:spPr>
      </p:pic>
      <p:pic>
        <p:nvPicPr>
          <p:cNvPr id="6" name="Imagen 5">
            <a:extLst>
              <a:ext uri="{FF2B5EF4-FFF2-40B4-BE49-F238E27FC236}">
                <a16:creationId xmlns:a16="http://schemas.microsoft.com/office/drawing/2014/main" id="{D1F72444-964A-41BB-8BEF-FABCF55561F0}"/>
              </a:ext>
            </a:extLst>
          </p:cNvPr>
          <p:cNvPicPr>
            <a:picLocks noChangeAspect="1"/>
          </p:cNvPicPr>
          <p:nvPr/>
        </p:nvPicPr>
        <p:blipFill>
          <a:blip r:embed="rId4"/>
          <a:stretch>
            <a:fillRect/>
          </a:stretch>
        </p:blipFill>
        <p:spPr>
          <a:xfrm>
            <a:off x="7568962" y="2005619"/>
            <a:ext cx="4109060" cy="2755631"/>
          </a:xfrm>
          <a:prstGeom prst="rect">
            <a:avLst/>
          </a:prstGeom>
        </p:spPr>
      </p:pic>
      <p:pic>
        <p:nvPicPr>
          <p:cNvPr id="7" name="Imagen 6">
            <a:extLst>
              <a:ext uri="{FF2B5EF4-FFF2-40B4-BE49-F238E27FC236}">
                <a16:creationId xmlns:a16="http://schemas.microsoft.com/office/drawing/2014/main" id="{9807748F-8E9E-4682-9AB2-7AB539539D76}"/>
              </a:ext>
            </a:extLst>
          </p:cNvPr>
          <p:cNvPicPr>
            <a:picLocks noChangeAspect="1"/>
          </p:cNvPicPr>
          <p:nvPr/>
        </p:nvPicPr>
        <p:blipFill>
          <a:blip r:embed="rId5"/>
          <a:stretch>
            <a:fillRect/>
          </a:stretch>
        </p:blipFill>
        <p:spPr>
          <a:xfrm>
            <a:off x="9801571" y="3403190"/>
            <a:ext cx="152413" cy="182896"/>
          </a:xfrm>
          <a:prstGeom prst="rect">
            <a:avLst/>
          </a:prstGeom>
        </p:spPr>
      </p:pic>
      <p:pic>
        <p:nvPicPr>
          <p:cNvPr id="9" name="Imagen 8">
            <a:extLst>
              <a:ext uri="{FF2B5EF4-FFF2-40B4-BE49-F238E27FC236}">
                <a16:creationId xmlns:a16="http://schemas.microsoft.com/office/drawing/2014/main" id="{564A358F-8A9C-45AF-ACFD-940A09D35ED9}"/>
              </a:ext>
            </a:extLst>
          </p:cNvPr>
          <p:cNvPicPr>
            <a:picLocks noChangeAspect="1"/>
          </p:cNvPicPr>
          <p:nvPr/>
        </p:nvPicPr>
        <p:blipFill>
          <a:blip r:embed="rId6"/>
          <a:stretch>
            <a:fillRect/>
          </a:stretch>
        </p:blipFill>
        <p:spPr>
          <a:xfrm>
            <a:off x="11078074" y="3083641"/>
            <a:ext cx="152413" cy="182896"/>
          </a:xfrm>
          <a:prstGeom prst="rect">
            <a:avLst/>
          </a:prstGeom>
        </p:spPr>
      </p:pic>
      <p:pic>
        <p:nvPicPr>
          <p:cNvPr id="11" name="Imagen 10">
            <a:extLst>
              <a:ext uri="{FF2B5EF4-FFF2-40B4-BE49-F238E27FC236}">
                <a16:creationId xmlns:a16="http://schemas.microsoft.com/office/drawing/2014/main" id="{2E1EE399-FD9F-4E90-A724-F06C995EEDD1}"/>
              </a:ext>
            </a:extLst>
          </p:cNvPr>
          <p:cNvPicPr>
            <a:picLocks noChangeAspect="1"/>
          </p:cNvPicPr>
          <p:nvPr/>
        </p:nvPicPr>
        <p:blipFill>
          <a:blip r:embed="rId7"/>
          <a:stretch>
            <a:fillRect/>
          </a:stretch>
        </p:blipFill>
        <p:spPr>
          <a:xfrm>
            <a:off x="10967098" y="2803201"/>
            <a:ext cx="481626" cy="371888"/>
          </a:xfrm>
          <a:prstGeom prst="rect">
            <a:avLst/>
          </a:prstGeom>
        </p:spPr>
      </p:pic>
    </p:spTree>
    <p:extLst>
      <p:ext uri="{BB962C8B-B14F-4D97-AF65-F5344CB8AC3E}">
        <p14:creationId xmlns:p14="http://schemas.microsoft.com/office/powerpoint/2010/main" val="7426788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a:t>
            </a:r>
            <a:r>
              <a:rPr lang="es-CO" dirty="0" err="1"/>
              <a:t>Ias</a:t>
            </a:r>
            <a:r>
              <a:rPr lang="es-CO" dirty="0"/>
              <a:t> sugerencias II trimestre 2019</a:t>
            </a:r>
            <a:endParaRPr dirty="0"/>
          </a:p>
        </p:txBody>
      </p:sp>
      <p:sp>
        <p:nvSpPr>
          <p:cNvPr id="3" name="Rectángulo 2"/>
          <p:cNvSpPr/>
          <p:nvPr/>
        </p:nvSpPr>
        <p:spPr>
          <a:xfrm>
            <a:off x="1112273" y="4097531"/>
            <a:ext cx="9792793" cy="2308324"/>
          </a:xfrm>
          <a:prstGeom prst="rect">
            <a:avLst/>
          </a:prstGeom>
        </p:spPr>
        <p:txBody>
          <a:bodyPr wrap="square">
            <a:spAutoFit/>
          </a:bodyPr>
          <a:lstStyle/>
          <a:p>
            <a:pPr algn="just"/>
            <a:r>
              <a:rPr lang="es-CO" dirty="0"/>
              <a:t>Dentro de las causas que más motivaron las sugerencias se encuentra en primer lugar la tipificación de “</a:t>
            </a:r>
            <a:r>
              <a:rPr lang="es-CO" i="1" dirty="0"/>
              <a:t>Incrementar la cantidad de personal para la atención</a:t>
            </a:r>
            <a:r>
              <a:rPr lang="es-CO" dirty="0"/>
              <a:t>”, siendo la causa con mayor entrada, representada en un 39% del total de este tipo de solicitudes, lo que demuestra que los usuarios están activamente participando para la mejora del servicio.</a:t>
            </a:r>
          </a:p>
          <a:p>
            <a:pPr algn="just"/>
            <a:r>
              <a:rPr lang="es-CO" dirty="0"/>
              <a:t>Otro de los motivos que mas se presento fue el de “Mejoras a infraestructura” con un porcentaje del 8%, seguido de </a:t>
            </a:r>
            <a:r>
              <a:rPr lang="es-CO" i="1" dirty="0"/>
              <a:t>“Atención preferencial por condición especial”</a:t>
            </a:r>
            <a:r>
              <a:rPr lang="es-CO" dirty="0"/>
              <a:t>, con una representación del 1%. del total de sugerencias allegadas a la Fiscalía.  </a:t>
            </a:r>
          </a:p>
          <a:p>
            <a:pPr algn="just"/>
            <a:endParaRPr lang="es-CO" dirty="0"/>
          </a:p>
        </p:txBody>
      </p:sp>
      <p:pic>
        <p:nvPicPr>
          <p:cNvPr id="6" name="Imagen 5">
            <a:extLst>
              <a:ext uri="{FF2B5EF4-FFF2-40B4-BE49-F238E27FC236}">
                <a16:creationId xmlns:a16="http://schemas.microsoft.com/office/drawing/2014/main" id="{A8D9C602-5914-4ED8-9999-88127A8A4BBB}"/>
              </a:ext>
            </a:extLst>
          </p:cNvPr>
          <p:cNvPicPr>
            <a:picLocks noChangeAspect="1"/>
          </p:cNvPicPr>
          <p:nvPr/>
        </p:nvPicPr>
        <p:blipFill>
          <a:blip r:embed="rId3"/>
          <a:stretch>
            <a:fillRect/>
          </a:stretch>
        </p:blipFill>
        <p:spPr>
          <a:xfrm>
            <a:off x="1855774" y="2294862"/>
            <a:ext cx="7645074" cy="1613520"/>
          </a:xfrm>
          <a:prstGeom prst="rect">
            <a:avLst/>
          </a:prstGeom>
        </p:spPr>
      </p:pic>
    </p:spTree>
    <p:extLst>
      <p:ext uri="{BB962C8B-B14F-4D97-AF65-F5344CB8AC3E}">
        <p14:creationId xmlns:p14="http://schemas.microsoft.com/office/powerpoint/2010/main" val="1970899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429889"/>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940878" y="2800190"/>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INFORME PQRS III TRIMESTRE 2019</a:t>
            </a:r>
          </a:p>
        </p:txBody>
      </p:sp>
      <p:sp>
        <p:nvSpPr>
          <p:cNvPr id="145" name="Conector recto 9"/>
          <p:cNvSpPr/>
          <p:nvPr/>
        </p:nvSpPr>
        <p:spPr>
          <a:xfrm>
            <a:off x="7113777" y="4706272"/>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CANALES DE INGRESO</a:t>
            </a:r>
            <a:endParaRPr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Canales de ingreso de las PQRS II trimestre vs I trimestre 2019 </a:t>
            </a:r>
            <a:endParaRPr dirty="0"/>
          </a:p>
        </p:txBody>
      </p:sp>
      <p:sp>
        <p:nvSpPr>
          <p:cNvPr id="3" name="Rectángulo 2"/>
          <p:cNvSpPr/>
          <p:nvPr/>
        </p:nvSpPr>
        <p:spPr>
          <a:xfrm>
            <a:off x="5536410" y="1978710"/>
            <a:ext cx="6096000" cy="3693319"/>
          </a:xfrm>
          <a:prstGeom prst="rect">
            <a:avLst/>
          </a:prstGeom>
        </p:spPr>
        <p:txBody>
          <a:bodyPr>
            <a:spAutoFit/>
          </a:bodyPr>
          <a:lstStyle/>
          <a:p>
            <a:pPr algn="just"/>
            <a:r>
              <a:rPr lang="es-CO" dirty="0"/>
              <a:t>De acuerdo a los datos obtenidos, se puede observar un aumento general en el ingreso de PQRS durante el III trimestre respecto del trimestre anterior, existiendo como principal canal de ingreso para las PQRS, el escrito con 18.381 peticiones, quejas, reclamos y sugerencias, seguido del canal virtual 5.731, correo electrónico 1.381, presencial 989 y finalmente los menos utilizados  buzón de sugerencias con 142 y telefónico con 20.</a:t>
            </a:r>
          </a:p>
          <a:p>
            <a:pPr algn="just"/>
            <a:endParaRPr lang="es-CO" dirty="0"/>
          </a:p>
          <a:p>
            <a:pPr algn="just"/>
            <a:r>
              <a:rPr lang="es-CO" dirty="0"/>
              <a:t>Vale la pena mencionar que en comparación con el trimestre anterior, hubo un aumento en las PQRS que ingresaron a través de los canales presencial y virtual. </a:t>
            </a:r>
          </a:p>
          <a:p>
            <a:pPr algn="just"/>
            <a:endParaRPr lang="es-CO" dirty="0"/>
          </a:p>
        </p:txBody>
      </p:sp>
      <p:pic>
        <p:nvPicPr>
          <p:cNvPr id="5" name="Imagen 4">
            <a:extLst>
              <a:ext uri="{FF2B5EF4-FFF2-40B4-BE49-F238E27FC236}">
                <a16:creationId xmlns:a16="http://schemas.microsoft.com/office/drawing/2014/main" id="{23BE020D-AC78-468E-8463-1D5ABB16B4F0}"/>
              </a:ext>
            </a:extLst>
          </p:cNvPr>
          <p:cNvPicPr>
            <a:picLocks noChangeAspect="1"/>
          </p:cNvPicPr>
          <p:nvPr/>
        </p:nvPicPr>
        <p:blipFill>
          <a:blip r:embed="rId3"/>
          <a:stretch>
            <a:fillRect/>
          </a:stretch>
        </p:blipFill>
        <p:spPr>
          <a:xfrm>
            <a:off x="559590" y="1615274"/>
            <a:ext cx="4593762" cy="2222947"/>
          </a:xfrm>
          <a:prstGeom prst="rect">
            <a:avLst/>
          </a:prstGeom>
        </p:spPr>
      </p:pic>
      <p:pic>
        <p:nvPicPr>
          <p:cNvPr id="6" name="Imagen 5">
            <a:extLst>
              <a:ext uri="{FF2B5EF4-FFF2-40B4-BE49-F238E27FC236}">
                <a16:creationId xmlns:a16="http://schemas.microsoft.com/office/drawing/2014/main" id="{46BA693E-BADC-4FC5-941F-C842B7773B49}"/>
              </a:ext>
            </a:extLst>
          </p:cNvPr>
          <p:cNvPicPr>
            <a:picLocks noChangeAspect="1"/>
          </p:cNvPicPr>
          <p:nvPr/>
        </p:nvPicPr>
        <p:blipFill>
          <a:blip r:embed="rId4"/>
          <a:stretch>
            <a:fillRect/>
          </a:stretch>
        </p:blipFill>
        <p:spPr>
          <a:xfrm>
            <a:off x="559590" y="4002875"/>
            <a:ext cx="4593762" cy="2659831"/>
          </a:xfrm>
          <a:prstGeom prst="rect">
            <a:avLst/>
          </a:prstGeom>
        </p:spPr>
      </p:pic>
    </p:spTree>
    <p:extLst>
      <p:ext uri="{BB962C8B-B14F-4D97-AF65-F5344CB8AC3E}">
        <p14:creationId xmlns:p14="http://schemas.microsoft.com/office/powerpoint/2010/main" val="35274526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Tiempo promedio de respuesta  por modalidad de solicitud</a:t>
            </a:r>
            <a:endParaRPr dirty="0"/>
          </a:p>
        </p:txBody>
      </p:sp>
      <p:sp>
        <p:nvSpPr>
          <p:cNvPr id="3" name="Rectángulo 2"/>
          <p:cNvSpPr/>
          <p:nvPr/>
        </p:nvSpPr>
        <p:spPr>
          <a:xfrm>
            <a:off x="6575898" y="3113568"/>
            <a:ext cx="5447490" cy="1754326"/>
          </a:xfrm>
          <a:prstGeom prst="rect">
            <a:avLst/>
          </a:prstGeom>
        </p:spPr>
        <p:txBody>
          <a:bodyPr wrap="square">
            <a:spAutoFit/>
          </a:bodyPr>
          <a:lstStyle/>
          <a:p>
            <a:pPr algn="just"/>
            <a:r>
              <a:rPr lang="es-CO" dirty="0"/>
              <a:t>Para el III trimestre de 2019, se concluye que las peticiones, quejas y reclamos son atendidos en un término no mayor a 4 días cumpliendo de esta manera los tiempos promedio de repuesta establecidos en la Ley 1755 de 2015.</a:t>
            </a:r>
          </a:p>
          <a:p>
            <a:r>
              <a:rPr lang="es-CO" b="1" dirty="0"/>
              <a:t> </a:t>
            </a:r>
            <a:endParaRPr lang="es-CO" dirty="0"/>
          </a:p>
        </p:txBody>
      </p:sp>
      <p:pic>
        <p:nvPicPr>
          <p:cNvPr id="6" name="Imagen 5">
            <a:extLst>
              <a:ext uri="{FF2B5EF4-FFF2-40B4-BE49-F238E27FC236}">
                <a16:creationId xmlns:a16="http://schemas.microsoft.com/office/drawing/2014/main" id="{08091C83-6B97-47A3-BBD2-8DFCD1BFAB75}"/>
              </a:ext>
            </a:extLst>
          </p:cNvPr>
          <p:cNvPicPr>
            <a:picLocks noChangeAspect="1"/>
          </p:cNvPicPr>
          <p:nvPr/>
        </p:nvPicPr>
        <p:blipFill>
          <a:blip r:embed="rId3"/>
          <a:stretch>
            <a:fillRect/>
          </a:stretch>
        </p:blipFill>
        <p:spPr>
          <a:xfrm>
            <a:off x="501897" y="2585332"/>
            <a:ext cx="5780775" cy="2449655"/>
          </a:xfrm>
          <a:prstGeom prst="rect">
            <a:avLst/>
          </a:prstGeom>
        </p:spPr>
      </p:pic>
    </p:spTree>
    <p:extLst>
      <p:ext uri="{BB962C8B-B14F-4D97-AF65-F5344CB8AC3E}">
        <p14:creationId xmlns:p14="http://schemas.microsoft.com/office/powerpoint/2010/main" val="41079668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ACCESO A LA INFORMACIÓN PÚBLICA</a:t>
            </a:r>
            <a:endParaRPr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7397596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Acceso a la Información Pública</a:t>
            </a:r>
            <a:endParaRPr dirty="0"/>
          </a:p>
        </p:txBody>
      </p:sp>
      <p:sp>
        <p:nvSpPr>
          <p:cNvPr id="3" name="Rectángulo 2"/>
          <p:cNvSpPr/>
          <p:nvPr/>
        </p:nvSpPr>
        <p:spPr>
          <a:xfrm>
            <a:off x="6241308" y="2349028"/>
            <a:ext cx="5447490" cy="3416320"/>
          </a:xfrm>
          <a:prstGeom prst="rect">
            <a:avLst/>
          </a:prstGeom>
        </p:spPr>
        <p:txBody>
          <a:bodyPr wrap="square">
            <a:spAutoFit/>
          </a:bodyPr>
          <a:lstStyle/>
          <a:p>
            <a:pPr algn="just"/>
            <a:r>
              <a:rPr lang="es-CO" dirty="0"/>
              <a:t>De conformidad a  lo establecido en la Ley 1712 de 2014, «</a:t>
            </a:r>
            <a:r>
              <a:rPr lang="es-CO" i="1" dirty="0"/>
              <a:t>Por medio de la cual se crea la Ley de Transparencia y del Derecho de Acceso a la Información Pública Nacional y se dictan otras disposiciones</a:t>
            </a:r>
            <a:r>
              <a:rPr lang="es-CO" dirty="0"/>
              <a:t>» en el III trimestre de 2019 se negó el acceso a la información por tener carácter de reserva legal a un  total de 429 peticiones.</a:t>
            </a:r>
          </a:p>
          <a:p>
            <a:pPr algn="just"/>
            <a:endParaRPr lang="es-CO" dirty="0"/>
          </a:p>
          <a:p>
            <a:pPr algn="just"/>
            <a:r>
              <a:rPr lang="es-CO" dirty="0"/>
              <a:t>Respecto a las solicitudes sobre las cuales la Fiscalía General de la Nación no tiene competencia, se evidencio que durante el III trimestre de 2019, se realizó traslado a otras entidades de </a:t>
            </a:r>
            <a:r>
              <a:rPr lang="es-CO" dirty="0">
                <a:solidFill>
                  <a:schemeClr val="tx1"/>
                </a:solidFill>
              </a:rPr>
              <a:t>291</a:t>
            </a:r>
            <a:r>
              <a:rPr lang="es-CO" dirty="0">
                <a:solidFill>
                  <a:srgbClr val="FF0000"/>
                </a:solidFill>
              </a:rPr>
              <a:t> </a:t>
            </a:r>
            <a:r>
              <a:rPr lang="es-CO" dirty="0"/>
              <a:t>solicitudes.</a:t>
            </a:r>
          </a:p>
        </p:txBody>
      </p:sp>
      <p:graphicFrame>
        <p:nvGraphicFramePr>
          <p:cNvPr id="7" name="Tabla 6">
            <a:extLst>
              <a:ext uri="{FF2B5EF4-FFF2-40B4-BE49-F238E27FC236}">
                <a16:creationId xmlns:a16="http://schemas.microsoft.com/office/drawing/2014/main" id="{7D391B7B-CA26-423D-BBCB-7509EAD58921}"/>
              </a:ext>
            </a:extLst>
          </p:cNvPr>
          <p:cNvGraphicFramePr>
            <a:graphicFrameLocks noGrp="1"/>
          </p:cNvGraphicFramePr>
          <p:nvPr>
            <p:extLst>
              <p:ext uri="{D42A27DB-BD31-4B8C-83A1-F6EECF244321}">
                <p14:modId xmlns:p14="http://schemas.microsoft.com/office/powerpoint/2010/main" val="3330523145"/>
              </p:ext>
            </p:extLst>
          </p:nvPr>
        </p:nvGraphicFramePr>
        <p:xfrm>
          <a:off x="88193" y="4731545"/>
          <a:ext cx="6007806" cy="846667"/>
        </p:xfrm>
        <a:graphic>
          <a:graphicData uri="http://schemas.openxmlformats.org/drawingml/2006/table">
            <a:tbl>
              <a:tblPr/>
              <a:tblGrid>
                <a:gridCol w="3332340">
                  <a:extLst>
                    <a:ext uri="{9D8B030D-6E8A-4147-A177-3AD203B41FA5}">
                      <a16:colId xmlns:a16="http://schemas.microsoft.com/office/drawing/2014/main" val="669100838"/>
                    </a:ext>
                  </a:extLst>
                </a:gridCol>
                <a:gridCol w="496711">
                  <a:extLst>
                    <a:ext uri="{9D8B030D-6E8A-4147-A177-3AD203B41FA5}">
                      <a16:colId xmlns:a16="http://schemas.microsoft.com/office/drawing/2014/main" val="715303556"/>
                    </a:ext>
                  </a:extLst>
                </a:gridCol>
                <a:gridCol w="607083">
                  <a:extLst>
                    <a:ext uri="{9D8B030D-6E8A-4147-A177-3AD203B41FA5}">
                      <a16:colId xmlns:a16="http://schemas.microsoft.com/office/drawing/2014/main" val="3151401895"/>
                    </a:ext>
                  </a:extLst>
                </a:gridCol>
                <a:gridCol w="926459">
                  <a:extLst>
                    <a:ext uri="{9D8B030D-6E8A-4147-A177-3AD203B41FA5}">
                      <a16:colId xmlns:a16="http://schemas.microsoft.com/office/drawing/2014/main" val="2983454349"/>
                    </a:ext>
                  </a:extLst>
                </a:gridCol>
                <a:gridCol w="645213">
                  <a:extLst>
                    <a:ext uri="{9D8B030D-6E8A-4147-A177-3AD203B41FA5}">
                      <a16:colId xmlns:a16="http://schemas.microsoft.com/office/drawing/2014/main" val="3588586045"/>
                    </a:ext>
                  </a:extLst>
                </a:gridCol>
              </a:tblGrid>
              <a:tr h="564445">
                <a:tc>
                  <a:txBody>
                    <a:bodyPr/>
                    <a:lstStyle/>
                    <a:p>
                      <a:pPr algn="ctr" fontAlgn="ctr"/>
                      <a:r>
                        <a:rPr lang="es-CO" sz="1100" b="1" i="0" u="none" strike="noStrike">
                          <a:solidFill>
                            <a:srgbClr val="FFFFFF"/>
                          </a:solidFill>
                          <a:effectLst/>
                          <a:latin typeface="Calibri" panose="020F0502020204030204" pitchFamily="34" charset="0"/>
                        </a:rPr>
                        <a:t>TRASLADOS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JULIO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AGOSTO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SEPTIEMBRE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 TRIM III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3347664015"/>
                  </a:ext>
                </a:extLst>
              </a:tr>
              <a:tr h="282222">
                <a:tc>
                  <a:txBody>
                    <a:bodyPr/>
                    <a:lstStyle/>
                    <a:p>
                      <a:pPr algn="l" fontAlgn="b"/>
                      <a:r>
                        <a:rPr lang="es-CO" sz="1100" b="0" i="0" u="none" strike="noStrike" dirty="0">
                          <a:solidFill>
                            <a:srgbClr val="000000"/>
                          </a:solidFill>
                          <a:effectLst/>
                          <a:latin typeface="Calibri" panose="020F0502020204030204" pitchFamily="34" charset="0"/>
                        </a:rPr>
                        <a:t>PQS TRASLADAS A OTRAS ENTIDADES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200395040"/>
                  </a:ext>
                </a:extLst>
              </a:tr>
            </a:tbl>
          </a:graphicData>
        </a:graphic>
      </p:graphicFrame>
      <p:graphicFrame>
        <p:nvGraphicFramePr>
          <p:cNvPr id="8" name="Tabla 7">
            <a:extLst>
              <a:ext uri="{FF2B5EF4-FFF2-40B4-BE49-F238E27FC236}">
                <a16:creationId xmlns:a16="http://schemas.microsoft.com/office/drawing/2014/main" id="{D19A8B1C-ED95-4899-AE7F-A9E4DB56C335}"/>
              </a:ext>
            </a:extLst>
          </p:cNvPr>
          <p:cNvGraphicFramePr>
            <a:graphicFrameLocks noGrp="1"/>
          </p:cNvGraphicFramePr>
          <p:nvPr>
            <p:extLst>
              <p:ext uri="{D42A27DB-BD31-4B8C-83A1-F6EECF244321}">
                <p14:modId xmlns:p14="http://schemas.microsoft.com/office/powerpoint/2010/main" val="3298947854"/>
              </p:ext>
            </p:extLst>
          </p:nvPr>
        </p:nvGraphicFramePr>
        <p:xfrm>
          <a:off x="88195" y="2912528"/>
          <a:ext cx="6007804" cy="846667"/>
        </p:xfrm>
        <a:graphic>
          <a:graphicData uri="http://schemas.openxmlformats.org/drawingml/2006/table">
            <a:tbl>
              <a:tblPr/>
              <a:tblGrid>
                <a:gridCol w="3311146">
                  <a:extLst>
                    <a:ext uri="{9D8B030D-6E8A-4147-A177-3AD203B41FA5}">
                      <a16:colId xmlns:a16="http://schemas.microsoft.com/office/drawing/2014/main" val="3386049493"/>
                    </a:ext>
                  </a:extLst>
                </a:gridCol>
                <a:gridCol w="540481">
                  <a:extLst>
                    <a:ext uri="{9D8B030D-6E8A-4147-A177-3AD203B41FA5}">
                      <a16:colId xmlns:a16="http://schemas.microsoft.com/office/drawing/2014/main" val="4033467707"/>
                    </a:ext>
                  </a:extLst>
                </a:gridCol>
                <a:gridCol w="584505">
                  <a:extLst>
                    <a:ext uri="{9D8B030D-6E8A-4147-A177-3AD203B41FA5}">
                      <a16:colId xmlns:a16="http://schemas.microsoft.com/office/drawing/2014/main" val="977399396"/>
                    </a:ext>
                  </a:extLst>
                </a:gridCol>
                <a:gridCol w="926459">
                  <a:extLst>
                    <a:ext uri="{9D8B030D-6E8A-4147-A177-3AD203B41FA5}">
                      <a16:colId xmlns:a16="http://schemas.microsoft.com/office/drawing/2014/main" val="2949499105"/>
                    </a:ext>
                  </a:extLst>
                </a:gridCol>
                <a:gridCol w="645213">
                  <a:extLst>
                    <a:ext uri="{9D8B030D-6E8A-4147-A177-3AD203B41FA5}">
                      <a16:colId xmlns:a16="http://schemas.microsoft.com/office/drawing/2014/main" val="1973762474"/>
                    </a:ext>
                  </a:extLst>
                </a:gridCol>
              </a:tblGrid>
              <a:tr h="564445">
                <a:tc>
                  <a:txBody>
                    <a:bodyPr/>
                    <a:lstStyle/>
                    <a:p>
                      <a:pPr algn="ctr" fontAlgn="ctr"/>
                      <a:r>
                        <a:rPr lang="es-CO" sz="1100" b="1" i="0" u="none" strike="noStrike" dirty="0">
                          <a:solidFill>
                            <a:srgbClr val="FFFFFF"/>
                          </a:solidFill>
                          <a:effectLst/>
                          <a:latin typeface="Calibri" panose="020F0502020204030204" pitchFamily="34" charset="0"/>
                        </a:rPr>
                        <a:t>NEGADAS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JULIO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AGOSTO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SEPTIEMBRE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 TRIM III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901949765"/>
                  </a:ext>
                </a:extLst>
              </a:tr>
              <a:tr h="282222">
                <a:tc>
                  <a:txBody>
                    <a:bodyPr/>
                    <a:lstStyle/>
                    <a:p>
                      <a:pPr algn="l" fontAlgn="b"/>
                      <a:r>
                        <a:rPr lang="es-CO" sz="1100" b="0" i="0" u="none" strike="noStrike">
                          <a:solidFill>
                            <a:srgbClr val="000000"/>
                          </a:solidFill>
                          <a:effectLst/>
                          <a:latin typeface="Calibri" panose="020F0502020204030204" pitchFamily="34" charset="0"/>
                        </a:rPr>
                        <a:t>SOLICITUDES NEGADAS POR RESERVA LEGAL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429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60682344"/>
                  </a:ext>
                </a:extLst>
              </a:tr>
            </a:tbl>
          </a:graphicData>
        </a:graphic>
      </p:graphicFrame>
    </p:spTree>
    <p:extLst>
      <p:ext uri="{BB962C8B-B14F-4D97-AF65-F5344CB8AC3E}">
        <p14:creationId xmlns:p14="http://schemas.microsoft.com/office/powerpoint/2010/main" val="269024351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Proyección de acciones de mejora</a:t>
            </a:r>
            <a:endParaRPr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4286304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Proyección de acciones de mejora</a:t>
            </a:r>
            <a:endParaRPr dirty="0"/>
          </a:p>
        </p:txBody>
      </p:sp>
      <p:sp>
        <p:nvSpPr>
          <p:cNvPr id="4" name="CuadroTexto 3"/>
          <p:cNvSpPr txBox="1"/>
          <p:nvPr/>
        </p:nvSpPr>
        <p:spPr>
          <a:xfrm>
            <a:off x="1582434" y="2345128"/>
            <a:ext cx="8780445"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dirty="0">
                <a:solidFill>
                  <a:schemeClr val="tx1"/>
                </a:solidFill>
              </a:rPr>
              <a:t>1. Se continuará realizando asesoría y orientación a las Direcciones Seccionales y dependencias de Nivel Central, sobre los lineamientos para el tramite de PQRS, recabando en:</a:t>
            </a:r>
          </a:p>
          <a:p>
            <a:pPr algn="just"/>
            <a:endParaRPr lang="es-CO" dirty="0">
              <a:solidFill>
                <a:schemeClr val="tx1"/>
              </a:solidFill>
            </a:endParaRPr>
          </a:p>
          <a:p>
            <a:pPr marL="342900" indent="-342900" algn="just">
              <a:buFont typeface="Wingdings" panose="05000000000000000000" pitchFamily="2" charset="2"/>
              <a:buChar char="ü"/>
            </a:pPr>
            <a:r>
              <a:rPr lang="es-CO" dirty="0"/>
              <a:t>Cumplimiento de términos legales según tipo de solicitud.</a:t>
            </a:r>
          </a:p>
          <a:p>
            <a:pPr marL="342900" indent="-342900" algn="just">
              <a:buFont typeface="Wingdings" panose="05000000000000000000" pitchFamily="2" charset="2"/>
              <a:buChar char="ü"/>
            </a:pPr>
            <a:r>
              <a:rPr lang="es-CO" dirty="0"/>
              <a:t>Tratamiento de situaciones especiales en la gestión de PQRS contempladas en la ley, tales como peticiones reiterativas, incompletas, oscuras o irrespetuosas.</a:t>
            </a:r>
          </a:p>
          <a:p>
            <a:pPr marL="342900" indent="-342900" algn="just">
              <a:buFont typeface="Wingdings" panose="05000000000000000000" pitchFamily="2" charset="2"/>
              <a:buChar char="ü"/>
            </a:pPr>
            <a:r>
              <a:rPr lang="es-CO" dirty="0"/>
              <a:t>Aplicabilidad de la ley de Protección de Datos Personales.</a:t>
            </a:r>
          </a:p>
          <a:p>
            <a:pPr algn="just"/>
            <a:endParaRPr lang="es-CO" dirty="0">
              <a:solidFill>
                <a:schemeClr val="tx1"/>
              </a:solidFill>
            </a:endParaRPr>
          </a:p>
          <a:p>
            <a:pPr algn="just"/>
            <a:endParaRPr lang="es-CO" dirty="0">
              <a:solidFill>
                <a:schemeClr val="tx1"/>
              </a:solidFill>
            </a:endParaRPr>
          </a:p>
        </p:txBody>
      </p:sp>
    </p:spTree>
    <p:extLst>
      <p:ext uri="{BB962C8B-B14F-4D97-AF65-F5344CB8AC3E}">
        <p14:creationId xmlns:p14="http://schemas.microsoft.com/office/powerpoint/2010/main" val="2715973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III trimestre 2019 Vs. II trimestre 2019 </a:t>
            </a:r>
            <a:r>
              <a:rPr dirty="0"/>
              <a:t> </a:t>
            </a:r>
          </a:p>
        </p:txBody>
      </p:sp>
      <p:sp>
        <p:nvSpPr>
          <p:cNvPr id="5" name="CuadroTexto 4"/>
          <p:cNvSpPr txBox="1"/>
          <p:nvPr/>
        </p:nvSpPr>
        <p:spPr>
          <a:xfrm>
            <a:off x="2601621" y="1827629"/>
            <a:ext cx="538912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s-CO" dirty="0"/>
              <a:t>INTRODUCCIÓN </a:t>
            </a:r>
          </a:p>
          <a:p>
            <a:pPr algn="ct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CuadroTexto 14"/>
          <p:cNvSpPr txBox="1"/>
          <p:nvPr/>
        </p:nvSpPr>
        <p:spPr>
          <a:xfrm>
            <a:off x="791583" y="2711024"/>
            <a:ext cx="10926284"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dirty="0"/>
              <a:t>La Fiscalía General de la Nación, presenta el informe consolidado de las peticiones, quejas, reclamos y sugerencias recibidas y atendidas por las Direcciones Seccionales y dependencias del Nivel Central correspondientes al periodo comprendido entre el 1 de Julio al 30 de Septiembre de 2019, a través de los diferentes canales de recepción que la entidad ha dispuesto para tal fin. </a:t>
            </a:r>
          </a:p>
          <a:p>
            <a:pPr algn="just"/>
            <a:endParaRPr lang="es-CO" dirty="0"/>
          </a:p>
          <a:p>
            <a:pPr algn="just"/>
            <a:r>
              <a:rPr lang="es-CO" dirty="0"/>
              <a:t>Este informe tiene como finalidad establecer la variación de PQRS recibidas en el periodo, comportamiento de los canales de ingreso, tiempo promedio de respuesta e identificar oportunidades de mejora.</a:t>
            </a:r>
          </a:p>
          <a:p>
            <a:pPr algn="just"/>
            <a:endParaRPr lang="es-CO" dirty="0"/>
          </a:p>
          <a:p>
            <a:pPr algn="just"/>
            <a:r>
              <a:rPr lang="es-ES" dirty="0"/>
              <a:t> </a:t>
            </a:r>
            <a:endParaRPr lang="es-CO"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III trimestre 2019 Vs. II trimestre 2019 </a:t>
            </a:r>
            <a:r>
              <a:rPr dirty="0"/>
              <a:t> </a:t>
            </a:r>
          </a:p>
        </p:txBody>
      </p:sp>
      <p:sp>
        <p:nvSpPr>
          <p:cNvPr id="5" name="CuadroTexto 4"/>
          <p:cNvSpPr txBox="1"/>
          <p:nvPr/>
        </p:nvSpPr>
        <p:spPr>
          <a:xfrm>
            <a:off x="5441245" y="1524000"/>
            <a:ext cx="619760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ES" dirty="0"/>
              <a:t>La cantidad de derechos de petición, quejas, reclamos y sugerencias recibidos por la Fiscalía General de la Nación en el tercer trimestre de 2019, aumento en un 26% respecto al segundo trimestre. Teniendo en cuenta que de 21.122 PQRS recibidas en el segundo trimestre, se pasó a recibir 26.644 en el tercer trimestre; es decir, se recibieron 5.522 PQRS más en comparación con el segundo trimestre del año.</a:t>
            </a:r>
            <a:endParaRPr lang="es-CO" dirty="0"/>
          </a:p>
          <a:p>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6" name="Gráfico 5">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618611496"/>
              </p:ext>
            </p:extLst>
          </p:nvPr>
        </p:nvGraphicFramePr>
        <p:xfrm>
          <a:off x="101247" y="2415732"/>
          <a:ext cx="5080353" cy="2393335"/>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a:extLst>
              <a:ext uri="{FF2B5EF4-FFF2-40B4-BE49-F238E27FC236}">
                <a16:creationId xmlns:a16="http://schemas.microsoft.com/office/drawing/2014/main" id="{005A3C36-509B-49CE-8C7C-588FE2426568}"/>
              </a:ext>
            </a:extLst>
          </p:cNvPr>
          <p:cNvPicPr>
            <a:picLocks noChangeAspect="1"/>
          </p:cNvPicPr>
          <p:nvPr/>
        </p:nvPicPr>
        <p:blipFill>
          <a:blip r:embed="rId4"/>
          <a:stretch>
            <a:fillRect/>
          </a:stretch>
        </p:blipFill>
        <p:spPr>
          <a:xfrm>
            <a:off x="5441245" y="3805666"/>
            <a:ext cx="4747210" cy="2748679"/>
          </a:xfrm>
          <a:prstGeom prst="rect">
            <a:avLst/>
          </a:prstGeom>
        </p:spPr>
      </p:pic>
    </p:spTree>
    <p:extLst>
      <p:ext uri="{BB962C8B-B14F-4D97-AF65-F5344CB8AC3E}">
        <p14:creationId xmlns:p14="http://schemas.microsoft.com/office/powerpoint/2010/main" val="24717694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DERECHOS DE PETICIÓN</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7" y="303655"/>
            <a:ext cx="9201099"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derechos de petición III trimestre </a:t>
            </a:r>
          </a:p>
          <a:p>
            <a:r>
              <a:rPr lang="es-CO" dirty="0"/>
              <a:t>vs II trimestre 2019 </a:t>
            </a:r>
            <a:endParaRPr dirty="0"/>
          </a:p>
        </p:txBody>
      </p:sp>
      <p:sp>
        <p:nvSpPr>
          <p:cNvPr id="5" name="CuadroTexto 4"/>
          <p:cNvSpPr txBox="1"/>
          <p:nvPr/>
        </p:nvSpPr>
        <p:spPr>
          <a:xfrm>
            <a:off x="376037" y="3981011"/>
            <a:ext cx="587917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dirty="0"/>
              <a:t>La cantidad de derechos de petición allegados en el tercer trimestre de 2019 tuvo un aumento de 20% respecto al segundo trimestre del año, representando en 5.055 peticiones más.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n 2">
            <a:extLst>
              <a:ext uri="{FF2B5EF4-FFF2-40B4-BE49-F238E27FC236}">
                <a16:creationId xmlns:a16="http://schemas.microsoft.com/office/drawing/2014/main" id="{8F6B69D4-107D-4EB7-A120-16F35EDEA222}"/>
              </a:ext>
            </a:extLst>
          </p:cNvPr>
          <p:cNvPicPr>
            <a:picLocks noChangeAspect="1"/>
          </p:cNvPicPr>
          <p:nvPr/>
        </p:nvPicPr>
        <p:blipFill>
          <a:blip r:embed="rId3"/>
          <a:stretch>
            <a:fillRect/>
          </a:stretch>
        </p:blipFill>
        <p:spPr>
          <a:xfrm>
            <a:off x="376036" y="2343317"/>
            <a:ext cx="5879174" cy="1430029"/>
          </a:xfrm>
          <a:prstGeom prst="rect">
            <a:avLst/>
          </a:prstGeom>
        </p:spPr>
      </p:pic>
      <p:pic>
        <p:nvPicPr>
          <p:cNvPr id="8" name="Imagen 7">
            <a:extLst>
              <a:ext uri="{FF2B5EF4-FFF2-40B4-BE49-F238E27FC236}">
                <a16:creationId xmlns:a16="http://schemas.microsoft.com/office/drawing/2014/main" id="{24D90E10-0FA7-4128-9DCF-B1B728A07247}"/>
              </a:ext>
            </a:extLst>
          </p:cNvPr>
          <p:cNvPicPr>
            <a:picLocks noChangeAspect="1"/>
          </p:cNvPicPr>
          <p:nvPr/>
        </p:nvPicPr>
        <p:blipFill>
          <a:blip r:embed="rId4"/>
          <a:stretch>
            <a:fillRect/>
          </a:stretch>
        </p:blipFill>
        <p:spPr>
          <a:xfrm>
            <a:off x="6569483" y="2343317"/>
            <a:ext cx="4584589" cy="2956816"/>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derechos de petición III trimestre 2019</a:t>
            </a:r>
            <a:endParaRPr dirty="0"/>
          </a:p>
        </p:txBody>
      </p:sp>
      <p:sp>
        <p:nvSpPr>
          <p:cNvPr id="2" name="CuadroTexto 1"/>
          <p:cNvSpPr txBox="1"/>
          <p:nvPr/>
        </p:nvSpPr>
        <p:spPr>
          <a:xfrm>
            <a:off x="6481368" y="4841520"/>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CO" dirty="0"/>
              <a:t>Direcciones Seccionales que reportaron mayor número de peticiones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CuadroTexto 10"/>
          <p:cNvSpPr txBox="1"/>
          <p:nvPr/>
        </p:nvSpPr>
        <p:spPr>
          <a:xfrm>
            <a:off x="234233" y="2089873"/>
            <a:ext cx="301877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CO" dirty="0"/>
              <a:t>Direcciones Nacionales que reportaron mayor número de peticiones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9" name="Imagen 8">
            <a:extLst>
              <a:ext uri="{FF2B5EF4-FFF2-40B4-BE49-F238E27FC236}">
                <a16:creationId xmlns:a16="http://schemas.microsoft.com/office/drawing/2014/main" id="{5C3D5FAF-63D6-4065-99AF-303B41FD7665}"/>
              </a:ext>
            </a:extLst>
          </p:cNvPr>
          <p:cNvPicPr>
            <a:picLocks noChangeAspect="1"/>
          </p:cNvPicPr>
          <p:nvPr/>
        </p:nvPicPr>
        <p:blipFill>
          <a:blip r:embed="rId3"/>
          <a:stretch>
            <a:fillRect/>
          </a:stretch>
        </p:blipFill>
        <p:spPr>
          <a:xfrm>
            <a:off x="3465688" y="1944547"/>
            <a:ext cx="8353779" cy="2239571"/>
          </a:xfrm>
          <a:prstGeom prst="rect">
            <a:avLst/>
          </a:prstGeom>
        </p:spPr>
      </p:pic>
      <p:pic>
        <p:nvPicPr>
          <p:cNvPr id="10" name="Imagen 9">
            <a:extLst>
              <a:ext uri="{FF2B5EF4-FFF2-40B4-BE49-F238E27FC236}">
                <a16:creationId xmlns:a16="http://schemas.microsoft.com/office/drawing/2014/main" id="{DACEAAD2-3429-47CA-B7DF-CBD9085AC6FB}"/>
              </a:ext>
            </a:extLst>
          </p:cNvPr>
          <p:cNvPicPr>
            <a:picLocks noChangeAspect="1"/>
          </p:cNvPicPr>
          <p:nvPr/>
        </p:nvPicPr>
        <p:blipFill>
          <a:blip r:embed="rId4"/>
          <a:stretch>
            <a:fillRect/>
          </a:stretch>
        </p:blipFill>
        <p:spPr>
          <a:xfrm>
            <a:off x="1317966" y="4282689"/>
            <a:ext cx="4973783" cy="2410320"/>
          </a:xfrm>
          <a:prstGeom prst="rect">
            <a:avLst/>
          </a:prstGeom>
        </p:spPr>
      </p:pic>
    </p:spTree>
    <p:extLst>
      <p:ext uri="{BB962C8B-B14F-4D97-AF65-F5344CB8AC3E}">
        <p14:creationId xmlns:p14="http://schemas.microsoft.com/office/powerpoint/2010/main" val="34184710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las peticiones  III trimestre 2019</a:t>
            </a:r>
            <a:endParaRPr dirty="0"/>
          </a:p>
        </p:txBody>
      </p:sp>
      <p:sp>
        <p:nvSpPr>
          <p:cNvPr id="3" name="Rectángulo 2"/>
          <p:cNvSpPr/>
          <p:nvPr/>
        </p:nvSpPr>
        <p:spPr>
          <a:xfrm>
            <a:off x="1452247" y="5139880"/>
            <a:ext cx="9093895" cy="1200329"/>
          </a:xfrm>
          <a:prstGeom prst="rect">
            <a:avLst/>
          </a:prstGeom>
        </p:spPr>
        <p:txBody>
          <a:bodyPr wrap="square">
            <a:spAutoFit/>
          </a:bodyPr>
          <a:lstStyle/>
          <a:p>
            <a:pPr algn="just"/>
            <a:r>
              <a:rPr lang="es-CO" dirty="0"/>
              <a:t>El motivo por el que más ingresaron peticiones a la entidad fue “</a:t>
            </a:r>
            <a:r>
              <a:rPr lang="es-CO" i="1" dirty="0"/>
              <a:t>SOLICITUD DE INFORMACIÓN</a:t>
            </a:r>
            <a:r>
              <a:rPr lang="es-CO" dirty="0"/>
              <a:t>” con el 54%, seguido por  “</a:t>
            </a:r>
            <a:r>
              <a:rPr lang="es-CO" i="1" dirty="0"/>
              <a:t>SOLICITUD DE CERTIFICACIÓN</a:t>
            </a:r>
            <a:r>
              <a:rPr lang="es-CO" dirty="0"/>
              <a:t>” con el  14%, “ </a:t>
            </a:r>
            <a:r>
              <a:rPr lang="es-CO" i="1" dirty="0"/>
              <a:t>COPIA DE DOCUMENTOS</a:t>
            </a:r>
            <a:r>
              <a:rPr lang="es-CO" dirty="0"/>
              <a:t>” 7%, y “</a:t>
            </a:r>
            <a:r>
              <a:rPr lang="es-CO" i="1" dirty="0"/>
              <a:t>PRESTACIÓN DE UN SERVICIO</a:t>
            </a:r>
            <a:r>
              <a:rPr lang="es-CO" dirty="0"/>
              <a:t> 4%”. Causas que se han mantenido en porcentajes similares en comparación con los reportes obtenidos en el trimestre anterior.</a:t>
            </a:r>
          </a:p>
        </p:txBody>
      </p:sp>
      <p:pic>
        <p:nvPicPr>
          <p:cNvPr id="5" name="Imagen 4">
            <a:extLst>
              <a:ext uri="{FF2B5EF4-FFF2-40B4-BE49-F238E27FC236}">
                <a16:creationId xmlns:a16="http://schemas.microsoft.com/office/drawing/2014/main" id="{6ECD5049-5A3B-45EE-A46A-864403EA8C06}"/>
              </a:ext>
            </a:extLst>
          </p:cNvPr>
          <p:cNvPicPr>
            <a:picLocks noChangeAspect="1"/>
          </p:cNvPicPr>
          <p:nvPr/>
        </p:nvPicPr>
        <p:blipFill>
          <a:blip r:embed="rId3"/>
          <a:stretch>
            <a:fillRect/>
          </a:stretch>
        </p:blipFill>
        <p:spPr>
          <a:xfrm>
            <a:off x="2358187" y="1825440"/>
            <a:ext cx="7475626" cy="3207120"/>
          </a:xfrm>
          <a:prstGeom prst="rect">
            <a:avLst/>
          </a:prstGeom>
        </p:spPr>
      </p:pic>
    </p:spTree>
    <p:extLst>
      <p:ext uri="{BB962C8B-B14F-4D97-AF65-F5344CB8AC3E}">
        <p14:creationId xmlns:p14="http://schemas.microsoft.com/office/powerpoint/2010/main" val="38681465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QUEJAS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3869979482"/>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1253</Words>
  <Application>Microsoft Office PowerPoint</Application>
  <PresentationFormat>Panorámica</PresentationFormat>
  <Paragraphs>89</Paragraphs>
  <Slides>26</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2019-10-30T21:36:32Z</dcterms:modified>
</cp:coreProperties>
</file>