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89" r:id="rId3"/>
    <p:sldId id="258" r:id="rId4"/>
    <p:sldId id="286" r:id="rId5"/>
    <p:sldId id="259" r:id="rId6"/>
    <p:sldId id="260"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61" r:id="rId21"/>
    <p:sldId id="280" r:id="rId22"/>
    <p:sldId id="281" r:id="rId23"/>
    <p:sldId id="284" r:id="rId24"/>
    <p:sldId id="285" r:id="rId25"/>
    <p:sldId id="287" r:id="rId26"/>
    <p:sldId id="288" r:id="rId2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ana Eugenia Ramirez Lòpez" initials="AERL" lastIdx="1" clrIdx="0">
    <p:extLst>
      <p:ext uri="{19B8F6BF-5375-455C-9EA6-DF929625EA0E}">
        <p15:presenceInfo xmlns:p15="http://schemas.microsoft.com/office/powerpoint/2012/main" userId="S-1-5-21-2053067395-844441496-945767274-1419" providerId="AD"/>
      </p:ext>
    </p:extLst>
  </p:cmAuthor>
  <p:cmAuthor id="2" name="Adriana Eugenia Ramirez Lopez" initials="AERL" lastIdx="5" clrIdx="1">
    <p:extLst>
      <p:ext uri="{19B8F6BF-5375-455C-9EA6-DF929625EA0E}">
        <p15:presenceInfo xmlns:p15="http://schemas.microsoft.com/office/powerpoint/2012/main" userId="S::aramirez@fiscalia.gov.co::5d54682a-de24-4f4b-852d-5ed0a19fa4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72" y="9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22T15:30:58.258"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23939519"/>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187270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del título</a:t>
            </a:r>
          </a:p>
        </p:txBody>
      </p:sp>
      <p:sp>
        <p:nvSpPr>
          <p:cNvPr id="12" name="Nivel de texto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92" name="Texto del título"/>
          <p:cNvSpPr txBox="1">
            <a:spLocks noGrp="1"/>
          </p:cNvSpPr>
          <p:nvPr>
            <p:ph type="title"/>
          </p:nvPr>
        </p:nvSpPr>
        <p:spPr>
          <a:prstGeom prst="rect">
            <a:avLst/>
          </a:prstGeom>
        </p:spPr>
        <p:txBody>
          <a:bodyPr/>
          <a:lstStyle/>
          <a:p>
            <a:r>
              <a:t>Texto del título</a:t>
            </a:r>
          </a:p>
        </p:txBody>
      </p:sp>
      <p:sp>
        <p:nvSpPr>
          <p:cNvPr id="93"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1" name="Texto del título"/>
          <p:cNvSpPr txBox="1">
            <a:spLocks noGrp="1"/>
          </p:cNvSpPr>
          <p:nvPr>
            <p:ph type="title"/>
          </p:nvPr>
        </p:nvSpPr>
        <p:spPr>
          <a:xfrm>
            <a:off x="8724900" y="365125"/>
            <a:ext cx="2628900" cy="5811838"/>
          </a:xfrm>
          <a:prstGeom prst="rect">
            <a:avLst/>
          </a:prstGeom>
        </p:spPr>
        <p:txBody>
          <a:bodyPr/>
          <a:lstStyle/>
          <a:p>
            <a:r>
              <a:t>Texto del título</a:t>
            </a:r>
          </a:p>
        </p:txBody>
      </p:sp>
      <p:sp>
        <p:nvSpPr>
          <p:cNvPr id="102" name="Nivel de texto 1…"/>
          <p:cNvSpPr txBox="1">
            <a:spLocks noGrp="1"/>
          </p:cNvSpPr>
          <p:nvPr>
            <p:ph type="body" idx="1"/>
          </p:nvPr>
        </p:nvSpPr>
        <p:spPr>
          <a:xfrm>
            <a:off x="838200" y="365125"/>
            <a:ext cx="7734300" cy="58118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30" name="Nivel de texto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48" name="Nivel de texto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73" name="Nivel de texto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83" name="Marcador de imagen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Nivel de texto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Texto del título</a:t>
            </a:r>
          </a:p>
        </p:txBody>
      </p:sp>
      <p:sp>
        <p:nvSpPr>
          <p:cNvPr id="3"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CuadroTexto 5"/>
          <p:cNvSpPr txBox="1"/>
          <p:nvPr/>
        </p:nvSpPr>
        <p:spPr>
          <a:xfrm>
            <a:off x="499453" y="4954385"/>
            <a:ext cx="3336752"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500" b="1">
                <a:solidFill>
                  <a:srgbClr val="6B6B6B"/>
                </a:solidFill>
                <a:latin typeface="Century Gothic"/>
                <a:ea typeface="Century Gothic"/>
                <a:cs typeface="Century Gothic"/>
                <a:sym typeface="Century Gothic"/>
              </a:defRPr>
            </a:pPr>
            <a:r>
              <a:rPr dirty="0"/>
              <a:t> </a:t>
            </a:r>
          </a:p>
        </p:txBody>
      </p:sp>
      <p:sp>
        <p:nvSpPr>
          <p:cNvPr id="113" name="CuadroTexto 6"/>
          <p:cNvSpPr txBox="1"/>
          <p:nvPr/>
        </p:nvSpPr>
        <p:spPr>
          <a:xfrm>
            <a:off x="499453" y="5588472"/>
            <a:ext cx="3336752"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500" i="1">
                <a:solidFill>
                  <a:srgbClr val="595959"/>
                </a:solidFill>
                <a:latin typeface="Century Gothic"/>
                <a:ea typeface="Century Gothic"/>
                <a:cs typeface="Century Gothic"/>
                <a:sym typeface="Century Gothic"/>
              </a:defRPr>
            </a:pPr>
            <a:endParaRPr dirty="0"/>
          </a:p>
        </p:txBody>
      </p:sp>
      <p:sp>
        <p:nvSpPr>
          <p:cNvPr id="114" name="Rectángulo 1"/>
          <p:cNvSpPr txBox="1"/>
          <p:nvPr/>
        </p:nvSpPr>
        <p:spPr>
          <a:xfrm>
            <a:off x="692322" y="4927061"/>
            <a:ext cx="3336753"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solidFill>
                  <a:srgbClr val="FF0000"/>
                </a:solidFill>
                <a:latin typeface="Century Gothic"/>
                <a:ea typeface="Century Gothic"/>
                <a:cs typeface="Century Gothic"/>
                <a:sym typeface="Century Gothic"/>
              </a:defRPr>
            </a:lvl1pPr>
          </a:lstStyle>
          <a:p>
            <a:r>
              <a:rPr lang="es-CO" dirty="0">
                <a:solidFill>
                  <a:schemeClr val="tx1"/>
                </a:solidFill>
              </a:rPr>
              <a:t>INFORME PQRS II TRIMESTRE 2019 </a:t>
            </a:r>
            <a:endParaRPr dirty="0">
              <a:solidFill>
                <a:schemeClr val="tx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 quejas II trimestre </a:t>
            </a:r>
          </a:p>
          <a:p>
            <a:r>
              <a:rPr lang="es-CO" dirty="0"/>
              <a:t>vs I trimestre 2018 </a:t>
            </a:r>
            <a:endParaRPr dirty="0"/>
          </a:p>
        </p:txBody>
      </p:sp>
      <p:sp>
        <p:nvSpPr>
          <p:cNvPr id="3" name="Rectángulo 2"/>
          <p:cNvSpPr/>
          <p:nvPr/>
        </p:nvSpPr>
        <p:spPr>
          <a:xfrm>
            <a:off x="288481" y="3523887"/>
            <a:ext cx="6096000" cy="1754326"/>
          </a:xfrm>
          <a:prstGeom prst="rect">
            <a:avLst/>
          </a:prstGeom>
        </p:spPr>
        <p:txBody>
          <a:bodyPr>
            <a:spAutoFit/>
          </a:bodyPr>
          <a:lstStyle/>
          <a:p>
            <a:pPr algn="just"/>
            <a:r>
              <a:rPr lang="es-CO" dirty="0"/>
              <a:t>De acuerdo con el análisis realizado para el II trimestre del año, respecto a las quejas recibidas en el I trimestre del año 2019, fue posible evidenciar una disminución del 23%,teniendo en cuenta que en el I trimestre se recibieron 721 quejas en comparación con las  586 quejas del II trimestre.</a:t>
            </a:r>
          </a:p>
          <a:p>
            <a:pPr algn="just"/>
            <a:endParaRPr lang="es-CO" dirty="0"/>
          </a:p>
        </p:txBody>
      </p:sp>
      <p:pic>
        <p:nvPicPr>
          <p:cNvPr id="7" name="Imagen 6"/>
          <p:cNvPicPr>
            <a:picLocks noChangeAspect="1"/>
          </p:cNvPicPr>
          <p:nvPr/>
        </p:nvPicPr>
        <p:blipFill>
          <a:blip r:embed="rId3"/>
          <a:stretch>
            <a:fillRect/>
          </a:stretch>
        </p:blipFill>
        <p:spPr>
          <a:xfrm>
            <a:off x="376038" y="1981204"/>
            <a:ext cx="5833960" cy="803434"/>
          </a:xfrm>
          <a:prstGeom prst="rect">
            <a:avLst/>
          </a:prstGeom>
        </p:spPr>
      </p:pic>
      <p:pic>
        <p:nvPicPr>
          <p:cNvPr id="2" name="Imagen 1"/>
          <p:cNvPicPr>
            <a:picLocks noChangeAspect="1"/>
          </p:cNvPicPr>
          <p:nvPr/>
        </p:nvPicPr>
        <p:blipFill>
          <a:blip r:embed="rId4"/>
          <a:stretch>
            <a:fillRect/>
          </a:stretch>
        </p:blipFill>
        <p:spPr>
          <a:xfrm>
            <a:off x="6856144" y="1981204"/>
            <a:ext cx="4752975" cy="2905125"/>
          </a:xfrm>
          <a:prstGeom prst="rect">
            <a:avLst/>
          </a:prstGeom>
        </p:spPr>
      </p:pic>
    </p:spTree>
    <p:extLst>
      <p:ext uri="{BB962C8B-B14F-4D97-AF65-F5344CB8AC3E}">
        <p14:creationId xmlns:p14="http://schemas.microsoft.com/office/powerpoint/2010/main" val="40333185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 quejas II trimestre 2019</a:t>
            </a:r>
            <a:endParaRPr dirty="0"/>
          </a:p>
        </p:txBody>
      </p:sp>
      <p:sp>
        <p:nvSpPr>
          <p:cNvPr id="2" name="CuadroTexto 1"/>
          <p:cNvSpPr txBox="1"/>
          <p:nvPr/>
        </p:nvSpPr>
        <p:spPr>
          <a:xfrm>
            <a:off x="879897" y="1819372"/>
            <a:ext cx="425432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lang="es-CO" dirty="0"/>
              <a:t>Direcciones Seccionales que reportaron mayor número de quejas</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CuadroTexto 10"/>
          <p:cNvSpPr txBox="1"/>
          <p:nvPr/>
        </p:nvSpPr>
        <p:spPr>
          <a:xfrm>
            <a:off x="6008632" y="1819371"/>
            <a:ext cx="425432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lang="es-CO" dirty="0"/>
              <a:t>Direcciones Nacionales que reportaron mayor número de quejas</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Imagen 2"/>
          <p:cNvPicPr>
            <a:picLocks noChangeAspect="1"/>
          </p:cNvPicPr>
          <p:nvPr/>
        </p:nvPicPr>
        <p:blipFill>
          <a:blip r:embed="rId3"/>
          <a:stretch>
            <a:fillRect/>
          </a:stretch>
        </p:blipFill>
        <p:spPr>
          <a:xfrm>
            <a:off x="6008632" y="2823322"/>
            <a:ext cx="5890599" cy="3007920"/>
          </a:xfrm>
          <a:prstGeom prst="rect">
            <a:avLst/>
          </a:prstGeom>
        </p:spPr>
      </p:pic>
      <p:pic>
        <p:nvPicPr>
          <p:cNvPr id="4" name="Imagen 3"/>
          <p:cNvPicPr>
            <a:picLocks noChangeAspect="1"/>
          </p:cNvPicPr>
          <p:nvPr/>
        </p:nvPicPr>
        <p:blipFill>
          <a:blip r:embed="rId4"/>
          <a:stretch>
            <a:fillRect/>
          </a:stretch>
        </p:blipFill>
        <p:spPr>
          <a:xfrm>
            <a:off x="879897" y="2823322"/>
            <a:ext cx="4137272" cy="2771375"/>
          </a:xfrm>
          <a:prstGeom prst="rect">
            <a:avLst/>
          </a:prstGeom>
        </p:spPr>
      </p:pic>
    </p:spTree>
    <p:extLst>
      <p:ext uri="{BB962C8B-B14F-4D97-AF65-F5344CB8AC3E}">
        <p14:creationId xmlns:p14="http://schemas.microsoft.com/office/powerpoint/2010/main" val="225381059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las quejas II trimestre 2019</a:t>
            </a:r>
            <a:endParaRPr dirty="0"/>
          </a:p>
        </p:txBody>
      </p:sp>
      <p:sp>
        <p:nvSpPr>
          <p:cNvPr id="3" name="Rectángulo 2"/>
          <p:cNvSpPr/>
          <p:nvPr/>
        </p:nvSpPr>
        <p:spPr>
          <a:xfrm>
            <a:off x="376038" y="5002217"/>
            <a:ext cx="11522451" cy="2308324"/>
          </a:xfrm>
          <a:prstGeom prst="rect">
            <a:avLst/>
          </a:prstGeom>
        </p:spPr>
        <p:txBody>
          <a:bodyPr wrap="square">
            <a:spAutoFit/>
          </a:bodyPr>
          <a:lstStyle/>
          <a:p>
            <a:pPr algn="just"/>
            <a:r>
              <a:rPr lang="es-CO" dirty="0"/>
              <a:t>La causa mas frecuente de quejas durante el II trimestre del año 2019 fue: “</a:t>
            </a:r>
            <a:r>
              <a:rPr lang="es-CO" i="1" dirty="0"/>
              <a:t>Incumplimiento de Tareas o Funciones” </a:t>
            </a:r>
            <a:r>
              <a:rPr lang="es-CO" dirty="0"/>
              <a:t>con 230 solicitudes de este tipo, representado en un 39% del total de quejas recibidas durante el trimestre, seguido de  “</a:t>
            </a:r>
            <a:r>
              <a:rPr lang="es-CO" i="1" dirty="0"/>
              <a:t>Trato Irrespetuoso o Descortés</a:t>
            </a:r>
            <a:r>
              <a:rPr lang="es-CO" dirty="0"/>
              <a:t>” con 106 quejas, representado en un 18%.</a:t>
            </a:r>
          </a:p>
          <a:p>
            <a:pPr algn="just"/>
            <a:endParaRPr lang="es-CO" dirty="0"/>
          </a:p>
          <a:p>
            <a:pPr algn="just"/>
            <a:r>
              <a:rPr lang="es-CO" dirty="0"/>
              <a:t>Vale la pena resaltar, que durante el trimestre analizado hubo una disminución considerable en el ingreso de quejas (en la mayoría de las causales) en comparación con el I trimestre del año.</a:t>
            </a:r>
          </a:p>
          <a:p>
            <a:r>
              <a:rPr lang="es-CO" dirty="0"/>
              <a:t> </a:t>
            </a:r>
          </a:p>
          <a:p>
            <a:r>
              <a:rPr lang="es-ES" dirty="0"/>
              <a:t> </a:t>
            </a:r>
            <a:endParaRPr lang="es-CO" dirty="0"/>
          </a:p>
        </p:txBody>
      </p:sp>
      <p:pic>
        <p:nvPicPr>
          <p:cNvPr id="2" name="Imagen 1"/>
          <p:cNvPicPr>
            <a:picLocks noChangeAspect="1"/>
          </p:cNvPicPr>
          <p:nvPr/>
        </p:nvPicPr>
        <p:blipFill>
          <a:blip r:embed="rId3"/>
          <a:stretch>
            <a:fillRect/>
          </a:stretch>
        </p:blipFill>
        <p:spPr>
          <a:xfrm>
            <a:off x="2039227" y="1639838"/>
            <a:ext cx="8113546" cy="3217080"/>
          </a:xfrm>
          <a:prstGeom prst="rect">
            <a:avLst/>
          </a:prstGeom>
        </p:spPr>
      </p:pic>
    </p:spTree>
    <p:extLst>
      <p:ext uri="{BB962C8B-B14F-4D97-AF65-F5344CB8AC3E}">
        <p14:creationId xmlns:p14="http://schemas.microsoft.com/office/powerpoint/2010/main" val="281119898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RECLAMOS</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6103163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 reclamos II trimestre 2019 vs IV trimestre 2018 </a:t>
            </a:r>
            <a:endParaRPr dirty="0"/>
          </a:p>
        </p:txBody>
      </p:sp>
      <p:sp>
        <p:nvSpPr>
          <p:cNvPr id="3" name="Rectángulo 2"/>
          <p:cNvSpPr/>
          <p:nvPr/>
        </p:nvSpPr>
        <p:spPr>
          <a:xfrm>
            <a:off x="391779" y="3847283"/>
            <a:ext cx="6096000" cy="1754326"/>
          </a:xfrm>
          <a:prstGeom prst="rect">
            <a:avLst/>
          </a:prstGeom>
        </p:spPr>
        <p:txBody>
          <a:bodyPr>
            <a:spAutoFit/>
          </a:bodyPr>
          <a:lstStyle/>
          <a:p>
            <a:pPr algn="just"/>
            <a:r>
              <a:rPr lang="es-ES" dirty="0"/>
              <a:t>De acuerdo con la gráfica, fue posible evidenciar una disminución en el ingreso de reclamos durante el II trimestre del año 2019, teniendo en cuenta que durante el I trimestre, fueron recibidos 446 reclamos, a comparación del II trimestre donde se recibieron 416, es decir 30 reclamos menos representando  una disminución de 7%.</a:t>
            </a:r>
            <a:endParaRPr lang="es-CO" dirty="0"/>
          </a:p>
        </p:txBody>
      </p:sp>
      <p:pic>
        <p:nvPicPr>
          <p:cNvPr id="8" name="Imagen 7"/>
          <p:cNvPicPr>
            <a:picLocks noChangeAspect="1"/>
          </p:cNvPicPr>
          <p:nvPr/>
        </p:nvPicPr>
        <p:blipFill>
          <a:blip r:embed="rId3"/>
          <a:stretch>
            <a:fillRect/>
          </a:stretch>
        </p:blipFill>
        <p:spPr>
          <a:xfrm>
            <a:off x="391779" y="2544196"/>
            <a:ext cx="6506025" cy="764839"/>
          </a:xfrm>
          <a:prstGeom prst="rect">
            <a:avLst/>
          </a:prstGeom>
        </p:spPr>
      </p:pic>
      <p:pic>
        <p:nvPicPr>
          <p:cNvPr id="9" name="Imagen 8"/>
          <p:cNvPicPr>
            <a:picLocks noChangeAspect="1"/>
          </p:cNvPicPr>
          <p:nvPr/>
        </p:nvPicPr>
        <p:blipFill>
          <a:blip r:embed="rId4"/>
          <a:stretch>
            <a:fillRect/>
          </a:stretch>
        </p:blipFill>
        <p:spPr>
          <a:xfrm>
            <a:off x="7009146" y="2202280"/>
            <a:ext cx="4791075" cy="2838450"/>
          </a:xfrm>
          <a:prstGeom prst="rect">
            <a:avLst/>
          </a:prstGeom>
        </p:spPr>
      </p:pic>
    </p:spTree>
    <p:extLst>
      <p:ext uri="{BB962C8B-B14F-4D97-AF65-F5344CB8AC3E}">
        <p14:creationId xmlns:p14="http://schemas.microsoft.com/office/powerpoint/2010/main" val="246671975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reclamos II trimestre 2019</a:t>
            </a:r>
            <a:endParaRPr dirty="0"/>
          </a:p>
        </p:txBody>
      </p:sp>
      <p:sp>
        <p:nvSpPr>
          <p:cNvPr id="2" name="CuadroTexto 1"/>
          <p:cNvSpPr txBox="1"/>
          <p:nvPr/>
        </p:nvSpPr>
        <p:spPr>
          <a:xfrm>
            <a:off x="376038" y="2528319"/>
            <a:ext cx="425432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lang="es-CO" dirty="0"/>
              <a:t>Direcciones Seccionales que reportaron mayor número de reclamos</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CuadroTexto 10"/>
          <p:cNvSpPr txBox="1"/>
          <p:nvPr/>
        </p:nvSpPr>
        <p:spPr>
          <a:xfrm>
            <a:off x="6574106" y="1801143"/>
            <a:ext cx="425432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lang="es-CO" dirty="0"/>
              <a:t>Direcciones Nacionales que reportaron mayor número de reclamos </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Imagen 4"/>
          <p:cNvPicPr>
            <a:picLocks noChangeAspect="1"/>
          </p:cNvPicPr>
          <p:nvPr/>
        </p:nvPicPr>
        <p:blipFill>
          <a:blip r:embed="rId3"/>
          <a:stretch>
            <a:fillRect/>
          </a:stretch>
        </p:blipFill>
        <p:spPr>
          <a:xfrm>
            <a:off x="250843" y="3683353"/>
            <a:ext cx="5013653" cy="2410320"/>
          </a:xfrm>
          <a:prstGeom prst="rect">
            <a:avLst/>
          </a:prstGeom>
        </p:spPr>
      </p:pic>
      <p:pic>
        <p:nvPicPr>
          <p:cNvPr id="6" name="Imagen 5"/>
          <p:cNvPicPr>
            <a:picLocks noChangeAspect="1"/>
          </p:cNvPicPr>
          <p:nvPr/>
        </p:nvPicPr>
        <p:blipFill>
          <a:blip r:embed="rId4"/>
          <a:stretch>
            <a:fillRect/>
          </a:stretch>
        </p:blipFill>
        <p:spPr>
          <a:xfrm>
            <a:off x="5761306" y="3061000"/>
            <a:ext cx="6179851" cy="2410320"/>
          </a:xfrm>
          <a:prstGeom prst="rect">
            <a:avLst/>
          </a:prstGeom>
        </p:spPr>
      </p:pic>
    </p:spTree>
    <p:extLst>
      <p:ext uri="{BB962C8B-B14F-4D97-AF65-F5344CB8AC3E}">
        <p14:creationId xmlns:p14="http://schemas.microsoft.com/office/powerpoint/2010/main" val="8188871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los reclamos II trimestre 2019</a:t>
            </a:r>
            <a:endParaRPr dirty="0"/>
          </a:p>
        </p:txBody>
      </p:sp>
      <p:sp>
        <p:nvSpPr>
          <p:cNvPr id="3" name="Rectángulo 2"/>
          <p:cNvSpPr/>
          <p:nvPr/>
        </p:nvSpPr>
        <p:spPr>
          <a:xfrm>
            <a:off x="1429701" y="4948667"/>
            <a:ext cx="8661759" cy="1477328"/>
          </a:xfrm>
          <a:prstGeom prst="rect">
            <a:avLst/>
          </a:prstGeom>
        </p:spPr>
        <p:txBody>
          <a:bodyPr wrap="square">
            <a:spAutoFit/>
          </a:bodyPr>
          <a:lstStyle/>
          <a:p>
            <a:pPr algn="just"/>
            <a:r>
              <a:rPr lang="es-CO" dirty="0"/>
              <a:t>La causa mas frecuente de los reclamos es “</a:t>
            </a:r>
            <a:r>
              <a:rPr lang="es-CO" i="1" dirty="0"/>
              <a:t>Inactividad Procesal” </a:t>
            </a:r>
            <a:r>
              <a:rPr lang="es-CO" dirty="0"/>
              <a:t>con 163 solicitudes, representado en un 39% del total de reclamos recibidos durante el trimestre, seguido de  “</a:t>
            </a:r>
            <a:r>
              <a:rPr lang="es-CO" i="1" dirty="0"/>
              <a:t>Falta de respuesta a las solicitudes</a:t>
            </a:r>
            <a:r>
              <a:rPr lang="es-CO" dirty="0"/>
              <a:t>” con 143 reclamos con un 34%.</a:t>
            </a:r>
          </a:p>
          <a:p>
            <a:r>
              <a:rPr lang="es-CO" dirty="0"/>
              <a:t> </a:t>
            </a:r>
          </a:p>
          <a:p>
            <a:r>
              <a:rPr lang="es-ES" dirty="0"/>
              <a:t> </a:t>
            </a:r>
            <a:endParaRPr lang="es-CO" dirty="0"/>
          </a:p>
        </p:txBody>
      </p:sp>
      <p:pic>
        <p:nvPicPr>
          <p:cNvPr id="4" name="Imagen 3"/>
          <p:cNvPicPr>
            <a:picLocks noChangeAspect="1"/>
          </p:cNvPicPr>
          <p:nvPr/>
        </p:nvPicPr>
        <p:blipFill>
          <a:blip r:embed="rId3"/>
          <a:stretch>
            <a:fillRect/>
          </a:stretch>
        </p:blipFill>
        <p:spPr>
          <a:xfrm>
            <a:off x="1944160" y="2151650"/>
            <a:ext cx="7709183" cy="2571336"/>
          </a:xfrm>
          <a:prstGeom prst="rect">
            <a:avLst/>
          </a:prstGeom>
        </p:spPr>
      </p:pic>
    </p:spTree>
    <p:extLst>
      <p:ext uri="{BB962C8B-B14F-4D97-AF65-F5344CB8AC3E}">
        <p14:creationId xmlns:p14="http://schemas.microsoft.com/office/powerpoint/2010/main" val="350317107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SUGERENCIAS</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6961218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 sugerencias II trimestre vs I trimestre 2019</a:t>
            </a:r>
            <a:endParaRPr dirty="0"/>
          </a:p>
        </p:txBody>
      </p:sp>
      <p:sp>
        <p:nvSpPr>
          <p:cNvPr id="3" name="Rectángulo 2"/>
          <p:cNvSpPr/>
          <p:nvPr/>
        </p:nvSpPr>
        <p:spPr>
          <a:xfrm>
            <a:off x="513977" y="4761250"/>
            <a:ext cx="11164046" cy="1477328"/>
          </a:xfrm>
          <a:prstGeom prst="rect">
            <a:avLst/>
          </a:prstGeom>
        </p:spPr>
        <p:txBody>
          <a:bodyPr wrap="square">
            <a:spAutoFit/>
          </a:bodyPr>
          <a:lstStyle/>
          <a:p>
            <a:pPr algn="just"/>
            <a:r>
              <a:rPr lang="es-CO" dirty="0"/>
              <a:t>Como se puede apreciar en la gráfica y en la tabla, el número de sugerencias recibidas en la Fiscalía General de la Nación durante el II trimestre del año 2019, disminuyo 36% en comparación con el primer trimestre del año, en donde fueron reportadas 101 sugerencias, es decir se recibieron  27 sugerencias menos que en el trimestre  inmediatamente anterior. </a:t>
            </a:r>
          </a:p>
          <a:p>
            <a:r>
              <a:rPr lang="es-CO" dirty="0"/>
              <a:t> </a:t>
            </a:r>
          </a:p>
        </p:txBody>
      </p:sp>
      <p:pic>
        <p:nvPicPr>
          <p:cNvPr id="2" name="Imagen 1"/>
          <p:cNvPicPr>
            <a:picLocks noChangeAspect="1"/>
          </p:cNvPicPr>
          <p:nvPr/>
        </p:nvPicPr>
        <p:blipFill>
          <a:blip r:embed="rId3"/>
          <a:stretch>
            <a:fillRect/>
          </a:stretch>
        </p:blipFill>
        <p:spPr>
          <a:xfrm>
            <a:off x="215154" y="2859647"/>
            <a:ext cx="6997186" cy="946200"/>
          </a:xfrm>
          <a:prstGeom prst="rect">
            <a:avLst/>
          </a:prstGeom>
        </p:spPr>
      </p:pic>
      <p:pic>
        <p:nvPicPr>
          <p:cNvPr id="5" name="Imagen 4"/>
          <p:cNvPicPr>
            <a:picLocks noChangeAspect="1"/>
          </p:cNvPicPr>
          <p:nvPr/>
        </p:nvPicPr>
        <p:blipFill>
          <a:blip r:embed="rId4"/>
          <a:stretch>
            <a:fillRect/>
          </a:stretch>
        </p:blipFill>
        <p:spPr>
          <a:xfrm>
            <a:off x="7358752" y="1852862"/>
            <a:ext cx="4642114" cy="2629943"/>
          </a:xfrm>
          <a:prstGeom prst="rect">
            <a:avLst/>
          </a:prstGeom>
        </p:spPr>
      </p:pic>
    </p:spTree>
    <p:extLst>
      <p:ext uri="{BB962C8B-B14F-4D97-AF65-F5344CB8AC3E}">
        <p14:creationId xmlns:p14="http://schemas.microsoft.com/office/powerpoint/2010/main" val="7426788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a:t>
            </a:r>
            <a:r>
              <a:rPr lang="es-CO" dirty="0" err="1"/>
              <a:t>Ias</a:t>
            </a:r>
            <a:r>
              <a:rPr lang="es-CO" dirty="0"/>
              <a:t> sugerencias II trimestre 2019</a:t>
            </a:r>
            <a:endParaRPr dirty="0"/>
          </a:p>
        </p:txBody>
      </p:sp>
      <p:sp>
        <p:nvSpPr>
          <p:cNvPr id="3" name="Rectángulo 2"/>
          <p:cNvSpPr/>
          <p:nvPr/>
        </p:nvSpPr>
        <p:spPr>
          <a:xfrm>
            <a:off x="1112274" y="4097531"/>
            <a:ext cx="9476704" cy="2308324"/>
          </a:xfrm>
          <a:prstGeom prst="rect">
            <a:avLst/>
          </a:prstGeom>
        </p:spPr>
        <p:txBody>
          <a:bodyPr wrap="square">
            <a:spAutoFit/>
          </a:bodyPr>
          <a:lstStyle/>
          <a:p>
            <a:pPr algn="just"/>
            <a:r>
              <a:rPr lang="es-CO" dirty="0"/>
              <a:t>Dentro de las causas que más motivaron las sugerencias se encuentra en primer lugar la tipificación de “</a:t>
            </a:r>
            <a:r>
              <a:rPr lang="es-CO" i="1" dirty="0"/>
              <a:t>otras</a:t>
            </a:r>
            <a:r>
              <a:rPr lang="es-CO" dirty="0"/>
              <a:t>”, siendo la causa con mayor entrada, representada en un 57% del total de este tipo de solicitudes, lo que demuestra que los usuarios están activamente participando para la mejora del servicio.</a:t>
            </a:r>
          </a:p>
          <a:p>
            <a:pPr algn="just"/>
            <a:r>
              <a:rPr lang="es-CO" dirty="0"/>
              <a:t>Otro de los motivos que mas se presento fue el de “</a:t>
            </a:r>
            <a:r>
              <a:rPr lang="es-CO" i="1" dirty="0"/>
              <a:t>incremento de la cantidad de personal</a:t>
            </a:r>
            <a:r>
              <a:rPr lang="es-CO" dirty="0"/>
              <a:t>” con un porcentaje del 26%, seguido de </a:t>
            </a:r>
            <a:r>
              <a:rPr lang="es-CO" i="1" dirty="0"/>
              <a:t>“mejoras de infraestructura”</a:t>
            </a:r>
            <a:r>
              <a:rPr lang="es-CO" dirty="0"/>
              <a:t>, con una representación del 15%. del total de sugerencias allegadas a la Fiscalía.  </a:t>
            </a:r>
          </a:p>
          <a:p>
            <a:pPr algn="just"/>
            <a:endParaRPr lang="es-CO" dirty="0"/>
          </a:p>
        </p:txBody>
      </p:sp>
      <p:pic>
        <p:nvPicPr>
          <p:cNvPr id="2" name="Imagen 1"/>
          <p:cNvPicPr>
            <a:picLocks noChangeAspect="1"/>
          </p:cNvPicPr>
          <p:nvPr/>
        </p:nvPicPr>
        <p:blipFill>
          <a:blip r:embed="rId3"/>
          <a:stretch>
            <a:fillRect/>
          </a:stretch>
        </p:blipFill>
        <p:spPr>
          <a:xfrm>
            <a:off x="1112274" y="1939044"/>
            <a:ext cx="9246176" cy="1617417"/>
          </a:xfrm>
          <a:prstGeom prst="rect">
            <a:avLst/>
          </a:prstGeom>
        </p:spPr>
      </p:pic>
    </p:spTree>
    <p:extLst>
      <p:ext uri="{BB962C8B-B14F-4D97-AF65-F5344CB8AC3E}">
        <p14:creationId xmlns:p14="http://schemas.microsoft.com/office/powerpoint/2010/main" val="19708990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429889"/>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940878" y="2800190"/>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INFORME PQRS II TRIMESTRE 2019</a:t>
            </a:r>
          </a:p>
        </p:txBody>
      </p:sp>
      <p:sp>
        <p:nvSpPr>
          <p:cNvPr id="145" name="Conector recto 9"/>
          <p:cNvSpPr/>
          <p:nvPr/>
        </p:nvSpPr>
        <p:spPr>
          <a:xfrm>
            <a:off x="7113777" y="4706272"/>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895280" y="2023699"/>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CANALES DE INGRESO</a:t>
            </a:r>
            <a:endParaRPr dirty="0"/>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Canales de ingreso de las PQRS II trimestre vs I trimestre 2019 </a:t>
            </a:r>
            <a:endParaRPr dirty="0"/>
          </a:p>
        </p:txBody>
      </p:sp>
      <p:sp>
        <p:nvSpPr>
          <p:cNvPr id="3" name="Rectángulo 2"/>
          <p:cNvSpPr/>
          <p:nvPr/>
        </p:nvSpPr>
        <p:spPr>
          <a:xfrm>
            <a:off x="5536410" y="1978710"/>
            <a:ext cx="6096000" cy="3970318"/>
          </a:xfrm>
          <a:prstGeom prst="rect">
            <a:avLst/>
          </a:prstGeom>
        </p:spPr>
        <p:txBody>
          <a:bodyPr>
            <a:spAutoFit/>
          </a:bodyPr>
          <a:lstStyle/>
          <a:p>
            <a:pPr algn="just"/>
            <a:r>
              <a:rPr lang="es-CO" dirty="0"/>
              <a:t>De acuerdo a los datos obtenidos, se puede observar un aumento general en el ingreso de PQRS durante el II trimestre respecto del trimestre inmediatamente anterior, existiendo como el principal canal de ingreso para las PQRS el escrito con 16.805 peticiones, quejas, reclamos y sugerencias, seguido del canal virtual 1.973, correo electrónico 1.455, presencial 724 y finalmente los menos utilizados  buzón de sugerencias con 152 y teléfono con 13 PQRS allegadas.</a:t>
            </a:r>
          </a:p>
          <a:p>
            <a:pPr algn="just"/>
            <a:endParaRPr lang="es-CO" dirty="0"/>
          </a:p>
          <a:p>
            <a:pPr algn="just"/>
            <a:r>
              <a:rPr lang="es-CO" dirty="0"/>
              <a:t>Vale la pena mencionar que en comparación con el trimestre anterior, hubo una disminución en las PQRS que ingresaron a través del canal presencial y un incremento de las PQRS allegadas a través del canal virtual. </a:t>
            </a:r>
          </a:p>
          <a:p>
            <a:pPr algn="just"/>
            <a:endParaRPr lang="es-CO" dirty="0"/>
          </a:p>
        </p:txBody>
      </p:sp>
      <p:pic>
        <p:nvPicPr>
          <p:cNvPr id="2" name="Imagen 1"/>
          <p:cNvPicPr>
            <a:picLocks noChangeAspect="1"/>
          </p:cNvPicPr>
          <p:nvPr/>
        </p:nvPicPr>
        <p:blipFill>
          <a:blip r:embed="rId3"/>
          <a:stretch>
            <a:fillRect/>
          </a:stretch>
        </p:blipFill>
        <p:spPr>
          <a:xfrm>
            <a:off x="485942" y="1412455"/>
            <a:ext cx="4714875" cy="2689914"/>
          </a:xfrm>
          <a:prstGeom prst="rect">
            <a:avLst/>
          </a:prstGeom>
        </p:spPr>
      </p:pic>
      <p:pic>
        <p:nvPicPr>
          <p:cNvPr id="4" name="Imagen 3"/>
          <p:cNvPicPr>
            <a:picLocks noChangeAspect="1"/>
          </p:cNvPicPr>
          <p:nvPr/>
        </p:nvPicPr>
        <p:blipFill>
          <a:blip r:embed="rId4"/>
          <a:stretch>
            <a:fillRect/>
          </a:stretch>
        </p:blipFill>
        <p:spPr>
          <a:xfrm>
            <a:off x="559590" y="4102369"/>
            <a:ext cx="4567581" cy="2699607"/>
          </a:xfrm>
          <a:prstGeom prst="rect">
            <a:avLst/>
          </a:prstGeom>
        </p:spPr>
      </p:pic>
    </p:spTree>
    <p:extLst>
      <p:ext uri="{BB962C8B-B14F-4D97-AF65-F5344CB8AC3E}">
        <p14:creationId xmlns:p14="http://schemas.microsoft.com/office/powerpoint/2010/main" val="352745264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Tiempo promedio de respuesta  por modalidad de solicitud</a:t>
            </a:r>
            <a:endParaRPr dirty="0"/>
          </a:p>
        </p:txBody>
      </p:sp>
      <p:sp>
        <p:nvSpPr>
          <p:cNvPr id="3" name="Rectángulo 2"/>
          <p:cNvSpPr/>
          <p:nvPr/>
        </p:nvSpPr>
        <p:spPr>
          <a:xfrm>
            <a:off x="6575898" y="3113568"/>
            <a:ext cx="5447490" cy="1754326"/>
          </a:xfrm>
          <a:prstGeom prst="rect">
            <a:avLst/>
          </a:prstGeom>
        </p:spPr>
        <p:txBody>
          <a:bodyPr wrap="square">
            <a:spAutoFit/>
          </a:bodyPr>
          <a:lstStyle/>
          <a:p>
            <a:pPr algn="just"/>
            <a:r>
              <a:rPr lang="es-CO" dirty="0"/>
              <a:t>Para el II trimestre de 2019, se concluye que las peticiones, quejas y reclamos son atendidos en un término no mayor a 6 días cumpliendo de esta manera los tiempos promedios de repuesta establecidos en la Ley 1755 de 2015.</a:t>
            </a:r>
          </a:p>
          <a:p>
            <a:r>
              <a:rPr lang="es-CO" b="1" dirty="0"/>
              <a:t> </a:t>
            </a:r>
            <a:endParaRPr lang="es-CO" dirty="0"/>
          </a:p>
        </p:txBody>
      </p:sp>
      <p:pic>
        <p:nvPicPr>
          <p:cNvPr id="2" name="Imagen 1"/>
          <p:cNvPicPr>
            <a:picLocks noChangeAspect="1"/>
          </p:cNvPicPr>
          <p:nvPr/>
        </p:nvPicPr>
        <p:blipFill>
          <a:blip r:embed="rId3"/>
          <a:stretch>
            <a:fillRect/>
          </a:stretch>
        </p:blipFill>
        <p:spPr>
          <a:xfrm>
            <a:off x="768988" y="2676188"/>
            <a:ext cx="5232938" cy="2071680"/>
          </a:xfrm>
          <a:prstGeom prst="rect">
            <a:avLst/>
          </a:prstGeom>
        </p:spPr>
      </p:pic>
    </p:spTree>
    <p:extLst>
      <p:ext uri="{BB962C8B-B14F-4D97-AF65-F5344CB8AC3E}">
        <p14:creationId xmlns:p14="http://schemas.microsoft.com/office/powerpoint/2010/main" val="410796687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895280" y="2023699"/>
            <a:ext cx="5124123"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ACCESO A LA INFORMACIÓN PÚBLICA</a:t>
            </a:r>
            <a:endParaRPr dirty="0"/>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73975961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Acceso a la Información Pública</a:t>
            </a:r>
            <a:endParaRPr dirty="0"/>
          </a:p>
        </p:txBody>
      </p:sp>
      <p:sp>
        <p:nvSpPr>
          <p:cNvPr id="3" name="Rectángulo 2"/>
          <p:cNvSpPr/>
          <p:nvPr/>
        </p:nvSpPr>
        <p:spPr>
          <a:xfrm>
            <a:off x="6241308" y="2349028"/>
            <a:ext cx="5447490" cy="3416320"/>
          </a:xfrm>
          <a:prstGeom prst="rect">
            <a:avLst/>
          </a:prstGeom>
        </p:spPr>
        <p:txBody>
          <a:bodyPr wrap="square">
            <a:spAutoFit/>
          </a:bodyPr>
          <a:lstStyle/>
          <a:p>
            <a:pPr algn="just"/>
            <a:r>
              <a:rPr lang="es-CO" dirty="0"/>
              <a:t>De conformidad a  lo establecido en la Ley 1712 de 2014, «</a:t>
            </a:r>
            <a:r>
              <a:rPr lang="es-CO" i="1" dirty="0"/>
              <a:t>Por medio de la cual se crea la Ley de Transparencia y del Derecho de Acceso a la Información Pública Nacional y se dictan otras disposiciones</a:t>
            </a:r>
            <a:r>
              <a:rPr lang="es-CO" dirty="0"/>
              <a:t>» en el II trimestre de 2019 se negó el acceso a la información por tener carácter de reserva legal a un  total de 118 peticiones.</a:t>
            </a:r>
          </a:p>
          <a:p>
            <a:pPr algn="just"/>
            <a:endParaRPr lang="es-CO" dirty="0"/>
          </a:p>
          <a:p>
            <a:pPr algn="just"/>
            <a:r>
              <a:rPr lang="es-CO" dirty="0"/>
              <a:t>Respecto a las solicitudes sobre las cuales la Fiscalía General de la Nación no tiene competencia, se evidencio que durante el II trimestre de 2019, se realizó traslado a otras entidades a un total de </a:t>
            </a:r>
            <a:r>
              <a:rPr lang="es-CO" dirty="0">
                <a:solidFill>
                  <a:schemeClr val="tx1"/>
                </a:solidFill>
              </a:rPr>
              <a:t>287</a:t>
            </a:r>
            <a:r>
              <a:rPr lang="es-CO" dirty="0">
                <a:solidFill>
                  <a:srgbClr val="FF0000"/>
                </a:solidFill>
              </a:rPr>
              <a:t> </a:t>
            </a:r>
            <a:r>
              <a:rPr lang="es-CO" dirty="0"/>
              <a:t>solicitudes.</a:t>
            </a:r>
          </a:p>
        </p:txBody>
      </p:sp>
      <p:pic>
        <p:nvPicPr>
          <p:cNvPr id="4" name="Imagen 3"/>
          <p:cNvPicPr>
            <a:picLocks noChangeAspect="1"/>
          </p:cNvPicPr>
          <p:nvPr/>
        </p:nvPicPr>
        <p:blipFill>
          <a:blip r:embed="rId3"/>
          <a:stretch>
            <a:fillRect/>
          </a:stretch>
        </p:blipFill>
        <p:spPr>
          <a:xfrm>
            <a:off x="101328" y="3255243"/>
            <a:ext cx="6139981" cy="496637"/>
          </a:xfrm>
          <a:prstGeom prst="rect">
            <a:avLst/>
          </a:prstGeom>
        </p:spPr>
      </p:pic>
      <p:pic>
        <p:nvPicPr>
          <p:cNvPr id="5" name="Imagen 4"/>
          <p:cNvPicPr>
            <a:picLocks noChangeAspect="1"/>
          </p:cNvPicPr>
          <p:nvPr/>
        </p:nvPicPr>
        <p:blipFill>
          <a:blip r:embed="rId4"/>
          <a:stretch>
            <a:fillRect/>
          </a:stretch>
        </p:blipFill>
        <p:spPr>
          <a:xfrm>
            <a:off x="101327" y="5041844"/>
            <a:ext cx="6139981" cy="617520"/>
          </a:xfrm>
          <a:prstGeom prst="rect">
            <a:avLst/>
          </a:prstGeom>
        </p:spPr>
      </p:pic>
    </p:spTree>
    <p:extLst>
      <p:ext uri="{BB962C8B-B14F-4D97-AF65-F5344CB8AC3E}">
        <p14:creationId xmlns:p14="http://schemas.microsoft.com/office/powerpoint/2010/main" val="269024351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895280" y="2023699"/>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Proyección de acciones de mejora</a:t>
            </a:r>
            <a:endParaRPr dirty="0"/>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24286304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Proyección de acciones de mejora</a:t>
            </a:r>
            <a:endParaRPr dirty="0"/>
          </a:p>
        </p:txBody>
      </p:sp>
      <p:sp>
        <p:nvSpPr>
          <p:cNvPr id="4" name="CuadroTexto 3"/>
          <p:cNvSpPr txBox="1"/>
          <p:nvPr/>
        </p:nvSpPr>
        <p:spPr>
          <a:xfrm>
            <a:off x="1582434" y="2345128"/>
            <a:ext cx="8780445" cy="3693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CO" dirty="0">
                <a:solidFill>
                  <a:schemeClr val="tx1"/>
                </a:solidFill>
              </a:rPr>
              <a:t>1. Se continuará realizando asesoría y orientación a las Direcciones Seccionales y dependencias de Nivel Central, sobre los lineamientos para el tramite de PQRS, recabando en:</a:t>
            </a:r>
          </a:p>
          <a:p>
            <a:pPr algn="just"/>
            <a:endParaRPr lang="es-CO" dirty="0">
              <a:solidFill>
                <a:schemeClr val="tx1"/>
              </a:solidFill>
            </a:endParaRPr>
          </a:p>
          <a:p>
            <a:pPr marL="342900" indent="-342900" algn="just">
              <a:buFont typeface="Wingdings" panose="05000000000000000000" pitchFamily="2" charset="2"/>
              <a:buChar char="ü"/>
            </a:pPr>
            <a:r>
              <a:rPr lang="es-CO" dirty="0"/>
              <a:t>Cumplimiento de términos legales según tipo de solicitud </a:t>
            </a:r>
          </a:p>
          <a:p>
            <a:pPr marL="342900" indent="-342900" algn="just">
              <a:buFont typeface="Wingdings" panose="05000000000000000000" pitchFamily="2" charset="2"/>
              <a:buChar char="ü"/>
            </a:pPr>
            <a:r>
              <a:rPr lang="es-CO" dirty="0"/>
              <a:t>Tratamiento de situaciones especiales en la gestión de PQRS contempladas en la ley, tales como peticiones reiterativas.</a:t>
            </a:r>
          </a:p>
          <a:p>
            <a:pPr marL="342900" indent="-342900" algn="just">
              <a:buFont typeface="Wingdings" panose="05000000000000000000" pitchFamily="2" charset="2"/>
              <a:buChar char="ü"/>
            </a:pPr>
            <a:r>
              <a:rPr lang="es-CO" dirty="0"/>
              <a:t>Importancia de las acciones correctivas para las quejas y reclamos </a:t>
            </a:r>
          </a:p>
          <a:p>
            <a:pPr marL="342900" indent="-342900" algn="just">
              <a:buFont typeface="Wingdings" panose="05000000000000000000" pitchFamily="2" charset="2"/>
              <a:buChar char="ü"/>
            </a:pPr>
            <a:r>
              <a:rPr lang="es-CO" dirty="0"/>
              <a:t>Aplicabilidad de la ley de Protección de Datos Personales</a:t>
            </a:r>
          </a:p>
          <a:p>
            <a:pPr algn="just"/>
            <a:endParaRPr lang="es-CO" dirty="0">
              <a:solidFill>
                <a:schemeClr val="tx1"/>
              </a:solidFill>
            </a:endParaRPr>
          </a:p>
          <a:p>
            <a:pPr algn="just"/>
            <a:r>
              <a:rPr lang="es-CO" dirty="0">
                <a:solidFill>
                  <a:schemeClr val="tx1"/>
                </a:solidFill>
              </a:rPr>
              <a:t>2. Se generarán piezas comunicativas, alusivas al cumplimiento de los lineamientos para PQRS. </a:t>
            </a:r>
          </a:p>
          <a:p>
            <a:pPr algn="just"/>
            <a:endParaRPr lang="es-CO" dirty="0">
              <a:solidFill>
                <a:schemeClr val="tx1"/>
              </a:solidFill>
            </a:endParaRPr>
          </a:p>
        </p:txBody>
      </p:sp>
    </p:spTree>
    <p:extLst>
      <p:ext uri="{BB962C8B-B14F-4D97-AF65-F5344CB8AC3E}">
        <p14:creationId xmlns:p14="http://schemas.microsoft.com/office/powerpoint/2010/main" val="2715973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376038" y="303655"/>
            <a:ext cx="770918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Resultados Generales  II trimestre 2019 Vs. I trimestre 2018 </a:t>
            </a:r>
            <a:r>
              <a:rPr dirty="0"/>
              <a:t> </a:t>
            </a:r>
          </a:p>
        </p:txBody>
      </p:sp>
      <p:sp>
        <p:nvSpPr>
          <p:cNvPr id="5" name="CuadroTexto 4"/>
          <p:cNvSpPr txBox="1"/>
          <p:nvPr/>
        </p:nvSpPr>
        <p:spPr>
          <a:xfrm>
            <a:off x="2601621" y="1827629"/>
            <a:ext cx="538912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s-CO" dirty="0"/>
              <a:t>INTRODUCCIÓN </a:t>
            </a:r>
          </a:p>
          <a:p>
            <a:pPr algn="ct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5" name="CuadroTexto 14"/>
          <p:cNvSpPr txBox="1"/>
          <p:nvPr/>
        </p:nvSpPr>
        <p:spPr>
          <a:xfrm>
            <a:off x="791583" y="2711024"/>
            <a:ext cx="10926284"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CO" dirty="0"/>
              <a:t>La Fiscalía General de la Nación, presenta el informe consolidado de las peticiones, quejas, reclamos y sugerencias recibidas y atendidas por las Direcciones Seccionales y dependencias del Nivel Central correspondientes al periodo comprendido entre el 1 de Abril al 30 de Junio de 2019, a través de los diferentes canales que la entidad ha dispuesto para ello. </a:t>
            </a:r>
          </a:p>
          <a:p>
            <a:pPr algn="just"/>
            <a:endParaRPr lang="es-CO" dirty="0"/>
          </a:p>
          <a:p>
            <a:pPr algn="just"/>
            <a:r>
              <a:rPr lang="es-CO" dirty="0"/>
              <a:t>Este informe tiene como finalidad establecer la variación de PQRS recibidas en el periodo, comportamiento de los canales de ingreso, tiempo promedio de respuesta e identificar oportunidades de mejora.</a:t>
            </a:r>
          </a:p>
          <a:p>
            <a:pPr algn="just"/>
            <a:endParaRPr lang="es-CO" dirty="0"/>
          </a:p>
          <a:p>
            <a:pPr algn="just"/>
            <a:r>
              <a:rPr lang="es-ES" dirty="0"/>
              <a:t> </a:t>
            </a:r>
            <a:endParaRPr lang="es-CO"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376038" y="303655"/>
            <a:ext cx="770918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Resultados Generales  II trimestre 2019 Vs. I trimestre 2019 </a:t>
            </a:r>
            <a:r>
              <a:rPr dirty="0"/>
              <a:t> </a:t>
            </a:r>
          </a:p>
        </p:txBody>
      </p:sp>
      <p:sp>
        <p:nvSpPr>
          <p:cNvPr id="5" name="CuadroTexto 4"/>
          <p:cNvSpPr txBox="1"/>
          <p:nvPr/>
        </p:nvSpPr>
        <p:spPr>
          <a:xfrm>
            <a:off x="5441245" y="1524000"/>
            <a:ext cx="6197600"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ES" dirty="0"/>
              <a:t>La cantidad de derechos de petición, quejas, reclamos y sugerencias recibidos por la Fiscalía General de la Nación en el segundo trimestre de 2019, disminuyo en un 4% respecto al primer trimestre de 2019. Teniendo en cuenta que de 22.103 PQRS recibidas en el primer trimestre de 2019, se pasó a recibir 21.122 en el segundo trimestre de 2019; es decir, se recibieron 981 PQRS menos en comparación con el primer trimestre del año 2019.</a:t>
            </a:r>
            <a:endParaRPr lang="es-CO" dirty="0"/>
          </a:p>
          <a:p>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pic>
        <p:nvPicPr>
          <p:cNvPr id="2" name="Imagen 1"/>
          <p:cNvPicPr>
            <a:picLocks noChangeAspect="1"/>
          </p:cNvPicPr>
          <p:nvPr/>
        </p:nvPicPr>
        <p:blipFill>
          <a:blip r:embed="rId3"/>
          <a:stretch>
            <a:fillRect/>
          </a:stretch>
        </p:blipFill>
        <p:spPr>
          <a:xfrm>
            <a:off x="173018" y="2397918"/>
            <a:ext cx="5149490" cy="3081338"/>
          </a:xfrm>
          <a:prstGeom prst="rect">
            <a:avLst/>
          </a:prstGeom>
        </p:spPr>
      </p:pic>
      <p:pic>
        <p:nvPicPr>
          <p:cNvPr id="3" name="Imagen 2"/>
          <p:cNvPicPr>
            <a:picLocks noChangeAspect="1"/>
          </p:cNvPicPr>
          <p:nvPr/>
        </p:nvPicPr>
        <p:blipFill>
          <a:blip r:embed="rId4"/>
          <a:stretch>
            <a:fillRect/>
          </a:stretch>
        </p:blipFill>
        <p:spPr>
          <a:xfrm>
            <a:off x="6096000" y="3763520"/>
            <a:ext cx="4743450" cy="2790825"/>
          </a:xfrm>
          <a:prstGeom prst="rect">
            <a:avLst/>
          </a:prstGeom>
        </p:spPr>
      </p:pic>
    </p:spTree>
    <p:extLst>
      <p:ext uri="{BB962C8B-B14F-4D97-AF65-F5344CB8AC3E}">
        <p14:creationId xmlns:p14="http://schemas.microsoft.com/office/powerpoint/2010/main" val="24717694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DERECHOS DE PETICIÓN</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7" y="303655"/>
            <a:ext cx="9201099"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derechos de petición II trimestre </a:t>
            </a:r>
          </a:p>
          <a:p>
            <a:r>
              <a:rPr lang="es-CO" dirty="0"/>
              <a:t>vs I trimestre 2019 </a:t>
            </a:r>
            <a:endParaRPr dirty="0"/>
          </a:p>
        </p:txBody>
      </p:sp>
      <p:sp>
        <p:nvSpPr>
          <p:cNvPr id="5" name="CuadroTexto 4"/>
          <p:cNvSpPr txBox="1"/>
          <p:nvPr/>
        </p:nvSpPr>
        <p:spPr>
          <a:xfrm>
            <a:off x="376037" y="3981011"/>
            <a:ext cx="5879174"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es-CO" dirty="0"/>
              <a:t>La cantidad de derechos de petición allegados en el segundo trimestre de 2019 tuvo una disminución de 4% respecto al primer trimestre de 2019, representando en 789 peticiones menos. </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pic>
        <p:nvPicPr>
          <p:cNvPr id="6" name="Imagen 5"/>
          <p:cNvPicPr>
            <a:picLocks noChangeAspect="1"/>
          </p:cNvPicPr>
          <p:nvPr/>
        </p:nvPicPr>
        <p:blipFill>
          <a:blip r:embed="rId3"/>
          <a:stretch>
            <a:fillRect/>
          </a:stretch>
        </p:blipFill>
        <p:spPr>
          <a:xfrm>
            <a:off x="376037" y="2537248"/>
            <a:ext cx="5879174" cy="887552"/>
          </a:xfrm>
          <a:prstGeom prst="rect">
            <a:avLst/>
          </a:prstGeom>
        </p:spPr>
      </p:pic>
      <p:pic>
        <p:nvPicPr>
          <p:cNvPr id="7" name="Imagen 6"/>
          <p:cNvPicPr>
            <a:picLocks noChangeAspect="1"/>
          </p:cNvPicPr>
          <p:nvPr/>
        </p:nvPicPr>
        <p:blipFill rotWithShape="1">
          <a:blip r:embed="rId4"/>
          <a:srcRect r="1192"/>
          <a:stretch/>
        </p:blipFill>
        <p:spPr>
          <a:xfrm>
            <a:off x="6607026" y="2061020"/>
            <a:ext cx="4949585" cy="2995362"/>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Cantidad derechos de petición II trimestre 2019</a:t>
            </a:r>
            <a:endParaRPr dirty="0"/>
          </a:p>
        </p:txBody>
      </p:sp>
      <p:sp>
        <p:nvSpPr>
          <p:cNvPr id="2" name="CuadroTexto 1"/>
          <p:cNvSpPr txBox="1"/>
          <p:nvPr/>
        </p:nvSpPr>
        <p:spPr>
          <a:xfrm>
            <a:off x="6481368" y="4841520"/>
            <a:ext cx="425432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CO" dirty="0"/>
              <a:t>Direcciones Seccionales que reportaron mayor número de peticiones </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CuadroTexto 10"/>
          <p:cNvSpPr txBox="1"/>
          <p:nvPr/>
        </p:nvSpPr>
        <p:spPr>
          <a:xfrm>
            <a:off x="234233" y="2089873"/>
            <a:ext cx="3018773"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s-CO" dirty="0"/>
              <a:t>Direcciones Nacionales que reportaron mayor número de peticiones </a:t>
            </a:r>
            <a:endParaRPr kumimoji="0" lang="es-CO" sz="1800" b="0" i="0" u="none" strike="noStrike" cap="none" spc="0" normalizeH="0" baseline="0" dirty="0">
              <a:ln>
                <a:noFill/>
              </a:ln>
              <a:solidFill>
                <a:srgbClr val="000000"/>
              </a:solidFill>
              <a:effectLst/>
              <a:uFillTx/>
              <a:latin typeface="+mn-lt"/>
              <a:ea typeface="+mn-ea"/>
              <a:cs typeface="+mn-cs"/>
              <a:sym typeface="Calibri"/>
            </a:endParaRPr>
          </a:p>
        </p:txBody>
      </p:sp>
      <p:pic>
        <p:nvPicPr>
          <p:cNvPr id="7" name="Imagen 6"/>
          <p:cNvPicPr>
            <a:picLocks noChangeAspect="1"/>
          </p:cNvPicPr>
          <p:nvPr/>
        </p:nvPicPr>
        <p:blipFill>
          <a:blip r:embed="rId3"/>
          <a:stretch>
            <a:fillRect/>
          </a:stretch>
        </p:blipFill>
        <p:spPr>
          <a:xfrm>
            <a:off x="3391747" y="1626621"/>
            <a:ext cx="8103579" cy="2410320"/>
          </a:xfrm>
          <a:prstGeom prst="rect">
            <a:avLst/>
          </a:prstGeom>
        </p:spPr>
      </p:pic>
      <p:pic>
        <p:nvPicPr>
          <p:cNvPr id="8" name="Imagen 7"/>
          <p:cNvPicPr>
            <a:picLocks noChangeAspect="1"/>
          </p:cNvPicPr>
          <p:nvPr/>
        </p:nvPicPr>
        <p:blipFill>
          <a:blip r:embed="rId4"/>
          <a:stretch>
            <a:fillRect/>
          </a:stretch>
        </p:blipFill>
        <p:spPr>
          <a:xfrm>
            <a:off x="1329278" y="4282689"/>
            <a:ext cx="3847456" cy="2410320"/>
          </a:xfrm>
          <a:prstGeom prst="rect">
            <a:avLst/>
          </a:prstGeom>
        </p:spPr>
      </p:pic>
    </p:spTree>
    <p:extLst>
      <p:ext uri="{BB962C8B-B14F-4D97-AF65-F5344CB8AC3E}">
        <p14:creationId xmlns:p14="http://schemas.microsoft.com/office/powerpoint/2010/main" val="341847103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Causas  de las peticiones  II trimestre 2019</a:t>
            </a:r>
            <a:endParaRPr dirty="0"/>
          </a:p>
        </p:txBody>
      </p:sp>
      <p:sp>
        <p:nvSpPr>
          <p:cNvPr id="3" name="Rectángulo 2"/>
          <p:cNvSpPr/>
          <p:nvPr/>
        </p:nvSpPr>
        <p:spPr>
          <a:xfrm>
            <a:off x="1452247" y="5139880"/>
            <a:ext cx="9093895" cy="1200329"/>
          </a:xfrm>
          <a:prstGeom prst="rect">
            <a:avLst/>
          </a:prstGeom>
        </p:spPr>
        <p:txBody>
          <a:bodyPr wrap="square">
            <a:spAutoFit/>
          </a:bodyPr>
          <a:lstStyle/>
          <a:p>
            <a:pPr algn="just"/>
            <a:r>
              <a:rPr lang="es-CO" dirty="0"/>
              <a:t>El motivo por el que más ingresaron peticiones a la entidad fue “</a:t>
            </a:r>
            <a:r>
              <a:rPr lang="es-CO" i="1" dirty="0"/>
              <a:t>SOLICITUD DE INFORMACIÓN</a:t>
            </a:r>
            <a:r>
              <a:rPr lang="es-CO" dirty="0"/>
              <a:t>” con el 55%, seguido por  “</a:t>
            </a:r>
            <a:r>
              <a:rPr lang="es-CO" i="1" dirty="0"/>
              <a:t>SOLICITUD DE CERTIFICACIÓN</a:t>
            </a:r>
            <a:r>
              <a:rPr lang="es-CO" dirty="0"/>
              <a:t>” con el  12%, “ </a:t>
            </a:r>
            <a:r>
              <a:rPr lang="es-CO" i="1" dirty="0"/>
              <a:t>COPIA DE DOCUMENTOS</a:t>
            </a:r>
            <a:r>
              <a:rPr lang="es-CO" dirty="0"/>
              <a:t>” 7%, y “</a:t>
            </a:r>
            <a:r>
              <a:rPr lang="es-CO" i="1" dirty="0"/>
              <a:t>PRESTACIÓN DE UN SERVICIO</a:t>
            </a:r>
            <a:r>
              <a:rPr lang="es-CO" dirty="0"/>
              <a:t> 5%”. Causas que se han mantenido estables en comparación con los reportes obtenidos en el trimestre anterior.</a:t>
            </a:r>
          </a:p>
        </p:txBody>
      </p:sp>
      <p:pic>
        <p:nvPicPr>
          <p:cNvPr id="7" name="Imagen 6"/>
          <p:cNvPicPr>
            <a:picLocks noChangeAspect="1"/>
          </p:cNvPicPr>
          <p:nvPr/>
        </p:nvPicPr>
        <p:blipFill>
          <a:blip r:embed="rId3"/>
          <a:stretch>
            <a:fillRect/>
          </a:stretch>
        </p:blipFill>
        <p:spPr>
          <a:xfrm>
            <a:off x="2136784" y="1808428"/>
            <a:ext cx="7452383" cy="3331452"/>
          </a:xfrm>
          <a:prstGeom prst="rect">
            <a:avLst/>
          </a:prstGeom>
        </p:spPr>
      </p:pic>
    </p:spTree>
    <p:extLst>
      <p:ext uri="{BB962C8B-B14F-4D97-AF65-F5344CB8AC3E}">
        <p14:creationId xmlns:p14="http://schemas.microsoft.com/office/powerpoint/2010/main" val="38681465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t>QUEJAS</a:t>
            </a:r>
          </a:p>
          <a:p>
            <a:endParaRPr dirty="0"/>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3869979482"/>
      </p:ext>
    </p:extLst>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3287</TotalTime>
  <Words>1270</Words>
  <Application>Microsoft Office PowerPoint</Application>
  <PresentationFormat>Panorámica</PresentationFormat>
  <Paragraphs>74</Paragraphs>
  <Slides>26</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Calibri</vt:lpstr>
      <vt:lpstr>Calibri Light</vt:lpstr>
      <vt:lpstr>Century Gothic</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Aydee Lorena Galindo Orozco</dc:creator>
  <cp:lastModifiedBy>Vivian Maritza Diaz Valderrama</cp:lastModifiedBy>
  <cp:revision>195</cp:revision>
  <dcterms:modified xsi:type="dcterms:W3CDTF">2019-07-31T19:53:42Z</dcterms:modified>
</cp:coreProperties>
</file>