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86" r:id="rId5"/>
    <p:sldId id="259" r:id="rId6"/>
    <p:sldId id="260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61" r:id="rId21"/>
    <p:sldId id="280" r:id="rId22"/>
    <p:sldId id="281" r:id="rId23"/>
    <p:sldId id="284" r:id="rId24"/>
    <p:sldId id="285" r:id="rId25"/>
    <p:sldId id="282" r:id="rId26"/>
    <p:sldId id="283" r:id="rId27"/>
    <p:sldId id="287" r:id="rId28"/>
    <p:sldId id="288" r:id="rId2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riana Eugenia Ramirez Lòpez" initials="AERL" lastIdx="1" clrIdx="0">
    <p:extLst>
      <p:ext uri="{19B8F6BF-5375-455C-9EA6-DF929625EA0E}">
        <p15:presenceInfo xmlns:p15="http://schemas.microsoft.com/office/powerpoint/2012/main" userId="S-1-5-21-2053067395-844441496-945767274-14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122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/>
              <a:t>modalidad</a:t>
            </a:r>
            <a:r>
              <a:rPr lang="en-US" sz="1200" baseline="0"/>
              <a:t> de solicitudes i </a:t>
            </a:r>
            <a:r>
              <a:rPr lang="en-US" sz="1200"/>
              <a:t>TRIMESTRE  2019</a:t>
            </a:r>
          </a:p>
        </c:rich>
      </c:tx>
      <c:layout>
        <c:manualLayout>
          <c:xMode val="edge"/>
          <c:yMode val="edge"/>
          <c:x val="8.4011373578302009E-4"/>
          <c:y val="2.214252404644562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view3D>
      <c:rotX val="30"/>
      <c:rotY val="8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'GRAFICA TOTAL'!$B$28</c:f>
              <c:strCache>
                <c:ptCount val="1"/>
                <c:pt idx="0">
                  <c:v>TOTAL TRIMESTRE I 2019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2A9-486A-9E04-855F65652D2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2A9-486A-9E04-855F65652D2B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2A9-486A-9E04-855F65652D2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2A9-486A-9E04-855F65652D2B}"/>
              </c:ext>
            </c:extLst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2A9-486A-9E04-855F65652D2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6666666666666666E-2"/>
                  <c:y val="-0.1759259259259259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2A9-486A-9E04-855F65652D2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5000000000000102E-2"/>
                  <c:y val="-3.703703703703703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2A9-486A-9E04-855F65652D2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9444444444444445E-2"/>
                  <c:y val="0.1342592592592592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2A9-486A-9E04-855F65652D2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'GRAFICA TOTAL'!$A$29:$A$32</c:f>
              <c:strCache>
                <c:ptCount val="4"/>
                <c:pt idx="0">
                  <c:v>PETICIONES</c:v>
                </c:pt>
                <c:pt idx="1">
                  <c:v>QUEJAS</c:v>
                </c:pt>
                <c:pt idx="2">
                  <c:v>RECLAMOS</c:v>
                </c:pt>
                <c:pt idx="3">
                  <c:v>SUGERENCIAS</c:v>
                </c:pt>
              </c:strCache>
            </c:strRef>
          </c:cat>
          <c:val>
            <c:numRef>
              <c:f>'GRAFICA TOTAL'!$B$29:$B$32</c:f>
              <c:numCache>
                <c:formatCode>_-* #,##0_-;\-* #,##0_-;_-* "-"??_-;_-@_-</c:formatCode>
                <c:ptCount val="4"/>
                <c:pt idx="0">
                  <c:v>19659</c:v>
                </c:pt>
                <c:pt idx="1">
                  <c:v>696</c:v>
                </c:pt>
                <c:pt idx="2">
                  <c:v>444</c:v>
                </c:pt>
                <c:pt idx="3">
                  <c:v>101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2A9-486A-9E04-855F65652D2B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4-22T15:30:58.258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3939519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87270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93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o del título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02" name="Nivel de texto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1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el título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3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9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9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del título</a:t>
            </a:r>
          </a:p>
        </p:txBody>
      </p:sp>
      <p:sp>
        <p:nvSpPr>
          <p:cNvPr id="73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del título</a:t>
            </a:r>
          </a:p>
        </p:txBody>
      </p:sp>
      <p:sp>
        <p:nvSpPr>
          <p:cNvPr id="83" name="Marcador de imagen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adroTexto 5"/>
          <p:cNvSpPr txBox="1"/>
          <p:nvPr/>
        </p:nvSpPr>
        <p:spPr>
          <a:xfrm>
            <a:off x="499453" y="4954385"/>
            <a:ext cx="3336752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500" b="1">
                <a:solidFill>
                  <a:srgbClr val="6B6B6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 smtClean="0"/>
              <a:t> </a:t>
            </a:r>
            <a:endParaRPr dirty="0"/>
          </a:p>
        </p:txBody>
      </p:sp>
      <p:sp>
        <p:nvSpPr>
          <p:cNvPr id="113" name="CuadroTexto 6"/>
          <p:cNvSpPr txBox="1"/>
          <p:nvPr/>
        </p:nvSpPr>
        <p:spPr>
          <a:xfrm>
            <a:off x="499453" y="5588472"/>
            <a:ext cx="3336752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500" i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dirty="0"/>
          </a:p>
        </p:txBody>
      </p:sp>
      <p:sp>
        <p:nvSpPr>
          <p:cNvPr id="114" name="Rectángulo 1"/>
          <p:cNvSpPr txBox="1"/>
          <p:nvPr/>
        </p:nvSpPr>
        <p:spPr>
          <a:xfrm>
            <a:off x="692322" y="4927061"/>
            <a:ext cx="3336753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5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>
                <a:solidFill>
                  <a:schemeClr val="tx1"/>
                </a:solidFill>
              </a:rPr>
              <a:t>INFORME PQRS I TRIMESTRE 2019 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15" name="Rectángulo 1"/>
          <p:cNvSpPr txBox="1"/>
          <p:nvPr/>
        </p:nvSpPr>
        <p:spPr>
          <a:xfrm>
            <a:off x="692322" y="5449972"/>
            <a:ext cx="345236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5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sz="1200" dirty="0" smtClean="0">
                <a:solidFill>
                  <a:schemeClr val="tx1"/>
                </a:solidFill>
              </a:rPr>
              <a:t>DIRECCIÓN DE ATENCIÓN AL USUARIO, INTERVENCIÓN TEMPRANA Y ASIGNACIONES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adroTexto 3"/>
          <p:cNvSpPr txBox="1"/>
          <p:nvPr/>
        </p:nvSpPr>
        <p:spPr>
          <a:xfrm>
            <a:off x="376038" y="303655"/>
            <a:ext cx="770918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Cantidad de quejas I trimestre 2019 vs IV trimestre 2018 </a:t>
            </a:r>
            <a:endParaRPr dirty="0"/>
          </a:p>
        </p:txBody>
      </p:sp>
      <p:sp>
        <p:nvSpPr>
          <p:cNvPr id="3" name="Rectángulo 2"/>
          <p:cNvSpPr/>
          <p:nvPr/>
        </p:nvSpPr>
        <p:spPr>
          <a:xfrm>
            <a:off x="376038" y="423999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" dirty="0">
                <a:ea typeface="Times New Roman" panose="02020603050405020304" pitchFamily="18" charset="0"/>
              </a:rPr>
              <a:t>La cantidad </a:t>
            </a:r>
            <a:r>
              <a:rPr lang="es-ES" dirty="0" smtClean="0">
                <a:ea typeface="Times New Roman" panose="02020603050405020304" pitchFamily="18" charset="0"/>
              </a:rPr>
              <a:t>de quejas allegadas </a:t>
            </a:r>
            <a:r>
              <a:rPr lang="es-ES" dirty="0">
                <a:ea typeface="Times New Roman" panose="02020603050405020304" pitchFamily="18" charset="0"/>
              </a:rPr>
              <a:t>en el I trimestre de 2019 tuvo un aumento de </a:t>
            </a:r>
            <a:r>
              <a:rPr lang="es-ES" dirty="0" smtClean="0">
                <a:ea typeface="Times New Roman" panose="02020603050405020304" pitchFamily="18" charset="0"/>
              </a:rPr>
              <a:t>22% </a:t>
            </a:r>
            <a:r>
              <a:rPr lang="es-ES" dirty="0">
                <a:ea typeface="Times New Roman" panose="02020603050405020304" pitchFamily="18" charset="0"/>
              </a:rPr>
              <a:t>respecto al IV trimestre de 2018, representando en </a:t>
            </a:r>
            <a:r>
              <a:rPr lang="es-ES" dirty="0" smtClean="0">
                <a:ea typeface="Times New Roman" panose="02020603050405020304" pitchFamily="18" charset="0"/>
              </a:rPr>
              <a:t>156 quejas más.</a:t>
            </a:r>
            <a:endParaRPr lang="es-CO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712" y="2229628"/>
            <a:ext cx="4943475" cy="29337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4" y="2677317"/>
            <a:ext cx="6219721" cy="85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185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adroTexto 3"/>
          <p:cNvSpPr txBox="1"/>
          <p:nvPr/>
        </p:nvSpPr>
        <p:spPr>
          <a:xfrm>
            <a:off x="376038" y="303655"/>
            <a:ext cx="7709184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Cantidad de quejas I trimestre 2019</a:t>
            </a:r>
            <a:endParaRPr dirty="0"/>
          </a:p>
        </p:txBody>
      </p:sp>
      <p:sp>
        <p:nvSpPr>
          <p:cNvPr id="2" name="CuadroTexto 1"/>
          <p:cNvSpPr txBox="1"/>
          <p:nvPr/>
        </p:nvSpPr>
        <p:spPr>
          <a:xfrm>
            <a:off x="376038" y="1750979"/>
            <a:ext cx="425432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CO" dirty="0" smtClean="0"/>
              <a:t>Direcciones Seccionales que reportaron mayor número de quejas</a:t>
            </a:r>
            <a:endParaRPr kumimoji="0" lang="es-CO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462311" y="1761997"/>
            <a:ext cx="425432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CO" dirty="0" smtClean="0"/>
              <a:t>Direcciones Nacionales que reportaron mayor número de quejas</a:t>
            </a:r>
            <a:endParaRPr kumimoji="0" lang="es-CO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8" y="2913990"/>
            <a:ext cx="4555148" cy="221112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6158" y="2590290"/>
            <a:ext cx="7166633" cy="285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1059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adroTexto 3"/>
          <p:cNvSpPr txBox="1"/>
          <p:nvPr/>
        </p:nvSpPr>
        <p:spPr>
          <a:xfrm>
            <a:off x="376038" y="303655"/>
            <a:ext cx="7709184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Causas  de las quejas I trimestre 2019</a:t>
            </a:r>
            <a:endParaRPr dirty="0"/>
          </a:p>
        </p:txBody>
      </p:sp>
      <p:sp>
        <p:nvSpPr>
          <p:cNvPr id="3" name="Rectángulo 2"/>
          <p:cNvSpPr/>
          <p:nvPr/>
        </p:nvSpPr>
        <p:spPr>
          <a:xfrm>
            <a:off x="1764417" y="5205417"/>
            <a:ext cx="8663166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s-CO" dirty="0">
                <a:ea typeface="Calibri" panose="020F0502020204030204" pitchFamily="34" charset="0"/>
                <a:cs typeface="Times New Roman" panose="02020603050405020304" pitchFamily="18" charset="0"/>
              </a:rPr>
              <a:t>La causa mas frecuente de quejas es “</a:t>
            </a:r>
            <a:r>
              <a:rPr lang="es-CO" i="1" dirty="0">
                <a:ea typeface="Calibri" panose="020F0502020204030204" pitchFamily="34" charset="0"/>
                <a:cs typeface="Times New Roman" panose="02020603050405020304" pitchFamily="18" charset="0"/>
              </a:rPr>
              <a:t>Incumplimiento de Tareas o Funciones” </a:t>
            </a:r>
            <a:r>
              <a:rPr lang="es-CO" dirty="0"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es-CO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300 </a:t>
            </a:r>
            <a:r>
              <a:rPr lang="es-CO" dirty="0">
                <a:ea typeface="Calibri" panose="020F0502020204030204" pitchFamily="34" charset="0"/>
                <a:cs typeface="Times New Roman" panose="02020603050405020304" pitchFamily="18" charset="0"/>
              </a:rPr>
              <a:t>solicitudes de este tipo, representado en un </a:t>
            </a:r>
            <a:r>
              <a:rPr lang="es-CO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51% </a:t>
            </a:r>
            <a:r>
              <a:rPr lang="es-CO" dirty="0">
                <a:ea typeface="Calibri" panose="020F0502020204030204" pitchFamily="34" charset="0"/>
                <a:cs typeface="Times New Roman" panose="02020603050405020304" pitchFamily="18" charset="0"/>
              </a:rPr>
              <a:t>del total de quejas recibidas durante el trimestre, seguido de  “</a:t>
            </a:r>
            <a:r>
              <a:rPr lang="es-CO" i="1" dirty="0">
                <a:ea typeface="Calibri" panose="020F0502020204030204" pitchFamily="34" charset="0"/>
                <a:cs typeface="Times New Roman" panose="02020603050405020304" pitchFamily="18" charset="0"/>
              </a:rPr>
              <a:t>Trato Irrespetuoso o Descortés</a:t>
            </a:r>
            <a:r>
              <a:rPr lang="es-CO" dirty="0">
                <a:ea typeface="Calibri" panose="020F0502020204030204" pitchFamily="34" charset="0"/>
                <a:cs typeface="Times New Roman" panose="02020603050405020304" pitchFamily="18" charset="0"/>
              </a:rPr>
              <a:t>” con </a:t>
            </a:r>
            <a:r>
              <a:rPr lang="es-CO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134 </a:t>
            </a:r>
            <a:r>
              <a:rPr lang="es-CO" dirty="0">
                <a:ea typeface="Calibri" panose="020F0502020204030204" pitchFamily="34" charset="0"/>
                <a:cs typeface="Times New Roman" panose="02020603050405020304" pitchFamily="18" charset="0"/>
              </a:rPr>
              <a:t>quejas con un </a:t>
            </a:r>
            <a:r>
              <a:rPr lang="es-CO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23%.</a:t>
            </a:r>
            <a:endParaRPr lang="es-CO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674" y="1812240"/>
            <a:ext cx="7774651" cy="315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9898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n 3" descr="Imagen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8946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agen 1" descr="Imagen 1"/>
          <p:cNvPicPr>
            <a:picLocks noChangeAspect="1"/>
          </p:cNvPicPr>
          <p:nvPr/>
        </p:nvPicPr>
        <p:blipFill>
          <a:blip r:embed="rId3">
            <a:extLst/>
          </a:blip>
          <a:srcRect l="29638" r="7690" b="10880"/>
          <a:stretch>
            <a:fillRect/>
          </a:stretch>
        </p:blipFill>
        <p:spPr>
          <a:xfrm>
            <a:off x="148499" y="426596"/>
            <a:ext cx="6447031" cy="6111779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CuadroTexto 5"/>
          <p:cNvSpPr txBox="1"/>
          <p:nvPr/>
        </p:nvSpPr>
        <p:spPr>
          <a:xfrm>
            <a:off x="6895280" y="2023699"/>
            <a:ext cx="5124123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000" b="1">
                <a:solidFill>
                  <a:srgbClr val="00466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RECLAMOS</a:t>
            </a:r>
          </a:p>
          <a:p>
            <a:endParaRPr dirty="0"/>
          </a:p>
        </p:txBody>
      </p:sp>
      <p:sp>
        <p:nvSpPr>
          <p:cNvPr id="132" name="Conector recto 7"/>
          <p:cNvSpPr/>
          <p:nvPr/>
        </p:nvSpPr>
        <p:spPr>
          <a:xfrm>
            <a:off x="7000592" y="4223120"/>
            <a:ext cx="4778324" cy="1"/>
          </a:xfrm>
          <a:prstGeom prst="line">
            <a:avLst/>
          </a:prstGeom>
          <a:ln w="19050">
            <a:solidFill>
              <a:srgbClr val="00E0F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031638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adroTexto 3"/>
          <p:cNvSpPr txBox="1"/>
          <p:nvPr/>
        </p:nvSpPr>
        <p:spPr>
          <a:xfrm>
            <a:off x="376038" y="303655"/>
            <a:ext cx="770918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Cantidad de reclamos I trimestre 2019 vs IV trimestre 2018 </a:t>
            </a:r>
            <a:endParaRPr dirty="0"/>
          </a:p>
        </p:txBody>
      </p:sp>
      <p:sp>
        <p:nvSpPr>
          <p:cNvPr id="3" name="Rectángulo 2"/>
          <p:cNvSpPr/>
          <p:nvPr/>
        </p:nvSpPr>
        <p:spPr>
          <a:xfrm>
            <a:off x="592172" y="447235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smtClean="0">
                <a:ea typeface="Times New Roman" panose="02020603050405020304" pitchFamily="18" charset="0"/>
              </a:rPr>
              <a:t>La cantidad de reclamos allegados en el I trimestre de 2019 tuvo un aumento de </a:t>
            </a:r>
            <a:r>
              <a:rPr lang="es-ES" dirty="0" smtClean="0">
                <a:ea typeface="Times New Roman" panose="02020603050405020304" pitchFamily="18" charset="0"/>
              </a:rPr>
              <a:t>38</a:t>
            </a:r>
            <a:r>
              <a:rPr lang="es-ES" dirty="0" smtClean="0">
                <a:ea typeface="Times New Roman" panose="02020603050405020304" pitchFamily="18" charset="0"/>
              </a:rPr>
              <a:t>% </a:t>
            </a:r>
            <a:r>
              <a:rPr lang="es-ES" dirty="0" smtClean="0">
                <a:ea typeface="Times New Roman" panose="02020603050405020304" pitchFamily="18" charset="0"/>
              </a:rPr>
              <a:t>respecto al IV trimestre de 2018, representando </a:t>
            </a:r>
            <a:r>
              <a:rPr lang="es-ES" dirty="0" smtClean="0">
                <a:ea typeface="Times New Roman" panose="02020603050405020304" pitchFamily="18" charset="0"/>
              </a:rPr>
              <a:t>170 </a:t>
            </a:r>
            <a:r>
              <a:rPr lang="es-ES" dirty="0" smtClean="0">
                <a:ea typeface="Times New Roman" panose="02020603050405020304" pitchFamily="18" charset="0"/>
              </a:rPr>
              <a:t>reclamos más.</a:t>
            </a:r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38" y="2670398"/>
            <a:ext cx="6688791" cy="96919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2288417"/>
            <a:ext cx="495300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1975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adroTexto 3"/>
          <p:cNvSpPr txBox="1"/>
          <p:nvPr/>
        </p:nvSpPr>
        <p:spPr>
          <a:xfrm>
            <a:off x="376038" y="303655"/>
            <a:ext cx="7709184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Cantidad reclamos I trimestre 2019</a:t>
            </a:r>
            <a:endParaRPr dirty="0"/>
          </a:p>
        </p:txBody>
      </p:sp>
      <p:sp>
        <p:nvSpPr>
          <p:cNvPr id="2" name="CuadroTexto 1"/>
          <p:cNvSpPr txBox="1"/>
          <p:nvPr/>
        </p:nvSpPr>
        <p:spPr>
          <a:xfrm>
            <a:off x="376038" y="1750979"/>
            <a:ext cx="425432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CO" dirty="0" smtClean="0"/>
              <a:t>Direcciones Seccionales que reportaron mayor número de reclamos</a:t>
            </a:r>
            <a:endParaRPr kumimoji="0" lang="es-CO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462311" y="1761997"/>
            <a:ext cx="425432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CO" dirty="0" smtClean="0"/>
              <a:t>Direcciones Nacionales que reportaron mayor número de reclamos </a:t>
            </a:r>
            <a:endParaRPr kumimoji="0" lang="es-CO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10320"/>
              </p:ext>
            </p:extLst>
          </p:nvPr>
        </p:nvGraphicFramePr>
        <p:xfrm>
          <a:off x="5916057" y="2411056"/>
          <a:ext cx="6103345" cy="4436407"/>
        </p:xfrm>
        <a:graphic>
          <a:graphicData uri="http://schemas.openxmlformats.org/drawingml/2006/table">
            <a:tbl>
              <a:tblPr firstRow="1" firstCol="1" bandRow="1"/>
              <a:tblGrid>
                <a:gridCol w="2398155"/>
                <a:gridCol w="1381611"/>
                <a:gridCol w="979408"/>
                <a:gridCol w="817848"/>
                <a:gridCol w="526323"/>
              </a:tblGrid>
              <a:tr h="3492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DIRECCIONES NACIONALES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ENERO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FEBRERO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MARZO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</a:tr>
              <a:tr h="52382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DIRECCIÓN DE ATENCIÓN AL USUARIO, INTERVENCIÓN TEMPRANA Y ASIGNACIONES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21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DIRECCIÓN DE PROTECCIÓN Y ASISTENCIA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82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DIRECCIÓN ESPECIALIZADA CONTRA LAS VIOLACIONES A LOS DERECHOS HUMANOS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82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DIRECCIÓN ESPECIALIZADA CONTRA LAS ORGANIZACIONES CRIMINALES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6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SUBDIRECCIÓN DE BIENES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21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DIRECCIÓN DE ASUNTOS JURIDICOS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21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DIRECCIÓN ESPECIALIZADA CONTRA LA CORRUPCIÓN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21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SUBDIRECCIÓN DE TALENTO HUMANO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21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DIRECCIÓN DE PLANEACIÓN Y DESARROLLO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8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DIRECCIÓN ESPECIALIZADA CONTRA EL LAVADO DE ACTIVOS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13" y="2878933"/>
            <a:ext cx="4196318" cy="241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8710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adroTexto 3"/>
          <p:cNvSpPr txBox="1"/>
          <p:nvPr/>
        </p:nvSpPr>
        <p:spPr>
          <a:xfrm>
            <a:off x="376038" y="303655"/>
            <a:ext cx="770918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Causas  de los reclamos I trimestre 2019</a:t>
            </a:r>
            <a:endParaRPr dirty="0"/>
          </a:p>
        </p:txBody>
      </p:sp>
      <p:sp>
        <p:nvSpPr>
          <p:cNvPr id="3" name="Rectángulo 2"/>
          <p:cNvSpPr/>
          <p:nvPr/>
        </p:nvSpPr>
        <p:spPr>
          <a:xfrm>
            <a:off x="1226501" y="5050267"/>
            <a:ext cx="8661759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s-CO" dirty="0">
                <a:ea typeface="Calibri" panose="020F0502020204030204" pitchFamily="34" charset="0"/>
                <a:cs typeface="Times New Roman" panose="02020603050405020304" pitchFamily="18" charset="0"/>
              </a:rPr>
              <a:t>La causa mas frecuente de </a:t>
            </a:r>
            <a:r>
              <a:rPr lang="es-CO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los reclamos es </a:t>
            </a:r>
            <a:r>
              <a:rPr lang="es-CO" dirty="0"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s-CO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Inactividad procesal” </a:t>
            </a:r>
            <a:r>
              <a:rPr lang="es-CO" dirty="0"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es-CO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167 </a:t>
            </a:r>
            <a:r>
              <a:rPr lang="es-CO" dirty="0">
                <a:ea typeface="Calibri" panose="020F0502020204030204" pitchFamily="34" charset="0"/>
                <a:cs typeface="Times New Roman" panose="02020603050405020304" pitchFamily="18" charset="0"/>
              </a:rPr>
              <a:t>solicitudes de este tipo, representado en un </a:t>
            </a:r>
            <a:r>
              <a:rPr lang="es-CO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40% </a:t>
            </a:r>
            <a:r>
              <a:rPr lang="es-CO" dirty="0">
                <a:ea typeface="Calibri" panose="020F0502020204030204" pitchFamily="34" charset="0"/>
                <a:cs typeface="Times New Roman" panose="02020603050405020304" pitchFamily="18" charset="0"/>
              </a:rPr>
              <a:t>del total de </a:t>
            </a:r>
            <a:r>
              <a:rPr lang="es-CO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reclamos recibidos </a:t>
            </a:r>
            <a:r>
              <a:rPr lang="es-CO" dirty="0">
                <a:ea typeface="Calibri" panose="020F0502020204030204" pitchFamily="34" charset="0"/>
                <a:cs typeface="Times New Roman" panose="02020603050405020304" pitchFamily="18" charset="0"/>
              </a:rPr>
              <a:t>durante el </a:t>
            </a:r>
            <a:r>
              <a:rPr lang="es-CO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trimestre, seguido de </a:t>
            </a:r>
            <a:r>
              <a:rPr lang="es-CO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“Falta </a:t>
            </a:r>
            <a:r>
              <a:rPr lang="es-CO" i="1" dirty="0">
                <a:ea typeface="Calibri" panose="020F0502020204030204" pitchFamily="34" charset="0"/>
                <a:cs typeface="Times New Roman" panose="02020603050405020304" pitchFamily="18" charset="0"/>
              </a:rPr>
              <a:t>de respuesta a las </a:t>
            </a:r>
            <a:r>
              <a:rPr lang="es-CO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solicitudes” </a:t>
            </a:r>
            <a:r>
              <a:rPr lang="es-CO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es-CO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131 </a:t>
            </a:r>
            <a:r>
              <a:rPr lang="es-CO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reclamos de este tipo representado por el </a:t>
            </a:r>
            <a:r>
              <a:rPr lang="es-CO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31%.</a:t>
            </a:r>
            <a:endParaRPr lang="es-CO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502" y="1983113"/>
            <a:ext cx="8395170" cy="261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7107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n 3" descr="Imagen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8946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agen 1" descr="Imagen 1"/>
          <p:cNvPicPr>
            <a:picLocks noChangeAspect="1"/>
          </p:cNvPicPr>
          <p:nvPr/>
        </p:nvPicPr>
        <p:blipFill>
          <a:blip r:embed="rId3">
            <a:extLst/>
          </a:blip>
          <a:srcRect l="29638" r="7690" b="10880"/>
          <a:stretch>
            <a:fillRect/>
          </a:stretch>
        </p:blipFill>
        <p:spPr>
          <a:xfrm>
            <a:off x="148499" y="426596"/>
            <a:ext cx="6447031" cy="6111779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CuadroTexto 5"/>
          <p:cNvSpPr txBox="1"/>
          <p:nvPr/>
        </p:nvSpPr>
        <p:spPr>
          <a:xfrm>
            <a:off x="6895280" y="2023699"/>
            <a:ext cx="5124123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000" b="1">
                <a:solidFill>
                  <a:srgbClr val="00466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SUGERENCIAS</a:t>
            </a:r>
          </a:p>
          <a:p>
            <a:endParaRPr dirty="0"/>
          </a:p>
        </p:txBody>
      </p:sp>
      <p:sp>
        <p:nvSpPr>
          <p:cNvPr id="132" name="Conector recto 7"/>
          <p:cNvSpPr/>
          <p:nvPr/>
        </p:nvSpPr>
        <p:spPr>
          <a:xfrm>
            <a:off x="7000592" y="4223120"/>
            <a:ext cx="4778324" cy="1"/>
          </a:xfrm>
          <a:prstGeom prst="line">
            <a:avLst/>
          </a:prstGeom>
          <a:ln w="19050">
            <a:solidFill>
              <a:srgbClr val="00E0F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612185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adroTexto 3"/>
          <p:cNvSpPr txBox="1"/>
          <p:nvPr/>
        </p:nvSpPr>
        <p:spPr>
          <a:xfrm>
            <a:off x="376038" y="303655"/>
            <a:ext cx="770918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Cantidad de sugerencias I trimestre 2019 vs IV trimestre 2018 </a:t>
            </a:r>
            <a:endParaRPr dirty="0"/>
          </a:p>
        </p:txBody>
      </p:sp>
      <p:sp>
        <p:nvSpPr>
          <p:cNvPr id="3" name="Rectángulo 2"/>
          <p:cNvSpPr/>
          <p:nvPr/>
        </p:nvSpPr>
        <p:spPr>
          <a:xfrm>
            <a:off x="2989635" y="4842544"/>
            <a:ext cx="6096000" cy="9682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s-CO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s-CO" dirty="0">
                <a:ea typeface="Calibri" panose="020F0502020204030204" pitchFamily="34" charset="0"/>
                <a:cs typeface="Times New Roman" panose="02020603050405020304" pitchFamily="18" charset="0"/>
              </a:rPr>
              <a:t>número de sugerencias recibidas en la Fiscalía General de la Nación durante el I trimestre del año 2019 aumentó  140% en comparación con el último trimestre del año 2018. </a:t>
            </a:r>
          </a:p>
        </p:txBody>
      </p:sp>
      <p:pic>
        <p:nvPicPr>
          <p:cNvPr id="6" name="Imagen 5"/>
          <p:cNvPicPr/>
          <p:nvPr/>
        </p:nvPicPr>
        <p:blipFill>
          <a:blip r:embed="rId3"/>
          <a:stretch>
            <a:fillRect/>
          </a:stretch>
        </p:blipFill>
        <p:spPr>
          <a:xfrm>
            <a:off x="7579874" y="1697246"/>
            <a:ext cx="4152900" cy="2828925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765070"/>
              </p:ext>
            </p:extLst>
          </p:nvPr>
        </p:nvGraphicFramePr>
        <p:xfrm>
          <a:off x="825635" y="2641554"/>
          <a:ext cx="6003181" cy="781050"/>
        </p:xfrm>
        <a:graphic>
          <a:graphicData uri="http://schemas.openxmlformats.org/drawingml/2006/table">
            <a:tbl>
              <a:tblPr firstRow="1" firstCol="1" bandRow="1"/>
              <a:tblGrid>
                <a:gridCol w="2054780"/>
                <a:gridCol w="1074395"/>
                <a:gridCol w="966955"/>
                <a:gridCol w="966955"/>
                <a:gridCol w="940096"/>
              </a:tblGrid>
              <a:tr h="19050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TRIMESTRE IV 2018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OCTUBRE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NOVIEMBRE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DICIEMBRE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</a:tr>
              <a:tr h="20002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TRIMESTRE I 2019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ENERO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FEBRERO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MARZO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</a:tr>
              <a:tr h="20002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267885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adroTexto 3"/>
          <p:cNvSpPr txBox="1"/>
          <p:nvPr/>
        </p:nvSpPr>
        <p:spPr>
          <a:xfrm>
            <a:off x="376038" y="303655"/>
            <a:ext cx="770918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Causas  de </a:t>
            </a:r>
            <a:r>
              <a:rPr lang="es-CO" dirty="0" err="1" smtClean="0"/>
              <a:t>Ias</a:t>
            </a:r>
            <a:r>
              <a:rPr lang="es-CO" dirty="0" smtClean="0"/>
              <a:t> sugerencias I trimestre 2019</a:t>
            </a:r>
            <a:endParaRPr dirty="0"/>
          </a:p>
        </p:txBody>
      </p:sp>
      <p:sp>
        <p:nvSpPr>
          <p:cNvPr id="3" name="Rectángulo 2"/>
          <p:cNvSpPr/>
          <p:nvPr/>
        </p:nvSpPr>
        <p:spPr>
          <a:xfrm>
            <a:off x="2127825" y="4738463"/>
            <a:ext cx="81458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dirty="0"/>
              <a:t>Dentro de las causas que más motivaron las sugerencias se encuentra </a:t>
            </a:r>
            <a:r>
              <a:rPr lang="es-CO" dirty="0" smtClean="0"/>
              <a:t>“INCREMENTAR LA CANTIDAD DE PERSONAL PARA LA ATENCIÓN” en </a:t>
            </a:r>
            <a:r>
              <a:rPr lang="es-CO" dirty="0"/>
              <a:t>las </a:t>
            </a:r>
            <a:r>
              <a:rPr lang="es-CO" dirty="0" smtClean="0"/>
              <a:t>Seccionales, </a:t>
            </a:r>
            <a:r>
              <a:rPr lang="es-CO" dirty="0"/>
              <a:t>para mejorar la atención con un porcentaje del 31% del total de </a:t>
            </a:r>
            <a:r>
              <a:rPr lang="es-CO" dirty="0" smtClean="0"/>
              <a:t>sugerencias, </a:t>
            </a:r>
            <a:r>
              <a:rPr lang="es-CO" dirty="0"/>
              <a:t>otro de los motivos que más se presentaron en sugerencias es </a:t>
            </a:r>
            <a:r>
              <a:rPr lang="es-CO" dirty="0" smtClean="0"/>
              <a:t>“MEJORAS DE INFRAESTRUCTURA” con </a:t>
            </a:r>
            <a:r>
              <a:rPr lang="es-CO" dirty="0"/>
              <a:t>un 14% del total de sugerencias.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329" y="2496372"/>
            <a:ext cx="9758184" cy="141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990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n 4" descr="Imagen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39" y="-24046"/>
            <a:ext cx="1218946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CuadroTexto 2"/>
          <p:cNvSpPr txBox="1"/>
          <p:nvPr/>
        </p:nvSpPr>
        <p:spPr>
          <a:xfrm>
            <a:off x="6895280" y="2023699"/>
            <a:ext cx="5124123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000" b="1">
                <a:solidFill>
                  <a:srgbClr val="00466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RESULTADOS GENERALES I TRIMESTRE 2019 </a:t>
            </a:r>
            <a:endParaRPr dirty="0"/>
          </a:p>
        </p:txBody>
      </p:sp>
      <p:sp>
        <p:nvSpPr>
          <p:cNvPr id="119" name="Conector recto 6"/>
          <p:cNvSpPr/>
          <p:nvPr/>
        </p:nvSpPr>
        <p:spPr>
          <a:xfrm>
            <a:off x="7000592" y="4223120"/>
            <a:ext cx="4778324" cy="1"/>
          </a:xfrm>
          <a:prstGeom prst="line">
            <a:avLst/>
          </a:prstGeom>
          <a:ln w="19050">
            <a:solidFill>
              <a:srgbClr val="00E0F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" name="Rectángulo 1"/>
          <p:cNvSpPr txBox="1"/>
          <p:nvPr/>
        </p:nvSpPr>
        <p:spPr>
          <a:xfrm>
            <a:off x="6662090" y="405465"/>
            <a:ext cx="438782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0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algn="just"/>
            <a:endParaRPr sz="1600" b="0"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n 7" descr="Imagen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8946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n 5" descr="Imagen 5"/>
          <p:cNvPicPr>
            <a:picLocks noChangeAspect="1"/>
          </p:cNvPicPr>
          <p:nvPr/>
        </p:nvPicPr>
        <p:blipFill>
          <a:blip r:embed="rId3">
            <a:extLst/>
          </a:blip>
          <a:srcRect l="16249" t="6267" r="30781" b="5332"/>
          <a:stretch>
            <a:fillRect/>
          </a:stretch>
        </p:blipFill>
        <p:spPr>
          <a:xfrm>
            <a:off x="126999" y="429889"/>
            <a:ext cx="6460070" cy="6064043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CuadroTexto 8"/>
          <p:cNvSpPr txBox="1"/>
          <p:nvPr/>
        </p:nvSpPr>
        <p:spPr>
          <a:xfrm>
            <a:off x="6895280" y="2023699"/>
            <a:ext cx="5124123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000" b="1">
                <a:solidFill>
                  <a:srgbClr val="00466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CANALES DE INGRESO</a:t>
            </a:r>
            <a:endParaRPr dirty="0"/>
          </a:p>
        </p:txBody>
      </p:sp>
      <p:sp>
        <p:nvSpPr>
          <p:cNvPr id="145" name="Conector recto 9"/>
          <p:cNvSpPr/>
          <p:nvPr/>
        </p:nvSpPr>
        <p:spPr>
          <a:xfrm>
            <a:off x="7000592" y="4223120"/>
            <a:ext cx="4778324" cy="1"/>
          </a:xfrm>
          <a:prstGeom prst="line">
            <a:avLst/>
          </a:prstGeom>
          <a:ln w="19050">
            <a:solidFill>
              <a:srgbClr val="00E0F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adroTexto 3"/>
          <p:cNvSpPr txBox="1"/>
          <p:nvPr/>
        </p:nvSpPr>
        <p:spPr>
          <a:xfrm>
            <a:off x="376038" y="303655"/>
            <a:ext cx="770918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Canales de ingreso de las PQRS I trimestre 2019 vs IV trimestre 2018 </a:t>
            </a:r>
            <a:endParaRPr dirty="0"/>
          </a:p>
        </p:txBody>
      </p:sp>
      <p:sp>
        <p:nvSpPr>
          <p:cNvPr id="3" name="Rectángulo 2"/>
          <p:cNvSpPr/>
          <p:nvPr/>
        </p:nvSpPr>
        <p:spPr>
          <a:xfrm>
            <a:off x="5754488" y="303717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CO" dirty="0" smtClean="0"/>
              <a:t>El canal por el que ingresan la mayor parte de las PQRS a la entidad es el canal escrito con el 76%, seguido por el presencial 10%, correo electrónico 8% y canal virtual con el 5%.</a:t>
            </a:r>
          </a:p>
          <a:p>
            <a:pPr algn="just"/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32" y="2313747"/>
            <a:ext cx="4942123" cy="29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5264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adroTexto 3"/>
          <p:cNvSpPr txBox="1"/>
          <p:nvPr/>
        </p:nvSpPr>
        <p:spPr>
          <a:xfrm>
            <a:off x="376038" y="303655"/>
            <a:ext cx="770918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Tiempo promedio de respuesta  por modalidad de solicitud</a:t>
            </a:r>
            <a:endParaRPr dirty="0"/>
          </a:p>
        </p:txBody>
      </p:sp>
      <p:sp>
        <p:nvSpPr>
          <p:cNvPr id="3" name="Rectángulo 2"/>
          <p:cNvSpPr/>
          <p:nvPr/>
        </p:nvSpPr>
        <p:spPr>
          <a:xfrm>
            <a:off x="6575898" y="3113568"/>
            <a:ext cx="54474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dirty="0"/>
              <a:t>Para el I trimestre de 2019, se concluye que las peticiones, quejas y reclamos son atendidos en un término no mayor a 6 días cumpliendo de esta manera los tiempos promedios de repuesta establecidos en la Ley 1755 de 2015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447953"/>
              </p:ext>
            </p:extLst>
          </p:nvPr>
        </p:nvGraphicFramePr>
        <p:xfrm>
          <a:off x="376038" y="2502381"/>
          <a:ext cx="6068305" cy="2699703"/>
        </p:xfrm>
        <a:graphic>
          <a:graphicData uri="http://schemas.openxmlformats.org/drawingml/2006/table">
            <a:tbl>
              <a:tblPr firstRow="1" firstCol="1" bandRow="1"/>
              <a:tblGrid>
                <a:gridCol w="1579757"/>
                <a:gridCol w="1315445"/>
                <a:gridCol w="1085106"/>
                <a:gridCol w="2087997"/>
              </a:tblGrid>
              <a:tr h="85661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Modalidad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Término de respuesta en días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Cantidad de PQRS recibidas, clasificadas x tiempo de respuesta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Promedio de días tomados para responder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18161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181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Peticiones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19659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</a:tr>
              <a:tr h="52768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Solicitud de información, expedición de copias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15284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</a:tr>
              <a:tr h="35433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Petición en interés General o particular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3718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</a:tr>
              <a:tr h="1816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Consulta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657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5,7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</a:tr>
              <a:tr h="181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Quejas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</a:tr>
              <a:tr h="181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Reclamos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447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4,8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796687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n 7" descr="Imagen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8946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n 5" descr="Imagen 5"/>
          <p:cNvPicPr>
            <a:picLocks noChangeAspect="1"/>
          </p:cNvPicPr>
          <p:nvPr/>
        </p:nvPicPr>
        <p:blipFill>
          <a:blip r:embed="rId3">
            <a:extLst/>
          </a:blip>
          <a:srcRect l="16249" t="6267" r="30781" b="5332"/>
          <a:stretch>
            <a:fillRect/>
          </a:stretch>
        </p:blipFill>
        <p:spPr>
          <a:xfrm>
            <a:off x="126999" y="429889"/>
            <a:ext cx="6460070" cy="6064043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CuadroTexto 8"/>
          <p:cNvSpPr txBox="1"/>
          <p:nvPr/>
        </p:nvSpPr>
        <p:spPr>
          <a:xfrm>
            <a:off x="6895280" y="2023699"/>
            <a:ext cx="5124123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000" b="1">
                <a:solidFill>
                  <a:srgbClr val="00466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ACCESO A LA INFORMACIÓN PÚBLICA</a:t>
            </a:r>
            <a:endParaRPr dirty="0"/>
          </a:p>
        </p:txBody>
      </p:sp>
      <p:sp>
        <p:nvSpPr>
          <p:cNvPr id="145" name="Conector recto 9"/>
          <p:cNvSpPr/>
          <p:nvPr/>
        </p:nvSpPr>
        <p:spPr>
          <a:xfrm>
            <a:off x="7000592" y="4223120"/>
            <a:ext cx="4778324" cy="1"/>
          </a:xfrm>
          <a:prstGeom prst="line">
            <a:avLst/>
          </a:prstGeom>
          <a:ln w="19050">
            <a:solidFill>
              <a:srgbClr val="00E0F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975961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adroTexto 3"/>
          <p:cNvSpPr txBox="1"/>
          <p:nvPr/>
        </p:nvSpPr>
        <p:spPr>
          <a:xfrm>
            <a:off x="376038" y="303655"/>
            <a:ext cx="7709184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Acceso a la Información Pública</a:t>
            </a:r>
            <a:endParaRPr dirty="0"/>
          </a:p>
        </p:txBody>
      </p:sp>
      <p:sp>
        <p:nvSpPr>
          <p:cNvPr id="3" name="Rectángulo 2"/>
          <p:cNvSpPr/>
          <p:nvPr/>
        </p:nvSpPr>
        <p:spPr>
          <a:xfrm>
            <a:off x="6264612" y="2653828"/>
            <a:ext cx="544749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dirty="0" smtClean="0"/>
              <a:t>De conformidad a  lo establecido en la Ley 1712 </a:t>
            </a:r>
            <a:r>
              <a:rPr lang="es-CO" dirty="0"/>
              <a:t>de 2014, «Por medio de la cual se crea la Ley de Transparencia y del Derecho de Acceso a la Información Pública Nacional y se dictan otras disposiciones</a:t>
            </a:r>
            <a:r>
              <a:rPr lang="es-CO" dirty="0" smtClean="0"/>
              <a:t>» en el I trimestre de 2019 se negó el acceso a la información por tener carácter de reserva legal a un  total de 95 peticiones.</a:t>
            </a:r>
          </a:p>
          <a:p>
            <a:pPr algn="just"/>
            <a:endParaRPr lang="es-CO" dirty="0"/>
          </a:p>
          <a:p>
            <a:pPr algn="just"/>
            <a:r>
              <a:rPr lang="es-CO" dirty="0" smtClean="0"/>
              <a:t>Respecto a las solicitudes sobre las cuales la FGN no tiene competencia, se evidencio que durante el I trimestre de 2019, se realizó traslado a otras entidades a un total de 590 solicitudes.</a:t>
            </a:r>
            <a:endParaRPr lang="es-CO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63" y="2852770"/>
            <a:ext cx="5950598" cy="81672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63" y="5225362"/>
            <a:ext cx="5950212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4351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n 7" descr="Imagen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8946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n 5" descr="Imagen 5"/>
          <p:cNvPicPr>
            <a:picLocks noChangeAspect="1"/>
          </p:cNvPicPr>
          <p:nvPr/>
        </p:nvPicPr>
        <p:blipFill>
          <a:blip r:embed="rId3">
            <a:extLst/>
          </a:blip>
          <a:srcRect l="16249" t="6267" r="30781" b="5332"/>
          <a:stretch>
            <a:fillRect/>
          </a:stretch>
        </p:blipFill>
        <p:spPr>
          <a:xfrm>
            <a:off x="126999" y="429889"/>
            <a:ext cx="6460070" cy="6064043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CuadroTexto 8"/>
          <p:cNvSpPr txBox="1"/>
          <p:nvPr/>
        </p:nvSpPr>
        <p:spPr>
          <a:xfrm>
            <a:off x="6895280" y="2023699"/>
            <a:ext cx="5124123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000" b="1">
                <a:solidFill>
                  <a:srgbClr val="00466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SEGUIMIENTO PQRS I TRIMESTRE 2019</a:t>
            </a:r>
            <a:endParaRPr dirty="0"/>
          </a:p>
        </p:txBody>
      </p:sp>
      <p:sp>
        <p:nvSpPr>
          <p:cNvPr id="145" name="Conector recto 9"/>
          <p:cNvSpPr/>
          <p:nvPr/>
        </p:nvSpPr>
        <p:spPr>
          <a:xfrm>
            <a:off x="7000592" y="4223120"/>
            <a:ext cx="4778324" cy="1"/>
          </a:xfrm>
          <a:prstGeom prst="line">
            <a:avLst/>
          </a:prstGeom>
          <a:ln w="19050">
            <a:solidFill>
              <a:srgbClr val="00E0F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677489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adroTexto 3"/>
          <p:cNvSpPr txBox="1"/>
          <p:nvPr/>
        </p:nvSpPr>
        <p:spPr>
          <a:xfrm>
            <a:off x="376038" y="303655"/>
            <a:ext cx="770918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Seguimiento a las PQRS I trimestre 2019 </a:t>
            </a:r>
            <a:endParaRPr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5" y="1586207"/>
            <a:ext cx="5749341" cy="150879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35" y="3323107"/>
            <a:ext cx="5749341" cy="150879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35" y="5045280"/>
            <a:ext cx="5753016" cy="1509756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499953" y="2923342"/>
            <a:ext cx="4605050" cy="2308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just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O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De</a:t>
            </a:r>
            <a:r>
              <a:rPr kumimoji="0" lang="es-CO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acuerdo con lo reportado por las seccionales y dependencias de la FGN, es posible evidenciar que al corte de cada mes quedaron pendientes por tramite: </a:t>
            </a:r>
            <a:r>
              <a:rPr lang="es-CO" dirty="0"/>
              <a:t>D</a:t>
            </a:r>
            <a:r>
              <a:rPr kumimoji="0" lang="es-CO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urante el mes de enero 2,889 PQRS, en febrero 3.127 y para el mes de marzo 2.703 PQRS. Es importante resaltar, que lo anterior, no significa que las solicitudes se encuentren fuera del termino de ley. </a:t>
            </a:r>
            <a:endParaRPr kumimoji="0" lang="es-CO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100124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n 7" descr="Imagen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8946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n 5" descr="Imagen 5"/>
          <p:cNvPicPr>
            <a:picLocks noChangeAspect="1"/>
          </p:cNvPicPr>
          <p:nvPr/>
        </p:nvPicPr>
        <p:blipFill>
          <a:blip r:embed="rId3">
            <a:extLst/>
          </a:blip>
          <a:srcRect l="16249" t="6267" r="30781" b="5332"/>
          <a:stretch>
            <a:fillRect/>
          </a:stretch>
        </p:blipFill>
        <p:spPr>
          <a:xfrm>
            <a:off x="126999" y="429889"/>
            <a:ext cx="6460070" cy="6064043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CuadroTexto 8"/>
          <p:cNvSpPr txBox="1"/>
          <p:nvPr/>
        </p:nvSpPr>
        <p:spPr>
          <a:xfrm>
            <a:off x="6895280" y="2023699"/>
            <a:ext cx="5124123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000" b="1">
                <a:solidFill>
                  <a:srgbClr val="00466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OPORTUNIDADES DE MEJORA</a:t>
            </a:r>
            <a:endParaRPr dirty="0"/>
          </a:p>
        </p:txBody>
      </p:sp>
      <p:sp>
        <p:nvSpPr>
          <p:cNvPr id="145" name="Conector recto 9"/>
          <p:cNvSpPr/>
          <p:nvPr/>
        </p:nvSpPr>
        <p:spPr>
          <a:xfrm>
            <a:off x="7000592" y="4223120"/>
            <a:ext cx="4778324" cy="1"/>
          </a:xfrm>
          <a:prstGeom prst="line">
            <a:avLst/>
          </a:prstGeom>
          <a:ln w="19050">
            <a:solidFill>
              <a:srgbClr val="00E0F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86304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adroTexto 3"/>
          <p:cNvSpPr txBox="1"/>
          <p:nvPr/>
        </p:nvSpPr>
        <p:spPr>
          <a:xfrm>
            <a:off x="376038" y="303655"/>
            <a:ext cx="770918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Oportunidades de mejora </a:t>
            </a:r>
            <a:r>
              <a:rPr lang="es-CO" smtClean="0"/>
              <a:t>I </a:t>
            </a:r>
            <a:r>
              <a:rPr lang="es-CO" dirty="0" smtClean="0"/>
              <a:t>t</a:t>
            </a:r>
            <a:r>
              <a:rPr lang="es-CO" smtClean="0"/>
              <a:t>rimestre </a:t>
            </a:r>
            <a:r>
              <a:rPr lang="es-CO" dirty="0" smtClean="0"/>
              <a:t>2019 </a:t>
            </a:r>
            <a:endParaRPr dirty="0"/>
          </a:p>
        </p:txBody>
      </p:sp>
      <p:sp>
        <p:nvSpPr>
          <p:cNvPr id="4" name="CuadroTexto 3"/>
          <p:cNvSpPr txBox="1"/>
          <p:nvPr/>
        </p:nvSpPr>
        <p:spPr>
          <a:xfrm>
            <a:off x="1388124" y="1705048"/>
            <a:ext cx="8780445" cy="36933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 smtClean="0"/>
              <a:t>Realizar sensibilizaciones a los servidores de la FGN, informando los lineamientos emitidos para el tratamiento de las Peticiones, Quejas y Reclamos.</a:t>
            </a:r>
          </a:p>
          <a:p>
            <a:pPr algn="just"/>
            <a:endParaRPr lang="es-CO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 smtClean="0"/>
              <a:t>Continuar con el seguimiento de los reportes de PQRS enviados por parte de las seccionales y dependencias, con el fin de </a:t>
            </a:r>
            <a:r>
              <a:rPr lang="es-CO" dirty="0"/>
              <a:t>revisar el correcto </a:t>
            </a:r>
            <a:r>
              <a:rPr lang="es-CO" dirty="0" smtClean="0"/>
              <a:t>diligenciamiento </a:t>
            </a:r>
            <a:r>
              <a:rPr lang="es-CO" dirty="0"/>
              <a:t>de las matrices, el cumplimiento en el envío del informe mensual que servirá como insumo para la consolidación del informe trimestral, </a:t>
            </a:r>
            <a:r>
              <a:rPr lang="es-CO" dirty="0" smtClean="0"/>
              <a:t>y la orientación a las </a:t>
            </a:r>
            <a:r>
              <a:rPr lang="es-CO" dirty="0"/>
              <a:t>dudas que surjan alrededor de su trámite. </a:t>
            </a:r>
            <a:endParaRPr lang="es-CO" dirty="0" smtClean="0"/>
          </a:p>
          <a:p>
            <a:pPr algn="just"/>
            <a:endParaRPr lang="es-CO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 smtClean="0"/>
              <a:t>Realizar seguimiento a la cantidad de quejas y reclamos recurrentes mes a mes en las seccionales y dependencias, con el fin de verificar si las acciones de mejora implementadas han logrado mitigar las causas que generan insatisfacción en los usuarios.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159730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adroTexto 2"/>
          <p:cNvSpPr txBox="1"/>
          <p:nvPr/>
        </p:nvSpPr>
        <p:spPr>
          <a:xfrm>
            <a:off x="376038" y="303655"/>
            <a:ext cx="770918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Resultados Generales  I trimestre 2019 Vs. IV trimestre 2018 </a:t>
            </a:r>
            <a:r>
              <a:rPr dirty="0" smtClean="0"/>
              <a:t> </a:t>
            </a:r>
            <a:endParaRPr dirty="0"/>
          </a:p>
        </p:txBody>
      </p:sp>
      <p:sp>
        <p:nvSpPr>
          <p:cNvPr id="5" name="CuadroTexto 4"/>
          <p:cNvSpPr txBox="1"/>
          <p:nvPr/>
        </p:nvSpPr>
        <p:spPr>
          <a:xfrm>
            <a:off x="2601621" y="1827629"/>
            <a:ext cx="538912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s-CO" dirty="0" smtClean="0"/>
              <a:t>INTRODUCCIÓN </a:t>
            </a:r>
            <a:endParaRPr lang="es-CO" dirty="0"/>
          </a:p>
          <a:p>
            <a:pPr algn="ctr"/>
            <a:endParaRPr kumimoji="0" lang="es-CO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859316" y="2473958"/>
            <a:ext cx="9022814" cy="3416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just"/>
            <a:r>
              <a:rPr lang="es-ES" dirty="0"/>
              <a:t>La Fiscalía General de la Nación, </a:t>
            </a:r>
            <a:r>
              <a:rPr lang="es-ES" dirty="0" smtClean="0"/>
              <a:t>a través de </a:t>
            </a:r>
            <a:r>
              <a:rPr lang="es-ES" dirty="0"/>
              <a:t>la Dirección de Atención al Usuario, Intervención Temprana y Asignaciones presenta el informe consolidado de las peticiones, quejas, reclamos y sugerencias recibidas y atendidas por las Direcciones Seccionales y dependencias del nivel central correspondientes al periodo comprendido entre el 1 de enero al 31 de marzo de 2019 a través de los diferentes canales que la entidad ha dispuesto para ello. </a:t>
            </a:r>
            <a:endParaRPr lang="es-CO" dirty="0"/>
          </a:p>
          <a:p>
            <a:pPr algn="just"/>
            <a:r>
              <a:rPr lang="es-ES" dirty="0"/>
              <a:t> </a:t>
            </a:r>
            <a:endParaRPr lang="es-CO" dirty="0"/>
          </a:p>
          <a:p>
            <a:pPr algn="just"/>
            <a:r>
              <a:rPr lang="es-ES" dirty="0"/>
              <a:t>Este análisis se refiere al número total de PQRS recibidas en la entidad durante el I trimestre del presente año, modalidad, canal y dependencia que la </a:t>
            </a:r>
            <a:r>
              <a:rPr lang="es-ES" dirty="0" smtClean="0"/>
              <a:t>tramitó. Lo </a:t>
            </a:r>
            <a:r>
              <a:rPr lang="es-ES" dirty="0"/>
              <a:t>anterior con el fin de analizar la participación ciudadana para este tema en particular, identificar acciones de fortalecimiento en su trámite y dar cumplimiento a los lineamientos que sobre el particular se han impartido según la normativa vigente.</a:t>
            </a:r>
            <a:endParaRPr lang="es-CO" dirty="0"/>
          </a:p>
          <a:p>
            <a:pPr algn="just"/>
            <a:r>
              <a:rPr lang="es-ES" dirty="0"/>
              <a:t> </a:t>
            </a:r>
            <a:endParaRPr lang="es-CO"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adroTexto 2"/>
          <p:cNvSpPr txBox="1"/>
          <p:nvPr/>
        </p:nvSpPr>
        <p:spPr>
          <a:xfrm>
            <a:off x="376038" y="303655"/>
            <a:ext cx="770918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Resultados Generales  I trimestre 2019 Vs. IV trimestre 2018 </a:t>
            </a:r>
            <a:r>
              <a:rPr dirty="0" smtClean="0"/>
              <a:t> </a:t>
            </a:r>
            <a:endParaRPr dirty="0"/>
          </a:p>
        </p:txBody>
      </p:sp>
      <p:pic>
        <p:nvPicPr>
          <p:cNvPr id="8" name="Imagen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98" y="2263046"/>
            <a:ext cx="4945913" cy="3110620"/>
          </a:xfrm>
          <a:prstGeom prst="rect">
            <a:avLst/>
          </a:prstGeom>
          <a:noFill/>
        </p:spPr>
      </p:pic>
      <p:sp>
        <p:nvSpPr>
          <p:cNvPr id="5" name="CuadroTexto 4"/>
          <p:cNvSpPr txBox="1"/>
          <p:nvPr/>
        </p:nvSpPr>
        <p:spPr>
          <a:xfrm>
            <a:off x="5972783" y="2003898"/>
            <a:ext cx="5389123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just"/>
            <a:r>
              <a:rPr lang="es-ES" dirty="0"/>
              <a:t>La cantidad de derechos de petición, quejas, reclamos y sugerencias recibidos por la Fiscalía General de la Nación en el I trimestre de 2019, aumentó 11% respecto al IV trimestre de 2018. Teniendo en cuenta que se recibieron 2.041 PQRS más que en el IV trimestre del año 2018.</a:t>
            </a:r>
            <a:endParaRPr lang="es-CO" dirty="0"/>
          </a:p>
          <a:p>
            <a:endParaRPr kumimoji="0" lang="es-CO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lc="http://schemas.openxmlformats.org/drawingml/2006/lockedCanvas" xmlns="" xmlns:cx="http://schemas.microsoft.com/office/drawing/2014/chartex" xmlns:o="urn:schemas-microsoft-com:office:office" xmlns:v="urn:schemas-microsoft-com:vml" xmlns:w10="urn:schemas-microsoft-com:office:word" xmlns:w="http://schemas.openxmlformats.org/wordprocessingml/2006/main" xmlns:w16se="http://schemas.microsoft.com/office/word/2015/wordml/symex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00000000-0008-0000-0000-000003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0369315"/>
              </p:ext>
            </p:extLst>
          </p:nvPr>
        </p:nvGraphicFramePr>
        <p:xfrm>
          <a:off x="6375748" y="3758222"/>
          <a:ext cx="4986158" cy="2667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7176942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n 3" descr="Imagen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8946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agen 1" descr="Imagen 1"/>
          <p:cNvPicPr>
            <a:picLocks noChangeAspect="1"/>
          </p:cNvPicPr>
          <p:nvPr/>
        </p:nvPicPr>
        <p:blipFill>
          <a:blip r:embed="rId3">
            <a:extLst/>
          </a:blip>
          <a:srcRect l="29638" r="7690" b="10880"/>
          <a:stretch>
            <a:fillRect/>
          </a:stretch>
        </p:blipFill>
        <p:spPr>
          <a:xfrm>
            <a:off x="148499" y="426596"/>
            <a:ext cx="6447031" cy="6111779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CuadroTexto 5"/>
          <p:cNvSpPr txBox="1"/>
          <p:nvPr/>
        </p:nvSpPr>
        <p:spPr>
          <a:xfrm>
            <a:off x="6895280" y="2023699"/>
            <a:ext cx="5124123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000" b="1">
                <a:solidFill>
                  <a:srgbClr val="00466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DERECHOS DE PETICIÓN</a:t>
            </a:r>
          </a:p>
          <a:p>
            <a:endParaRPr dirty="0"/>
          </a:p>
        </p:txBody>
      </p:sp>
      <p:sp>
        <p:nvSpPr>
          <p:cNvPr id="132" name="Conector recto 7"/>
          <p:cNvSpPr/>
          <p:nvPr/>
        </p:nvSpPr>
        <p:spPr>
          <a:xfrm>
            <a:off x="7000592" y="4223120"/>
            <a:ext cx="4778324" cy="1"/>
          </a:xfrm>
          <a:prstGeom prst="line">
            <a:avLst/>
          </a:prstGeom>
          <a:ln w="19050">
            <a:solidFill>
              <a:srgbClr val="00E0F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adroTexto 3"/>
          <p:cNvSpPr txBox="1"/>
          <p:nvPr/>
        </p:nvSpPr>
        <p:spPr>
          <a:xfrm>
            <a:off x="376038" y="303655"/>
            <a:ext cx="770918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Cantidad derechos de petición I trimestre 2019 vs IV trimestre 2018 </a:t>
            </a:r>
            <a:endParaRPr dirty="0"/>
          </a:p>
        </p:txBody>
      </p:sp>
      <p:sp>
        <p:nvSpPr>
          <p:cNvPr id="3" name="Rectángulo 2"/>
          <p:cNvSpPr/>
          <p:nvPr/>
        </p:nvSpPr>
        <p:spPr>
          <a:xfrm>
            <a:off x="3003492" y="4780729"/>
            <a:ext cx="63033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</a:rPr>
              <a:t>La cantidad de derechos de petición allegados en el I trimestre de </a:t>
            </a:r>
            <a:r>
              <a:rPr lang="es-ES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2019 </a:t>
            </a: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</a:rPr>
              <a:t>tuvo un aumento de </a:t>
            </a:r>
            <a:r>
              <a:rPr lang="es-ES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16% </a:t>
            </a: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</a:rPr>
              <a:t>respecto al IV trimestre de 2018, representando en </a:t>
            </a:r>
            <a:r>
              <a:rPr lang="es-ES" dirty="0" smtClean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2.859</a:t>
            </a:r>
            <a:r>
              <a:rPr lang="es-ES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</a:rPr>
              <a:t>peticiones más</a:t>
            </a:r>
            <a:endParaRPr lang="es-CO" dirty="0">
              <a:latin typeface="Calibri" panose="020F05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305" y="1809213"/>
            <a:ext cx="4257675" cy="254317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547" y="2662480"/>
            <a:ext cx="5242906" cy="83664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adroTexto 3"/>
          <p:cNvSpPr txBox="1"/>
          <p:nvPr/>
        </p:nvSpPr>
        <p:spPr>
          <a:xfrm>
            <a:off x="376038" y="303655"/>
            <a:ext cx="770918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Cantidad derechos de petición I trimestre 2019</a:t>
            </a:r>
            <a:endParaRPr dirty="0"/>
          </a:p>
        </p:txBody>
      </p:sp>
      <p:sp>
        <p:nvSpPr>
          <p:cNvPr id="2" name="CuadroTexto 1"/>
          <p:cNvSpPr txBox="1"/>
          <p:nvPr/>
        </p:nvSpPr>
        <p:spPr>
          <a:xfrm>
            <a:off x="7102257" y="4577115"/>
            <a:ext cx="425432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CO" dirty="0" smtClean="0"/>
              <a:t>Direcciones Seccionales que reportaron mayor número de peticiones </a:t>
            </a:r>
            <a:endParaRPr kumimoji="0" lang="es-CO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0" y="2113936"/>
            <a:ext cx="3018773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CO" dirty="0" smtClean="0"/>
              <a:t>Direcciones Nacionales que reportaron mayor número de peticiones </a:t>
            </a:r>
            <a:endParaRPr kumimoji="0" lang="es-CO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89" y="4391725"/>
            <a:ext cx="4794368" cy="221112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595" y="1780739"/>
            <a:ext cx="9040524" cy="221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7103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adroTexto 3"/>
          <p:cNvSpPr txBox="1"/>
          <p:nvPr/>
        </p:nvSpPr>
        <p:spPr>
          <a:xfrm>
            <a:off x="376038" y="303655"/>
            <a:ext cx="770918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Causas  de las peticiones  I trimestre 2019</a:t>
            </a:r>
            <a:endParaRPr dirty="0"/>
          </a:p>
        </p:txBody>
      </p:sp>
      <p:sp>
        <p:nvSpPr>
          <p:cNvPr id="3" name="Rectángulo 2"/>
          <p:cNvSpPr/>
          <p:nvPr/>
        </p:nvSpPr>
        <p:spPr>
          <a:xfrm>
            <a:off x="1102291" y="5270161"/>
            <a:ext cx="9093895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s-CO" dirty="0">
                <a:ea typeface="Calibri" panose="020F0502020204030204" pitchFamily="34" charset="0"/>
                <a:cs typeface="Times New Roman" panose="02020603050405020304" pitchFamily="18" charset="0"/>
              </a:rPr>
              <a:t>El motivo por el que más ingresaron peticiones a la entidad </a:t>
            </a:r>
            <a:r>
              <a:rPr lang="es-CO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fue </a:t>
            </a:r>
            <a:r>
              <a:rPr lang="es-CO" dirty="0"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s-CO" i="1" dirty="0">
                <a:ea typeface="Calibri" panose="020F0502020204030204" pitchFamily="34" charset="0"/>
                <a:cs typeface="Times New Roman" panose="02020603050405020304" pitchFamily="18" charset="0"/>
              </a:rPr>
              <a:t>SOLICITUD DE INFORMACIÓN</a:t>
            </a:r>
            <a:r>
              <a:rPr lang="es-CO" dirty="0">
                <a:ea typeface="Calibri" panose="020F0502020204030204" pitchFamily="34" charset="0"/>
                <a:cs typeface="Times New Roman" panose="02020603050405020304" pitchFamily="18" charset="0"/>
              </a:rPr>
              <a:t>” con el </a:t>
            </a:r>
            <a:r>
              <a:rPr lang="es-CO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53%, </a:t>
            </a:r>
            <a:r>
              <a:rPr lang="es-CO" dirty="0">
                <a:ea typeface="Calibri" panose="020F0502020204030204" pitchFamily="34" charset="0"/>
                <a:cs typeface="Times New Roman" panose="02020603050405020304" pitchFamily="18" charset="0"/>
              </a:rPr>
              <a:t>seguido por </a:t>
            </a:r>
            <a:r>
              <a:rPr lang="es-CO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s-CO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SOLICITUD DE CERTIFICACIÓN</a:t>
            </a:r>
            <a:r>
              <a:rPr lang="es-CO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” con </a:t>
            </a:r>
            <a:r>
              <a:rPr lang="es-CO" dirty="0">
                <a:ea typeface="Calibri" panose="020F0502020204030204" pitchFamily="34" charset="0"/>
                <a:cs typeface="Times New Roman" panose="02020603050405020304" pitchFamily="18" charset="0"/>
              </a:rPr>
              <a:t>el 11 %, </a:t>
            </a:r>
            <a:r>
              <a:rPr lang="es-CO" i="1" dirty="0">
                <a:ea typeface="Calibri" panose="020F0502020204030204" pitchFamily="34" charset="0"/>
                <a:cs typeface="Times New Roman" panose="02020603050405020304" pitchFamily="18" charset="0"/>
              </a:rPr>
              <a:t>PETICIONES ENTRE AUTORIDADES</a:t>
            </a:r>
            <a:r>
              <a:rPr lang="es-CO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” 7%, </a:t>
            </a:r>
            <a:r>
              <a:rPr lang="es-CO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s-CO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COPIA DE DOCUMENTOS</a:t>
            </a:r>
            <a:r>
              <a:rPr lang="es-CO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” y “</a:t>
            </a:r>
            <a:r>
              <a:rPr lang="es-CO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OTRAS</a:t>
            </a:r>
            <a:r>
              <a:rPr lang="es-CO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” con el 6% respectivamente.</a:t>
            </a:r>
            <a:endParaRPr lang="es-CO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659" y="1745888"/>
            <a:ext cx="7434690" cy="315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465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n 3" descr="Imagen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8946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agen 1" descr="Imagen 1"/>
          <p:cNvPicPr>
            <a:picLocks noChangeAspect="1"/>
          </p:cNvPicPr>
          <p:nvPr/>
        </p:nvPicPr>
        <p:blipFill>
          <a:blip r:embed="rId3">
            <a:extLst/>
          </a:blip>
          <a:srcRect l="29638" r="7690" b="10880"/>
          <a:stretch>
            <a:fillRect/>
          </a:stretch>
        </p:blipFill>
        <p:spPr>
          <a:xfrm>
            <a:off x="148499" y="426596"/>
            <a:ext cx="6447031" cy="6111779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CuadroTexto 5"/>
          <p:cNvSpPr txBox="1"/>
          <p:nvPr/>
        </p:nvSpPr>
        <p:spPr>
          <a:xfrm>
            <a:off x="6895280" y="2023699"/>
            <a:ext cx="5124123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000" b="1">
                <a:solidFill>
                  <a:srgbClr val="00466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QUEJAS</a:t>
            </a:r>
          </a:p>
          <a:p>
            <a:endParaRPr dirty="0"/>
          </a:p>
        </p:txBody>
      </p:sp>
      <p:sp>
        <p:nvSpPr>
          <p:cNvPr id="132" name="Conector recto 7"/>
          <p:cNvSpPr/>
          <p:nvPr/>
        </p:nvSpPr>
        <p:spPr>
          <a:xfrm>
            <a:off x="7000592" y="4223120"/>
            <a:ext cx="4778324" cy="1"/>
          </a:xfrm>
          <a:prstGeom prst="line">
            <a:avLst/>
          </a:prstGeom>
          <a:ln w="19050">
            <a:solidFill>
              <a:srgbClr val="00E0F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997948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1878</TotalTime>
  <Words>1289</Words>
  <Application>Microsoft Office PowerPoint</Application>
  <PresentationFormat>Panorámica</PresentationFormat>
  <Paragraphs>168</Paragraphs>
  <Slides>28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Century Gothic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Aydee Lorena Galindo Orozco</dc:creator>
  <cp:lastModifiedBy>Myriam Palacio Calixto</cp:lastModifiedBy>
  <cp:revision>88</cp:revision>
  <dcterms:modified xsi:type="dcterms:W3CDTF">2019-07-22T16:11:45Z</dcterms:modified>
</cp:coreProperties>
</file>