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310" r:id="rId4"/>
    <p:sldId id="312" r:id="rId5"/>
    <p:sldId id="277" r:id="rId6"/>
    <p:sldId id="311" r:id="rId7"/>
    <p:sldId id="284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Eugenia Ramirez Lòpez" initials="AERL" lastIdx="1" clrIdx="0">
    <p:extLst>
      <p:ext uri="{19B8F6BF-5375-455C-9EA6-DF929625EA0E}">
        <p15:presenceInfo xmlns:p15="http://schemas.microsoft.com/office/powerpoint/2012/main" userId="S-1-5-21-2053067395-844441496-945767274-14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Promedio de usuarios antendidos en un mes por sala con orienador virtual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8147545317906595"/>
          <c:y val="0.24242545681253"/>
          <c:w val="0.61118957468572077"/>
          <c:h val="0.58228166085088784"/>
        </c:manualLayout>
      </c:layout>
      <c:pie3DChart>
        <c:varyColors val="1"/>
        <c:ser>
          <c:idx val="0"/>
          <c:order val="0"/>
          <c:tx>
            <c:strRef>
              <c:f>Hoja1!$C$14</c:f>
              <c:strCache>
                <c:ptCount val="1"/>
                <c:pt idx="0">
                  <c:v>Atendido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A00-48D4-8771-39D3DC5F8D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A00-48D4-8771-39D3DC5F8D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A00-48D4-8771-39D3DC5F8D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A00-48D4-8771-39D3DC5F8D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Hoja1!$B$15:$B$18</c:f>
              <c:strCache>
                <c:ptCount val="4"/>
                <c:pt idx="0">
                  <c:v>SAN FRANCISCO - CALI          (2 agentes)</c:v>
                </c:pt>
                <c:pt idx="1">
                  <c:v>CARIBE - MEDELLÍN            (3 agentes)</c:v>
                </c:pt>
                <c:pt idx="2">
                  <c:v>VALLEDUPAR - CESAR        (1 agente)</c:v>
                </c:pt>
                <c:pt idx="3">
                  <c:v>SOACHA - CUNDINAMARCA (2 agentes) </c:v>
                </c:pt>
              </c:strCache>
            </c:strRef>
          </c:cat>
          <c:val>
            <c:numRef>
              <c:f>Hoja1!$C$15:$C$18</c:f>
              <c:numCache>
                <c:formatCode>_-* #,##0_-;\-* #,##0_-;_-* "-"??_-;_-@_-</c:formatCode>
                <c:ptCount val="4"/>
                <c:pt idx="0">
                  <c:v>940</c:v>
                </c:pt>
                <c:pt idx="1">
                  <c:v>1573.5</c:v>
                </c:pt>
                <c:pt idx="2">
                  <c:v>233</c:v>
                </c:pt>
                <c:pt idx="3">
                  <c:v>854.75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00-48D4-8771-39D3DC5F8D6C}"/>
            </c:ext>
          </c:extLst>
        </c:ser>
        <c:ser>
          <c:idx val="1"/>
          <c:order val="1"/>
          <c:tx>
            <c:strRef>
              <c:f>Hoja1!$D$14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5A00-48D4-8771-39D3DC5F8D6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5A00-48D4-8771-39D3DC5F8D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5A00-48D4-8771-39D3DC5F8D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5A00-48D4-8771-39D3DC5F8D6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Hoja1!$B$15:$B$18</c:f>
              <c:strCache>
                <c:ptCount val="4"/>
                <c:pt idx="0">
                  <c:v>SAN FRANCISCO - CALI          (2 agentes)</c:v>
                </c:pt>
                <c:pt idx="1">
                  <c:v>CARIBE - MEDELLÍN            (3 agentes)</c:v>
                </c:pt>
                <c:pt idx="2">
                  <c:v>VALLEDUPAR - CESAR        (1 agente)</c:v>
                </c:pt>
                <c:pt idx="3">
                  <c:v>SOACHA - CUNDINAMARCA (2 agentes) </c:v>
                </c:pt>
              </c:strCache>
            </c:strRef>
          </c:cat>
          <c:val>
            <c:numRef>
              <c:f>Hoja1!$D$15:$D$18</c:f>
              <c:numCache>
                <c:formatCode>0.00%</c:formatCode>
                <c:ptCount val="4"/>
                <c:pt idx="0">
                  <c:v>0.26102047900034708</c:v>
                </c:pt>
                <c:pt idx="1">
                  <c:v>0.4369316209649427</c:v>
                </c:pt>
                <c:pt idx="2">
                  <c:v>6.4699757028809438E-2</c:v>
                </c:pt>
                <c:pt idx="3">
                  <c:v>0.23734814300590074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A00-48D4-8771-39D3DC5F8D6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9395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727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adroTexto 5"/>
          <p:cNvSpPr txBox="1"/>
          <p:nvPr/>
        </p:nvSpPr>
        <p:spPr>
          <a:xfrm>
            <a:off x="499453" y="4954385"/>
            <a:ext cx="333675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b="1">
                <a:solidFill>
                  <a:srgbClr val="6B6B6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 </a:t>
            </a:r>
          </a:p>
        </p:txBody>
      </p:sp>
      <p:sp>
        <p:nvSpPr>
          <p:cNvPr id="113" name="CuadroTexto 6"/>
          <p:cNvSpPr txBox="1"/>
          <p:nvPr/>
        </p:nvSpPr>
        <p:spPr>
          <a:xfrm>
            <a:off x="499453" y="5588472"/>
            <a:ext cx="333675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500" i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  <p:sp>
        <p:nvSpPr>
          <p:cNvPr id="114" name="Rectángulo 1"/>
          <p:cNvSpPr txBox="1"/>
          <p:nvPr/>
        </p:nvSpPr>
        <p:spPr>
          <a:xfrm>
            <a:off x="327378" y="4927061"/>
            <a:ext cx="419946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1200" dirty="0">
                <a:solidFill>
                  <a:schemeClr val="tx1"/>
                </a:solidFill>
              </a:rPr>
              <a:t>INFORME ACCIONES DE MEJORA  EN CANALES DE ATENCIÓN –PAAC A DICIEMBRE DE 2019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15" name="Rectángulo 1"/>
          <p:cNvSpPr txBox="1"/>
          <p:nvPr/>
        </p:nvSpPr>
        <p:spPr>
          <a:xfrm>
            <a:off x="327378" y="5449972"/>
            <a:ext cx="38173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1200" dirty="0">
                <a:solidFill>
                  <a:schemeClr val="tx1"/>
                </a:solidFill>
              </a:rPr>
              <a:t>DIRECCIÓN DE ATENCIÓN AL USUARIO, INTERVENCIÓN TEMPRANA Y ASIGNACIONES 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2137409" y="303655"/>
            <a:ext cx="825965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es-CO" sz="4000" dirty="0">
                <a:solidFill>
                  <a:schemeClr val="bg1"/>
                </a:solidFill>
                <a:latin typeface="Calibri Light"/>
              </a:rPr>
              <a:t>PRESENTACIÓN </a:t>
            </a:r>
            <a:endParaRPr sz="4000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01622" y="1659467"/>
            <a:ext cx="54836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endParaRPr lang="es-CO" dirty="0"/>
          </a:p>
          <a:p>
            <a:pPr algn="just"/>
            <a:endParaRPr lang="es-CO" dirty="0"/>
          </a:p>
          <a:p>
            <a:pPr algn="ctr"/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7066" y="1458410"/>
            <a:ext cx="11742731" cy="5556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dirty="0"/>
              <a:t>La Fiscalía General de la Nación a través de la Dirección de Atención al Usuario, Intervención Temprana y Asignaciones, está comprometida en brindar un trato digno e integral al usuario que contribuya a su  acercamiento y confianza hacia la institución  y garantice el acceso a la justicia, consolidando a la vez los principios constitucionales de eficiencia, eficacia y transparencia.  </a:t>
            </a:r>
          </a:p>
          <a:p>
            <a:pPr algn="just"/>
            <a:r>
              <a:rPr lang="es-CO" dirty="0"/>
              <a:t> </a:t>
            </a:r>
          </a:p>
          <a:p>
            <a:pPr algn="just"/>
            <a:r>
              <a:rPr lang="es-CO" dirty="0"/>
              <a:t>En consecuencia, la institución ha encaminado sus esfuerzos hacia la implementación de un modelo de atención </a:t>
            </a:r>
            <a:r>
              <a:rPr lang="es-ES" dirty="0"/>
              <a:t>integral, prioritario, con enfoque diferencial, plataformas tecnológicas que amplían y facilitan el acceso, e instalaciones físicas que promuevan una atención digna y humana. </a:t>
            </a:r>
            <a:endParaRPr lang="es-CO" dirty="0"/>
          </a:p>
          <a:p>
            <a:pPr algn="just"/>
            <a:r>
              <a:rPr lang="es-ES" dirty="0"/>
              <a:t> </a:t>
            </a:r>
            <a:endParaRPr lang="es-CO" dirty="0"/>
          </a:p>
          <a:p>
            <a:pPr algn="just"/>
            <a:r>
              <a:rPr lang="es-ES" dirty="0"/>
              <a:t>Así mismo, </a:t>
            </a:r>
            <a:r>
              <a:rPr lang="es-CO" dirty="0"/>
              <a:t>el Plan de Anticorrupción y de Atención al Ciudadano (PAAC), creado como mecanismo de lucha contra la corrupción, aborda en su cuarto componente, las estrategias de “</a:t>
            </a:r>
            <a:r>
              <a:rPr lang="es-CO" b="1" dirty="0"/>
              <a:t>Servicio al Ciudadano”</a:t>
            </a:r>
            <a:r>
              <a:rPr lang="es-CO" dirty="0"/>
              <a:t> para mejorar la calidad y accesibilidad a la oferta institucional del Estado. Este componente plantea a las instituciones la implementación de acciones de mejora en la atención que se brinda al usuario a través de los canales que han dispuesto para tal fin.</a:t>
            </a:r>
          </a:p>
          <a:p>
            <a:pPr algn="just"/>
            <a:r>
              <a:rPr lang="es-CO" dirty="0"/>
              <a:t> </a:t>
            </a:r>
          </a:p>
          <a:p>
            <a:pPr algn="just"/>
            <a:r>
              <a:rPr lang="es-CO" dirty="0"/>
              <a:t>Las acciones de mejora implementadas a la fecha por la Fiscalía General de la Nación han sido socializadas al ciudadano mediante informes publicados en la página web de la entidad. El presente informe contiene los avances a 31 de diciembre de 2019, en alineación igualmente con las estrategias de fortalecimiento para la atención al usuario, contempladas dentro del Direccionamiento Estratégico Institucional 2016-2020, específicamente en el aspecto de monitoreo del sistema de turnos en las salas  que cuentan con éste y el Centro de Contacto.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adroTexto 2"/>
          <p:cNvSpPr txBox="1"/>
          <p:nvPr/>
        </p:nvSpPr>
        <p:spPr>
          <a:xfrm>
            <a:off x="446949" y="81413"/>
            <a:ext cx="10699756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dirty="0">
                <a:latin typeface="Calibri Light" panose="020F0302020204030204" pitchFamily="34" charset="0"/>
              </a:rPr>
              <a:t>MONITOREO  DEL SISTEMA DE TURNOS UBICADO EN CENTROS DE ATENCIÓN DE LA FISCALIA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sym typeface="Century Gothic"/>
            </a:endParaRP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81868CB6-9FF0-4773-B5B5-F8B003FF5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143" y="1696155"/>
            <a:ext cx="10901562" cy="4820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/>
              <a:t> 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37A97B-2F8E-40E4-ADD5-684DBFF30815}"/>
              </a:ext>
            </a:extLst>
          </p:cNvPr>
          <p:cNvSpPr/>
          <p:nvPr/>
        </p:nvSpPr>
        <p:spPr>
          <a:xfrm>
            <a:off x="3947805" y="1475704"/>
            <a:ext cx="30189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 V  A  N  C  E  </a:t>
            </a:r>
          </a:p>
          <a:p>
            <a:pPr algn="ctr"/>
            <a:endParaRPr lang="es-CO" b="1" dirty="0"/>
          </a:p>
          <a:p>
            <a:pPr algn="ctr"/>
            <a:endParaRPr lang="es-CO" b="1" dirty="0"/>
          </a:p>
          <a:p>
            <a:pPr algn="ctr"/>
            <a:r>
              <a:rPr lang="es-CO" b="1" dirty="0"/>
              <a:t>MONITOREO A TODAS LAS SALAS A NIVEL NACIONAL</a:t>
            </a:r>
          </a:p>
          <a:p>
            <a:pPr algn="ctr"/>
            <a:r>
              <a:rPr lang="es-CO" sz="1200" b="1" dirty="0"/>
              <a:t>(A PARTIR DE SEPTIEMBRE DE 2019)</a:t>
            </a:r>
            <a:endParaRPr lang="es-CO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340D100-58CC-4C28-8FFA-F639B36F3D0B}"/>
              </a:ext>
            </a:extLst>
          </p:cNvPr>
          <p:cNvSpPr/>
          <p:nvPr/>
        </p:nvSpPr>
        <p:spPr>
          <a:xfrm>
            <a:off x="359199" y="2284416"/>
            <a:ext cx="3143183" cy="34624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/>
                </a:solidFill>
                <a:latin typeface="Calibri cuerpo"/>
                <a:ea typeface="Calibri" panose="020F0502020204030204" pitchFamily="34" charset="0"/>
                <a:cs typeface="Times New Roman" panose="02020603050405020304" pitchFamily="18" charset="0"/>
              </a:rPr>
              <a:t>Desde la Dirección de Atención al Usuario, Intervención Temprana y Asignaciones, se  vienen implementando estrategias de seguimiento permanente, lo cual permite monitorear en línea, la correcta operación del sistema web de turnos a nivel nacional, estableciendo acciones inmediatas o gestionando soluciones para subsanar los inconvenientes evidenciados.</a:t>
            </a:r>
            <a:endParaRPr lang="es-CO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igno menos 6">
            <a:extLst>
              <a:ext uri="{FF2B5EF4-FFF2-40B4-BE49-F238E27FC236}">
                <a16:creationId xmlns:a16="http://schemas.microsoft.com/office/drawing/2014/main" id="{FED45272-6828-4347-8EB3-7E58724C5E68}"/>
              </a:ext>
            </a:extLst>
          </p:cNvPr>
          <p:cNvSpPr/>
          <p:nvPr/>
        </p:nvSpPr>
        <p:spPr>
          <a:xfrm>
            <a:off x="-460503" y="5817264"/>
            <a:ext cx="3774383" cy="769609"/>
          </a:xfrm>
          <a:prstGeom prst="mathMinus">
            <a:avLst/>
          </a:prstGeom>
          <a:solidFill>
            <a:srgbClr val="C00000"/>
          </a:solidFill>
          <a:ln w="9525" cap="flat">
            <a:solidFill>
              <a:srgbClr val="FF000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38" name="Picture 14" descr="Resultado de imagen para imagenes flechas subiendo">
            <a:extLst>
              <a:ext uri="{FF2B5EF4-FFF2-40B4-BE49-F238E27FC236}">
                <a16:creationId xmlns:a16="http://schemas.microsoft.com/office/drawing/2014/main" id="{11F3EE95-F005-4BCE-80E8-22E44321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44" y="3429000"/>
            <a:ext cx="2542443" cy="14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n relacionada">
            <a:extLst>
              <a:ext uri="{FF2B5EF4-FFF2-40B4-BE49-F238E27FC236}">
                <a16:creationId xmlns:a16="http://schemas.microsoft.com/office/drawing/2014/main" id="{8186CA11-F93E-4678-8A1F-663D8A7F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29" y="1916511"/>
            <a:ext cx="585671" cy="4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BEFF5C3-3315-4B4F-9AE1-8E68D9A42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245" y="2139572"/>
            <a:ext cx="4645980" cy="35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2602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adroTexto 3"/>
          <p:cNvSpPr txBox="1"/>
          <p:nvPr/>
        </p:nvSpPr>
        <p:spPr>
          <a:xfrm>
            <a:off x="376039" y="101794"/>
            <a:ext cx="113644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endParaRPr sz="4000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D8DF2F-D2EC-40FE-A4EE-F93EE136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07"/>
            <a:ext cx="10902245" cy="1014212"/>
          </a:xfrm>
        </p:spPr>
        <p:txBody>
          <a:bodyPr>
            <a:normAutofit fontScale="90000"/>
          </a:bodyPr>
          <a:lstStyle/>
          <a:p>
            <a:r>
              <a:rPr lang="es-CO" cap="all" dirty="0">
                <a:solidFill>
                  <a:schemeClr val="bg1"/>
                </a:solidFill>
              </a:rPr>
              <a:t>Acciones que mejoran la atención  al usuario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F99B14-2DCC-43AC-BB05-F067018D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304" y="2615920"/>
            <a:ext cx="10515600" cy="28531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		</a:t>
            </a:r>
          </a:p>
        </p:txBody>
      </p:sp>
      <p:sp>
        <p:nvSpPr>
          <p:cNvPr id="3" name="Diagrama de flujo: pantalla 2">
            <a:extLst>
              <a:ext uri="{FF2B5EF4-FFF2-40B4-BE49-F238E27FC236}">
                <a16:creationId xmlns:a16="http://schemas.microsoft.com/office/drawing/2014/main" id="{41CB8107-EBCB-4EC8-9BFC-7F2C046658ED}"/>
              </a:ext>
            </a:extLst>
          </p:cNvPr>
          <p:cNvSpPr/>
          <p:nvPr/>
        </p:nvSpPr>
        <p:spPr>
          <a:xfrm flipH="1">
            <a:off x="259644" y="1919454"/>
            <a:ext cx="6348786" cy="4446612"/>
          </a:xfrm>
          <a:prstGeom prst="flowChartDisplay">
            <a:avLst/>
          </a:prstGeom>
          <a:noFill/>
          <a:ln w="57150" cap="flat">
            <a:solidFill>
              <a:srgbClr val="002060"/>
            </a:solidFill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C33680-FEA7-4E32-82E3-106E27DCFD50}"/>
              </a:ext>
            </a:extLst>
          </p:cNvPr>
          <p:cNvSpPr/>
          <p:nvPr/>
        </p:nvSpPr>
        <p:spPr>
          <a:xfrm>
            <a:off x="1083731" y="2051724"/>
            <a:ext cx="4447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70C0"/>
                </a:solidFill>
              </a:rPr>
              <a:t>Cubrimiento del monitoreo </a:t>
            </a:r>
            <a:r>
              <a:rPr lang="es-CO" dirty="0">
                <a:solidFill>
                  <a:schemeClr val="tx1"/>
                </a:solidFill>
              </a:rPr>
              <a:t>al 100% del sistema web de turnos.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70C0"/>
                </a:solidFill>
              </a:rPr>
              <a:t>El análisis  de</a:t>
            </a:r>
            <a:r>
              <a:rPr lang="es-CO" dirty="0"/>
              <a:t> información estadística desde Nivel Central.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70C0"/>
                </a:solidFill>
              </a:rPr>
              <a:t>Socialización</a:t>
            </a:r>
            <a:r>
              <a:rPr lang="es-CO" dirty="0"/>
              <a:t> del análisis y recomendaciones a las Direcciones Seccionales de los incidentes técnicos o de operación del sistema.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rgbClr val="0070C0"/>
                </a:solidFill>
              </a:rPr>
              <a:t>Seguimiento periódico </a:t>
            </a:r>
            <a:r>
              <a:rPr lang="es-CO" dirty="0"/>
              <a:t>a los compromisos  de mejora establecidos con las Direcciones Seccionales, verificando el cumplimiento de los mismos.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FBEED35-D15A-4EBA-8CF8-3DCCC5623C2E}"/>
              </a:ext>
            </a:extLst>
          </p:cNvPr>
          <p:cNvSpPr/>
          <p:nvPr/>
        </p:nvSpPr>
        <p:spPr>
          <a:xfrm>
            <a:off x="6930213" y="4090648"/>
            <a:ext cx="4939499" cy="1328021"/>
          </a:xfrm>
          <a:prstGeom prst="roundRect">
            <a:avLst/>
          </a:prstGeom>
          <a:solidFill>
            <a:srgbClr val="FFFFFF"/>
          </a:solidFill>
          <a:ln w="28575" cap="flat">
            <a:solidFill>
              <a:schemeClr val="accent1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s-CO" dirty="0"/>
              <a:t>Garantizar un adecuado y eficaz acceso a la justicia para todos los usuarios que acuden a los Centros de Atención de la Fiscalía –CAF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36" y="1850370"/>
            <a:ext cx="5278055" cy="186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03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C11E1E-B125-422A-B8CD-0694AE9AA388}"/>
              </a:ext>
            </a:extLst>
          </p:cNvPr>
          <p:cNvSpPr/>
          <p:nvPr/>
        </p:nvSpPr>
        <p:spPr>
          <a:xfrm>
            <a:off x="4230630" y="1818114"/>
            <a:ext cx="7515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dirty="0"/>
              <a:t> </a:t>
            </a:r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E0C281-CD1F-4857-A6F4-393FAC49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1" y="313091"/>
            <a:ext cx="11187895" cy="1156894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CENTRO DE CONTACTO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42A135F-8613-4E7C-B1A3-5052E1A74AC8}"/>
              </a:ext>
            </a:extLst>
          </p:cNvPr>
          <p:cNvSpPr/>
          <p:nvPr/>
        </p:nvSpPr>
        <p:spPr>
          <a:xfrm>
            <a:off x="1053296" y="1991036"/>
            <a:ext cx="4053855" cy="49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C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estrategia de orientación virtual  ha brindado resultados muy efectivos,  permitiendo  que el usuario  permanezca en espera  menos tiempo para ser atendido.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692AB42-C0A2-4707-BBD3-88C0B522C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481702"/>
              </p:ext>
            </p:extLst>
          </p:nvPr>
        </p:nvGraphicFramePr>
        <p:xfrm>
          <a:off x="5810491" y="1666754"/>
          <a:ext cx="6169306" cy="391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4E45A9-EF3B-47DF-A1E6-2A9ED5042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351" y="3029665"/>
            <a:ext cx="5097055" cy="13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88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adroTexto 3"/>
          <p:cNvSpPr txBox="1"/>
          <p:nvPr/>
        </p:nvSpPr>
        <p:spPr>
          <a:xfrm>
            <a:off x="376039" y="101794"/>
            <a:ext cx="113644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endParaRPr sz="4000" dirty="0">
              <a:solidFill>
                <a:schemeClr val="bg1"/>
              </a:solidFill>
              <a:latin typeface="Calibri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D8DF2F-D2EC-40FE-A4EE-F93EE136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887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CENTRO DE CONTACTO: Acciones que mejoran el servicio al ciudadano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F99B14-2DCC-43AC-BB05-F067018D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		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AB3B71-5307-4D43-AFAF-AE09D73A8559}"/>
              </a:ext>
            </a:extLst>
          </p:cNvPr>
          <p:cNvSpPr/>
          <p:nvPr/>
        </p:nvSpPr>
        <p:spPr>
          <a:xfrm>
            <a:off x="1030148" y="2326511"/>
            <a:ext cx="4775522" cy="416287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NÚMERO DE SALAS CON EL SERVICIO DE ORIENTACIÓN VIRTUAL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mes de septiembre de 2019, la orientación virtual comenzó a funcionar en la sala de Ciudad Bolívar – Bogotá, completando cinco sedes con este servicio.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atención virtual imagenes">
            <a:extLst>
              <a:ext uri="{FF2B5EF4-FFF2-40B4-BE49-F238E27FC236}">
                <a16:creationId xmlns:a16="http://schemas.microsoft.com/office/drawing/2014/main" id="{D0419FBE-4BEC-4679-913D-C2038552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78" y="1473880"/>
            <a:ext cx="4385457" cy="43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36887ED-82F9-491E-8E2B-EBBCA76F94D8}"/>
              </a:ext>
            </a:extLst>
          </p:cNvPr>
          <p:cNvSpPr/>
          <p:nvPr/>
        </p:nvSpPr>
        <p:spPr>
          <a:xfrm flipH="1">
            <a:off x="6782765" y="1424757"/>
            <a:ext cx="5409235" cy="4351338"/>
          </a:xfrm>
          <a:prstGeom prst="flowChartDelay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24FDF56-927F-42B2-9ED1-9D68D66F5166}"/>
              </a:ext>
            </a:extLst>
          </p:cNvPr>
          <p:cNvSpPr/>
          <p:nvPr/>
        </p:nvSpPr>
        <p:spPr>
          <a:xfrm>
            <a:off x="643502" y="1877696"/>
            <a:ext cx="5409235" cy="4299267"/>
          </a:xfrm>
          <a:prstGeom prst="roundRect">
            <a:avLst/>
          </a:prstGeom>
          <a:noFill/>
          <a:ln w="38100" cap="flat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6105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 7" descr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46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 5" descr="Imagen 5"/>
          <p:cNvPicPr>
            <a:picLocks noChangeAspect="1"/>
          </p:cNvPicPr>
          <p:nvPr/>
        </p:nvPicPr>
        <p:blipFill>
          <a:blip r:embed="rId3"/>
          <a:srcRect l="16249" t="6267" r="30781" b="5332"/>
          <a:stretch>
            <a:fillRect/>
          </a:stretch>
        </p:blipFill>
        <p:spPr>
          <a:xfrm>
            <a:off x="126999" y="429889"/>
            <a:ext cx="6460070" cy="606404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CuadroTexto 8"/>
          <p:cNvSpPr txBox="1"/>
          <p:nvPr/>
        </p:nvSpPr>
        <p:spPr>
          <a:xfrm>
            <a:off x="6895280" y="2023699"/>
            <a:ext cx="512412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solidFill>
                  <a:srgbClr val="00466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es-CO" dirty="0"/>
              <a:t>GRACIAS </a:t>
            </a:r>
            <a:endParaRPr dirty="0"/>
          </a:p>
        </p:txBody>
      </p:sp>
      <p:sp>
        <p:nvSpPr>
          <p:cNvPr id="145" name="Conector recto 9"/>
          <p:cNvSpPr/>
          <p:nvPr/>
        </p:nvSpPr>
        <p:spPr>
          <a:xfrm>
            <a:off x="7000592" y="4223120"/>
            <a:ext cx="4778324" cy="1"/>
          </a:xfrm>
          <a:prstGeom prst="line">
            <a:avLst/>
          </a:prstGeom>
          <a:ln w="19050">
            <a:solidFill>
              <a:srgbClr val="00E0F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75961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363</Words>
  <Application>Microsoft Office PowerPoint</Application>
  <PresentationFormat>Panorámica</PresentationFormat>
  <Paragraphs>42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cuerpo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Acciones que mejoran la atención  al usuario</vt:lpstr>
      <vt:lpstr>CENTRO DE CONTACTO</vt:lpstr>
      <vt:lpstr>CENTRO DE CONTACTO: Acciones que mejoran el servicio al ciudadano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Yensi Perez Martinez</dc:creator>
  <cp:lastModifiedBy>Maria Enet Alvarez Manrique</cp:lastModifiedBy>
  <cp:revision>161</cp:revision>
  <dcterms:created xsi:type="dcterms:W3CDTF">2019-07-11T19:26:24Z</dcterms:created>
  <dcterms:modified xsi:type="dcterms:W3CDTF">2019-12-13T15:53:10Z</dcterms:modified>
</cp:coreProperties>
</file>