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7.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8.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9.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5.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6.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17.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23.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24.xml" ContentType="application/vnd.openxmlformats-officedocument.presentationml.notesSl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25.xml" ContentType="application/vnd.openxmlformats-officedocument.presentationml.notesSl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32.xml" ContentType="application/vnd.openxmlformats-officedocument.presentationml.notesSlid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33.xml" ContentType="application/vnd.openxmlformats-officedocument.presentationml.notesSlid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34.xml" ContentType="application/vnd.openxmlformats-officedocument.presentationml.notesSlid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notesSlides/notesSlide35.xml" ContentType="application/vnd.openxmlformats-officedocument.presentationml.notesSlid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notesSlides/notesSlide36.xml" ContentType="application/vnd.openxmlformats-officedocument.presentationml.notesSlid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notesSlides/notesSlide37.xml" ContentType="application/vnd.openxmlformats-officedocument.presentationml.notesSlid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notesSlides/notesSlide38.xml" ContentType="application/vnd.openxmlformats-officedocument.presentationml.notesSlid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notesSlides/notesSlide47.xml" ContentType="application/vnd.openxmlformats-officedocument.presentationml.notesSlide+xml"/>
  <Override PartName="/ppt/charts/chart22.xml" ContentType="application/vnd.openxmlformats-officedocument.drawingml.chart+xml"/>
  <Override PartName="/ppt/charts/style22.xml" ContentType="application/vnd.ms-office.chartstyle+xml"/>
  <Override PartName="/ppt/charts/colors22.xml" ContentType="application/vnd.ms-office.chartcolorstyle+xml"/>
  <Override PartName="/ppt/notesSlides/notesSlide48.xml" ContentType="application/vnd.openxmlformats-officedocument.presentationml.notesSlide+xml"/>
  <Override PartName="/ppt/charts/chart23.xml" ContentType="application/vnd.openxmlformats-officedocument.drawingml.chart+xml"/>
  <Override PartName="/ppt/charts/style23.xml" ContentType="application/vnd.ms-office.chartstyle+xml"/>
  <Override PartName="/ppt/charts/colors23.xml" ContentType="application/vnd.ms-office.chartcolorstyle+xml"/>
  <Override PartName="/ppt/notesSlides/notesSlide49.xml" ContentType="application/vnd.openxmlformats-officedocument.presentationml.notesSlide+xml"/>
  <Override PartName="/ppt/charts/chart24.xml" ContentType="application/vnd.openxmlformats-officedocument.drawingml.chart+xml"/>
  <Override PartName="/ppt/charts/style24.xml" ContentType="application/vnd.ms-office.chartstyle+xml"/>
  <Override PartName="/ppt/charts/colors24.xml" ContentType="application/vnd.ms-office.chartcolorstyle+xml"/>
  <Override PartName="/ppt/notesSlides/notesSlide50.xml" ContentType="application/vnd.openxmlformats-officedocument.presentationml.notesSlide+xml"/>
  <Override PartName="/ppt/charts/chart25.xml" ContentType="application/vnd.openxmlformats-officedocument.drawingml.chart+xml"/>
  <Override PartName="/ppt/charts/style25.xml" ContentType="application/vnd.ms-office.chartstyle+xml"/>
  <Override PartName="/ppt/charts/colors25.xml" ContentType="application/vnd.ms-office.chartcolorstyle+xml"/>
  <Override PartName="/ppt/notesSlides/notesSlide51.xml" ContentType="application/vnd.openxmlformats-officedocument.presentationml.notesSlide+xml"/>
  <Override PartName="/ppt/charts/chart26.xml" ContentType="application/vnd.openxmlformats-officedocument.drawingml.chart+xml"/>
  <Override PartName="/ppt/charts/style26.xml" ContentType="application/vnd.ms-office.chartstyle+xml"/>
  <Override PartName="/ppt/charts/colors26.xml" ContentType="application/vnd.ms-office.chartcolorstyle+xml"/>
  <Override PartName="/ppt/notesSlides/notesSlide52.xml" ContentType="application/vnd.openxmlformats-officedocument.presentationml.notesSlide+xml"/>
  <Override PartName="/ppt/charts/chart27.xml" ContentType="application/vnd.openxmlformats-officedocument.drawingml.chart+xml"/>
  <Override PartName="/ppt/charts/style27.xml" ContentType="application/vnd.ms-office.chartstyle+xml"/>
  <Override PartName="/ppt/charts/colors27.xml" ContentType="application/vnd.ms-office.chartcolorstyle+xml"/>
  <Override PartName="/ppt/notesSlides/notesSlide53.xml" ContentType="application/vnd.openxmlformats-officedocument.presentationml.notesSlide+xml"/>
  <Override PartName="/ppt/charts/chart28.xml" ContentType="application/vnd.openxmlformats-officedocument.drawingml.chart+xml"/>
  <Override PartName="/ppt/charts/style28.xml" ContentType="application/vnd.ms-office.chartstyle+xml"/>
  <Override PartName="/ppt/charts/colors28.xml" ContentType="application/vnd.ms-office.chartcolorstyle+xml"/>
  <Override PartName="/ppt/notesSlides/notesSlide54.xml" ContentType="application/vnd.openxmlformats-officedocument.presentationml.notesSlide+xml"/>
  <Override PartName="/ppt/charts/chart29.xml" ContentType="application/vnd.openxmlformats-officedocument.drawingml.chart+xml"/>
  <Override PartName="/ppt/charts/style29.xml" ContentType="application/vnd.ms-office.chartstyle+xml"/>
  <Override PartName="/ppt/charts/colors29.xml" ContentType="application/vnd.ms-office.chartcolorstyl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theme/themeOverride1.xml" ContentType="application/vnd.openxmlformats-officedocument.themeOverr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charts/chart30.xml" ContentType="application/vnd.openxmlformats-officedocument.drawingml.chart+xml"/>
  <Override PartName="/ppt/charts/style30.xml" ContentType="application/vnd.ms-office.chartstyle+xml"/>
  <Override PartName="/ppt/charts/colors30.xml" ContentType="application/vnd.ms-office.chartcolorstyle+xml"/>
  <Override PartName="/ppt/drawings/drawing1.xml" ContentType="application/vnd.openxmlformats-officedocument.drawingml.chartshapes+xml"/>
  <Override PartName="/ppt/notesSlides/notesSlide60.xml" ContentType="application/vnd.openxmlformats-officedocument.presentationml.notesSlide+xml"/>
  <Override PartName="/ppt/charts/chart31.xml" ContentType="application/vnd.openxmlformats-officedocument.drawingml.chart+xml"/>
  <Override PartName="/ppt/charts/style31.xml" ContentType="application/vnd.ms-office.chartstyle+xml"/>
  <Override PartName="/ppt/charts/colors31.xml" ContentType="application/vnd.ms-office.chartcolorstyle+xml"/>
  <Override PartName="/ppt/drawings/drawing2.xml" ContentType="application/vnd.openxmlformats-officedocument.drawingml.chartshapes+xml"/>
  <Override PartName="/ppt/notesSlides/notesSlide61.xml" ContentType="application/vnd.openxmlformats-officedocument.presentationml.notesSlide+xml"/>
  <Override PartName="/ppt/charts/chart32.xml" ContentType="application/vnd.openxmlformats-officedocument.drawingml.chart+xml"/>
  <Override PartName="/ppt/charts/style32.xml" ContentType="application/vnd.ms-office.chartstyle+xml"/>
  <Override PartName="/ppt/charts/colors32.xml" ContentType="application/vnd.ms-office.chartcolorstyle+xml"/>
  <Override PartName="/ppt/drawings/drawing3.xml" ContentType="application/vnd.openxmlformats-officedocument.drawingml.chartshapes+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0" r:id="rId1"/>
  </p:sldMasterIdLst>
  <p:notesMasterIdLst>
    <p:notesMasterId r:id="rId68"/>
  </p:notesMasterIdLst>
  <p:sldIdLst>
    <p:sldId id="338" r:id="rId2"/>
    <p:sldId id="339" r:id="rId3"/>
    <p:sldId id="340" r:id="rId4"/>
    <p:sldId id="258" r:id="rId5"/>
    <p:sldId id="259" r:id="rId6"/>
    <p:sldId id="260" r:id="rId7"/>
    <p:sldId id="262" r:id="rId8"/>
    <p:sldId id="268" r:id="rId9"/>
    <p:sldId id="263" r:id="rId10"/>
    <p:sldId id="269" r:id="rId11"/>
    <p:sldId id="270" r:id="rId12"/>
    <p:sldId id="289" r:id="rId13"/>
    <p:sldId id="271" r:id="rId14"/>
    <p:sldId id="274" r:id="rId15"/>
    <p:sldId id="273" r:id="rId16"/>
    <p:sldId id="275" r:id="rId17"/>
    <p:sldId id="276" r:id="rId18"/>
    <p:sldId id="277" r:id="rId19"/>
    <p:sldId id="278" r:id="rId20"/>
    <p:sldId id="288" r:id="rId21"/>
    <p:sldId id="279" r:id="rId22"/>
    <p:sldId id="280" r:id="rId23"/>
    <p:sldId id="281" r:id="rId24"/>
    <p:sldId id="282" r:id="rId25"/>
    <p:sldId id="283" r:id="rId26"/>
    <p:sldId id="284" r:id="rId27"/>
    <p:sldId id="285" r:id="rId28"/>
    <p:sldId id="290" r:id="rId29"/>
    <p:sldId id="286" r:id="rId30"/>
    <p:sldId id="291" r:id="rId31"/>
    <p:sldId id="328" r:id="rId32"/>
    <p:sldId id="293" r:id="rId33"/>
    <p:sldId id="294" r:id="rId34"/>
    <p:sldId id="295" r:id="rId35"/>
    <p:sldId id="296" r:id="rId36"/>
    <p:sldId id="297" r:id="rId37"/>
    <p:sldId id="298" r:id="rId38"/>
    <p:sldId id="303" r:id="rId39"/>
    <p:sldId id="304" r:id="rId40"/>
    <p:sldId id="305" r:id="rId41"/>
    <p:sldId id="306" r:id="rId42"/>
    <p:sldId id="299" r:id="rId43"/>
    <p:sldId id="300" r:id="rId44"/>
    <p:sldId id="301" r:id="rId45"/>
    <p:sldId id="331" r:id="rId46"/>
    <p:sldId id="329" r:id="rId47"/>
    <p:sldId id="307" r:id="rId48"/>
    <p:sldId id="308" r:id="rId49"/>
    <p:sldId id="309" r:id="rId50"/>
    <p:sldId id="320" r:id="rId51"/>
    <p:sldId id="321" r:id="rId52"/>
    <p:sldId id="322" r:id="rId53"/>
    <p:sldId id="323" r:id="rId54"/>
    <p:sldId id="324" r:id="rId55"/>
    <p:sldId id="325" r:id="rId56"/>
    <p:sldId id="326" r:id="rId57"/>
    <p:sldId id="327" r:id="rId58"/>
    <p:sldId id="317" r:id="rId59"/>
    <p:sldId id="318" r:id="rId60"/>
    <p:sldId id="332" r:id="rId61"/>
    <p:sldId id="333" r:id="rId62"/>
    <p:sldId id="334" r:id="rId63"/>
    <p:sldId id="335" r:id="rId64"/>
    <p:sldId id="336" r:id="rId65"/>
    <p:sldId id="337" r:id="rId66"/>
    <p:sldId id="265" r:id="rId67"/>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521415D9-36F7-43E2-AB2F-B90AF26B5E84}">
      <p14:sectionLst xmlns:p14="http://schemas.microsoft.com/office/powerpoint/2010/main">
        <p14:section name="FE DE ERRATAS" id="{6CEF4101-227A-4F3F-AFEE-93B5AC06D5BF}">
          <p14:sldIdLst>
            <p14:sldId id="338"/>
            <p14:sldId id="339"/>
            <p14:sldId id="340"/>
          </p14:sldIdLst>
        </p14:section>
        <p14:section name="INFORME" id="{D0ED1D44-F24D-4029-904A-22574D059C1D}">
          <p14:sldIdLst>
            <p14:sldId id="258"/>
            <p14:sldId id="259"/>
            <p14:sldId id="260"/>
            <p14:sldId id="262"/>
            <p14:sldId id="268"/>
            <p14:sldId id="263"/>
            <p14:sldId id="269"/>
            <p14:sldId id="270"/>
            <p14:sldId id="289"/>
            <p14:sldId id="271"/>
            <p14:sldId id="274"/>
            <p14:sldId id="273"/>
            <p14:sldId id="275"/>
            <p14:sldId id="276"/>
            <p14:sldId id="277"/>
            <p14:sldId id="278"/>
            <p14:sldId id="288"/>
            <p14:sldId id="279"/>
            <p14:sldId id="280"/>
            <p14:sldId id="281"/>
            <p14:sldId id="282"/>
            <p14:sldId id="283"/>
            <p14:sldId id="284"/>
            <p14:sldId id="285"/>
            <p14:sldId id="290"/>
            <p14:sldId id="286"/>
            <p14:sldId id="291"/>
            <p14:sldId id="328"/>
            <p14:sldId id="293"/>
            <p14:sldId id="294"/>
            <p14:sldId id="295"/>
            <p14:sldId id="296"/>
            <p14:sldId id="297"/>
            <p14:sldId id="298"/>
            <p14:sldId id="303"/>
            <p14:sldId id="304"/>
            <p14:sldId id="305"/>
            <p14:sldId id="306"/>
            <p14:sldId id="299"/>
            <p14:sldId id="300"/>
            <p14:sldId id="301"/>
            <p14:sldId id="331"/>
            <p14:sldId id="329"/>
            <p14:sldId id="307"/>
            <p14:sldId id="308"/>
            <p14:sldId id="309"/>
            <p14:sldId id="320"/>
            <p14:sldId id="321"/>
            <p14:sldId id="322"/>
            <p14:sldId id="323"/>
            <p14:sldId id="324"/>
            <p14:sldId id="325"/>
            <p14:sldId id="326"/>
            <p14:sldId id="327"/>
            <p14:sldId id="317"/>
            <p14:sldId id="318"/>
            <p14:sldId id="332"/>
            <p14:sldId id="333"/>
            <p14:sldId id="334"/>
            <p14:sldId id="335"/>
            <p14:sldId id="336"/>
            <p14:sldId id="337"/>
            <p14:sldId id="265"/>
          </p14:sldIdLst>
        </p14:section>
      </p14:sectionLst>
    </p:ext>
    <p:ext uri="{EFAFB233-063F-42B5-8137-9DF3F51BA10A}">
      <p15:sldGuideLst xmlns:p15="http://schemas.microsoft.com/office/powerpoint/2012/main">
        <p15:guide id="1" orient="horz" pos="1620">
          <p15:clr>
            <a:srgbClr val="747775"/>
          </p15:clr>
        </p15:guide>
        <p15:guide id="2" pos="2880">
          <p15:clr>
            <a:srgbClr val="747775"/>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8539F"/>
    <a:srgbClr val="E41E29"/>
    <a:srgbClr val="FCC50E"/>
    <a:srgbClr val="0097A7"/>
    <a:srgbClr val="6093F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900B205-6622-4A6A-B99F-B874104B6E50}" v="11" dt="2026-06-09T15:24:58.311"/>
  </p1510:revLst>
</p1510:revInfo>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726" autoAdjust="0"/>
    <p:restoredTop sz="94185" autoAdjust="0"/>
  </p:normalViewPr>
  <p:slideViewPr>
    <p:cSldViewPr snapToGrid="0">
      <p:cViewPr varScale="1">
        <p:scale>
          <a:sx n="283" d="100"/>
          <a:sy n="283" d="100"/>
        </p:scale>
        <p:origin x="1104" y="192"/>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54" d="100"/>
          <a:sy n="54" d="100"/>
        </p:scale>
        <p:origin x="2898" y="96"/>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microsoft.com/office/2015/10/relationships/revisionInfo" Target="revisionInfo.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yriam Palacio Calixto" userId="78b6ae22-59b8-4d8c-83f6-50ef13a999ed" providerId="ADAL" clId="{C1718CEF-4D95-412B-BC2A-BF0F65A7248D}"/>
    <pc:docChg chg="undo custSel modSld addMainMaster delMainMaster modMainMaster">
      <pc:chgData name="Myriam Palacio Calixto" userId="78b6ae22-59b8-4d8c-83f6-50ef13a999ed" providerId="ADAL" clId="{C1718CEF-4D95-412B-BC2A-BF0F65A7248D}" dt="2026-06-09T16:10:19.651" v="484" actId="20577"/>
      <pc:docMkLst>
        <pc:docMk/>
      </pc:docMkLst>
      <pc:sldChg chg="addSp delSp modSp mod">
        <pc:chgData name="Myriam Palacio Calixto" userId="78b6ae22-59b8-4d8c-83f6-50ef13a999ed" providerId="ADAL" clId="{C1718CEF-4D95-412B-BC2A-BF0F65A7248D}" dt="2026-06-09T16:10:19.651" v="484" actId="20577"/>
        <pc:sldMkLst>
          <pc:docMk/>
          <pc:sldMk cId="638228164" sldId="338"/>
        </pc:sldMkLst>
        <pc:spChg chg="add mod">
          <ac:chgData name="Myriam Palacio Calixto" userId="78b6ae22-59b8-4d8c-83f6-50ef13a999ed" providerId="ADAL" clId="{C1718CEF-4D95-412B-BC2A-BF0F65A7248D}" dt="2026-06-09T16:10:19.651" v="484" actId="20577"/>
          <ac:spMkLst>
            <pc:docMk/>
            <pc:sldMk cId="638228164" sldId="338"/>
            <ac:spMk id="11" creationId="{16056F2E-D836-E798-60DB-F9137352B477}"/>
          </ac:spMkLst>
        </pc:spChg>
        <pc:graphicFrameChg chg="add del mod modGraphic">
          <ac:chgData name="Myriam Palacio Calixto" userId="78b6ae22-59b8-4d8c-83f6-50ef13a999ed" providerId="ADAL" clId="{C1718CEF-4D95-412B-BC2A-BF0F65A7248D}" dt="2026-06-09T15:15:37.873" v="261" actId="478"/>
          <ac:graphicFrameMkLst>
            <pc:docMk/>
            <pc:sldMk cId="638228164" sldId="338"/>
            <ac:graphicFrameMk id="2" creationId="{8F4D4EEC-415F-EBD1-329C-D7C289ACC207}"/>
          </ac:graphicFrameMkLst>
        </pc:graphicFrameChg>
        <pc:graphicFrameChg chg="add mod modGraphic">
          <ac:chgData name="Myriam Palacio Calixto" userId="78b6ae22-59b8-4d8c-83f6-50ef13a999ed" providerId="ADAL" clId="{C1718CEF-4D95-412B-BC2A-BF0F65A7248D}" dt="2026-06-09T15:24:12.211" v="374" actId="14100"/>
          <ac:graphicFrameMkLst>
            <pc:docMk/>
            <pc:sldMk cId="638228164" sldId="338"/>
            <ac:graphicFrameMk id="6" creationId="{47CCA23F-FA8A-AA44-F827-6D011E6DF797}"/>
          </ac:graphicFrameMkLst>
        </pc:graphicFrameChg>
        <pc:graphicFrameChg chg="add del mod modGraphic">
          <ac:chgData name="Myriam Palacio Calixto" userId="78b6ae22-59b8-4d8c-83f6-50ef13a999ed" providerId="ADAL" clId="{C1718CEF-4D95-412B-BC2A-BF0F65A7248D}" dt="2026-06-09T13:38:01.985" v="171" actId="21"/>
          <ac:graphicFrameMkLst>
            <pc:docMk/>
            <pc:sldMk cId="638228164" sldId="338"/>
            <ac:graphicFrameMk id="10" creationId="{E5A23FA1-E9D3-EF6B-BD3A-359253656012}"/>
          </ac:graphicFrameMkLst>
        </pc:graphicFrameChg>
        <pc:picChg chg="add del mod">
          <ac:chgData name="Myriam Palacio Calixto" userId="78b6ae22-59b8-4d8c-83f6-50ef13a999ed" providerId="ADAL" clId="{C1718CEF-4D95-412B-BC2A-BF0F65A7248D}" dt="2026-06-09T15:11:41.768" v="257" actId="931"/>
          <ac:picMkLst>
            <pc:docMk/>
            <pc:sldMk cId="638228164" sldId="338"/>
            <ac:picMk id="4" creationId="{FAB64B9A-4515-A31F-DD9D-3D48E1FD0B2F}"/>
          </ac:picMkLst>
        </pc:picChg>
        <pc:picChg chg="add mod ord">
          <ac:chgData name="Myriam Palacio Calixto" userId="78b6ae22-59b8-4d8c-83f6-50ef13a999ed" providerId="ADAL" clId="{C1718CEF-4D95-412B-BC2A-BF0F65A7248D}" dt="2026-06-09T15:15:27.716" v="260" actId="167"/>
          <ac:picMkLst>
            <pc:docMk/>
            <pc:sldMk cId="638228164" sldId="338"/>
            <ac:picMk id="5" creationId="{BE322F82-7809-5821-A1DC-E87265188472}"/>
          </ac:picMkLst>
        </pc:picChg>
      </pc:sldChg>
      <pc:sldChg chg="addSp delSp modSp mod">
        <pc:chgData name="Myriam Palacio Calixto" userId="78b6ae22-59b8-4d8c-83f6-50ef13a999ed" providerId="ADAL" clId="{C1718CEF-4D95-412B-BC2A-BF0F65A7248D}" dt="2026-06-09T15:29:27.049" v="402" actId="14734"/>
        <pc:sldMkLst>
          <pc:docMk/>
          <pc:sldMk cId="2596945995" sldId="339"/>
        </pc:sldMkLst>
        <pc:graphicFrameChg chg="add del mod modGraphic">
          <ac:chgData name="Myriam Palacio Calixto" userId="78b6ae22-59b8-4d8c-83f6-50ef13a999ed" providerId="ADAL" clId="{C1718CEF-4D95-412B-BC2A-BF0F65A7248D}" dt="2026-06-09T13:42:00.031" v="193" actId="21"/>
          <ac:graphicFrameMkLst>
            <pc:docMk/>
            <pc:sldMk cId="2596945995" sldId="339"/>
            <ac:graphicFrameMk id="2" creationId="{AAC4530D-B869-E895-085E-922AFBA8451C}"/>
          </ac:graphicFrameMkLst>
        </pc:graphicFrameChg>
        <pc:graphicFrameChg chg="add del mod modGraphic">
          <ac:chgData name="Myriam Palacio Calixto" userId="78b6ae22-59b8-4d8c-83f6-50ef13a999ed" providerId="ADAL" clId="{C1718CEF-4D95-412B-BC2A-BF0F65A7248D}" dt="2026-06-09T15:22:36.741" v="360" actId="478"/>
          <ac:graphicFrameMkLst>
            <pc:docMk/>
            <pc:sldMk cId="2596945995" sldId="339"/>
            <ac:graphicFrameMk id="3" creationId="{A458A9EC-4A77-2D1A-CBDC-F415C377B332}"/>
          </ac:graphicFrameMkLst>
        </pc:graphicFrameChg>
        <pc:graphicFrameChg chg="add del mod modGraphic">
          <ac:chgData name="Myriam Palacio Calixto" userId="78b6ae22-59b8-4d8c-83f6-50ef13a999ed" providerId="ADAL" clId="{C1718CEF-4D95-412B-BC2A-BF0F65A7248D}" dt="2026-06-09T13:38:52.427" v="176" actId="21"/>
          <ac:graphicFrameMkLst>
            <pc:docMk/>
            <pc:sldMk cId="2596945995" sldId="339"/>
            <ac:graphicFrameMk id="4" creationId="{D50D82A1-E4D8-2C6D-F8CD-F24261355B96}"/>
          </ac:graphicFrameMkLst>
        </pc:graphicFrameChg>
        <pc:graphicFrameChg chg="add mod modGraphic">
          <ac:chgData name="Myriam Palacio Calixto" userId="78b6ae22-59b8-4d8c-83f6-50ef13a999ed" providerId="ADAL" clId="{C1718CEF-4D95-412B-BC2A-BF0F65A7248D}" dt="2026-06-09T15:29:27.049" v="402" actId="14734"/>
          <ac:graphicFrameMkLst>
            <pc:docMk/>
            <pc:sldMk cId="2596945995" sldId="339"/>
            <ac:graphicFrameMk id="4" creationId="{DFE5FFE5-8F0E-5CA3-09DE-4551EE3F3D71}"/>
          </ac:graphicFrameMkLst>
        </pc:graphicFrameChg>
        <pc:picChg chg="add mod">
          <ac:chgData name="Myriam Palacio Calixto" userId="78b6ae22-59b8-4d8c-83f6-50ef13a999ed" providerId="ADAL" clId="{C1718CEF-4D95-412B-BC2A-BF0F65A7248D}" dt="2026-06-09T15:22:48.694" v="361"/>
          <ac:picMkLst>
            <pc:docMk/>
            <pc:sldMk cId="2596945995" sldId="339"/>
            <ac:picMk id="2" creationId="{FEB65F68-595B-209D-8428-6870B135AC32}"/>
          </ac:picMkLst>
        </pc:picChg>
      </pc:sldChg>
      <pc:sldChg chg="addSp delSp modSp mod">
        <pc:chgData name="Myriam Palacio Calixto" userId="78b6ae22-59b8-4d8c-83f6-50ef13a999ed" providerId="ADAL" clId="{C1718CEF-4D95-412B-BC2A-BF0F65A7248D}" dt="2026-06-09T15:30:35.406" v="415" actId="404"/>
        <pc:sldMkLst>
          <pc:docMk/>
          <pc:sldMk cId="3158566364" sldId="340"/>
        </pc:sldMkLst>
        <pc:graphicFrameChg chg="add del mod modGraphic">
          <ac:chgData name="Myriam Palacio Calixto" userId="78b6ae22-59b8-4d8c-83f6-50ef13a999ed" providerId="ADAL" clId="{C1718CEF-4D95-412B-BC2A-BF0F65A7248D}" dt="2026-06-09T15:24:34.021" v="377" actId="478"/>
          <ac:graphicFrameMkLst>
            <pc:docMk/>
            <pc:sldMk cId="3158566364" sldId="340"/>
            <ac:graphicFrameMk id="2" creationId="{C7C3FCBB-D3E0-8F96-BD4B-945A4E372670}"/>
          </ac:graphicFrameMkLst>
        </pc:graphicFrameChg>
        <pc:graphicFrameChg chg="add mod modGraphic">
          <ac:chgData name="Myriam Palacio Calixto" userId="78b6ae22-59b8-4d8c-83f6-50ef13a999ed" providerId="ADAL" clId="{C1718CEF-4D95-412B-BC2A-BF0F65A7248D}" dt="2026-06-09T15:30:35.406" v="415" actId="404"/>
          <ac:graphicFrameMkLst>
            <pc:docMk/>
            <pc:sldMk cId="3158566364" sldId="340"/>
            <ac:graphicFrameMk id="4" creationId="{EC80254E-DD64-D50A-524F-D1F46F5CDE65}"/>
          </ac:graphicFrameMkLst>
        </pc:graphicFrameChg>
        <pc:graphicFrameChg chg="add del mod modGraphic">
          <ac:chgData name="Myriam Palacio Calixto" userId="78b6ae22-59b8-4d8c-83f6-50ef13a999ed" providerId="ADAL" clId="{C1718CEF-4D95-412B-BC2A-BF0F65A7248D}" dt="2026-06-09T13:45:58.202" v="228" actId="21"/>
          <ac:graphicFrameMkLst>
            <pc:docMk/>
            <pc:sldMk cId="3158566364" sldId="340"/>
            <ac:graphicFrameMk id="5" creationId="{A0CE9DB7-30BC-2882-635F-FF360E03DCDC}"/>
          </ac:graphicFrameMkLst>
        </pc:graphicFrameChg>
        <pc:picChg chg="add mod">
          <ac:chgData name="Myriam Palacio Calixto" userId="78b6ae22-59b8-4d8c-83f6-50ef13a999ed" providerId="ADAL" clId="{C1718CEF-4D95-412B-BC2A-BF0F65A7248D}" dt="2026-06-09T15:24:26.364" v="375"/>
          <ac:picMkLst>
            <pc:docMk/>
            <pc:sldMk cId="3158566364" sldId="340"/>
            <ac:picMk id="3" creationId="{C0FCA33C-591D-A782-3539-F0990298ABCC}"/>
          </ac:picMkLst>
        </pc:picChg>
      </pc:sldChg>
      <pc:sldMasterChg chg="modSp mod addSldLayout delSldLayout modSldLayout">
        <pc:chgData name="Myriam Palacio Calixto" userId="78b6ae22-59b8-4d8c-83f6-50ef13a999ed" providerId="ADAL" clId="{C1718CEF-4D95-412B-BC2A-BF0F65A7248D}" dt="2026-06-05T20:04:51.140" v="168" actId="2890"/>
        <pc:sldMasterMkLst>
          <pc:docMk/>
          <pc:sldMasterMk cId="0" sldId="2147483650"/>
        </pc:sldMasterMkLst>
        <pc:spChg chg="mod">
          <ac:chgData name="Myriam Palacio Calixto" userId="78b6ae22-59b8-4d8c-83f6-50ef13a999ed" providerId="ADAL" clId="{C1718CEF-4D95-412B-BC2A-BF0F65A7248D}" dt="2026-06-05T20:03:32.968" v="160" actId="1076"/>
          <ac:spMkLst>
            <pc:docMk/>
            <pc:sldMasterMk cId="0" sldId="2147483650"/>
            <ac:spMk id="6" creationId="{00000000-0000-0000-0000-000000000000}"/>
          </ac:spMkLst>
        </pc:spChg>
        <pc:sldLayoutChg chg="modSp mod">
          <pc:chgData name="Myriam Palacio Calixto" userId="78b6ae22-59b8-4d8c-83f6-50ef13a999ed" providerId="ADAL" clId="{C1718CEF-4D95-412B-BC2A-BF0F65A7248D}" dt="2026-06-05T20:02:55.547" v="156" actId="1076"/>
          <pc:sldLayoutMkLst>
            <pc:docMk/>
            <pc:sldMasterMk cId="0" sldId="2147483650"/>
            <pc:sldLayoutMk cId="0" sldId="2147483648"/>
          </pc:sldLayoutMkLst>
          <pc:spChg chg="mod">
            <ac:chgData name="Myriam Palacio Calixto" userId="78b6ae22-59b8-4d8c-83f6-50ef13a999ed" providerId="ADAL" clId="{C1718CEF-4D95-412B-BC2A-BF0F65A7248D}" dt="2026-06-05T20:02:55.547" v="156" actId="1076"/>
            <ac:spMkLst>
              <pc:docMk/>
              <pc:sldMasterMk cId="0" sldId="2147483650"/>
              <pc:sldLayoutMk cId="0" sldId="2147483648"/>
              <ac:spMk id="8" creationId="{00000000-0000-0000-0000-000000000000}"/>
            </ac:spMkLst>
          </pc:spChg>
        </pc:sldLayoutChg>
        <pc:sldLayoutChg chg="modSp mod">
          <pc:chgData name="Myriam Palacio Calixto" userId="78b6ae22-59b8-4d8c-83f6-50ef13a999ed" providerId="ADAL" clId="{C1718CEF-4D95-412B-BC2A-BF0F65A7248D}" dt="2026-06-05T20:02:50.009" v="155" actId="1076"/>
          <pc:sldLayoutMkLst>
            <pc:docMk/>
            <pc:sldMasterMk cId="0" sldId="2147483650"/>
            <pc:sldLayoutMk cId="0" sldId="2147483649"/>
          </pc:sldLayoutMkLst>
          <pc:spChg chg="mod">
            <ac:chgData name="Myriam Palacio Calixto" userId="78b6ae22-59b8-4d8c-83f6-50ef13a999ed" providerId="ADAL" clId="{C1718CEF-4D95-412B-BC2A-BF0F65A7248D}" dt="2026-06-05T20:02:50.009" v="155" actId="1076"/>
            <ac:spMkLst>
              <pc:docMk/>
              <pc:sldMasterMk cId="0" sldId="2147483650"/>
              <pc:sldLayoutMk cId="0" sldId="2147483649"/>
              <ac:spMk id="10" creationId="{00000000-0000-0000-0000-000000000000}"/>
            </ac:spMkLst>
          </pc:spChg>
        </pc:sldLayoutChg>
      </pc:sldMaster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Hoja_de_c_lculo_de_Microsoft_Excel.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Hoja_de_c_lculo_de_Microsoft_Excel9.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Hoja_de_c_lculo_de_Microsoft_Excel10.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Hoja_de_c_lculo_de_Microsoft_Excel11.xlsx"/><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package" Target="../embeddings/Hoja_de_c_lculo_de_Microsoft_Excel12.xlsx"/><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package" Target="../embeddings/Hoja_de_c_lculo_de_Microsoft_Excel13.xlsx"/><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package" Target="../embeddings/Hoja_de_c_lculo_de_Microsoft_Excel14.xlsx"/><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package" Target="../embeddings/Hoja_de_c_lculo_de_Microsoft_Excel15.xlsx"/><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package" Target="../embeddings/Hoja_de_c_lculo_de_Microsoft_Excel16.xlsx"/><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package" Target="../embeddings/Hoja_de_c_lculo_de_Microsoft_Excel17.xlsx"/><Relationship Id="rId2" Type="http://schemas.microsoft.com/office/2011/relationships/chartColorStyle" Target="colors18.xml"/><Relationship Id="rId1" Type="http://schemas.microsoft.com/office/2011/relationships/chartStyle" Target="style18.xml"/></Relationships>
</file>

<file path=ppt/charts/_rels/chart19.xml.rels><?xml version="1.0" encoding="UTF-8" standalone="yes"?>
<Relationships xmlns="http://schemas.openxmlformats.org/package/2006/relationships"><Relationship Id="rId3" Type="http://schemas.openxmlformats.org/officeDocument/2006/relationships/package" Target="../embeddings/Hoja_de_c_lculo_de_Microsoft_Excel18.xlsx"/><Relationship Id="rId2" Type="http://schemas.microsoft.com/office/2011/relationships/chartColorStyle" Target="colors19.xml"/><Relationship Id="rId1" Type="http://schemas.microsoft.com/office/2011/relationships/chartStyle" Target="style19.xml"/></Relationships>
</file>

<file path=ppt/charts/_rels/chart2.xml.rels><?xml version="1.0" encoding="UTF-8" standalone="yes"?>
<Relationships xmlns="http://schemas.openxmlformats.org/package/2006/relationships"><Relationship Id="rId3" Type="http://schemas.openxmlformats.org/officeDocument/2006/relationships/package" Target="../embeddings/Hoja_de_c_lculo_de_Microsoft_Excel1.xlsx"/><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package" Target="../embeddings/Hoja_de_c_lculo_de_Microsoft_Excel19.xlsx"/><Relationship Id="rId2" Type="http://schemas.microsoft.com/office/2011/relationships/chartColorStyle" Target="colors20.xml"/><Relationship Id="rId1" Type="http://schemas.microsoft.com/office/2011/relationships/chartStyle" Target="style20.xml"/></Relationships>
</file>

<file path=ppt/charts/_rels/chart21.xml.rels><?xml version="1.0" encoding="UTF-8" standalone="yes"?>
<Relationships xmlns="http://schemas.openxmlformats.org/package/2006/relationships"><Relationship Id="rId3" Type="http://schemas.openxmlformats.org/officeDocument/2006/relationships/package" Target="../embeddings/Hoja_de_c_lculo_de_Microsoft_Excel20.xlsx"/><Relationship Id="rId2" Type="http://schemas.microsoft.com/office/2011/relationships/chartColorStyle" Target="colors21.xml"/><Relationship Id="rId1" Type="http://schemas.microsoft.com/office/2011/relationships/chartStyle" Target="style21.xml"/></Relationships>
</file>

<file path=ppt/charts/_rels/chart22.xml.rels><?xml version="1.0" encoding="UTF-8" standalone="yes"?>
<Relationships xmlns="http://schemas.openxmlformats.org/package/2006/relationships"><Relationship Id="rId3" Type="http://schemas.openxmlformats.org/officeDocument/2006/relationships/package" Target="../embeddings/Hoja_de_c_lculo_de_Microsoft_Excel21.xlsx"/><Relationship Id="rId2" Type="http://schemas.microsoft.com/office/2011/relationships/chartColorStyle" Target="colors22.xml"/><Relationship Id="rId1" Type="http://schemas.microsoft.com/office/2011/relationships/chartStyle" Target="style22.xml"/></Relationships>
</file>

<file path=ppt/charts/_rels/chart23.xml.rels><?xml version="1.0" encoding="UTF-8" standalone="yes"?>
<Relationships xmlns="http://schemas.openxmlformats.org/package/2006/relationships"><Relationship Id="rId3" Type="http://schemas.openxmlformats.org/officeDocument/2006/relationships/package" Target="../embeddings/Hoja_de_c_lculo_de_Microsoft_Excel22.xlsx"/><Relationship Id="rId2" Type="http://schemas.microsoft.com/office/2011/relationships/chartColorStyle" Target="colors23.xml"/><Relationship Id="rId1" Type="http://schemas.microsoft.com/office/2011/relationships/chartStyle" Target="style23.xml"/></Relationships>
</file>

<file path=ppt/charts/_rels/chart24.xml.rels><?xml version="1.0" encoding="UTF-8" standalone="yes"?>
<Relationships xmlns="http://schemas.openxmlformats.org/package/2006/relationships"><Relationship Id="rId3" Type="http://schemas.openxmlformats.org/officeDocument/2006/relationships/package" Target="../embeddings/Hoja_de_c_lculo_de_Microsoft_Excel23.xlsx"/><Relationship Id="rId2" Type="http://schemas.microsoft.com/office/2011/relationships/chartColorStyle" Target="colors24.xml"/><Relationship Id="rId1" Type="http://schemas.microsoft.com/office/2011/relationships/chartStyle" Target="style24.xml"/></Relationships>
</file>

<file path=ppt/charts/_rels/chart25.xml.rels><?xml version="1.0" encoding="UTF-8" standalone="yes"?>
<Relationships xmlns="http://schemas.openxmlformats.org/package/2006/relationships"><Relationship Id="rId3" Type="http://schemas.openxmlformats.org/officeDocument/2006/relationships/package" Target="../embeddings/Hoja_de_c_lculo_de_Microsoft_Excel24.xlsx"/><Relationship Id="rId2" Type="http://schemas.microsoft.com/office/2011/relationships/chartColorStyle" Target="colors25.xml"/><Relationship Id="rId1" Type="http://schemas.microsoft.com/office/2011/relationships/chartStyle" Target="style25.xml"/></Relationships>
</file>

<file path=ppt/charts/_rels/chart26.xml.rels><?xml version="1.0" encoding="UTF-8" standalone="yes"?>
<Relationships xmlns="http://schemas.openxmlformats.org/package/2006/relationships"><Relationship Id="rId3" Type="http://schemas.openxmlformats.org/officeDocument/2006/relationships/package" Target="../embeddings/Hoja_de_c_lculo_de_Microsoft_Excel25.xlsx"/><Relationship Id="rId2" Type="http://schemas.microsoft.com/office/2011/relationships/chartColorStyle" Target="colors26.xml"/><Relationship Id="rId1" Type="http://schemas.microsoft.com/office/2011/relationships/chartStyle" Target="style26.xml"/></Relationships>
</file>

<file path=ppt/charts/_rels/chart27.xml.rels><?xml version="1.0" encoding="UTF-8" standalone="yes"?>
<Relationships xmlns="http://schemas.openxmlformats.org/package/2006/relationships"><Relationship Id="rId3" Type="http://schemas.openxmlformats.org/officeDocument/2006/relationships/package" Target="../embeddings/Hoja_de_c_lculo_de_Microsoft_Excel26.xlsx"/><Relationship Id="rId2" Type="http://schemas.microsoft.com/office/2011/relationships/chartColorStyle" Target="colors27.xml"/><Relationship Id="rId1" Type="http://schemas.microsoft.com/office/2011/relationships/chartStyle" Target="style27.xml"/></Relationships>
</file>

<file path=ppt/charts/_rels/chart28.xml.rels><?xml version="1.0" encoding="UTF-8" standalone="yes"?>
<Relationships xmlns="http://schemas.openxmlformats.org/package/2006/relationships"><Relationship Id="rId3" Type="http://schemas.openxmlformats.org/officeDocument/2006/relationships/package" Target="../embeddings/Hoja_de_c_lculo_de_Microsoft_Excel27.xlsx"/><Relationship Id="rId2" Type="http://schemas.microsoft.com/office/2011/relationships/chartColorStyle" Target="colors28.xml"/><Relationship Id="rId1" Type="http://schemas.microsoft.com/office/2011/relationships/chartStyle" Target="style28.xml"/></Relationships>
</file>

<file path=ppt/charts/_rels/chart29.xml.rels><?xml version="1.0" encoding="UTF-8" standalone="yes"?>
<Relationships xmlns="http://schemas.openxmlformats.org/package/2006/relationships"><Relationship Id="rId3" Type="http://schemas.openxmlformats.org/officeDocument/2006/relationships/package" Target="../embeddings/Hoja_de_c_lculo_de_Microsoft_Excel28.xlsx"/><Relationship Id="rId2" Type="http://schemas.microsoft.com/office/2011/relationships/chartColorStyle" Target="colors29.xml"/><Relationship Id="rId1" Type="http://schemas.microsoft.com/office/2011/relationships/chartStyle" Target="style29.xml"/></Relationships>
</file>

<file path=ppt/charts/_rels/chart3.xml.rels><?xml version="1.0" encoding="UTF-8" standalone="yes"?>
<Relationships xmlns="http://schemas.openxmlformats.org/package/2006/relationships"><Relationship Id="rId3" Type="http://schemas.openxmlformats.org/officeDocument/2006/relationships/package" Target="../embeddings/Hoja_de_c_lculo_de_Microsoft_Excel2.xlsx"/><Relationship Id="rId2" Type="http://schemas.microsoft.com/office/2011/relationships/chartColorStyle" Target="colors3.xml"/><Relationship Id="rId1" Type="http://schemas.microsoft.com/office/2011/relationships/chartStyle" Target="style3.xml"/></Relationships>
</file>

<file path=ppt/charts/_rels/chart30.xml.rels><?xml version="1.0" encoding="UTF-8" standalone="yes"?>
<Relationships xmlns="http://schemas.openxmlformats.org/package/2006/relationships"><Relationship Id="rId3" Type="http://schemas.openxmlformats.org/officeDocument/2006/relationships/package" Target="../embeddings/Hoja_de_c_lculo_de_Microsoft_Excel29.xlsx"/><Relationship Id="rId2" Type="http://schemas.microsoft.com/office/2011/relationships/chartColorStyle" Target="colors30.xml"/><Relationship Id="rId1" Type="http://schemas.microsoft.com/office/2011/relationships/chartStyle" Target="style30.xml"/><Relationship Id="rId4" Type="http://schemas.openxmlformats.org/officeDocument/2006/relationships/chartUserShapes" Target="../drawings/drawing1.xml"/></Relationships>
</file>

<file path=ppt/charts/_rels/chart31.xml.rels><?xml version="1.0" encoding="UTF-8" standalone="yes"?>
<Relationships xmlns="http://schemas.openxmlformats.org/package/2006/relationships"><Relationship Id="rId3" Type="http://schemas.openxmlformats.org/officeDocument/2006/relationships/package" Target="../embeddings/Hoja_de_c_lculo_de_Microsoft_Excel30.xlsx"/><Relationship Id="rId2" Type="http://schemas.microsoft.com/office/2011/relationships/chartColorStyle" Target="colors31.xml"/><Relationship Id="rId1" Type="http://schemas.microsoft.com/office/2011/relationships/chartStyle" Target="style31.xml"/><Relationship Id="rId4" Type="http://schemas.openxmlformats.org/officeDocument/2006/relationships/chartUserShapes" Target="../drawings/drawing2.xml"/></Relationships>
</file>

<file path=ppt/charts/_rels/chart32.xml.rels><?xml version="1.0" encoding="UTF-8" standalone="yes"?>
<Relationships xmlns="http://schemas.openxmlformats.org/package/2006/relationships"><Relationship Id="rId3" Type="http://schemas.openxmlformats.org/officeDocument/2006/relationships/package" Target="../embeddings/Hoja_de_c_lculo_de_Microsoft_Excel31.xlsx"/><Relationship Id="rId2" Type="http://schemas.microsoft.com/office/2011/relationships/chartColorStyle" Target="colors32.xml"/><Relationship Id="rId1" Type="http://schemas.microsoft.com/office/2011/relationships/chartStyle" Target="style32.xml"/><Relationship Id="rId4" Type="http://schemas.openxmlformats.org/officeDocument/2006/relationships/chartUserShapes" Target="../drawings/drawing3.xml"/></Relationships>
</file>

<file path=ppt/charts/_rels/chart4.xml.rels><?xml version="1.0" encoding="UTF-8" standalone="yes"?>
<Relationships xmlns="http://schemas.openxmlformats.org/package/2006/relationships"><Relationship Id="rId3" Type="http://schemas.openxmlformats.org/officeDocument/2006/relationships/package" Target="../embeddings/Hoja_de_c_lculo_de_Microsoft_Excel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Hoja_de_c_lculo_de_Microsoft_Excel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Hoja_de_c_lculo_de_Microsoft_Excel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Hoja_de_c_lculo_de_Microsoft_Excel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Hoja_de_c_lculo_de_Microsoft_Excel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Hoja_de_c_lculo_de_Microsoft_Excel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baseline="0">
                <a:solidFill>
                  <a:srgbClr val="0097A7"/>
                </a:solidFill>
                <a:latin typeface="Roboto" panose="02000000000000000000" pitchFamily="2" charset="0"/>
                <a:ea typeface="Roboto" panose="02000000000000000000" pitchFamily="2" charset="0"/>
                <a:cs typeface="Roboto" panose="02000000000000000000" pitchFamily="2" charset="0"/>
              </a:defRPr>
            </a:pPr>
            <a:r>
              <a:rPr lang="es-CO" sz="800" baseline="0" dirty="0">
                <a:solidFill>
                  <a:schemeClr val="tx1"/>
                </a:solidFill>
              </a:rPr>
              <a:t>Gráfico 1. Tiempo de espera atención en los CAF</a:t>
            </a:r>
          </a:p>
        </c:rich>
      </c:tx>
      <c:layout>
        <c:manualLayout>
          <c:xMode val="edge"/>
          <c:yMode val="edge"/>
          <c:x val="0.68171123866954231"/>
          <c:y val="0.90242716631138042"/>
        </c:manualLayout>
      </c:layout>
      <c:overlay val="0"/>
      <c:spPr>
        <a:noFill/>
        <a:ln>
          <a:noFill/>
        </a:ln>
        <a:effectLst/>
      </c:spPr>
      <c:txPr>
        <a:bodyPr rot="0" spcFirstLastPara="1" vertOverflow="ellipsis" vert="horz" wrap="square" anchor="ctr" anchorCtr="1"/>
        <a:lstStyle/>
        <a:p>
          <a:pPr>
            <a:defRPr sz="1200" b="1" i="0" u="none" strike="noStrike" kern="1200" baseline="0">
              <a:solidFill>
                <a:srgbClr val="0097A7"/>
              </a:solidFill>
              <a:latin typeface="Roboto" panose="02000000000000000000" pitchFamily="2" charset="0"/>
              <a:ea typeface="Roboto" panose="02000000000000000000" pitchFamily="2" charset="0"/>
              <a:cs typeface="Roboto" panose="02000000000000000000" pitchFamily="2" charset="0"/>
            </a:defRPr>
          </a:pPr>
          <a:endParaRPr lang="es-CO"/>
        </a:p>
      </c:txPr>
    </c:title>
    <c:autoTitleDeleted val="0"/>
    <c:plotArea>
      <c:layout>
        <c:manualLayout>
          <c:layoutTarget val="inner"/>
          <c:xMode val="edge"/>
          <c:yMode val="edge"/>
          <c:x val="0.15040247337946747"/>
          <c:y val="0.14001869927820784"/>
          <c:w val="0.83289083624878235"/>
          <c:h val="0.72699203410748348"/>
        </c:manualLayout>
      </c:layout>
      <c:barChart>
        <c:barDir val="bar"/>
        <c:grouping val="clustered"/>
        <c:varyColors val="0"/>
        <c:ser>
          <c:idx val="0"/>
          <c:order val="0"/>
          <c:tx>
            <c:strRef>
              <c:f>Hoja1!$B$1</c:f>
              <c:strCache>
                <c:ptCount val="1"/>
                <c:pt idx="0">
                  <c:v>II-2025</c:v>
                </c:pt>
              </c:strCache>
            </c:strRef>
          </c:tx>
          <c:spPr>
            <a:solidFill>
              <a:srgbClr val="08539F"/>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anchor="ctr" anchorCtr="1"/>
              <a:lstStyle/>
              <a:p>
                <a:pPr>
                  <a:defRPr sz="890" b="0" i="0" u="none" strike="noStrike" kern="1200" baseline="0">
                    <a:solidFill>
                      <a:srgbClr val="0097A7"/>
                    </a:solidFill>
                    <a:latin typeface="Roboto" panose="02000000000000000000" pitchFamily="2" charset="0"/>
                    <a:ea typeface="Roboto" panose="02000000000000000000" pitchFamily="2" charset="0"/>
                    <a:cs typeface="Roboto" panose="02000000000000000000" pitchFamily="2" charset="0"/>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Hoja1!$A$2:$A$6</c:f>
              <c:strCache>
                <c:ptCount val="5"/>
                <c:pt idx="0">
                  <c:v>MUY MALO</c:v>
                </c:pt>
                <c:pt idx="1">
                  <c:v>MALO</c:v>
                </c:pt>
                <c:pt idx="2">
                  <c:v>REGULAR</c:v>
                </c:pt>
                <c:pt idx="3">
                  <c:v>BUENO</c:v>
                </c:pt>
                <c:pt idx="4">
                  <c:v>EXCELENTE</c:v>
                </c:pt>
              </c:strCache>
            </c:strRef>
          </c:cat>
          <c:val>
            <c:numRef>
              <c:f>Hoja1!$B$2:$B$6</c:f>
              <c:numCache>
                <c:formatCode>0.00%</c:formatCode>
                <c:ptCount val="5"/>
                <c:pt idx="0">
                  <c:v>7.0000000000000001E-3</c:v>
                </c:pt>
                <c:pt idx="1">
                  <c:v>5.8999999999999999E-3</c:v>
                </c:pt>
                <c:pt idx="2">
                  <c:v>1.6400000000000001E-2</c:v>
                </c:pt>
                <c:pt idx="3">
                  <c:v>5.9900000000000002E-2</c:v>
                </c:pt>
                <c:pt idx="4">
                  <c:v>0.91090000000000004</c:v>
                </c:pt>
              </c:numCache>
            </c:numRef>
          </c:val>
          <c:extLst>
            <c:ext xmlns:c16="http://schemas.microsoft.com/office/drawing/2014/chart" uri="{C3380CC4-5D6E-409C-BE32-E72D297353CC}">
              <c16:uniqueId val="{00000000-1E7F-4F23-8683-E44964A31AEA}"/>
            </c:ext>
          </c:extLst>
        </c:ser>
        <c:ser>
          <c:idx val="1"/>
          <c:order val="1"/>
          <c:tx>
            <c:strRef>
              <c:f>Hoja1!$C$1</c:f>
              <c:strCache>
                <c:ptCount val="1"/>
                <c:pt idx="0">
                  <c:v>I-2025</c:v>
                </c:pt>
              </c:strCache>
            </c:strRef>
          </c:tx>
          <c:spPr>
            <a:solidFill>
              <a:srgbClr val="FCC50E"/>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anchor="ctr" anchorCtr="1"/>
              <a:lstStyle/>
              <a:p>
                <a:pPr>
                  <a:defRPr sz="890" b="0" i="0" u="none" strike="noStrike" kern="1200" baseline="0">
                    <a:solidFill>
                      <a:srgbClr val="0097A7"/>
                    </a:solidFill>
                    <a:latin typeface="Roboto" panose="02000000000000000000" pitchFamily="2" charset="0"/>
                    <a:ea typeface="Roboto" panose="02000000000000000000" pitchFamily="2" charset="0"/>
                    <a:cs typeface="Roboto" panose="02000000000000000000" pitchFamily="2" charset="0"/>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Hoja1!$A$2:$A$6</c:f>
              <c:strCache>
                <c:ptCount val="5"/>
                <c:pt idx="0">
                  <c:v>MUY MALO</c:v>
                </c:pt>
                <c:pt idx="1">
                  <c:v>MALO</c:v>
                </c:pt>
                <c:pt idx="2">
                  <c:v>REGULAR</c:v>
                </c:pt>
                <c:pt idx="3">
                  <c:v>BUENO</c:v>
                </c:pt>
                <c:pt idx="4">
                  <c:v>EXCELENTE</c:v>
                </c:pt>
              </c:strCache>
            </c:strRef>
          </c:cat>
          <c:val>
            <c:numRef>
              <c:f>Hoja1!$C$2:$C$6</c:f>
              <c:numCache>
                <c:formatCode>0.00%</c:formatCode>
                <c:ptCount val="5"/>
                <c:pt idx="0">
                  <c:v>4.5999999999999999E-3</c:v>
                </c:pt>
                <c:pt idx="1">
                  <c:v>3.1899999999999998E-2</c:v>
                </c:pt>
                <c:pt idx="2">
                  <c:v>1.14E-2</c:v>
                </c:pt>
                <c:pt idx="3">
                  <c:v>7.6999999999999999E-2</c:v>
                </c:pt>
                <c:pt idx="4">
                  <c:v>0.87509999999999999</c:v>
                </c:pt>
              </c:numCache>
            </c:numRef>
          </c:val>
          <c:extLst>
            <c:ext xmlns:c16="http://schemas.microsoft.com/office/drawing/2014/chart" uri="{C3380CC4-5D6E-409C-BE32-E72D297353CC}">
              <c16:uniqueId val="{00000001-1E7F-4F23-8683-E44964A31AEA}"/>
            </c:ext>
          </c:extLst>
        </c:ser>
        <c:dLbls>
          <c:showLegendKey val="0"/>
          <c:showVal val="1"/>
          <c:showCatName val="0"/>
          <c:showSerName val="0"/>
          <c:showPercent val="0"/>
          <c:showBubbleSize val="0"/>
        </c:dLbls>
        <c:gapWidth val="150"/>
        <c:overlap val="-25"/>
        <c:axId val="-137856384"/>
        <c:axId val="-137855840"/>
      </c:barChart>
      <c:catAx>
        <c:axId val="-137856384"/>
        <c:scaling>
          <c:orientation val="minMax"/>
        </c:scaling>
        <c:delete val="0"/>
        <c:axPos val="l"/>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990" b="0" i="0" u="none" strike="noStrike" kern="1200" baseline="0">
                <a:solidFill>
                  <a:srgbClr val="0097A7"/>
                </a:solidFill>
                <a:latin typeface="Roboto" panose="02000000000000000000" pitchFamily="2" charset="0"/>
                <a:ea typeface="Roboto" panose="02000000000000000000" pitchFamily="2" charset="0"/>
                <a:cs typeface="Roboto" panose="02000000000000000000" pitchFamily="2" charset="0"/>
              </a:defRPr>
            </a:pPr>
            <a:endParaRPr lang="es-CO"/>
          </a:p>
        </c:txPr>
        <c:crossAx val="-137855840"/>
        <c:crosses val="autoZero"/>
        <c:auto val="1"/>
        <c:lblAlgn val="ctr"/>
        <c:lblOffset val="100"/>
        <c:noMultiLvlLbl val="0"/>
      </c:catAx>
      <c:valAx>
        <c:axId val="-137855840"/>
        <c:scaling>
          <c:orientation val="minMax"/>
        </c:scaling>
        <c:delete val="1"/>
        <c:axPos val="b"/>
        <c:numFmt formatCode="0.00%" sourceLinked="1"/>
        <c:majorTickMark val="none"/>
        <c:minorTickMark val="none"/>
        <c:tickLblPos val="nextTo"/>
        <c:crossAx val="-137856384"/>
        <c:crosses val="autoZero"/>
        <c:crossBetween val="between"/>
      </c:valAx>
      <c:spPr>
        <a:noFill/>
        <a:ln>
          <a:noFill/>
        </a:ln>
        <a:effectLst/>
      </c:spPr>
    </c:plotArea>
    <c:legend>
      <c:legendPos val="t"/>
      <c:layout>
        <c:manualLayout>
          <c:xMode val="edge"/>
          <c:yMode val="edge"/>
          <c:x val="0.38691642511028718"/>
          <c:y val="4.0784995699166007E-2"/>
          <c:w val="0.20110694978587154"/>
          <c:h val="8.1420181144090581E-2"/>
        </c:manualLayout>
      </c:layout>
      <c:overlay val="0"/>
      <c:spPr>
        <a:noFill/>
        <a:ln>
          <a:noFill/>
        </a:ln>
        <a:effectLst/>
      </c:spPr>
      <c:txPr>
        <a:bodyPr rot="0" spcFirstLastPara="1" vertOverflow="ellipsis" vert="horz" wrap="square" anchor="ctr" anchorCtr="1"/>
        <a:lstStyle/>
        <a:p>
          <a:pPr>
            <a:defRPr sz="1000" b="0" i="0" u="none" strike="noStrike" kern="1200" baseline="0">
              <a:solidFill>
                <a:srgbClr val="0097A7"/>
              </a:solidFill>
              <a:latin typeface="Roboto" panose="02000000000000000000" pitchFamily="2" charset="0"/>
              <a:ea typeface="Roboto" panose="02000000000000000000" pitchFamily="2" charset="0"/>
              <a:cs typeface="Roboto" panose="02000000000000000000" pitchFamily="2" charset="0"/>
            </a:defRPr>
          </a:pPr>
          <a:endParaRPr lang="es-CO"/>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000">
          <a:solidFill>
            <a:srgbClr val="0097A7"/>
          </a:solidFill>
          <a:latin typeface="Roboto" panose="02000000000000000000" pitchFamily="2" charset="0"/>
          <a:ea typeface="Roboto" panose="02000000000000000000" pitchFamily="2" charset="0"/>
          <a:cs typeface="Roboto" panose="02000000000000000000" pitchFamily="2" charset="0"/>
        </a:defRPr>
      </a:pPr>
      <a:endParaRPr lang="es-CO"/>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60" b="1" i="0" u="none" strike="noStrike" kern="1200" baseline="0">
                <a:solidFill>
                  <a:srgbClr val="0097A7"/>
                </a:solidFill>
                <a:latin typeface="Roboto" panose="02000000000000000000" pitchFamily="2" charset="0"/>
                <a:ea typeface="Roboto" panose="02000000000000000000" pitchFamily="2" charset="0"/>
                <a:cs typeface="Roboto" panose="02000000000000000000" pitchFamily="2" charset="0"/>
              </a:defRPr>
            </a:pPr>
            <a:r>
              <a:rPr lang="es-CO" sz="800" dirty="0">
                <a:solidFill>
                  <a:schemeClr val="tx1"/>
                </a:solidFill>
              </a:rPr>
              <a:t>Gráfico</a:t>
            </a:r>
            <a:r>
              <a:rPr lang="es-CO" sz="800" baseline="0" dirty="0">
                <a:solidFill>
                  <a:schemeClr val="tx1"/>
                </a:solidFill>
              </a:rPr>
              <a:t> 10. Facilidad Denuncia Virtual</a:t>
            </a:r>
            <a:endParaRPr lang="es-CO" sz="800" dirty="0">
              <a:solidFill>
                <a:schemeClr val="tx1"/>
              </a:solidFill>
            </a:endParaRPr>
          </a:p>
        </c:rich>
      </c:tx>
      <c:layout>
        <c:manualLayout>
          <c:xMode val="edge"/>
          <c:yMode val="edge"/>
          <c:x val="0.65288066199468242"/>
          <c:y val="0.90977486281914277"/>
        </c:manualLayout>
      </c:layout>
      <c:overlay val="0"/>
      <c:spPr>
        <a:noFill/>
        <a:ln>
          <a:noFill/>
        </a:ln>
        <a:effectLst/>
      </c:spPr>
      <c:txPr>
        <a:bodyPr rot="0" spcFirstLastPara="1" vertOverflow="ellipsis" vert="horz" wrap="square" anchor="ctr" anchorCtr="1"/>
        <a:lstStyle/>
        <a:p>
          <a:pPr>
            <a:defRPr sz="1260" b="1" i="0" u="none" strike="noStrike" kern="1200" baseline="0">
              <a:solidFill>
                <a:srgbClr val="0097A7"/>
              </a:solidFill>
              <a:latin typeface="Roboto" panose="02000000000000000000" pitchFamily="2" charset="0"/>
              <a:ea typeface="Roboto" panose="02000000000000000000" pitchFamily="2" charset="0"/>
              <a:cs typeface="Roboto" panose="02000000000000000000" pitchFamily="2" charset="0"/>
            </a:defRPr>
          </a:pPr>
          <a:endParaRPr lang="es-CO"/>
        </a:p>
      </c:txPr>
    </c:title>
    <c:autoTitleDeleted val="0"/>
    <c:plotArea>
      <c:layout>
        <c:manualLayout>
          <c:layoutTarget val="inner"/>
          <c:xMode val="edge"/>
          <c:yMode val="edge"/>
          <c:x val="2.2370311442134073E-2"/>
          <c:y val="0.11195916689276361"/>
          <c:w val="0.92882173632048248"/>
          <c:h val="0.68696740328126649"/>
        </c:manualLayout>
      </c:layout>
      <c:barChart>
        <c:barDir val="col"/>
        <c:grouping val="clustered"/>
        <c:varyColors val="0"/>
        <c:ser>
          <c:idx val="0"/>
          <c:order val="0"/>
          <c:tx>
            <c:strRef>
              <c:f>Hoja1!$B$1</c:f>
              <c:strCache>
                <c:ptCount val="1"/>
                <c:pt idx="0">
                  <c:v>I-2025</c:v>
                </c:pt>
              </c:strCache>
            </c:strRef>
          </c:tx>
          <c:spPr>
            <a:solidFill>
              <a:srgbClr val="08539F"/>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anchor="ctr" anchorCtr="1"/>
              <a:lstStyle/>
              <a:p>
                <a:pPr>
                  <a:defRPr sz="800" b="0" i="0" u="none" strike="noStrike" kern="1200" baseline="0">
                    <a:solidFill>
                      <a:srgbClr val="0097A7"/>
                    </a:solidFill>
                    <a:latin typeface="Roboto" panose="02000000000000000000" pitchFamily="2" charset="0"/>
                    <a:ea typeface="Roboto" panose="02000000000000000000" pitchFamily="2" charset="0"/>
                    <a:cs typeface="Roboto" panose="02000000000000000000" pitchFamily="2" charset="0"/>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Hoja1!$A$2:$A$6</c:f>
              <c:strCache>
                <c:ptCount val="5"/>
                <c:pt idx="0">
                  <c:v>EXCELENTE</c:v>
                </c:pt>
                <c:pt idx="1">
                  <c:v>BUENO</c:v>
                </c:pt>
                <c:pt idx="2">
                  <c:v>REGULAR</c:v>
                </c:pt>
                <c:pt idx="3">
                  <c:v>MALO</c:v>
                </c:pt>
                <c:pt idx="4">
                  <c:v>MUY MALO</c:v>
                </c:pt>
              </c:strCache>
            </c:strRef>
          </c:cat>
          <c:val>
            <c:numRef>
              <c:f>Hoja1!$B$2:$B$6</c:f>
              <c:numCache>
                <c:formatCode>0.00%</c:formatCode>
                <c:ptCount val="5"/>
                <c:pt idx="0">
                  <c:v>0.39723320158102765</c:v>
                </c:pt>
                <c:pt idx="1">
                  <c:v>0.40283267457180499</c:v>
                </c:pt>
                <c:pt idx="2">
                  <c:v>0.15447957839262186</c:v>
                </c:pt>
                <c:pt idx="3">
                  <c:v>2.8326745718050064E-2</c:v>
                </c:pt>
                <c:pt idx="4">
                  <c:v>1.7127799736495388E-2</c:v>
                </c:pt>
              </c:numCache>
            </c:numRef>
          </c:val>
          <c:extLst>
            <c:ext xmlns:c16="http://schemas.microsoft.com/office/drawing/2014/chart" uri="{C3380CC4-5D6E-409C-BE32-E72D297353CC}">
              <c16:uniqueId val="{00000000-FF2F-4E61-80FE-E8C9BC3C36E6}"/>
            </c:ext>
          </c:extLst>
        </c:ser>
        <c:ser>
          <c:idx val="1"/>
          <c:order val="1"/>
          <c:tx>
            <c:strRef>
              <c:f>Hoja1!$C$1</c:f>
              <c:strCache>
                <c:ptCount val="1"/>
                <c:pt idx="0">
                  <c:v>II-2025</c:v>
                </c:pt>
              </c:strCache>
            </c:strRef>
          </c:tx>
          <c:spPr>
            <a:solidFill>
              <a:srgbClr val="FCC50E"/>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anchor="ctr" anchorCtr="1"/>
              <a:lstStyle/>
              <a:p>
                <a:pPr>
                  <a:defRPr sz="800" b="0" i="0" u="none" strike="noStrike" kern="1200" baseline="0">
                    <a:solidFill>
                      <a:srgbClr val="0097A7"/>
                    </a:solidFill>
                    <a:latin typeface="Roboto" panose="02000000000000000000" pitchFamily="2" charset="0"/>
                    <a:ea typeface="Roboto" panose="02000000000000000000" pitchFamily="2" charset="0"/>
                    <a:cs typeface="Roboto" panose="02000000000000000000" pitchFamily="2" charset="0"/>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Hoja1!$A$2:$A$6</c:f>
              <c:strCache>
                <c:ptCount val="5"/>
                <c:pt idx="0">
                  <c:v>EXCELENTE</c:v>
                </c:pt>
                <c:pt idx="1">
                  <c:v>BUENO</c:v>
                </c:pt>
                <c:pt idx="2">
                  <c:v>REGULAR</c:v>
                </c:pt>
                <c:pt idx="3">
                  <c:v>MALO</c:v>
                </c:pt>
                <c:pt idx="4">
                  <c:v>MUY MALO</c:v>
                </c:pt>
              </c:strCache>
            </c:strRef>
          </c:cat>
          <c:val>
            <c:numRef>
              <c:f>Hoja1!$C$2:$C$6</c:f>
              <c:numCache>
                <c:formatCode>0.00%</c:formatCode>
                <c:ptCount val="5"/>
                <c:pt idx="0">
                  <c:v>0.42046951635688323</c:v>
                </c:pt>
                <c:pt idx="1">
                  <c:v>0.42834240726337675</c:v>
                </c:pt>
                <c:pt idx="2">
                  <c:v>0.13064871986158949</c:v>
                </c:pt>
                <c:pt idx="3">
                  <c:v>1.1031570927445595E-2</c:v>
                </c:pt>
                <c:pt idx="4">
                  <c:v>9.5077855907049098E-3</c:v>
                </c:pt>
              </c:numCache>
            </c:numRef>
          </c:val>
          <c:extLst>
            <c:ext xmlns:c16="http://schemas.microsoft.com/office/drawing/2014/chart" uri="{C3380CC4-5D6E-409C-BE32-E72D297353CC}">
              <c16:uniqueId val="{00000001-FF2F-4E61-80FE-E8C9BC3C36E6}"/>
            </c:ext>
          </c:extLst>
        </c:ser>
        <c:dLbls>
          <c:showLegendKey val="0"/>
          <c:showVal val="1"/>
          <c:showCatName val="0"/>
          <c:showSerName val="0"/>
          <c:showPercent val="0"/>
          <c:showBubbleSize val="0"/>
        </c:dLbls>
        <c:gapWidth val="150"/>
        <c:overlap val="-25"/>
        <c:axId val="-51244096"/>
        <c:axId val="-51248448"/>
      </c:barChart>
      <c:catAx>
        <c:axId val="-5124409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rgbClr val="0097A7"/>
                </a:solidFill>
                <a:latin typeface="Roboto" panose="02000000000000000000" pitchFamily="2" charset="0"/>
                <a:ea typeface="Roboto" panose="02000000000000000000" pitchFamily="2" charset="0"/>
                <a:cs typeface="Roboto" panose="02000000000000000000" pitchFamily="2" charset="0"/>
              </a:defRPr>
            </a:pPr>
            <a:endParaRPr lang="es-CO"/>
          </a:p>
        </c:txPr>
        <c:crossAx val="-51248448"/>
        <c:crosses val="autoZero"/>
        <c:auto val="1"/>
        <c:lblAlgn val="ctr"/>
        <c:lblOffset val="100"/>
        <c:noMultiLvlLbl val="0"/>
      </c:catAx>
      <c:valAx>
        <c:axId val="-51248448"/>
        <c:scaling>
          <c:orientation val="minMax"/>
        </c:scaling>
        <c:delete val="1"/>
        <c:axPos val="l"/>
        <c:numFmt formatCode="0.00%" sourceLinked="1"/>
        <c:majorTickMark val="none"/>
        <c:minorTickMark val="none"/>
        <c:tickLblPos val="nextTo"/>
        <c:crossAx val="-51244096"/>
        <c:crosses val="autoZero"/>
        <c:crossBetween val="between"/>
      </c:valAx>
      <c:spPr>
        <a:noFill/>
        <a:ln>
          <a:noFill/>
        </a:ln>
        <a:effectLst/>
      </c:spPr>
    </c:plotArea>
    <c:legend>
      <c:legendPos val="t"/>
      <c:layout>
        <c:manualLayout>
          <c:xMode val="edge"/>
          <c:yMode val="edge"/>
          <c:x val="0.45211312171691259"/>
          <c:y val="2.9007314466697305E-2"/>
          <c:w val="0.20559148896921065"/>
          <c:h val="8.1193833367478582E-2"/>
        </c:manualLayout>
      </c:layout>
      <c:overlay val="0"/>
      <c:spPr>
        <a:noFill/>
        <a:ln>
          <a:noFill/>
        </a:ln>
        <a:effectLst/>
      </c:spPr>
      <c:txPr>
        <a:bodyPr rot="0" spcFirstLastPara="1" vertOverflow="ellipsis" vert="horz" wrap="square" anchor="ctr" anchorCtr="1"/>
        <a:lstStyle/>
        <a:p>
          <a:pPr>
            <a:defRPr sz="1050" b="0" i="0" u="none" strike="noStrike" kern="1200" baseline="0">
              <a:solidFill>
                <a:srgbClr val="0097A7"/>
              </a:solidFill>
              <a:latin typeface="Roboto" panose="02000000000000000000" pitchFamily="2" charset="0"/>
              <a:ea typeface="Roboto" panose="02000000000000000000" pitchFamily="2" charset="0"/>
              <a:cs typeface="Roboto" panose="02000000000000000000" pitchFamily="2" charset="0"/>
            </a:defRPr>
          </a:pPr>
          <a:endParaRPr lang="es-CO"/>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050">
          <a:solidFill>
            <a:srgbClr val="0097A7"/>
          </a:solidFill>
          <a:latin typeface="Roboto" panose="02000000000000000000" pitchFamily="2" charset="0"/>
          <a:ea typeface="Roboto" panose="02000000000000000000" pitchFamily="2" charset="0"/>
          <a:cs typeface="Roboto" panose="02000000000000000000" pitchFamily="2" charset="0"/>
        </a:defRPr>
      </a:pPr>
      <a:endParaRPr lang="es-CO"/>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960" b="1" i="0" u="none" strike="noStrike" kern="1200" baseline="0">
                <a:solidFill>
                  <a:srgbClr val="0097A7"/>
                </a:solidFill>
                <a:latin typeface="Roboto" panose="02000000000000000000" pitchFamily="2" charset="0"/>
                <a:ea typeface="Roboto" panose="02000000000000000000" pitchFamily="2" charset="0"/>
                <a:cs typeface="Roboto" panose="02000000000000000000" pitchFamily="2" charset="0"/>
              </a:defRPr>
            </a:pPr>
            <a:r>
              <a:rPr lang="es-CO" sz="800" dirty="0">
                <a:solidFill>
                  <a:schemeClr val="tx1"/>
                </a:solidFill>
              </a:rPr>
              <a:t>Gráfico</a:t>
            </a:r>
            <a:r>
              <a:rPr lang="es-CO" sz="800" baseline="0" dirty="0">
                <a:solidFill>
                  <a:schemeClr val="tx1"/>
                </a:solidFill>
              </a:rPr>
              <a:t> 11. Motivaciones para hacer denuncia virtual</a:t>
            </a:r>
            <a:endParaRPr lang="es-CO" sz="800" dirty="0">
              <a:solidFill>
                <a:schemeClr val="tx1"/>
              </a:solidFill>
            </a:endParaRPr>
          </a:p>
        </c:rich>
      </c:tx>
      <c:layout>
        <c:manualLayout>
          <c:xMode val="edge"/>
          <c:yMode val="edge"/>
          <c:x val="0.56656982361766151"/>
          <c:y val="0.92962140757184852"/>
        </c:manualLayout>
      </c:layout>
      <c:overlay val="0"/>
      <c:spPr>
        <a:noFill/>
        <a:ln>
          <a:noFill/>
        </a:ln>
        <a:effectLst/>
      </c:spPr>
      <c:txPr>
        <a:bodyPr rot="0" spcFirstLastPara="1" vertOverflow="ellipsis" vert="horz" wrap="square" anchor="ctr" anchorCtr="1"/>
        <a:lstStyle/>
        <a:p>
          <a:pPr>
            <a:defRPr sz="960" b="1" i="0" u="none" strike="noStrike" kern="1200" baseline="0">
              <a:solidFill>
                <a:srgbClr val="0097A7"/>
              </a:solidFill>
              <a:latin typeface="Roboto" panose="02000000000000000000" pitchFamily="2" charset="0"/>
              <a:ea typeface="Roboto" panose="02000000000000000000" pitchFamily="2" charset="0"/>
              <a:cs typeface="Roboto" panose="02000000000000000000" pitchFamily="2" charset="0"/>
            </a:defRPr>
          </a:pPr>
          <a:endParaRPr lang="es-CO"/>
        </a:p>
      </c:txPr>
    </c:title>
    <c:autoTitleDeleted val="0"/>
    <c:plotArea>
      <c:layout>
        <c:manualLayout>
          <c:layoutTarget val="inner"/>
          <c:xMode val="edge"/>
          <c:yMode val="edge"/>
          <c:x val="1.8016211753379339E-2"/>
          <c:y val="0.11114817703645929"/>
          <c:w val="0.95596037126951716"/>
          <c:h val="0.61775484490310195"/>
        </c:manualLayout>
      </c:layout>
      <c:barChart>
        <c:barDir val="col"/>
        <c:grouping val="clustered"/>
        <c:varyColors val="0"/>
        <c:ser>
          <c:idx val="0"/>
          <c:order val="0"/>
          <c:tx>
            <c:strRef>
              <c:f>Hoja1!$B$1</c:f>
              <c:strCache>
                <c:ptCount val="1"/>
                <c:pt idx="0">
                  <c:v>I-2025</c:v>
                </c:pt>
              </c:strCache>
            </c:strRef>
          </c:tx>
          <c:spPr>
            <a:solidFill>
              <a:srgbClr val="FCC50E"/>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anchor="ctr" anchorCtr="1"/>
              <a:lstStyle/>
              <a:p>
                <a:pPr>
                  <a:defRPr sz="800" b="0" i="0" u="none" strike="noStrike" kern="1200" baseline="0">
                    <a:solidFill>
                      <a:srgbClr val="0097A7"/>
                    </a:solidFill>
                    <a:latin typeface="Roboto" panose="02000000000000000000" pitchFamily="2" charset="0"/>
                    <a:ea typeface="Roboto" panose="02000000000000000000" pitchFamily="2" charset="0"/>
                    <a:cs typeface="Roboto" panose="02000000000000000000" pitchFamily="2" charset="0"/>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Hoja1!$A$2:$A$6</c:f>
              <c:strCache>
                <c:ptCount val="5"/>
                <c:pt idx="0">
                  <c:v>Flexibilidad en el manejo de mi tiempo</c:v>
                </c:pt>
                <c:pt idx="1">
                  <c:v>Me ofrecieron esta alternativa en el punto de atención</c:v>
                </c:pt>
                <c:pt idx="2">
                  <c:v>Se me facilita el uso de la tecnología</c:v>
                </c:pt>
                <c:pt idx="3">
                  <c:v>Evitar desplazamientos hasta un punto de atención</c:v>
                </c:pt>
                <c:pt idx="4">
                  <c:v>Privacidad de la información</c:v>
                </c:pt>
              </c:strCache>
            </c:strRef>
          </c:cat>
          <c:val>
            <c:numRef>
              <c:f>Hoja1!$B$2:$B$6</c:f>
              <c:numCache>
                <c:formatCode>0.00%</c:formatCode>
                <c:ptCount val="5"/>
                <c:pt idx="0">
                  <c:v>0.43610013175230566</c:v>
                </c:pt>
                <c:pt idx="1">
                  <c:v>0.42490118577075098</c:v>
                </c:pt>
                <c:pt idx="2">
                  <c:v>5.8959156785243744E-2</c:v>
                </c:pt>
                <c:pt idx="3">
                  <c:v>4.9736495388669304E-2</c:v>
                </c:pt>
                <c:pt idx="4">
                  <c:v>3.0303030303030304E-2</c:v>
                </c:pt>
              </c:numCache>
            </c:numRef>
          </c:val>
          <c:extLst>
            <c:ext xmlns:c16="http://schemas.microsoft.com/office/drawing/2014/chart" uri="{C3380CC4-5D6E-409C-BE32-E72D297353CC}">
              <c16:uniqueId val="{00000000-6880-445E-B593-19643630FD6A}"/>
            </c:ext>
          </c:extLst>
        </c:ser>
        <c:ser>
          <c:idx val="1"/>
          <c:order val="1"/>
          <c:tx>
            <c:strRef>
              <c:f>Hoja1!$C$1</c:f>
              <c:strCache>
                <c:ptCount val="1"/>
                <c:pt idx="0">
                  <c:v>II-2025</c:v>
                </c:pt>
              </c:strCache>
            </c:strRef>
          </c:tx>
          <c:spPr>
            <a:solidFill>
              <a:srgbClr val="08539F"/>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anchor="ctr" anchorCtr="1"/>
              <a:lstStyle/>
              <a:p>
                <a:pPr>
                  <a:defRPr sz="800" b="0" i="0" u="none" strike="noStrike" kern="1200" baseline="0">
                    <a:solidFill>
                      <a:srgbClr val="0097A7"/>
                    </a:solidFill>
                    <a:latin typeface="Roboto" panose="02000000000000000000" pitchFamily="2" charset="0"/>
                    <a:ea typeface="Roboto" panose="02000000000000000000" pitchFamily="2" charset="0"/>
                    <a:cs typeface="Roboto" panose="02000000000000000000" pitchFamily="2" charset="0"/>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Hoja1!$A$2:$A$6</c:f>
              <c:strCache>
                <c:ptCount val="5"/>
                <c:pt idx="0">
                  <c:v>Flexibilidad en el manejo de mi tiempo</c:v>
                </c:pt>
                <c:pt idx="1">
                  <c:v>Me ofrecieron esta alternativa en el punto de atención</c:v>
                </c:pt>
                <c:pt idx="2">
                  <c:v>Se me facilita el uso de la tecnología</c:v>
                </c:pt>
                <c:pt idx="3">
                  <c:v>Evitar desplazamientos hasta un punto de atención</c:v>
                </c:pt>
                <c:pt idx="4">
                  <c:v>Privacidad de la información</c:v>
                </c:pt>
              </c:strCache>
            </c:strRef>
          </c:cat>
          <c:val>
            <c:numRef>
              <c:f>Hoja1!$C$2:$C$6</c:f>
              <c:numCache>
                <c:formatCode>0.00%</c:formatCode>
                <c:ptCount val="5"/>
                <c:pt idx="0">
                  <c:v>0.4480563800574594</c:v>
                </c:pt>
                <c:pt idx="1">
                  <c:v>0.15028332883605022</c:v>
                </c:pt>
                <c:pt idx="2">
                  <c:v>0.11674417866383073</c:v>
                </c:pt>
                <c:pt idx="3">
                  <c:v>0.22872652815034683</c:v>
                </c:pt>
                <c:pt idx="4">
                  <c:v>5.6189584292312821E-2</c:v>
                </c:pt>
              </c:numCache>
            </c:numRef>
          </c:val>
          <c:extLst>
            <c:ext xmlns:c16="http://schemas.microsoft.com/office/drawing/2014/chart" uri="{C3380CC4-5D6E-409C-BE32-E72D297353CC}">
              <c16:uniqueId val="{00000001-6880-445E-B593-19643630FD6A}"/>
            </c:ext>
          </c:extLst>
        </c:ser>
        <c:dLbls>
          <c:showLegendKey val="0"/>
          <c:showVal val="1"/>
          <c:showCatName val="0"/>
          <c:showSerName val="0"/>
          <c:showPercent val="0"/>
          <c:showBubbleSize val="0"/>
        </c:dLbls>
        <c:gapWidth val="150"/>
        <c:overlap val="-25"/>
        <c:axId val="-51247360"/>
        <c:axId val="-51243552"/>
      </c:barChart>
      <c:catAx>
        <c:axId val="-5124736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rgbClr val="0097A7"/>
                </a:solidFill>
                <a:latin typeface="Roboto" panose="02000000000000000000" pitchFamily="2" charset="0"/>
                <a:ea typeface="Roboto" panose="02000000000000000000" pitchFamily="2" charset="0"/>
                <a:cs typeface="Roboto" panose="02000000000000000000" pitchFamily="2" charset="0"/>
              </a:defRPr>
            </a:pPr>
            <a:endParaRPr lang="es-CO"/>
          </a:p>
        </c:txPr>
        <c:crossAx val="-51243552"/>
        <c:crosses val="autoZero"/>
        <c:auto val="1"/>
        <c:lblAlgn val="ctr"/>
        <c:lblOffset val="100"/>
        <c:noMultiLvlLbl val="0"/>
      </c:catAx>
      <c:valAx>
        <c:axId val="-51243552"/>
        <c:scaling>
          <c:orientation val="minMax"/>
        </c:scaling>
        <c:delete val="1"/>
        <c:axPos val="l"/>
        <c:numFmt formatCode="0.00%" sourceLinked="1"/>
        <c:majorTickMark val="none"/>
        <c:minorTickMark val="none"/>
        <c:tickLblPos val="nextTo"/>
        <c:crossAx val="-51247360"/>
        <c:crosses val="autoZero"/>
        <c:crossBetween val="between"/>
      </c:valAx>
      <c:spPr>
        <a:noFill/>
        <a:ln>
          <a:noFill/>
        </a:ln>
        <a:effectLst/>
      </c:spPr>
    </c:plotArea>
    <c:legend>
      <c:legendPos val="t"/>
      <c:layout>
        <c:manualLayout>
          <c:xMode val="edge"/>
          <c:yMode val="edge"/>
          <c:x val="0.42198286773326421"/>
          <c:y val="0.14081598368032638"/>
          <c:w val="0.192773623383309"/>
          <c:h val="9.082858342833143E-2"/>
        </c:manualLayout>
      </c:layout>
      <c:overlay val="0"/>
      <c:spPr>
        <a:noFill/>
        <a:ln>
          <a:noFill/>
        </a:ln>
        <a:effectLst/>
      </c:spPr>
      <c:txPr>
        <a:bodyPr rot="0" spcFirstLastPara="1" vertOverflow="ellipsis" vert="horz" wrap="square" anchor="ctr" anchorCtr="1"/>
        <a:lstStyle/>
        <a:p>
          <a:pPr>
            <a:defRPr sz="1000" b="0" i="0" u="none" strike="noStrike" kern="1200" baseline="0">
              <a:solidFill>
                <a:srgbClr val="0097A7"/>
              </a:solidFill>
              <a:latin typeface="Roboto" panose="02000000000000000000" pitchFamily="2" charset="0"/>
              <a:ea typeface="Roboto" panose="02000000000000000000" pitchFamily="2" charset="0"/>
              <a:cs typeface="Roboto" panose="02000000000000000000" pitchFamily="2" charset="0"/>
            </a:defRPr>
          </a:pPr>
          <a:endParaRPr lang="es-CO"/>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800">
          <a:solidFill>
            <a:srgbClr val="0097A7"/>
          </a:solidFill>
          <a:latin typeface="Roboto" panose="02000000000000000000" pitchFamily="2" charset="0"/>
          <a:ea typeface="Roboto" panose="02000000000000000000" pitchFamily="2" charset="0"/>
          <a:cs typeface="Roboto" panose="02000000000000000000" pitchFamily="2" charset="0"/>
        </a:defRPr>
      </a:pPr>
      <a:endParaRPr lang="es-CO"/>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60" b="1" i="0" u="none" strike="noStrike" kern="1200" baseline="0">
                <a:solidFill>
                  <a:srgbClr val="0097A7"/>
                </a:solidFill>
                <a:latin typeface="Roboto" panose="02000000000000000000" pitchFamily="2" charset="0"/>
                <a:ea typeface="Roboto" panose="02000000000000000000" pitchFamily="2" charset="0"/>
                <a:cs typeface="Roboto" panose="02000000000000000000" pitchFamily="2" charset="0"/>
              </a:defRPr>
            </a:pPr>
            <a:r>
              <a:rPr lang="es-CO" sz="800" dirty="0">
                <a:solidFill>
                  <a:schemeClr val="tx1"/>
                </a:solidFill>
              </a:rPr>
              <a:t>Gráfico 12. Consulta de derechos y deberes como usuario de la FGN </a:t>
            </a:r>
          </a:p>
        </c:rich>
      </c:tx>
      <c:layout>
        <c:manualLayout>
          <c:xMode val="edge"/>
          <c:yMode val="edge"/>
          <c:x val="0.46493692558990807"/>
          <c:y val="0.91653356994971902"/>
        </c:manualLayout>
      </c:layout>
      <c:overlay val="0"/>
      <c:spPr>
        <a:noFill/>
        <a:ln>
          <a:noFill/>
        </a:ln>
        <a:effectLst/>
      </c:spPr>
      <c:txPr>
        <a:bodyPr rot="0" spcFirstLastPara="1" vertOverflow="ellipsis" vert="horz" wrap="square" anchor="ctr" anchorCtr="1"/>
        <a:lstStyle/>
        <a:p>
          <a:pPr>
            <a:defRPr sz="1260" b="1" i="0" u="none" strike="noStrike" kern="1200" baseline="0">
              <a:solidFill>
                <a:srgbClr val="0097A7"/>
              </a:solidFill>
              <a:latin typeface="Roboto" panose="02000000000000000000" pitchFamily="2" charset="0"/>
              <a:ea typeface="Roboto" panose="02000000000000000000" pitchFamily="2" charset="0"/>
              <a:cs typeface="Roboto" panose="02000000000000000000" pitchFamily="2" charset="0"/>
            </a:defRPr>
          </a:pPr>
          <a:endParaRPr lang="es-CO"/>
        </a:p>
      </c:txPr>
    </c:title>
    <c:autoTitleDeleted val="0"/>
    <c:plotArea>
      <c:layout>
        <c:manualLayout>
          <c:layoutTarget val="inner"/>
          <c:xMode val="edge"/>
          <c:yMode val="edge"/>
          <c:x val="5.1986696317871409E-2"/>
          <c:y val="0.17766696243714877"/>
          <c:w val="0.92601893216302911"/>
          <c:h val="0.63326668638469885"/>
        </c:manualLayout>
      </c:layout>
      <c:barChart>
        <c:barDir val="col"/>
        <c:grouping val="clustered"/>
        <c:varyColors val="0"/>
        <c:ser>
          <c:idx val="0"/>
          <c:order val="0"/>
          <c:tx>
            <c:strRef>
              <c:f>Hoja1!$B$1</c:f>
              <c:strCache>
                <c:ptCount val="1"/>
                <c:pt idx="0">
                  <c:v>I-2025</c:v>
                </c:pt>
              </c:strCache>
            </c:strRef>
          </c:tx>
          <c:spPr>
            <a:solidFill>
              <a:srgbClr val="FCC50E"/>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anchor="ctr" anchorCtr="1"/>
              <a:lstStyle/>
              <a:p>
                <a:pPr>
                  <a:defRPr sz="1000" b="0" i="0" u="none" strike="noStrike" kern="1200" baseline="0">
                    <a:solidFill>
                      <a:srgbClr val="0097A7"/>
                    </a:solidFill>
                    <a:latin typeface="Roboto" panose="02000000000000000000" pitchFamily="2" charset="0"/>
                    <a:ea typeface="Roboto" panose="02000000000000000000" pitchFamily="2" charset="0"/>
                    <a:cs typeface="Roboto" panose="02000000000000000000" pitchFamily="2" charset="0"/>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Hoja1!$A$2:$A$3</c:f>
              <c:strCache>
                <c:ptCount val="2"/>
                <c:pt idx="0">
                  <c:v>SI</c:v>
                </c:pt>
                <c:pt idx="1">
                  <c:v>NO</c:v>
                </c:pt>
              </c:strCache>
            </c:strRef>
          </c:cat>
          <c:val>
            <c:numRef>
              <c:f>Hoja1!$B$2:$B$3</c:f>
              <c:numCache>
                <c:formatCode>0.00%</c:formatCode>
                <c:ptCount val="2"/>
                <c:pt idx="0">
                  <c:v>0.84815546772068506</c:v>
                </c:pt>
                <c:pt idx="1">
                  <c:v>0.15184453227931488</c:v>
                </c:pt>
              </c:numCache>
            </c:numRef>
          </c:val>
          <c:extLst>
            <c:ext xmlns:c16="http://schemas.microsoft.com/office/drawing/2014/chart" uri="{C3380CC4-5D6E-409C-BE32-E72D297353CC}">
              <c16:uniqueId val="{00000000-9DB9-4C42-8327-9B0DEA0547AE}"/>
            </c:ext>
          </c:extLst>
        </c:ser>
        <c:ser>
          <c:idx val="1"/>
          <c:order val="1"/>
          <c:tx>
            <c:strRef>
              <c:f>Hoja1!$C$1</c:f>
              <c:strCache>
                <c:ptCount val="1"/>
                <c:pt idx="0">
                  <c:v>II-2025</c:v>
                </c:pt>
              </c:strCache>
            </c:strRef>
          </c:tx>
          <c:spPr>
            <a:solidFill>
              <a:srgbClr val="08539F"/>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anchor="ctr" anchorCtr="1"/>
              <a:lstStyle/>
              <a:p>
                <a:pPr>
                  <a:defRPr sz="1000" b="0" i="0" u="none" strike="noStrike" kern="1200" baseline="0">
                    <a:solidFill>
                      <a:srgbClr val="0097A7"/>
                    </a:solidFill>
                    <a:latin typeface="Roboto" panose="02000000000000000000" pitchFamily="2" charset="0"/>
                    <a:ea typeface="Roboto" panose="02000000000000000000" pitchFamily="2" charset="0"/>
                    <a:cs typeface="Roboto" panose="02000000000000000000" pitchFamily="2" charset="0"/>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Hoja1!$A$2:$A$3</c:f>
              <c:strCache>
                <c:ptCount val="2"/>
                <c:pt idx="0">
                  <c:v>SI</c:v>
                </c:pt>
                <c:pt idx="1">
                  <c:v>NO</c:v>
                </c:pt>
              </c:strCache>
            </c:strRef>
          </c:cat>
          <c:val>
            <c:numRef>
              <c:f>Hoja1!$C$2:$C$3</c:f>
              <c:numCache>
                <c:formatCode>0.00%</c:formatCode>
                <c:ptCount val="2"/>
                <c:pt idx="0">
                  <c:v>0.79976508309391914</c:v>
                </c:pt>
                <c:pt idx="1">
                  <c:v>0.20023491690608086</c:v>
                </c:pt>
              </c:numCache>
            </c:numRef>
          </c:val>
          <c:extLst>
            <c:ext xmlns:c16="http://schemas.microsoft.com/office/drawing/2014/chart" uri="{C3380CC4-5D6E-409C-BE32-E72D297353CC}">
              <c16:uniqueId val="{00000001-9DB9-4C42-8327-9B0DEA0547AE}"/>
            </c:ext>
          </c:extLst>
        </c:ser>
        <c:dLbls>
          <c:showLegendKey val="0"/>
          <c:showVal val="1"/>
          <c:showCatName val="0"/>
          <c:showSerName val="0"/>
          <c:showPercent val="0"/>
          <c:showBubbleSize val="0"/>
        </c:dLbls>
        <c:gapWidth val="150"/>
        <c:overlap val="-25"/>
        <c:axId val="-51246816"/>
        <c:axId val="-51245184"/>
      </c:barChart>
      <c:catAx>
        <c:axId val="-5124681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rgbClr val="0097A7"/>
                </a:solidFill>
                <a:latin typeface="Roboto" panose="02000000000000000000" pitchFamily="2" charset="0"/>
                <a:ea typeface="Roboto" panose="02000000000000000000" pitchFamily="2" charset="0"/>
                <a:cs typeface="Roboto" panose="02000000000000000000" pitchFamily="2" charset="0"/>
              </a:defRPr>
            </a:pPr>
            <a:endParaRPr lang="es-CO"/>
          </a:p>
        </c:txPr>
        <c:crossAx val="-51245184"/>
        <c:crosses val="autoZero"/>
        <c:auto val="1"/>
        <c:lblAlgn val="ctr"/>
        <c:lblOffset val="100"/>
        <c:noMultiLvlLbl val="0"/>
      </c:catAx>
      <c:valAx>
        <c:axId val="-51245184"/>
        <c:scaling>
          <c:orientation val="minMax"/>
        </c:scaling>
        <c:delete val="1"/>
        <c:axPos val="l"/>
        <c:numFmt formatCode="0.00%" sourceLinked="1"/>
        <c:majorTickMark val="none"/>
        <c:minorTickMark val="none"/>
        <c:tickLblPos val="nextTo"/>
        <c:crossAx val="-51246816"/>
        <c:crosses val="autoZero"/>
        <c:crossBetween val="between"/>
      </c:valAx>
      <c:spPr>
        <a:noFill/>
        <a:ln>
          <a:noFill/>
        </a:ln>
        <a:effectLst/>
      </c:spPr>
    </c:plotArea>
    <c:legend>
      <c:legendPos val="t"/>
      <c:layout>
        <c:manualLayout>
          <c:xMode val="edge"/>
          <c:yMode val="edge"/>
          <c:x val="0.45291795406687263"/>
          <c:y val="6.5108942127575661E-2"/>
          <c:w val="0.20213646114183378"/>
          <c:h val="9.2524499654934436E-2"/>
        </c:manualLayout>
      </c:layout>
      <c:overlay val="0"/>
      <c:spPr>
        <a:noFill/>
        <a:ln>
          <a:noFill/>
        </a:ln>
        <a:effectLst/>
      </c:spPr>
      <c:txPr>
        <a:bodyPr rot="0" spcFirstLastPara="1" vertOverflow="ellipsis" vert="horz" wrap="square" anchor="ctr" anchorCtr="1"/>
        <a:lstStyle/>
        <a:p>
          <a:pPr>
            <a:defRPr sz="1050" b="0" i="0" u="none" strike="noStrike" kern="1200" baseline="0">
              <a:solidFill>
                <a:srgbClr val="0097A7"/>
              </a:solidFill>
              <a:latin typeface="Roboto" panose="02000000000000000000" pitchFamily="2" charset="0"/>
              <a:ea typeface="Roboto" panose="02000000000000000000" pitchFamily="2" charset="0"/>
              <a:cs typeface="Roboto" panose="02000000000000000000" pitchFamily="2" charset="0"/>
            </a:defRPr>
          </a:pPr>
          <a:endParaRPr lang="es-CO"/>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050">
          <a:solidFill>
            <a:srgbClr val="0097A7"/>
          </a:solidFill>
          <a:latin typeface="Roboto" panose="02000000000000000000" pitchFamily="2" charset="0"/>
          <a:ea typeface="Roboto" panose="02000000000000000000" pitchFamily="2" charset="0"/>
          <a:cs typeface="Roboto" panose="02000000000000000000" pitchFamily="2" charset="0"/>
        </a:defRPr>
      </a:pPr>
      <a:endParaRPr lang="es-CO"/>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60" b="1" i="0" u="none" strike="noStrike" kern="1200" baseline="0">
                <a:solidFill>
                  <a:srgbClr val="0097A7"/>
                </a:solidFill>
                <a:latin typeface="Roboto" panose="02000000000000000000" pitchFamily="2" charset="0"/>
                <a:ea typeface="Roboto" panose="02000000000000000000" pitchFamily="2" charset="0"/>
                <a:cs typeface="Roboto" panose="02000000000000000000" pitchFamily="2" charset="0"/>
              </a:defRPr>
            </a:pPr>
            <a:r>
              <a:rPr lang="es-CO" sz="800" dirty="0">
                <a:solidFill>
                  <a:schemeClr val="tx1"/>
                </a:solidFill>
              </a:rPr>
              <a:t>Gráfico 13.</a:t>
            </a:r>
            <a:r>
              <a:rPr lang="es-CO" sz="800" baseline="0" dirty="0">
                <a:solidFill>
                  <a:schemeClr val="tx1"/>
                </a:solidFill>
              </a:rPr>
              <a:t> Servicio recibido en el Centro de Contacto</a:t>
            </a:r>
            <a:endParaRPr lang="es-CO" sz="800" dirty="0">
              <a:solidFill>
                <a:schemeClr val="tx1"/>
              </a:solidFill>
            </a:endParaRPr>
          </a:p>
        </c:rich>
      </c:tx>
      <c:layout>
        <c:manualLayout>
          <c:xMode val="edge"/>
          <c:yMode val="edge"/>
          <c:x val="0.5832479665200736"/>
          <c:y val="0.8313834063408353"/>
        </c:manualLayout>
      </c:layout>
      <c:overlay val="0"/>
      <c:spPr>
        <a:noFill/>
        <a:ln>
          <a:noFill/>
        </a:ln>
        <a:effectLst/>
      </c:spPr>
      <c:txPr>
        <a:bodyPr rot="0" spcFirstLastPara="1" vertOverflow="ellipsis" vert="horz" wrap="square" anchor="ctr" anchorCtr="1"/>
        <a:lstStyle/>
        <a:p>
          <a:pPr>
            <a:defRPr sz="1260" b="1" i="0" u="none" strike="noStrike" kern="1200" baseline="0">
              <a:solidFill>
                <a:srgbClr val="0097A7"/>
              </a:solidFill>
              <a:latin typeface="Roboto" panose="02000000000000000000" pitchFamily="2" charset="0"/>
              <a:ea typeface="Roboto" panose="02000000000000000000" pitchFamily="2" charset="0"/>
              <a:cs typeface="Roboto" panose="02000000000000000000" pitchFamily="2" charset="0"/>
            </a:defRPr>
          </a:pPr>
          <a:endParaRPr lang="es-CO"/>
        </a:p>
      </c:txPr>
    </c:title>
    <c:autoTitleDeleted val="0"/>
    <c:plotArea>
      <c:layout>
        <c:manualLayout>
          <c:layoutTarget val="inner"/>
          <c:xMode val="edge"/>
          <c:yMode val="edge"/>
          <c:x val="0.14937060114686479"/>
          <c:y val="0.11899903481607618"/>
          <c:w val="0.83266543428316553"/>
          <c:h val="0.76440451185563596"/>
        </c:manualLayout>
      </c:layout>
      <c:barChart>
        <c:barDir val="bar"/>
        <c:grouping val="clustered"/>
        <c:varyColors val="0"/>
        <c:ser>
          <c:idx val="0"/>
          <c:order val="0"/>
          <c:tx>
            <c:strRef>
              <c:f>Hoja1!$B$1</c:f>
              <c:strCache>
                <c:ptCount val="1"/>
                <c:pt idx="0">
                  <c:v>II-2025</c:v>
                </c:pt>
              </c:strCache>
            </c:strRef>
          </c:tx>
          <c:spPr>
            <a:solidFill>
              <a:srgbClr val="08539F"/>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anchor="ctr" anchorCtr="1"/>
              <a:lstStyle/>
              <a:p>
                <a:pPr>
                  <a:defRPr sz="900" b="0" i="0" u="none" strike="noStrike" kern="1200" baseline="0">
                    <a:solidFill>
                      <a:srgbClr val="0097A7"/>
                    </a:solidFill>
                    <a:latin typeface="Roboto" panose="02000000000000000000" pitchFamily="2" charset="0"/>
                    <a:ea typeface="Roboto" panose="02000000000000000000" pitchFamily="2" charset="0"/>
                    <a:cs typeface="Roboto" panose="02000000000000000000" pitchFamily="2" charset="0"/>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Hoja1!$A$2:$A$6</c:f>
              <c:strCache>
                <c:ptCount val="5"/>
                <c:pt idx="0">
                  <c:v>MUY MALO</c:v>
                </c:pt>
                <c:pt idx="1">
                  <c:v>MALO</c:v>
                </c:pt>
                <c:pt idx="2">
                  <c:v>REGULAR</c:v>
                </c:pt>
                <c:pt idx="3">
                  <c:v>BUENO</c:v>
                </c:pt>
                <c:pt idx="4">
                  <c:v>EXCELENTE</c:v>
                </c:pt>
              </c:strCache>
            </c:strRef>
          </c:cat>
          <c:val>
            <c:numRef>
              <c:f>Hoja1!$B$2:$B$6</c:f>
              <c:numCache>
                <c:formatCode>0.00%</c:formatCode>
                <c:ptCount val="5"/>
                <c:pt idx="0">
                  <c:v>3.0634441087613293E-2</c:v>
                </c:pt>
                <c:pt idx="1">
                  <c:v>1.2084592145015106E-2</c:v>
                </c:pt>
                <c:pt idx="2">
                  <c:v>2.0080563947633433E-2</c:v>
                </c:pt>
                <c:pt idx="3">
                  <c:v>6.6727089627391739E-2</c:v>
                </c:pt>
                <c:pt idx="4">
                  <c:v>0.87047331319234644</c:v>
                </c:pt>
              </c:numCache>
            </c:numRef>
          </c:val>
          <c:extLst>
            <c:ext xmlns:c16="http://schemas.microsoft.com/office/drawing/2014/chart" uri="{C3380CC4-5D6E-409C-BE32-E72D297353CC}">
              <c16:uniqueId val="{00000000-E187-48A7-AAAD-FCEB084FF8C0}"/>
            </c:ext>
          </c:extLst>
        </c:ser>
        <c:ser>
          <c:idx val="1"/>
          <c:order val="1"/>
          <c:tx>
            <c:strRef>
              <c:f>Hoja1!$C$1</c:f>
              <c:strCache>
                <c:ptCount val="1"/>
                <c:pt idx="0">
                  <c:v>I-2025</c:v>
                </c:pt>
              </c:strCache>
            </c:strRef>
          </c:tx>
          <c:spPr>
            <a:solidFill>
              <a:srgbClr val="FCC50E"/>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anchor="ctr" anchorCtr="1"/>
              <a:lstStyle/>
              <a:p>
                <a:pPr>
                  <a:defRPr sz="900" b="0" i="0" u="none" strike="noStrike" kern="1200" baseline="0">
                    <a:solidFill>
                      <a:srgbClr val="0097A7"/>
                    </a:solidFill>
                    <a:latin typeface="Roboto" panose="02000000000000000000" pitchFamily="2" charset="0"/>
                    <a:ea typeface="Roboto" panose="02000000000000000000" pitchFamily="2" charset="0"/>
                    <a:cs typeface="Roboto" panose="02000000000000000000" pitchFamily="2" charset="0"/>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Hoja1!$A$2:$A$6</c:f>
              <c:strCache>
                <c:ptCount val="5"/>
                <c:pt idx="0">
                  <c:v>MUY MALO</c:v>
                </c:pt>
                <c:pt idx="1">
                  <c:v>MALO</c:v>
                </c:pt>
                <c:pt idx="2">
                  <c:v>REGULAR</c:v>
                </c:pt>
                <c:pt idx="3">
                  <c:v>BUENO</c:v>
                </c:pt>
                <c:pt idx="4">
                  <c:v>EXCELENTE</c:v>
                </c:pt>
              </c:strCache>
            </c:strRef>
          </c:cat>
          <c:val>
            <c:numRef>
              <c:f>Hoja1!$C$2:$C$6</c:f>
              <c:numCache>
                <c:formatCode>0.00%</c:formatCode>
                <c:ptCount val="5"/>
                <c:pt idx="0">
                  <c:v>3.6943840786915247E-2</c:v>
                </c:pt>
                <c:pt idx="1">
                  <c:v>7.6632734759235956E-3</c:v>
                </c:pt>
                <c:pt idx="2">
                  <c:v>1.6069998856227841E-2</c:v>
                </c:pt>
                <c:pt idx="3">
                  <c:v>5.6959853597163448E-2</c:v>
                </c:pt>
                <c:pt idx="4">
                  <c:v>0.88236303328376986</c:v>
                </c:pt>
              </c:numCache>
            </c:numRef>
          </c:val>
          <c:extLst>
            <c:ext xmlns:c16="http://schemas.microsoft.com/office/drawing/2014/chart" uri="{C3380CC4-5D6E-409C-BE32-E72D297353CC}">
              <c16:uniqueId val="{00000001-E187-48A7-AAAD-FCEB084FF8C0}"/>
            </c:ext>
          </c:extLst>
        </c:ser>
        <c:dLbls>
          <c:showLegendKey val="0"/>
          <c:showVal val="1"/>
          <c:showCatName val="0"/>
          <c:showSerName val="0"/>
          <c:showPercent val="0"/>
          <c:showBubbleSize val="0"/>
        </c:dLbls>
        <c:gapWidth val="150"/>
        <c:overlap val="-25"/>
        <c:axId val="-135243248"/>
        <c:axId val="-135247056"/>
      </c:barChart>
      <c:catAx>
        <c:axId val="-135243248"/>
        <c:scaling>
          <c:orientation val="minMax"/>
        </c:scaling>
        <c:delete val="0"/>
        <c:axPos val="l"/>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rgbClr val="0097A7"/>
                </a:solidFill>
                <a:latin typeface="Roboto" panose="02000000000000000000" pitchFamily="2" charset="0"/>
                <a:ea typeface="Roboto" panose="02000000000000000000" pitchFamily="2" charset="0"/>
                <a:cs typeface="Roboto" panose="02000000000000000000" pitchFamily="2" charset="0"/>
              </a:defRPr>
            </a:pPr>
            <a:endParaRPr lang="es-CO"/>
          </a:p>
        </c:txPr>
        <c:crossAx val="-135247056"/>
        <c:crosses val="autoZero"/>
        <c:auto val="1"/>
        <c:lblAlgn val="ctr"/>
        <c:lblOffset val="100"/>
        <c:noMultiLvlLbl val="0"/>
      </c:catAx>
      <c:valAx>
        <c:axId val="-135247056"/>
        <c:scaling>
          <c:orientation val="minMax"/>
        </c:scaling>
        <c:delete val="1"/>
        <c:axPos val="b"/>
        <c:numFmt formatCode="0.00%" sourceLinked="1"/>
        <c:majorTickMark val="none"/>
        <c:minorTickMark val="none"/>
        <c:tickLblPos val="nextTo"/>
        <c:crossAx val="-135243248"/>
        <c:crosses val="autoZero"/>
        <c:crossBetween val="between"/>
      </c:valAx>
      <c:spPr>
        <a:noFill/>
        <a:ln>
          <a:noFill/>
        </a:ln>
        <a:effectLst/>
      </c:spPr>
    </c:plotArea>
    <c:legend>
      <c:legendPos val="t"/>
      <c:layout>
        <c:manualLayout>
          <c:xMode val="edge"/>
          <c:yMode val="edge"/>
          <c:x val="0.39910821410531128"/>
          <c:y val="2.534705507136693E-2"/>
          <c:w val="0.20178341462433311"/>
          <c:h val="9.3651979744709249E-2"/>
        </c:manualLayout>
      </c:layout>
      <c:overlay val="0"/>
      <c:spPr>
        <a:noFill/>
        <a:ln>
          <a:noFill/>
        </a:ln>
        <a:effectLst/>
      </c:spPr>
      <c:txPr>
        <a:bodyPr rot="0" spcFirstLastPara="1" vertOverflow="ellipsis" vert="horz" wrap="square" anchor="ctr" anchorCtr="1"/>
        <a:lstStyle/>
        <a:p>
          <a:pPr>
            <a:defRPr sz="1050" b="0" i="0" u="none" strike="noStrike" kern="1200" baseline="0">
              <a:solidFill>
                <a:srgbClr val="0097A7"/>
              </a:solidFill>
              <a:latin typeface="Roboto" panose="02000000000000000000" pitchFamily="2" charset="0"/>
              <a:ea typeface="Roboto" panose="02000000000000000000" pitchFamily="2" charset="0"/>
              <a:cs typeface="Roboto" panose="02000000000000000000" pitchFamily="2" charset="0"/>
            </a:defRPr>
          </a:pPr>
          <a:endParaRPr lang="es-CO"/>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050">
          <a:solidFill>
            <a:srgbClr val="0097A7"/>
          </a:solidFill>
          <a:latin typeface="Roboto" panose="02000000000000000000" pitchFamily="2" charset="0"/>
          <a:ea typeface="Roboto" panose="02000000000000000000" pitchFamily="2" charset="0"/>
          <a:cs typeface="Roboto" panose="02000000000000000000" pitchFamily="2" charset="0"/>
        </a:defRPr>
      </a:pPr>
      <a:endParaRPr lang="es-CO"/>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320" b="1" i="0" u="none" strike="noStrike" kern="1200" baseline="0">
                <a:solidFill>
                  <a:srgbClr val="0097A7"/>
                </a:solidFill>
                <a:latin typeface="Roboto" panose="02000000000000000000" pitchFamily="2" charset="0"/>
                <a:ea typeface="Roboto" panose="02000000000000000000" pitchFamily="2" charset="0"/>
                <a:cs typeface="Roboto" panose="02000000000000000000" pitchFamily="2" charset="0"/>
              </a:defRPr>
            </a:pPr>
            <a:r>
              <a:rPr lang="es-CO" sz="800" dirty="0">
                <a:solidFill>
                  <a:schemeClr val="tx1"/>
                </a:solidFill>
              </a:rPr>
              <a:t>Gráfico</a:t>
            </a:r>
            <a:r>
              <a:rPr lang="es-CO" sz="800" baseline="0" dirty="0">
                <a:solidFill>
                  <a:schemeClr val="tx1"/>
                </a:solidFill>
              </a:rPr>
              <a:t> 14. Se resolvió su inquietud en el Centro de Contacto</a:t>
            </a:r>
            <a:endParaRPr lang="es-CO" sz="800" dirty="0">
              <a:solidFill>
                <a:schemeClr val="tx1"/>
              </a:solidFill>
            </a:endParaRPr>
          </a:p>
        </c:rich>
      </c:tx>
      <c:layout>
        <c:manualLayout>
          <c:xMode val="edge"/>
          <c:yMode val="edge"/>
          <c:x val="0.51939203762277875"/>
          <c:y val="0.93191386984241553"/>
        </c:manualLayout>
      </c:layout>
      <c:overlay val="0"/>
      <c:spPr>
        <a:noFill/>
        <a:ln>
          <a:noFill/>
        </a:ln>
        <a:effectLst/>
      </c:spPr>
      <c:txPr>
        <a:bodyPr rot="0" spcFirstLastPara="1" vertOverflow="ellipsis" vert="horz" wrap="square" anchor="ctr" anchorCtr="1"/>
        <a:lstStyle/>
        <a:p>
          <a:pPr>
            <a:defRPr sz="1320" b="1" i="0" u="none" strike="noStrike" kern="1200" baseline="0">
              <a:solidFill>
                <a:srgbClr val="0097A7"/>
              </a:solidFill>
              <a:latin typeface="Roboto" panose="02000000000000000000" pitchFamily="2" charset="0"/>
              <a:ea typeface="Roboto" panose="02000000000000000000" pitchFamily="2" charset="0"/>
              <a:cs typeface="Roboto" panose="02000000000000000000" pitchFamily="2" charset="0"/>
            </a:defRPr>
          </a:pPr>
          <a:endParaRPr lang="es-CO"/>
        </a:p>
      </c:txPr>
    </c:title>
    <c:autoTitleDeleted val="0"/>
    <c:plotArea>
      <c:layout>
        <c:manualLayout>
          <c:layoutTarget val="inner"/>
          <c:xMode val="edge"/>
          <c:yMode val="edge"/>
          <c:x val="2.0138173529646648E-2"/>
          <c:y val="0.19691366935322185"/>
          <c:w val="0.95972365294070672"/>
          <c:h val="0.58580977585308147"/>
        </c:manualLayout>
      </c:layout>
      <c:barChart>
        <c:barDir val="col"/>
        <c:grouping val="clustered"/>
        <c:varyColors val="0"/>
        <c:ser>
          <c:idx val="0"/>
          <c:order val="0"/>
          <c:tx>
            <c:strRef>
              <c:f>Hoja1!$B$1</c:f>
              <c:strCache>
                <c:ptCount val="1"/>
                <c:pt idx="0">
                  <c:v>I-2025</c:v>
                </c:pt>
              </c:strCache>
            </c:strRef>
          </c:tx>
          <c:spPr>
            <a:solidFill>
              <a:srgbClr val="FCC50E"/>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anchor="ctr" anchorCtr="1"/>
              <a:lstStyle/>
              <a:p>
                <a:pPr>
                  <a:defRPr sz="1100" b="0" i="0" u="none" strike="noStrike" kern="1200" baseline="0">
                    <a:solidFill>
                      <a:srgbClr val="0097A7"/>
                    </a:solidFill>
                    <a:latin typeface="Roboto" panose="02000000000000000000" pitchFamily="2" charset="0"/>
                    <a:ea typeface="Roboto" panose="02000000000000000000" pitchFamily="2" charset="0"/>
                    <a:cs typeface="Roboto" panose="02000000000000000000" pitchFamily="2" charset="0"/>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Hoja1!$A$2:$A$3</c:f>
              <c:strCache>
                <c:ptCount val="2"/>
                <c:pt idx="0">
                  <c:v>SI</c:v>
                </c:pt>
                <c:pt idx="1">
                  <c:v>NO</c:v>
                </c:pt>
              </c:strCache>
            </c:strRef>
          </c:cat>
          <c:val>
            <c:numRef>
              <c:f>Hoja1!$B$2:$B$3</c:f>
              <c:numCache>
                <c:formatCode>0.00%</c:formatCode>
                <c:ptCount val="2"/>
                <c:pt idx="0">
                  <c:v>0.93338154934104789</c:v>
                </c:pt>
                <c:pt idx="1">
                  <c:v>6.6618450658952111E-2</c:v>
                </c:pt>
              </c:numCache>
            </c:numRef>
          </c:val>
          <c:extLst>
            <c:ext xmlns:c16="http://schemas.microsoft.com/office/drawing/2014/chart" uri="{C3380CC4-5D6E-409C-BE32-E72D297353CC}">
              <c16:uniqueId val="{00000000-0E09-4F77-B7BF-810E9E2EB30B}"/>
            </c:ext>
          </c:extLst>
        </c:ser>
        <c:ser>
          <c:idx val="1"/>
          <c:order val="1"/>
          <c:tx>
            <c:strRef>
              <c:f>Hoja1!$C$1</c:f>
              <c:strCache>
                <c:ptCount val="1"/>
                <c:pt idx="0">
                  <c:v>II-2025</c:v>
                </c:pt>
              </c:strCache>
            </c:strRef>
          </c:tx>
          <c:spPr>
            <a:solidFill>
              <a:srgbClr val="08539F"/>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anchor="ctr" anchorCtr="1"/>
              <a:lstStyle/>
              <a:p>
                <a:pPr>
                  <a:defRPr sz="1100" b="0" i="0" u="none" strike="noStrike" kern="1200" baseline="0">
                    <a:solidFill>
                      <a:srgbClr val="0097A7"/>
                    </a:solidFill>
                    <a:latin typeface="Roboto" panose="02000000000000000000" pitchFamily="2" charset="0"/>
                    <a:ea typeface="Roboto" panose="02000000000000000000" pitchFamily="2" charset="0"/>
                    <a:cs typeface="Roboto" panose="02000000000000000000" pitchFamily="2" charset="0"/>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Hoja1!$A$2:$A$3</c:f>
              <c:strCache>
                <c:ptCount val="2"/>
                <c:pt idx="0">
                  <c:v>SI</c:v>
                </c:pt>
                <c:pt idx="1">
                  <c:v>NO</c:v>
                </c:pt>
              </c:strCache>
            </c:strRef>
          </c:cat>
          <c:val>
            <c:numRef>
              <c:f>Hoja1!$C$2:$C$3</c:f>
              <c:numCache>
                <c:formatCode>0.00%</c:formatCode>
                <c:ptCount val="2"/>
                <c:pt idx="0">
                  <c:v>0.93622226528437169</c:v>
                </c:pt>
                <c:pt idx="1">
                  <c:v>6.3777734715628337E-2</c:v>
                </c:pt>
              </c:numCache>
            </c:numRef>
          </c:val>
          <c:extLst>
            <c:ext xmlns:c16="http://schemas.microsoft.com/office/drawing/2014/chart" uri="{C3380CC4-5D6E-409C-BE32-E72D297353CC}">
              <c16:uniqueId val="{00000001-0E09-4F77-B7BF-810E9E2EB30B}"/>
            </c:ext>
          </c:extLst>
        </c:ser>
        <c:dLbls>
          <c:showLegendKey val="0"/>
          <c:showVal val="1"/>
          <c:showCatName val="0"/>
          <c:showSerName val="0"/>
          <c:showPercent val="0"/>
          <c:showBubbleSize val="0"/>
        </c:dLbls>
        <c:gapWidth val="150"/>
        <c:overlap val="-25"/>
        <c:axId val="-135246512"/>
        <c:axId val="-135248144"/>
      </c:barChart>
      <c:catAx>
        <c:axId val="-13524651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rgbClr val="0097A7"/>
                </a:solidFill>
                <a:latin typeface="Roboto" panose="02000000000000000000" pitchFamily="2" charset="0"/>
                <a:ea typeface="Roboto" panose="02000000000000000000" pitchFamily="2" charset="0"/>
                <a:cs typeface="Roboto" panose="02000000000000000000" pitchFamily="2" charset="0"/>
              </a:defRPr>
            </a:pPr>
            <a:endParaRPr lang="es-CO"/>
          </a:p>
        </c:txPr>
        <c:crossAx val="-135248144"/>
        <c:crosses val="autoZero"/>
        <c:auto val="1"/>
        <c:lblAlgn val="ctr"/>
        <c:lblOffset val="100"/>
        <c:noMultiLvlLbl val="0"/>
      </c:catAx>
      <c:valAx>
        <c:axId val="-135248144"/>
        <c:scaling>
          <c:orientation val="minMax"/>
        </c:scaling>
        <c:delete val="1"/>
        <c:axPos val="l"/>
        <c:numFmt formatCode="0.00%" sourceLinked="1"/>
        <c:majorTickMark val="none"/>
        <c:minorTickMark val="none"/>
        <c:tickLblPos val="nextTo"/>
        <c:crossAx val="-135246512"/>
        <c:crosses val="autoZero"/>
        <c:crossBetween val="between"/>
      </c:valAx>
      <c:spPr>
        <a:noFill/>
        <a:ln>
          <a:noFill/>
        </a:ln>
        <a:effectLst/>
      </c:spPr>
    </c:plotArea>
    <c:legend>
      <c:legendPos val="t"/>
      <c:layout>
        <c:manualLayout>
          <c:xMode val="edge"/>
          <c:yMode val="edge"/>
          <c:x val="0.406723641696773"/>
          <c:y val="1.8332731865752443E-2"/>
          <c:w val="0.19387568879905273"/>
          <c:h val="9.7102129195236378E-2"/>
        </c:manualLayout>
      </c:layout>
      <c:overlay val="0"/>
      <c:spPr>
        <a:noFill/>
        <a:ln>
          <a:noFill/>
        </a:ln>
        <a:effectLst/>
      </c:spPr>
      <c:txPr>
        <a:bodyPr rot="0" spcFirstLastPara="1" vertOverflow="ellipsis" vert="horz" wrap="square" anchor="ctr" anchorCtr="1"/>
        <a:lstStyle/>
        <a:p>
          <a:pPr>
            <a:defRPr sz="1100" b="0" i="0" u="none" strike="noStrike" kern="1200" baseline="0">
              <a:solidFill>
                <a:srgbClr val="0097A7"/>
              </a:solidFill>
              <a:latin typeface="Roboto" panose="02000000000000000000" pitchFamily="2" charset="0"/>
              <a:ea typeface="Roboto" panose="02000000000000000000" pitchFamily="2" charset="0"/>
              <a:cs typeface="Roboto" panose="02000000000000000000" pitchFamily="2" charset="0"/>
            </a:defRPr>
          </a:pPr>
          <a:endParaRPr lang="es-CO"/>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100">
          <a:solidFill>
            <a:srgbClr val="0097A7"/>
          </a:solidFill>
          <a:latin typeface="Roboto" panose="02000000000000000000" pitchFamily="2" charset="0"/>
          <a:ea typeface="Roboto" panose="02000000000000000000" pitchFamily="2" charset="0"/>
          <a:cs typeface="Roboto" panose="02000000000000000000" pitchFamily="2" charset="0"/>
        </a:defRPr>
      </a:pPr>
      <a:endParaRPr lang="es-CO"/>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320" b="1" i="0" u="none" strike="noStrike" kern="1200" baseline="0">
                <a:solidFill>
                  <a:srgbClr val="0097A7"/>
                </a:solidFill>
                <a:latin typeface="Roboto" panose="02000000000000000000" pitchFamily="2" charset="0"/>
                <a:ea typeface="Roboto" panose="02000000000000000000" pitchFamily="2" charset="0"/>
                <a:cs typeface="Roboto" panose="02000000000000000000" pitchFamily="2" charset="0"/>
              </a:defRPr>
            </a:pPr>
            <a:r>
              <a:rPr lang="es-CO" sz="800" dirty="0">
                <a:solidFill>
                  <a:schemeClr val="tx1"/>
                </a:solidFill>
              </a:rPr>
              <a:t>Gráfico 15. Tiempo de respuesta en la</a:t>
            </a:r>
            <a:r>
              <a:rPr lang="es-CO" sz="800" baseline="0" dirty="0">
                <a:solidFill>
                  <a:schemeClr val="tx1"/>
                </a:solidFill>
              </a:rPr>
              <a:t> llamada en el Centro de Contacto</a:t>
            </a:r>
            <a:r>
              <a:rPr lang="es-CO" sz="800" dirty="0">
                <a:solidFill>
                  <a:schemeClr val="tx1"/>
                </a:solidFill>
              </a:rPr>
              <a:t> </a:t>
            </a:r>
          </a:p>
        </c:rich>
      </c:tx>
      <c:layout>
        <c:manualLayout>
          <c:xMode val="edge"/>
          <c:yMode val="edge"/>
          <c:x val="0.41466565942780798"/>
          <c:y val="0.93591754661164162"/>
        </c:manualLayout>
      </c:layout>
      <c:overlay val="0"/>
      <c:spPr>
        <a:noFill/>
        <a:ln>
          <a:noFill/>
        </a:ln>
        <a:effectLst/>
      </c:spPr>
      <c:txPr>
        <a:bodyPr rot="0" spcFirstLastPara="1" vertOverflow="ellipsis" vert="horz" wrap="square" anchor="ctr" anchorCtr="1"/>
        <a:lstStyle/>
        <a:p>
          <a:pPr>
            <a:defRPr sz="1320" b="1" i="0" u="none" strike="noStrike" kern="1200" baseline="0">
              <a:solidFill>
                <a:srgbClr val="0097A7"/>
              </a:solidFill>
              <a:latin typeface="Roboto" panose="02000000000000000000" pitchFamily="2" charset="0"/>
              <a:ea typeface="Roboto" panose="02000000000000000000" pitchFamily="2" charset="0"/>
              <a:cs typeface="Roboto" panose="02000000000000000000" pitchFamily="2" charset="0"/>
            </a:defRPr>
          </a:pPr>
          <a:endParaRPr lang="es-CO"/>
        </a:p>
      </c:txPr>
    </c:title>
    <c:autoTitleDeleted val="0"/>
    <c:plotArea>
      <c:layout>
        <c:manualLayout>
          <c:layoutTarget val="inner"/>
          <c:xMode val="edge"/>
          <c:yMode val="edge"/>
          <c:x val="1.792926579938902E-2"/>
          <c:y val="0.11492662905751012"/>
          <c:w val="0.96055561524134414"/>
          <c:h val="0.70043682669357765"/>
        </c:manualLayout>
      </c:layout>
      <c:barChart>
        <c:barDir val="col"/>
        <c:grouping val="clustered"/>
        <c:varyColors val="0"/>
        <c:ser>
          <c:idx val="0"/>
          <c:order val="0"/>
          <c:tx>
            <c:strRef>
              <c:f>Hoja1!$B$1</c:f>
              <c:strCache>
                <c:ptCount val="1"/>
                <c:pt idx="0">
                  <c:v>I-2025</c:v>
                </c:pt>
              </c:strCache>
            </c:strRef>
          </c:tx>
          <c:spPr>
            <a:solidFill>
              <a:srgbClr val="FCC50E"/>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anchor="ctr" anchorCtr="1"/>
              <a:lstStyle/>
              <a:p>
                <a:pPr>
                  <a:defRPr sz="1100" b="0" i="0" u="none" strike="noStrike" kern="1200" baseline="0">
                    <a:solidFill>
                      <a:srgbClr val="0097A7"/>
                    </a:solidFill>
                    <a:latin typeface="Roboto" panose="02000000000000000000" pitchFamily="2" charset="0"/>
                    <a:ea typeface="Roboto" panose="02000000000000000000" pitchFamily="2" charset="0"/>
                    <a:cs typeface="Roboto" panose="02000000000000000000" pitchFamily="2" charset="0"/>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Hoja1!$A$2:$A$3</c:f>
              <c:strCache>
                <c:ptCount val="2"/>
                <c:pt idx="0">
                  <c:v>SI</c:v>
                </c:pt>
                <c:pt idx="1">
                  <c:v>NO</c:v>
                </c:pt>
              </c:strCache>
            </c:strRef>
          </c:cat>
          <c:val>
            <c:numRef>
              <c:f>Hoja1!$B$2:$B$3</c:f>
              <c:numCache>
                <c:formatCode>0.00%</c:formatCode>
                <c:ptCount val="2"/>
                <c:pt idx="0">
                  <c:v>0.92186621697582916</c:v>
                </c:pt>
                <c:pt idx="1">
                  <c:v>7.8133783024170886E-2</c:v>
                </c:pt>
              </c:numCache>
            </c:numRef>
          </c:val>
          <c:extLst>
            <c:ext xmlns:c16="http://schemas.microsoft.com/office/drawing/2014/chart" uri="{C3380CC4-5D6E-409C-BE32-E72D297353CC}">
              <c16:uniqueId val="{00000000-17C9-4F9F-B5D4-1E5994F0D38E}"/>
            </c:ext>
          </c:extLst>
        </c:ser>
        <c:ser>
          <c:idx val="1"/>
          <c:order val="1"/>
          <c:tx>
            <c:strRef>
              <c:f>Hoja1!$C$1</c:f>
              <c:strCache>
                <c:ptCount val="1"/>
                <c:pt idx="0">
                  <c:v>II-2025</c:v>
                </c:pt>
              </c:strCache>
            </c:strRef>
          </c:tx>
          <c:spPr>
            <a:solidFill>
              <a:srgbClr val="08539F"/>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anchor="ctr" anchorCtr="1"/>
              <a:lstStyle/>
              <a:p>
                <a:pPr>
                  <a:defRPr sz="1100" b="0" i="0" u="none" strike="noStrike" kern="1200" baseline="0">
                    <a:solidFill>
                      <a:srgbClr val="0097A7"/>
                    </a:solidFill>
                    <a:latin typeface="Roboto" panose="02000000000000000000" pitchFamily="2" charset="0"/>
                    <a:ea typeface="Roboto" panose="02000000000000000000" pitchFamily="2" charset="0"/>
                    <a:cs typeface="Roboto" panose="02000000000000000000" pitchFamily="2" charset="0"/>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Hoja1!$A$2:$A$3</c:f>
              <c:strCache>
                <c:ptCount val="2"/>
                <c:pt idx="0">
                  <c:v>SI</c:v>
                </c:pt>
                <c:pt idx="1">
                  <c:v>NO</c:v>
                </c:pt>
              </c:strCache>
            </c:strRef>
          </c:cat>
          <c:val>
            <c:numRef>
              <c:f>Hoja1!$C$2:$C$3</c:f>
              <c:numCache>
                <c:formatCode>0.00%</c:formatCode>
                <c:ptCount val="2"/>
                <c:pt idx="0">
                  <c:v>0.91289741467452168</c:v>
                </c:pt>
                <c:pt idx="1">
                  <c:v>8.7102585325478363E-2</c:v>
                </c:pt>
              </c:numCache>
            </c:numRef>
          </c:val>
          <c:extLst>
            <c:ext xmlns:c16="http://schemas.microsoft.com/office/drawing/2014/chart" uri="{C3380CC4-5D6E-409C-BE32-E72D297353CC}">
              <c16:uniqueId val="{00000001-17C9-4F9F-B5D4-1E5994F0D38E}"/>
            </c:ext>
          </c:extLst>
        </c:ser>
        <c:dLbls>
          <c:showLegendKey val="0"/>
          <c:showVal val="1"/>
          <c:showCatName val="0"/>
          <c:showSerName val="0"/>
          <c:showPercent val="0"/>
          <c:showBubbleSize val="0"/>
        </c:dLbls>
        <c:gapWidth val="150"/>
        <c:overlap val="-25"/>
        <c:axId val="-135245424"/>
        <c:axId val="-135249232"/>
      </c:barChart>
      <c:catAx>
        <c:axId val="-13524542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rgbClr val="0097A7"/>
                </a:solidFill>
                <a:latin typeface="Roboto" panose="02000000000000000000" pitchFamily="2" charset="0"/>
                <a:ea typeface="Roboto" panose="02000000000000000000" pitchFamily="2" charset="0"/>
                <a:cs typeface="Roboto" panose="02000000000000000000" pitchFamily="2" charset="0"/>
              </a:defRPr>
            </a:pPr>
            <a:endParaRPr lang="es-CO"/>
          </a:p>
        </c:txPr>
        <c:crossAx val="-135249232"/>
        <c:crosses val="autoZero"/>
        <c:auto val="1"/>
        <c:lblAlgn val="ctr"/>
        <c:lblOffset val="100"/>
        <c:noMultiLvlLbl val="0"/>
      </c:catAx>
      <c:valAx>
        <c:axId val="-135249232"/>
        <c:scaling>
          <c:orientation val="minMax"/>
        </c:scaling>
        <c:delete val="1"/>
        <c:axPos val="l"/>
        <c:numFmt formatCode="0.00%" sourceLinked="1"/>
        <c:majorTickMark val="none"/>
        <c:minorTickMark val="none"/>
        <c:tickLblPos val="nextTo"/>
        <c:crossAx val="-135245424"/>
        <c:crosses val="autoZero"/>
        <c:crossBetween val="between"/>
      </c:valAx>
      <c:spPr>
        <a:noFill/>
        <a:ln>
          <a:noFill/>
        </a:ln>
        <a:effectLst/>
      </c:spPr>
    </c:plotArea>
    <c:legend>
      <c:legendPos val="t"/>
      <c:layout>
        <c:manualLayout>
          <c:xMode val="edge"/>
          <c:yMode val="edge"/>
          <c:x val="0.43016543912371913"/>
          <c:y val="3.8200716188230267E-2"/>
          <c:w val="0.18987092481552972"/>
          <c:h val="9.1051181439866208E-2"/>
        </c:manualLayout>
      </c:layout>
      <c:overlay val="0"/>
      <c:spPr>
        <a:noFill/>
        <a:ln>
          <a:noFill/>
        </a:ln>
        <a:effectLst/>
      </c:spPr>
      <c:txPr>
        <a:bodyPr rot="0" spcFirstLastPara="1" vertOverflow="ellipsis" vert="horz" wrap="square" anchor="ctr" anchorCtr="1"/>
        <a:lstStyle/>
        <a:p>
          <a:pPr>
            <a:defRPr sz="1100" b="0" i="0" u="none" strike="noStrike" kern="1200" baseline="0">
              <a:solidFill>
                <a:srgbClr val="0097A7"/>
              </a:solidFill>
              <a:latin typeface="Roboto" panose="02000000000000000000" pitchFamily="2" charset="0"/>
              <a:ea typeface="Roboto" panose="02000000000000000000" pitchFamily="2" charset="0"/>
              <a:cs typeface="Roboto" panose="02000000000000000000" pitchFamily="2" charset="0"/>
            </a:defRPr>
          </a:pPr>
          <a:endParaRPr lang="es-CO"/>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100">
          <a:solidFill>
            <a:srgbClr val="0097A7"/>
          </a:solidFill>
          <a:latin typeface="Roboto" panose="02000000000000000000" pitchFamily="2" charset="0"/>
          <a:ea typeface="Roboto" panose="02000000000000000000" pitchFamily="2" charset="0"/>
          <a:cs typeface="Roboto" panose="02000000000000000000" pitchFamily="2" charset="0"/>
        </a:defRPr>
      </a:pPr>
      <a:endParaRPr lang="es-CO"/>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60" b="1" i="0" u="none" strike="noStrike" kern="1200" baseline="0">
                <a:solidFill>
                  <a:srgbClr val="0097A7"/>
                </a:solidFill>
                <a:latin typeface="Roboto" panose="02000000000000000000" pitchFamily="2" charset="0"/>
                <a:ea typeface="Roboto" panose="02000000000000000000" pitchFamily="2" charset="0"/>
                <a:cs typeface="Roboto" panose="02000000000000000000" pitchFamily="2" charset="0"/>
              </a:defRPr>
            </a:pPr>
            <a:r>
              <a:rPr lang="es-CO" sz="800" dirty="0">
                <a:solidFill>
                  <a:schemeClr val="tx1"/>
                </a:solidFill>
              </a:rPr>
              <a:t>Gráfico 16. Servicio recibido en el</a:t>
            </a:r>
            <a:r>
              <a:rPr lang="es-CO" sz="800" baseline="0" dirty="0">
                <a:solidFill>
                  <a:schemeClr val="tx1"/>
                </a:solidFill>
              </a:rPr>
              <a:t> Centro de Contacto</a:t>
            </a:r>
            <a:endParaRPr lang="es-CO" sz="800" dirty="0">
              <a:solidFill>
                <a:schemeClr val="tx1"/>
              </a:solidFill>
            </a:endParaRPr>
          </a:p>
        </c:rich>
      </c:tx>
      <c:layout>
        <c:manualLayout>
          <c:xMode val="edge"/>
          <c:yMode val="edge"/>
          <c:x val="0.53992657281890855"/>
          <c:y val="0.92897422752481706"/>
        </c:manualLayout>
      </c:layout>
      <c:overlay val="0"/>
      <c:spPr>
        <a:noFill/>
        <a:ln>
          <a:noFill/>
        </a:ln>
        <a:effectLst/>
      </c:spPr>
      <c:txPr>
        <a:bodyPr rot="0" spcFirstLastPara="1" vertOverflow="ellipsis" vert="horz" wrap="square" anchor="ctr" anchorCtr="1"/>
        <a:lstStyle/>
        <a:p>
          <a:pPr>
            <a:defRPr sz="1260" b="1" i="0" u="none" strike="noStrike" kern="1200" baseline="0">
              <a:solidFill>
                <a:srgbClr val="0097A7"/>
              </a:solidFill>
              <a:latin typeface="Roboto" panose="02000000000000000000" pitchFamily="2" charset="0"/>
              <a:ea typeface="Roboto" panose="02000000000000000000" pitchFamily="2" charset="0"/>
              <a:cs typeface="Roboto" panose="02000000000000000000" pitchFamily="2" charset="0"/>
            </a:defRPr>
          </a:pPr>
          <a:endParaRPr lang="es-CO"/>
        </a:p>
      </c:txPr>
    </c:title>
    <c:autoTitleDeleted val="0"/>
    <c:plotArea>
      <c:layout>
        <c:manualLayout>
          <c:layoutTarget val="inner"/>
          <c:xMode val="edge"/>
          <c:yMode val="edge"/>
          <c:x val="0.13028704669215621"/>
          <c:y val="0.14315045743017968"/>
          <c:w val="0.84580205074730619"/>
          <c:h val="0.78168999497703417"/>
        </c:manualLayout>
      </c:layout>
      <c:barChart>
        <c:barDir val="bar"/>
        <c:grouping val="clustered"/>
        <c:varyColors val="0"/>
        <c:ser>
          <c:idx val="0"/>
          <c:order val="0"/>
          <c:tx>
            <c:strRef>
              <c:f>Hoja1!$B$1</c:f>
              <c:strCache>
                <c:ptCount val="1"/>
                <c:pt idx="0">
                  <c:v>II-2025</c:v>
                </c:pt>
              </c:strCache>
            </c:strRef>
          </c:tx>
          <c:spPr>
            <a:solidFill>
              <a:srgbClr val="08539F"/>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anchor="ctr" anchorCtr="1"/>
              <a:lstStyle/>
              <a:p>
                <a:pPr>
                  <a:defRPr sz="1000" b="0" i="0" u="none" strike="noStrike" kern="1200" baseline="0">
                    <a:solidFill>
                      <a:srgbClr val="0097A7"/>
                    </a:solidFill>
                    <a:latin typeface="Roboto" panose="02000000000000000000" pitchFamily="2" charset="0"/>
                    <a:ea typeface="Roboto" panose="02000000000000000000" pitchFamily="2" charset="0"/>
                    <a:cs typeface="Roboto" panose="02000000000000000000" pitchFamily="2" charset="0"/>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Hoja1!$A$2:$A$6</c:f>
              <c:strCache>
                <c:ptCount val="5"/>
                <c:pt idx="0">
                  <c:v>MUY MALO</c:v>
                </c:pt>
                <c:pt idx="1">
                  <c:v>MALO</c:v>
                </c:pt>
                <c:pt idx="2">
                  <c:v>REGULAR</c:v>
                </c:pt>
                <c:pt idx="3">
                  <c:v>BUENO</c:v>
                </c:pt>
                <c:pt idx="4">
                  <c:v>EXCELENTE</c:v>
                </c:pt>
              </c:strCache>
            </c:strRef>
          </c:cat>
          <c:val>
            <c:numRef>
              <c:f>Hoja1!$B$2:$B$6</c:f>
              <c:numCache>
                <c:formatCode>0.00%</c:formatCode>
                <c:ptCount val="5"/>
                <c:pt idx="0">
                  <c:v>0.26096239119724091</c:v>
                </c:pt>
                <c:pt idx="1">
                  <c:v>8.9834127114468712E-2</c:v>
                </c:pt>
                <c:pt idx="2">
                  <c:v>0.13696830349811134</c:v>
                </c:pt>
                <c:pt idx="3">
                  <c:v>0.18705863031696501</c:v>
                </c:pt>
                <c:pt idx="4">
                  <c:v>0.32517654787321398</c:v>
                </c:pt>
              </c:numCache>
            </c:numRef>
          </c:val>
          <c:extLst>
            <c:ext xmlns:c16="http://schemas.microsoft.com/office/drawing/2014/chart" uri="{C3380CC4-5D6E-409C-BE32-E72D297353CC}">
              <c16:uniqueId val="{00000000-84B3-49B5-9E42-3E380B5278B7}"/>
            </c:ext>
          </c:extLst>
        </c:ser>
        <c:ser>
          <c:idx val="1"/>
          <c:order val="1"/>
          <c:tx>
            <c:strRef>
              <c:f>Hoja1!$C$1</c:f>
              <c:strCache>
                <c:ptCount val="1"/>
                <c:pt idx="0">
                  <c:v>I-2025</c:v>
                </c:pt>
              </c:strCache>
            </c:strRef>
          </c:tx>
          <c:spPr>
            <a:solidFill>
              <a:srgbClr val="FCC50E"/>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anchor="ctr" anchorCtr="1"/>
              <a:lstStyle/>
              <a:p>
                <a:pPr>
                  <a:defRPr sz="1000" b="0" i="0" u="none" strike="noStrike" kern="1200" baseline="0">
                    <a:solidFill>
                      <a:srgbClr val="0097A7"/>
                    </a:solidFill>
                    <a:latin typeface="Roboto" panose="02000000000000000000" pitchFamily="2" charset="0"/>
                    <a:ea typeface="Roboto" panose="02000000000000000000" pitchFamily="2" charset="0"/>
                    <a:cs typeface="Roboto" panose="02000000000000000000" pitchFamily="2" charset="0"/>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Hoja1!$A$2:$A$6</c:f>
              <c:strCache>
                <c:ptCount val="5"/>
                <c:pt idx="0">
                  <c:v>MUY MALO</c:v>
                </c:pt>
                <c:pt idx="1">
                  <c:v>MALO</c:v>
                </c:pt>
                <c:pt idx="2">
                  <c:v>REGULAR</c:v>
                </c:pt>
                <c:pt idx="3">
                  <c:v>BUENO</c:v>
                </c:pt>
                <c:pt idx="4">
                  <c:v>EXCELENTE</c:v>
                </c:pt>
              </c:strCache>
            </c:strRef>
          </c:cat>
          <c:val>
            <c:numRef>
              <c:f>Hoja1!$C$2:$C$6</c:f>
              <c:numCache>
                <c:formatCode>0.00%</c:formatCode>
                <c:ptCount val="5"/>
                <c:pt idx="0">
                  <c:v>0.22480620155038761</c:v>
                </c:pt>
                <c:pt idx="1">
                  <c:v>7.5796726959517655E-2</c:v>
                </c:pt>
                <c:pt idx="2">
                  <c:v>1.119724375538329E-2</c:v>
                </c:pt>
                <c:pt idx="3">
                  <c:v>0.14642549526270457</c:v>
                </c:pt>
                <c:pt idx="4">
                  <c:v>0.5417743324720069</c:v>
                </c:pt>
              </c:numCache>
            </c:numRef>
          </c:val>
          <c:extLst>
            <c:ext xmlns:c16="http://schemas.microsoft.com/office/drawing/2014/chart" uri="{C3380CC4-5D6E-409C-BE32-E72D297353CC}">
              <c16:uniqueId val="{00000001-84B3-49B5-9E42-3E380B5278B7}"/>
            </c:ext>
          </c:extLst>
        </c:ser>
        <c:dLbls>
          <c:showLegendKey val="0"/>
          <c:showVal val="1"/>
          <c:showCatName val="0"/>
          <c:showSerName val="0"/>
          <c:showPercent val="0"/>
          <c:showBubbleSize val="0"/>
        </c:dLbls>
        <c:gapWidth val="150"/>
        <c:overlap val="-25"/>
        <c:axId val="-135248688"/>
        <c:axId val="-135244880"/>
      </c:barChart>
      <c:catAx>
        <c:axId val="-135248688"/>
        <c:scaling>
          <c:orientation val="minMax"/>
        </c:scaling>
        <c:delete val="0"/>
        <c:axPos val="l"/>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rgbClr val="0097A7"/>
                </a:solidFill>
                <a:latin typeface="Roboto" panose="02000000000000000000" pitchFamily="2" charset="0"/>
                <a:ea typeface="Roboto" panose="02000000000000000000" pitchFamily="2" charset="0"/>
                <a:cs typeface="Roboto" panose="02000000000000000000" pitchFamily="2" charset="0"/>
              </a:defRPr>
            </a:pPr>
            <a:endParaRPr lang="es-CO"/>
          </a:p>
        </c:txPr>
        <c:crossAx val="-135244880"/>
        <c:crosses val="autoZero"/>
        <c:auto val="1"/>
        <c:lblAlgn val="ctr"/>
        <c:lblOffset val="100"/>
        <c:noMultiLvlLbl val="0"/>
      </c:catAx>
      <c:valAx>
        <c:axId val="-135244880"/>
        <c:scaling>
          <c:orientation val="minMax"/>
        </c:scaling>
        <c:delete val="1"/>
        <c:axPos val="b"/>
        <c:numFmt formatCode="0.00%" sourceLinked="1"/>
        <c:majorTickMark val="none"/>
        <c:minorTickMark val="none"/>
        <c:tickLblPos val="nextTo"/>
        <c:crossAx val="-135248688"/>
        <c:crosses val="autoZero"/>
        <c:crossBetween val="between"/>
      </c:valAx>
      <c:spPr>
        <a:noFill/>
        <a:ln>
          <a:noFill/>
        </a:ln>
        <a:effectLst/>
      </c:spPr>
    </c:plotArea>
    <c:legend>
      <c:legendPos val="t"/>
      <c:layout>
        <c:manualLayout>
          <c:xMode val="edge"/>
          <c:yMode val="edge"/>
          <c:x val="0.40702873363457304"/>
          <c:y val="3.757977379639308E-2"/>
          <c:w val="0.18594238790406672"/>
          <c:h val="8.6780796735590041E-2"/>
        </c:manualLayout>
      </c:layout>
      <c:overlay val="0"/>
      <c:spPr>
        <a:noFill/>
        <a:ln>
          <a:noFill/>
        </a:ln>
        <a:effectLst/>
      </c:spPr>
      <c:txPr>
        <a:bodyPr rot="0" spcFirstLastPara="1" vertOverflow="ellipsis" vert="horz" wrap="square" anchor="ctr" anchorCtr="1"/>
        <a:lstStyle/>
        <a:p>
          <a:pPr>
            <a:defRPr sz="1050" b="0" i="0" u="none" strike="noStrike" kern="1200" baseline="0">
              <a:solidFill>
                <a:srgbClr val="0097A7"/>
              </a:solidFill>
              <a:latin typeface="Roboto" panose="02000000000000000000" pitchFamily="2" charset="0"/>
              <a:ea typeface="Roboto" panose="02000000000000000000" pitchFamily="2" charset="0"/>
              <a:cs typeface="Roboto" panose="02000000000000000000" pitchFamily="2" charset="0"/>
            </a:defRPr>
          </a:pPr>
          <a:endParaRPr lang="es-CO"/>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050">
          <a:solidFill>
            <a:srgbClr val="0097A7"/>
          </a:solidFill>
          <a:latin typeface="Roboto" panose="02000000000000000000" pitchFamily="2" charset="0"/>
          <a:ea typeface="Roboto" panose="02000000000000000000" pitchFamily="2" charset="0"/>
          <a:cs typeface="Roboto" panose="02000000000000000000" pitchFamily="2" charset="0"/>
        </a:defRPr>
      </a:pPr>
      <a:endParaRPr lang="es-CO"/>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320" b="1" i="0" u="none" strike="noStrike" kern="1200" baseline="0">
                <a:solidFill>
                  <a:srgbClr val="0097A7"/>
                </a:solidFill>
                <a:latin typeface="Roboto" panose="02000000000000000000" pitchFamily="2" charset="0"/>
                <a:ea typeface="Roboto" panose="02000000000000000000" pitchFamily="2" charset="0"/>
                <a:cs typeface="Roboto" panose="02000000000000000000" pitchFamily="2" charset="0"/>
              </a:defRPr>
            </a:pPr>
            <a:r>
              <a:rPr lang="es-CO" sz="800" dirty="0">
                <a:solidFill>
                  <a:schemeClr val="tx1"/>
                </a:solidFill>
              </a:rPr>
              <a:t>Gráfico</a:t>
            </a:r>
            <a:r>
              <a:rPr lang="es-CO" sz="800" baseline="0" dirty="0">
                <a:solidFill>
                  <a:schemeClr val="tx1"/>
                </a:solidFill>
              </a:rPr>
              <a:t> 17. El agente del Centro de Contacto resolvió su inquietud</a:t>
            </a:r>
            <a:endParaRPr lang="es-CO" sz="800" dirty="0">
              <a:solidFill>
                <a:schemeClr val="tx1"/>
              </a:solidFill>
            </a:endParaRPr>
          </a:p>
        </c:rich>
      </c:tx>
      <c:layout>
        <c:manualLayout>
          <c:xMode val="edge"/>
          <c:yMode val="edge"/>
          <c:x val="0.44924581309683781"/>
          <c:y val="0.920031419280531"/>
        </c:manualLayout>
      </c:layout>
      <c:overlay val="0"/>
      <c:spPr>
        <a:noFill/>
        <a:ln>
          <a:noFill/>
        </a:ln>
        <a:effectLst/>
      </c:spPr>
      <c:txPr>
        <a:bodyPr rot="0" spcFirstLastPara="1" vertOverflow="ellipsis" vert="horz" wrap="square" anchor="ctr" anchorCtr="1"/>
        <a:lstStyle/>
        <a:p>
          <a:pPr>
            <a:defRPr sz="1320" b="1" i="0" u="none" strike="noStrike" kern="1200" baseline="0">
              <a:solidFill>
                <a:srgbClr val="0097A7"/>
              </a:solidFill>
              <a:latin typeface="Roboto" panose="02000000000000000000" pitchFamily="2" charset="0"/>
              <a:ea typeface="Roboto" panose="02000000000000000000" pitchFamily="2" charset="0"/>
              <a:cs typeface="Roboto" panose="02000000000000000000" pitchFamily="2" charset="0"/>
            </a:defRPr>
          </a:pPr>
          <a:endParaRPr lang="es-CO"/>
        </a:p>
      </c:txPr>
    </c:title>
    <c:autoTitleDeleted val="0"/>
    <c:plotArea>
      <c:layout>
        <c:manualLayout>
          <c:layoutTarget val="inner"/>
          <c:xMode val="edge"/>
          <c:yMode val="edge"/>
          <c:x val="2.4763133478814033E-2"/>
          <c:y val="0.13990655612940509"/>
          <c:w val="0.95460092195550761"/>
          <c:h val="0.67574285028224446"/>
        </c:manualLayout>
      </c:layout>
      <c:barChart>
        <c:barDir val="col"/>
        <c:grouping val="clustered"/>
        <c:varyColors val="0"/>
        <c:ser>
          <c:idx val="0"/>
          <c:order val="0"/>
          <c:tx>
            <c:strRef>
              <c:f>Hoja1!$B$1</c:f>
              <c:strCache>
                <c:ptCount val="1"/>
                <c:pt idx="0">
                  <c:v>I-2025</c:v>
                </c:pt>
              </c:strCache>
            </c:strRef>
          </c:tx>
          <c:spPr>
            <a:solidFill>
              <a:srgbClr val="FCC50E"/>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anchor="ctr" anchorCtr="1"/>
              <a:lstStyle/>
              <a:p>
                <a:pPr>
                  <a:defRPr sz="1050" b="0" i="0" u="none" strike="noStrike" kern="1200" baseline="0">
                    <a:solidFill>
                      <a:srgbClr val="0097A7"/>
                    </a:solidFill>
                    <a:latin typeface="Roboto" panose="02000000000000000000" pitchFamily="2" charset="0"/>
                    <a:ea typeface="Roboto" panose="02000000000000000000" pitchFamily="2" charset="0"/>
                    <a:cs typeface="Roboto" panose="02000000000000000000" pitchFamily="2" charset="0"/>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Hoja1!$A$2:$A$3</c:f>
              <c:strCache>
                <c:ptCount val="2"/>
                <c:pt idx="0">
                  <c:v>SI</c:v>
                </c:pt>
                <c:pt idx="1">
                  <c:v>NO</c:v>
                </c:pt>
              </c:strCache>
            </c:strRef>
          </c:cat>
          <c:val>
            <c:numRef>
              <c:f>Hoja1!$B$2:$B$3</c:f>
              <c:numCache>
                <c:formatCode>0.00%</c:formatCode>
                <c:ptCount val="2"/>
                <c:pt idx="0">
                  <c:v>0.57594673325010404</c:v>
                </c:pt>
                <c:pt idx="1">
                  <c:v>0.42405326674989596</c:v>
                </c:pt>
              </c:numCache>
            </c:numRef>
          </c:val>
          <c:extLst>
            <c:ext xmlns:c16="http://schemas.microsoft.com/office/drawing/2014/chart" uri="{C3380CC4-5D6E-409C-BE32-E72D297353CC}">
              <c16:uniqueId val="{00000000-7E66-4466-BA47-6DEC4B216A64}"/>
            </c:ext>
          </c:extLst>
        </c:ser>
        <c:ser>
          <c:idx val="1"/>
          <c:order val="1"/>
          <c:tx>
            <c:strRef>
              <c:f>Hoja1!$C$1</c:f>
              <c:strCache>
                <c:ptCount val="1"/>
                <c:pt idx="0">
                  <c:v>II-2025</c:v>
                </c:pt>
              </c:strCache>
            </c:strRef>
          </c:tx>
          <c:spPr>
            <a:solidFill>
              <a:srgbClr val="08539F"/>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anchor="ctr" anchorCtr="1"/>
              <a:lstStyle/>
              <a:p>
                <a:pPr>
                  <a:defRPr sz="1050" b="0" i="0" u="none" strike="noStrike" kern="1200" baseline="0">
                    <a:solidFill>
                      <a:srgbClr val="0097A7"/>
                    </a:solidFill>
                    <a:latin typeface="Roboto" panose="02000000000000000000" pitchFamily="2" charset="0"/>
                    <a:ea typeface="Roboto" panose="02000000000000000000" pitchFamily="2" charset="0"/>
                    <a:cs typeface="Roboto" panose="02000000000000000000" pitchFamily="2" charset="0"/>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Hoja1!$A$2:$A$3</c:f>
              <c:strCache>
                <c:ptCount val="2"/>
                <c:pt idx="0">
                  <c:v>SI</c:v>
                </c:pt>
                <c:pt idx="1">
                  <c:v>NO</c:v>
                </c:pt>
              </c:strCache>
            </c:strRef>
          </c:cat>
          <c:val>
            <c:numRef>
              <c:f>Hoja1!$C$2:$C$3</c:f>
              <c:numCache>
                <c:formatCode>0.00%</c:formatCode>
                <c:ptCount val="2"/>
                <c:pt idx="0">
                  <c:v>0.44095910658564624</c:v>
                </c:pt>
                <c:pt idx="1">
                  <c:v>0.5590408934143537</c:v>
                </c:pt>
              </c:numCache>
            </c:numRef>
          </c:val>
          <c:extLst>
            <c:ext xmlns:c16="http://schemas.microsoft.com/office/drawing/2014/chart" uri="{C3380CC4-5D6E-409C-BE32-E72D297353CC}">
              <c16:uniqueId val="{00000001-7E66-4466-BA47-6DEC4B216A64}"/>
            </c:ext>
          </c:extLst>
        </c:ser>
        <c:dLbls>
          <c:showLegendKey val="0"/>
          <c:showVal val="1"/>
          <c:showCatName val="0"/>
          <c:showSerName val="0"/>
          <c:showPercent val="0"/>
          <c:showBubbleSize val="0"/>
        </c:dLbls>
        <c:gapWidth val="150"/>
        <c:overlap val="-25"/>
        <c:axId val="-135242704"/>
        <c:axId val="-49263232"/>
      </c:barChart>
      <c:catAx>
        <c:axId val="-13524270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rgbClr val="0097A7"/>
                </a:solidFill>
                <a:latin typeface="Roboto" panose="02000000000000000000" pitchFamily="2" charset="0"/>
                <a:ea typeface="Roboto" panose="02000000000000000000" pitchFamily="2" charset="0"/>
                <a:cs typeface="Roboto" panose="02000000000000000000" pitchFamily="2" charset="0"/>
              </a:defRPr>
            </a:pPr>
            <a:endParaRPr lang="es-CO"/>
          </a:p>
        </c:txPr>
        <c:crossAx val="-49263232"/>
        <c:crosses val="autoZero"/>
        <c:auto val="1"/>
        <c:lblAlgn val="ctr"/>
        <c:lblOffset val="100"/>
        <c:noMultiLvlLbl val="0"/>
      </c:catAx>
      <c:valAx>
        <c:axId val="-49263232"/>
        <c:scaling>
          <c:orientation val="minMax"/>
        </c:scaling>
        <c:delete val="1"/>
        <c:axPos val="l"/>
        <c:numFmt formatCode="0.00%" sourceLinked="1"/>
        <c:majorTickMark val="none"/>
        <c:minorTickMark val="none"/>
        <c:tickLblPos val="nextTo"/>
        <c:crossAx val="-135242704"/>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00" b="0" i="0" u="none" strike="noStrike" kern="1200" baseline="0">
              <a:solidFill>
                <a:srgbClr val="0097A7"/>
              </a:solidFill>
              <a:latin typeface="Roboto" panose="02000000000000000000" pitchFamily="2" charset="0"/>
              <a:ea typeface="Roboto" panose="02000000000000000000" pitchFamily="2" charset="0"/>
              <a:cs typeface="Roboto" panose="02000000000000000000" pitchFamily="2" charset="0"/>
            </a:defRPr>
          </a:pPr>
          <a:endParaRPr lang="es-CO"/>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100">
          <a:solidFill>
            <a:srgbClr val="0097A7"/>
          </a:solidFill>
          <a:latin typeface="Roboto" panose="02000000000000000000" pitchFamily="2" charset="0"/>
          <a:ea typeface="Roboto" panose="02000000000000000000" pitchFamily="2" charset="0"/>
          <a:cs typeface="Roboto" panose="02000000000000000000" pitchFamily="2" charset="0"/>
        </a:defRPr>
      </a:pPr>
      <a:endParaRPr lang="es-CO"/>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320" b="1" i="0" u="none" strike="noStrike" kern="1200" baseline="0">
                <a:solidFill>
                  <a:srgbClr val="0097A7"/>
                </a:solidFill>
                <a:latin typeface="Roboto" panose="02000000000000000000" pitchFamily="2" charset="0"/>
                <a:ea typeface="Roboto" panose="02000000000000000000" pitchFamily="2" charset="0"/>
                <a:cs typeface="Roboto" panose="02000000000000000000" pitchFamily="2" charset="0"/>
              </a:defRPr>
            </a:pPr>
            <a:r>
              <a:rPr lang="es-CO" sz="800" dirty="0">
                <a:solidFill>
                  <a:schemeClr val="tx1"/>
                </a:solidFill>
              </a:rPr>
              <a:t>Gráfico 18. Servicio recibido</a:t>
            </a:r>
            <a:r>
              <a:rPr lang="es-CO" sz="800" baseline="0" dirty="0">
                <a:solidFill>
                  <a:schemeClr val="tx1"/>
                </a:solidFill>
              </a:rPr>
              <a:t> en llamada virtual</a:t>
            </a:r>
            <a:endParaRPr lang="es-CO" sz="800" dirty="0">
              <a:solidFill>
                <a:schemeClr val="tx1"/>
              </a:solidFill>
            </a:endParaRPr>
          </a:p>
        </c:rich>
      </c:tx>
      <c:layout>
        <c:manualLayout>
          <c:xMode val="edge"/>
          <c:yMode val="edge"/>
          <c:x val="0.55105027633488279"/>
          <c:y val="0.92035090127517849"/>
        </c:manualLayout>
      </c:layout>
      <c:overlay val="0"/>
      <c:spPr>
        <a:noFill/>
        <a:ln>
          <a:noFill/>
        </a:ln>
        <a:effectLst/>
      </c:spPr>
      <c:txPr>
        <a:bodyPr rot="0" spcFirstLastPara="1" vertOverflow="ellipsis" vert="horz" wrap="square" anchor="ctr" anchorCtr="1"/>
        <a:lstStyle/>
        <a:p>
          <a:pPr>
            <a:defRPr sz="1320" b="1" i="0" u="none" strike="noStrike" kern="1200" baseline="0">
              <a:solidFill>
                <a:srgbClr val="0097A7"/>
              </a:solidFill>
              <a:latin typeface="Roboto" panose="02000000000000000000" pitchFamily="2" charset="0"/>
              <a:ea typeface="Roboto" panose="02000000000000000000" pitchFamily="2" charset="0"/>
              <a:cs typeface="Roboto" panose="02000000000000000000" pitchFamily="2" charset="0"/>
            </a:defRPr>
          </a:pPr>
          <a:endParaRPr lang="es-CO"/>
        </a:p>
      </c:txPr>
    </c:title>
    <c:autoTitleDeleted val="0"/>
    <c:plotArea>
      <c:layout>
        <c:manualLayout>
          <c:layoutTarget val="inner"/>
          <c:xMode val="edge"/>
          <c:yMode val="edge"/>
          <c:x val="0.13654186713339955"/>
          <c:y val="0.14154876464085686"/>
          <c:w val="0.84368859165864041"/>
          <c:h val="0.77079876857103091"/>
        </c:manualLayout>
      </c:layout>
      <c:barChart>
        <c:barDir val="bar"/>
        <c:grouping val="clustered"/>
        <c:varyColors val="0"/>
        <c:ser>
          <c:idx val="0"/>
          <c:order val="0"/>
          <c:tx>
            <c:strRef>
              <c:f>Hoja1!$B$1</c:f>
              <c:strCache>
                <c:ptCount val="1"/>
                <c:pt idx="0">
                  <c:v>II-2025</c:v>
                </c:pt>
              </c:strCache>
            </c:strRef>
          </c:tx>
          <c:spPr>
            <a:solidFill>
              <a:srgbClr val="08539F"/>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anchor="ctr" anchorCtr="1"/>
              <a:lstStyle/>
              <a:p>
                <a:pPr>
                  <a:defRPr sz="1050" b="0" i="0" u="none" strike="noStrike" kern="1200" baseline="0">
                    <a:solidFill>
                      <a:srgbClr val="0097A7"/>
                    </a:solidFill>
                    <a:latin typeface="Roboto" panose="02000000000000000000" pitchFamily="2" charset="0"/>
                    <a:ea typeface="Roboto" panose="02000000000000000000" pitchFamily="2" charset="0"/>
                    <a:cs typeface="Roboto" panose="02000000000000000000" pitchFamily="2" charset="0"/>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Hoja1!$A$2:$A$6</c:f>
              <c:strCache>
                <c:ptCount val="5"/>
                <c:pt idx="0">
                  <c:v>MUY MALO</c:v>
                </c:pt>
                <c:pt idx="1">
                  <c:v>MALO</c:v>
                </c:pt>
                <c:pt idx="2">
                  <c:v>REGULAR</c:v>
                </c:pt>
                <c:pt idx="3">
                  <c:v>BUENO</c:v>
                </c:pt>
                <c:pt idx="4">
                  <c:v>EXCELENTE</c:v>
                </c:pt>
              </c:strCache>
            </c:strRef>
          </c:cat>
          <c:val>
            <c:numRef>
              <c:f>Hoja1!$B$2:$B$6</c:f>
              <c:numCache>
                <c:formatCode>0.00%</c:formatCode>
                <c:ptCount val="5"/>
                <c:pt idx="0">
                  <c:v>0.25070805483176617</c:v>
                </c:pt>
                <c:pt idx="1">
                  <c:v>7.760280956157245E-2</c:v>
                </c:pt>
                <c:pt idx="2">
                  <c:v>0.1007137192704203</c:v>
                </c:pt>
                <c:pt idx="3">
                  <c:v>0.14229069899172991</c:v>
                </c:pt>
                <c:pt idx="4">
                  <c:v>0.42868471734451113</c:v>
                </c:pt>
              </c:numCache>
            </c:numRef>
          </c:val>
          <c:extLst>
            <c:ext xmlns:c16="http://schemas.microsoft.com/office/drawing/2014/chart" uri="{C3380CC4-5D6E-409C-BE32-E72D297353CC}">
              <c16:uniqueId val="{00000000-86D8-4FFD-BD26-DA922CE706E4}"/>
            </c:ext>
          </c:extLst>
        </c:ser>
        <c:ser>
          <c:idx val="1"/>
          <c:order val="1"/>
          <c:tx>
            <c:strRef>
              <c:f>Hoja1!$C$1</c:f>
              <c:strCache>
                <c:ptCount val="1"/>
                <c:pt idx="0">
                  <c:v>I-2025</c:v>
                </c:pt>
              </c:strCache>
            </c:strRef>
          </c:tx>
          <c:spPr>
            <a:solidFill>
              <a:srgbClr val="FCC50E"/>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anchor="ctr" anchorCtr="1"/>
              <a:lstStyle/>
              <a:p>
                <a:pPr>
                  <a:defRPr sz="1050" b="0" i="0" u="none" strike="noStrike" kern="1200" baseline="0">
                    <a:solidFill>
                      <a:srgbClr val="0097A7"/>
                    </a:solidFill>
                    <a:latin typeface="Roboto" panose="02000000000000000000" pitchFamily="2" charset="0"/>
                    <a:ea typeface="Roboto" panose="02000000000000000000" pitchFamily="2" charset="0"/>
                    <a:cs typeface="Roboto" panose="02000000000000000000" pitchFamily="2" charset="0"/>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Hoja1!$A$2:$A$6</c:f>
              <c:strCache>
                <c:ptCount val="5"/>
                <c:pt idx="0">
                  <c:v>MUY MALO</c:v>
                </c:pt>
                <c:pt idx="1">
                  <c:v>MALO</c:v>
                </c:pt>
                <c:pt idx="2">
                  <c:v>REGULAR</c:v>
                </c:pt>
                <c:pt idx="3">
                  <c:v>BUENO</c:v>
                </c:pt>
                <c:pt idx="4">
                  <c:v>EXCELENTE</c:v>
                </c:pt>
              </c:strCache>
            </c:strRef>
          </c:cat>
          <c:val>
            <c:numRef>
              <c:f>Hoja1!$C$2:$C$6</c:f>
              <c:numCache>
                <c:formatCode>0.00%</c:formatCode>
                <c:ptCount val="5"/>
                <c:pt idx="0">
                  <c:v>0.11546252532072923</c:v>
                </c:pt>
                <c:pt idx="1">
                  <c:v>3.3085752869682648E-2</c:v>
                </c:pt>
                <c:pt idx="2">
                  <c:v>3.0384875084402432E-2</c:v>
                </c:pt>
                <c:pt idx="3">
                  <c:v>6.8197164078325462E-2</c:v>
                </c:pt>
                <c:pt idx="4">
                  <c:v>0.75286968264686027</c:v>
                </c:pt>
              </c:numCache>
            </c:numRef>
          </c:val>
          <c:extLst>
            <c:ext xmlns:c16="http://schemas.microsoft.com/office/drawing/2014/chart" uri="{C3380CC4-5D6E-409C-BE32-E72D297353CC}">
              <c16:uniqueId val="{00000001-86D8-4FFD-BD26-DA922CE706E4}"/>
            </c:ext>
          </c:extLst>
        </c:ser>
        <c:dLbls>
          <c:showLegendKey val="0"/>
          <c:showVal val="1"/>
          <c:showCatName val="0"/>
          <c:showSerName val="0"/>
          <c:showPercent val="0"/>
          <c:showBubbleSize val="0"/>
        </c:dLbls>
        <c:gapWidth val="150"/>
        <c:overlap val="-25"/>
        <c:axId val="-49262688"/>
        <c:axId val="-49259424"/>
      </c:barChart>
      <c:catAx>
        <c:axId val="-49262688"/>
        <c:scaling>
          <c:orientation val="minMax"/>
        </c:scaling>
        <c:delete val="0"/>
        <c:axPos val="l"/>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rgbClr val="0097A7"/>
                </a:solidFill>
                <a:latin typeface="Roboto" panose="02000000000000000000" pitchFamily="2" charset="0"/>
                <a:ea typeface="Roboto" panose="02000000000000000000" pitchFamily="2" charset="0"/>
                <a:cs typeface="Roboto" panose="02000000000000000000" pitchFamily="2" charset="0"/>
              </a:defRPr>
            </a:pPr>
            <a:endParaRPr lang="es-CO"/>
          </a:p>
        </c:txPr>
        <c:crossAx val="-49259424"/>
        <c:crosses val="autoZero"/>
        <c:auto val="1"/>
        <c:lblAlgn val="ctr"/>
        <c:lblOffset val="100"/>
        <c:noMultiLvlLbl val="0"/>
      </c:catAx>
      <c:valAx>
        <c:axId val="-49259424"/>
        <c:scaling>
          <c:orientation val="minMax"/>
        </c:scaling>
        <c:delete val="1"/>
        <c:axPos val="b"/>
        <c:numFmt formatCode="0.00%" sourceLinked="1"/>
        <c:majorTickMark val="none"/>
        <c:minorTickMark val="none"/>
        <c:tickLblPos val="nextTo"/>
        <c:crossAx val="-49262688"/>
        <c:crosses val="autoZero"/>
        <c:crossBetween val="between"/>
      </c:valAx>
      <c:spPr>
        <a:noFill/>
        <a:ln>
          <a:noFill/>
        </a:ln>
        <a:effectLst/>
      </c:spPr>
    </c:plotArea>
    <c:legend>
      <c:legendPos val="t"/>
      <c:layout>
        <c:manualLayout>
          <c:xMode val="edge"/>
          <c:yMode val="edge"/>
          <c:x val="0.4102283106056725"/>
          <c:y val="5.8434977858741494E-2"/>
          <c:w val="0.19032676490208769"/>
          <c:h val="9.2852949758572292E-2"/>
        </c:manualLayout>
      </c:layout>
      <c:overlay val="0"/>
      <c:spPr>
        <a:noFill/>
        <a:ln>
          <a:noFill/>
        </a:ln>
        <a:effectLst/>
      </c:spPr>
      <c:txPr>
        <a:bodyPr rot="0" spcFirstLastPara="1" vertOverflow="ellipsis" vert="horz" wrap="square" anchor="ctr" anchorCtr="1"/>
        <a:lstStyle/>
        <a:p>
          <a:pPr>
            <a:defRPr sz="1100" b="0" i="0" u="none" strike="noStrike" kern="1200" baseline="0">
              <a:solidFill>
                <a:srgbClr val="0097A7"/>
              </a:solidFill>
              <a:latin typeface="Roboto" panose="02000000000000000000" pitchFamily="2" charset="0"/>
              <a:ea typeface="Roboto" panose="02000000000000000000" pitchFamily="2" charset="0"/>
              <a:cs typeface="Roboto" panose="02000000000000000000" pitchFamily="2" charset="0"/>
            </a:defRPr>
          </a:pPr>
          <a:endParaRPr lang="es-CO"/>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100">
          <a:solidFill>
            <a:srgbClr val="0097A7"/>
          </a:solidFill>
          <a:latin typeface="Roboto" panose="02000000000000000000" pitchFamily="2" charset="0"/>
          <a:ea typeface="Roboto" panose="02000000000000000000" pitchFamily="2" charset="0"/>
          <a:cs typeface="Roboto" panose="02000000000000000000" pitchFamily="2" charset="0"/>
        </a:defRPr>
      </a:pPr>
      <a:endParaRPr lang="es-CO"/>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320" b="1" i="0" u="none" strike="noStrike" kern="1200" baseline="0">
                <a:solidFill>
                  <a:srgbClr val="0097A7"/>
                </a:solidFill>
                <a:latin typeface="Roboto" panose="02000000000000000000" pitchFamily="2" charset="0"/>
                <a:ea typeface="Roboto" panose="02000000000000000000" pitchFamily="2" charset="0"/>
                <a:cs typeface="Roboto" panose="02000000000000000000" pitchFamily="2" charset="0"/>
              </a:defRPr>
            </a:pPr>
            <a:r>
              <a:rPr lang="es-CO" sz="800" dirty="0">
                <a:solidFill>
                  <a:schemeClr val="tx1"/>
                </a:solidFill>
              </a:rPr>
              <a:t>Gráfico 1. Se resolvió inquietud</a:t>
            </a:r>
            <a:r>
              <a:rPr lang="es-CO" sz="800" baseline="0" dirty="0">
                <a:solidFill>
                  <a:schemeClr val="tx1"/>
                </a:solidFill>
              </a:rPr>
              <a:t> en llamada virtual</a:t>
            </a:r>
            <a:endParaRPr lang="es-CO" sz="800" dirty="0">
              <a:solidFill>
                <a:schemeClr val="tx1"/>
              </a:solidFill>
            </a:endParaRPr>
          </a:p>
        </c:rich>
      </c:tx>
      <c:layout>
        <c:manualLayout>
          <c:xMode val="edge"/>
          <c:yMode val="edge"/>
          <c:x val="0.58637373882924537"/>
          <c:y val="0.9019727972122118"/>
        </c:manualLayout>
      </c:layout>
      <c:overlay val="0"/>
      <c:spPr>
        <a:noFill/>
        <a:ln>
          <a:noFill/>
        </a:ln>
        <a:effectLst/>
      </c:spPr>
      <c:txPr>
        <a:bodyPr rot="0" spcFirstLastPara="1" vertOverflow="ellipsis" vert="horz" wrap="square" anchor="ctr" anchorCtr="1"/>
        <a:lstStyle/>
        <a:p>
          <a:pPr>
            <a:defRPr sz="1320" b="1" i="0" u="none" strike="noStrike" kern="1200" baseline="0">
              <a:solidFill>
                <a:srgbClr val="0097A7"/>
              </a:solidFill>
              <a:latin typeface="Roboto" panose="02000000000000000000" pitchFamily="2" charset="0"/>
              <a:ea typeface="Roboto" panose="02000000000000000000" pitchFamily="2" charset="0"/>
              <a:cs typeface="Roboto" panose="02000000000000000000" pitchFamily="2" charset="0"/>
            </a:defRPr>
          </a:pPr>
          <a:endParaRPr lang="es-CO"/>
        </a:p>
      </c:txPr>
    </c:title>
    <c:autoTitleDeleted val="0"/>
    <c:plotArea>
      <c:layout>
        <c:manualLayout>
          <c:layoutTarget val="inner"/>
          <c:xMode val="edge"/>
          <c:yMode val="edge"/>
          <c:x val="2.0925271466827079E-2"/>
          <c:y val="6.9719289551062297E-2"/>
          <c:w val="0.9581494570663458"/>
          <c:h val="0.68909410541226601"/>
        </c:manualLayout>
      </c:layout>
      <c:barChart>
        <c:barDir val="col"/>
        <c:grouping val="clustered"/>
        <c:varyColors val="0"/>
        <c:ser>
          <c:idx val="0"/>
          <c:order val="0"/>
          <c:tx>
            <c:strRef>
              <c:f>Hoja1!$B$1</c:f>
              <c:strCache>
                <c:ptCount val="1"/>
                <c:pt idx="0">
                  <c:v>I-2025</c:v>
                </c:pt>
              </c:strCache>
            </c:strRef>
          </c:tx>
          <c:spPr>
            <a:solidFill>
              <a:srgbClr val="FCC50E"/>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anchor="ctr" anchorCtr="1"/>
              <a:lstStyle/>
              <a:p>
                <a:pPr>
                  <a:defRPr sz="1100" b="0" i="0" u="none" strike="noStrike" kern="1200" baseline="0">
                    <a:solidFill>
                      <a:srgbClr val="0097A7"/>
                    </a:solidFill>
                    <a:latin typeface="Roboto" panose="02000000000000000000" pitchFamily="2" charset="0"/>
                    <a:ea typeface="Roboto" panose="02000000000000000000" pitchFamily="2" charset="0"/>
                    <a:cs typeface="Roboto" panose="02000000000000000000" pitchFamily="2" charset="0"/>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Hoja1!$A$2:$A$3</c:f>
              <c:strCache>
                <c:ptCount val="2"/>
                <c:pt idx="0">
                  <c:v>SI</c:v>
                </c:pt>
                <c:pt idx="1">
                  <c:v>NO</c:v>
                </c:pt>
              </c:strCache>
            </c:strRef>
          </c:cat>
          <c:val>
            <c:numRef>
              <c:f>Hoja1!$B$2:$B$3</c:f>
              <c:numCache>
                <c:formatCode>0.00%</c:formatCode>
                <c:ptCount val="2"/>
                <c:pt idx="0">
                  <c:v>0.79884077736106374</c:v>
                </c:pt>
                <c:pt idx="1">
                  <c:v>0.20115922263893624</c:v>
                </c:pt>
              </c:numCache>
            </c:numRef>
          </c:val>
          <c:extLst>
            <c:ext xmlns:c16="http://schemas.microsoft.com/office/drawing/2014/chart" uri="{C3380CC4-5D6E-409C-BE32-E72D297353CC}">
              <c16:uniqueId val="{00000000-0BED-4A1E-AE3C-D539A6482C3B}"/>
            </c:ext>
          </c:extLst>
        </c:ser>
        <c:ser>
          <c:idx val="1"/>
          <c:order val="1"/>
          <c:tx>
            <c:strRef>
              <c:f>Hoja1!$C$1</c:f>
              <c:strCache>
                <c:ptCount val="1"/>
                <c:pt idx="0">
                  <c:v>II-2025</c:v>
                </c:pt>
              </c:strCache>
            </c:strRef>
          </c:tx>
          <c:spPr>
            <a:solidFill>
              <a:srgbClr val="08539F"/>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anchor="ctr" anchorCtr="1"/>
              <a:lstStyle/>
              <a:p>
                <a:pPr>
                  <a:defRPr sz="1100" b="0" i="0" u="none" strike="noStrike" kern="1200" baseline="0">
                    <a:solidFill>
                      <a:srgbClr val="0097A7"/>
                    </a:solidFill>
                    <a:latin typeface="Roboto" panose="02000000000000000000" pitchFamily="2" charset="0"/>
                    <a:ea typeface="Roboto" panose="02000000000000000000" pitchFamily="2" charset="0"/>
                    <a:cs typeface="Roboto" panose="02000000000000000000" pitchFamily="2" charset="0"/>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Hoja1!$A$2:$A$3</c:f>
              <c:strCache>
                <c:ptCount val="2"/>
                <c:pt idx="0">
                  <c:v>SI</c:v>
                </c:pt>
                <c:pt idx="1">
                  <c:v>NO</c:v>
                </c:pt>
              </c:strCache>
            </c:strRef>
          </c:cat>
          <c:val>
            <c:numRef>
              <c:f>Hoja1!$C$2:$C$3</c:f>
              <c:numCache>
                <c:formatCode>0.00%</c:formatCode>
                <c:ptCount val="2"/>
                <c:pt idx="0">
                  <c:v>0.53075790189192251</c:v>
                </c:pt>
                <c:pt idx="1">
                  <c:v>0.46924209810807749</c:v>
                </c:pt>
              </c:numCache>
            </c:numRef>
          </c:val>
          <c:extLst>
            <c:ext xmlns:c16="http://schemas.microsoft.com/office/drawing/2014/chart" uri="{C3380CC4-5D6E-409C-BE32-E72D297353CC}">
              <c16:uniqueId val="{00000001-0BED-4A1E-AE3C-D539A6482C3B}"/>
            </c:ext>
          </c:extLst>
        </c:ser>
        <c:dLbls>
          <c:showLegendKey val="0"/>
          <c:showVal val="1"/>
          <c:showCatName val="0"/>
          <c:showSerName val="0"/>
          <c:showPercent val="0"/>
          <c:showBubbleSize val="0"/>
        </c:dLbls>
        <c:gapWidth val="150"/>
        <c:overlap val="-25"/>
        <c:axId val="-49261600"/>
        <c:axId val="-49260512"/>
      </c:barChart>
      <c:catAx>
        <c:axId val="-4926160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rgbClr val="0097A7"/>
                </a:solidFill>
                <a:latin typeface="Roboto" panose="02000000000000000000" pitchFamily="2" charset="0"/>
                <a:ea typeface="Roboto" panose="02000000000000000000" pitchFamily="2" charset="0"/>
                <a:cs typeface="Roboto" panose="02000000000000000000" pitchFamily="2" charset="0"/>
              </a:defRPr>
            </a:pPr>
            <a:endParaRPr lang="es-CO"/>
          </a:p>
        </c:txPr>
        <c:crossAx val="-49260512"/>
        <c:crosses val="autoZero"/>
        <c:auto val="1"/>
        <c:lblAlgn val="ctr"/>
        <c:lblOffset val="100"/>
        <c:noMultiLvlLbl val="0"/>
      </c:catAx>
      <c:valAx>
        <c:axId val="-49260512"/>
        <c:scaling>
          <c:orientation val="minMax"/>
        </c:scaling>
        <c:delete val="1"/>
        <c:axPos val="l"/>
        <c:numFmt formatCode="0.00%" sourceLinked="1"/>
        <c:majorTickMark val="none"/>
        <c:minorTickMark val="none"/>
        <c:tickLblPos val="nextTo"/>
        <c:crossAx val="-49261600"/>
        <c:crosses val="autoZero"/>
        <c:crossBetween val="between"/>
      </c:valAx>
      <c:spPr>
        <a:noFill/>
        <a:ln>
          <a:noFill/>
        </a:ln>
        <a:effectLst/>
      </c:spPr>
    </c:plotArea>
    <c:legend>
      <c:legendPos val="t"/>
      <c:layout>
        <c:manualLayout>
          <c:xMode val="edge"/>
          <c:yMode val="edge"/>
          <c:x val="0.39927335234831879"/>
          <c:y val="2.4779472450884941E-2"/>
          <c:w val="0.20145329530336251"/>
          <c:h val="9.4498762001947248E-2"/>
        </c:manualLayout>
      </c:layout>
      <c:overlay val="0"/>
      <c:spPr>
        <a:noFill/>
        <a:ln>
          <a:noFill/>
        </a:ln>
        <a:effectLst/>
      </c:spPr>
      <c:txPr>
        <a:bodyPr rot="0" spcFirstLastPara="1" vertOverflow="ellipsis" vert="horz" wrap="square" anchor="ctr" anchorCtr="1"/>
        <a:lstStyle/>
        <a:p>
          <a:pPr>
            <a:defRPr sz="1100" b="0" i="0" u="none" strike="noStrike" kern="1200" baseline="0">
              <a:solidFill>
                <a:srgbClr val="0097A7"/>
              </a:solidFill>
              <a:latin typeface="Roboto" panose="02000000000000000000" pitchFamily="2" charset="0"/>
              <a:ea typeface="Roboto" panose="02000000000000000000" pitchFamily="2" charset="0"/>
              <a:cs typeface="Roboto" panose="02000000000000000000" pitchFamily="2" charset="0"/>
            </a:defRPr>
          </a:pPr>
          <a:endParaRPr lang="es-CO"/>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100">
          <a:solidFill>
            <a:srgbClr val="0097A7"/>
          </a:solidFill>
          <a:latin typeface="Roboto" panose="02000000000000000000" pitchFamily="2" charset="0"/>
          <a:ea typeface="Roboto" panose="02000000000000000000" pitchFamily="2" charset="0"/>
          <a:cs typeface="Roboto" panose="02000000000000000000" pitchFamily="2" charset="0"/>
        </a:defRPr>
      </a:pPr>
      <a:endParaRPr lang="es-CO"/>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080" b="1" i="0" u="none" strike="noStrike" kern="1200" baseline="0">
                <a:solidFill>
                  <a:srgbClr val="0097A7"/>
                </a:solidFill>
                <a:latin typeface="Roboto" panose="02000000000000000000" pitchFamily="2" charset="0"/>
                <a:ea typeface="Roboto" panose="02000000000000000000" pitchFamily="2" charset="0"/>
                <a:cs typeface="Roboto" panose="02000000000000000000" pitchFamily="2" charset="0"/>
              </a:defRPr>
            </a:pPr>
            <a:r>
              <a:rPr lang="es-CO" sz="800" dirty="0">
                <a:solidFill>
                  <a:schemeClr val="tx1"/>
                </a:solidFill>
              </a:rPr>
              <a:t>Gráfico 2. Información suministrada en el CAF</a:t>
            </a:r>
          </a:p>
        </c:rich>
      </c:tx>
      <c:layout>
        <c:manualLayout>
          <c:xMode val="edge"/>
          <c:yMode val="edge"/>
          <c:x val="0.56595553833683887"/>
          <c:y val="0.92472337047580833"/>
        </c:manualLayout>
      </c:layout>
      <c:overlay val="0"/>
      <c:spPr>
        <a:noFill/>
        <a:ln>
          <a:noFill/>
        </a:ln>
        <a:effectLst/>
      </c:spPr>
      <c:txPr>
        <a:bodyPr rot="0" spcFirstLastPara="1" vertOverflow="ellipsis" vert="horz" wrap="square" anchor="ctr" anchorCtr="1"/>
        <a:lstStyle/>
        <a:p>
          <a:pPr>
            <a:defRPr sz="1080" b="1" i="0" u="none" strike="noStrike" kern="1200" baseline="0">
              <a:solidFill>
                <a:srgbClr val="0097A7"/>
              </a:solidFill>
              <a:latin typeface="Roboto" panose="02000000000000000000" pitchFamily="2" charset="0"/>
              <a:ea typeface="Roboto" panose="02000000000000000000" pitchFamily="2" charset="0"/>
              <a:cs typeface="Roboto" panose="02000000000000000000" pitchFamily="2" charset="0"/>
            </a:defRPr>
          </a:pPr>
          <a:endParaRPr lang="es-CO"/>
        </a:p>
      </c:txPr>
    </c:title>
    <c:autoTitleDeleted val="0"/>
    <c:plotArea>
      <c:layout>
        <c:manualLayout>
          <c:layoutTarget val="inner"/>
          <c:xMode val="edge"/>
          <c:yMode val="edge"/>
          <c:x val="2.256994623441369E-2"/>
          <c:y val="0.16912370509840421"/>
          <c:w val="0.95486010753117256"/>
          <c:h val="0.60472112277436008"/>
        </c:manualLayout>
      </c:layout>
      <c:barChart>
        <c:barDir val="col"/>
        <c:grouping val="clustered"/>
        <c:varyColors val="0"/>
        <c:ser>
          <c:idx val="0"/>
          <c:order val="0"/>
          <c:tx>
            <c:strRef>
              <c:f>Hoja1!$B$1</c:f>
              <c:strCache>
                <c:ptCount val="1"/>
                <c:pt idx="0">
                  <c:v>I-2025</c:v>
                </c:pt>
              </c:strCache>
            </c:strRef>
          </c:tx>
          <c:spPr>
            <a:solidFill>
              <a:srgbClr val="FCC50E"/>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anchor="ctr" anchorCtr="1"/>
              <a:lstStyle/>
              <a:p>
                <a:pPr>
                  <a:defRPr sz="900" b="0" i="0" u="none" strike="noStrike" kern="1200" baseline="0">
                    <a:solidFill>
                      <a:srgbClr val="0097A7"/>
                    </a:solidFill>
                    <a:latin typeface="Roboto" panose="02000000000000000000" pitchFamily="2" charset="0"/>
                    <a:ea typeface="Roboto" panose="02000000000000000000" pitchFamily="2" charset="0"/>
                    <a:cs typeface="Roboto" panose="02000000000000000000" pitchFamily="2" charset="0"/>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Hoja1!$A$2:$A$6</c:f>
              <c:strCache>
                <c:ptCount val="5"/>
                <c:pt idx="0">
                  <c:v>EXCELENTE</c:v>
                </c:pt>
                <c:pt idx="1">
                  <c:v>BUENO</c:v>
                </c:pt>
                <c:pt idx="2">
                  <c:v>REGULAR</c:v>
                </c:pt>
                <c:pt idx="3">
                  <c:v>MALO</c:v>
                </c:pt>
                <c:pt idx="4">
                  <c:v>MUY MALO</c:v>
                </c:pt>
              </c:strCache>
            </c:strRef>
          </c:cat>
          <c:val>
            <c:numRef>
              <c:f>Hoja1!$B$2:$B$6</c:f>
              <c:numCache>
                <c:formatCode>0.00%</c:formatCode>
                <c:ptCount val="5"/>
                <c:pt idx="0">
                  <c:v>0.92339528933704562</c:v>
                </c:pt>
                <c:pt idx="1">
                  <c:v>4.2666867333885167E-2</c:v>
                </c:pt>
                <c:pt idx="2">
                  <c:v>3.1304086086236735E-2</c:v>
                </c:pt>
                <c:pt idx="3">
                  <c:v>9.7825269019489796E-4</c:v>
                </c:pt>
                <c:pt idx="4">
                  <c:v>1.6555045526375196E-3</c:v>
                </c:pt>
              </c:numCache>
            </c:numRef>
          </c:val>
          <c:extLst>
            <c:ext xmlns:c16="http://schemas.microsoft.com/office/drawing/2014/chart" uri="{C3380CC4-5D6E-409C-BE32-E72D297353CC}">
              <c16:uniqueId val="{00000000-8BD2-4F3C-9FC4-1C336CD39DFF}"/>
            </c:ext>
          </c:extLst>
        </c:ser>
        <c:ser>
          <c:idx val="1"/>
          <c:order val="1"/>
          <c:tx>
            <c:strRef>
              <c:f>Hoja1!$C$1</c:f>
              <c:strCache>
                <c:ptCount val="1"/>
                <c:pt idx="0">
                  <c:v>II-2025</c:v>
                </c:pt>
              </c:strCache>
            </c:strRef>
          </c:tx>
          <c:spPr>
            <a:solidFill>
              <a:srgbClr val="08539F"/>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anchor="ctr" anchorCtr="1"/>
              <a:lstStyle/>
              <a:p>
                <a:pPr>
                  <a:defRPr sz="900" b="0" i="0" u="none" strike="noStrike" kern="1200" baseline="0">
                    <a:solidFill>
                      <a:srgbClr val="0097A7"/>
                    </a:solidFill>
                    <a:latin typeface="Roboto" panose="02000000000000000000" pitchFamily="2" charset="0"/>
                    <a:ea typeface="Roboto" panose="02000000000000000000" pitchFamily="2" charset="0"/>
                    <a:cs typeface="Roboto" panose="02000000000000000000" pitchFamily="2" charset="0"/>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Hoja1!$A$2:$A$6</c:f>
              <c:strCache>
                <c:ptCount val="5"/>
                <c:pt idx="0">
                  <c:v>EXCELENTE</c:v>
                </c:pt>
                <c:pt idx="1">
                  <c:v>BUENO</c:v>
                </c:pt>
                <c:pt idx="2">
                  <c:v>REGULAR</c:v>
                </c:pt>
                <c:pt idx="3">
                  <c:v>MALO</c:v>
                </c:pt>
                <c:pt idx="4">
                  <c:v>MUY MALO</c:v>
                </c:pt>
              </c:strCache>
            </c:strRef>
          </c:cat>
          <c:val>
            <c:numRef>
              <c:f>Hoja1!$C$2:$C$6</c:f>
              <c:numCache>
                <c:formatCode>0.00%</c:formatCode>
                <c:ptCount val="5"/>
                <c:pt idx="0">
                  <c:v>0.97369224195812731</c:v>
                </c:pt>
                <c:pt idx="1">
                  <c:v>2.1058414209851675E-2</c:v>
                </c:pt>
                <c:pt idx="2">
                  <c:v>2.6246719160104987E-3</c:v>
                </c:pt>
                <c:pt idx="3">
                  <c:v>7.3246658121223218E-4</c:v>
                </c:pt>
                <c:pt idx="4">
                  <c:v>1.8922053347982665E-3</c:v>
                </c:pt>
              </c:numCache>
            </c:numRef>
          </c:val>
          <c:extLst>
            <c:ext xmlns:c16="http://schemas.microsoft.com/office/drawing/2014/chart" uri="{C3380CC4-5D6E-409C-BE32-E72D297353CC}">
              <c16:uniqueId val="{00000001-8BD2-4F3C-9FC4-1C336CD39DFF}"/>
            </c:ext>
          </c:extLst>
        </c:ser>
        <c:dLbls>
          <c:showLegendKey val="0"/>
          <c:showVal val="1"/>
          <c:showCatName val="0"/>
          <c:showSerName val="0"/>
          <c:showPercent val="0"/>
          <c:showBubbleSize val="0"/>
        </c:dLbls>
        <c:gapWidth val="150"/>
        <c:overlap val="-25"/>
        <c:axId val="-137854752"/>
        <c:axId val="-137858016"/>
      </c:barChart>
      <c:catAx>
        <c:axId val="-13785475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rgbClr val="0097A7"/>
                </a:solidFill>
                <a:latin typeface="Roboto" panose="02000000000000000000" pitchFamily="2" charset="0"/>
                <a:ea typeface="Roboto" panose="02000000000000000000" pitchFamily="2" charset="0"/>
                <a:cs typeface="Roboto" panose="02000000000000000000" pitchFamily="2" charset="0"/>
              </a:defRPr>
            </a:pPr>
            <a:endParaRPr lang="es-CO"/>
          </a:p>
        </c:txPr>
        <c:crossAx val="-137858016"/>
        <c:crosses val="autoZero"/>
        <c:auto val="1"/>
        <c:lblAlgn val="ctr"/>
        <c:lblOffset val="100"/>
        <c:noMultiLvlLbl val="0"/>
      </c:catAx>
      <c:valAx>
        <c:axId val="-137858016"/>
        <c:scaling>
          <c:orientation val="minMax"/>
        </c:scaling>
        <c:delete val="1"/>
        <c:axPos val="l"/>
        <c:numFmt formatCode="0.00%" sourceLinked="1"/>
        <c:majorTickMark val="none"/>
        <c:minorTickMark val="none"/>
        <c:tickLblPos val="nextTo"/>
        <c:crossAx val="-137854752"/>
        <c:crosses val="autoZero"/>
        <c:crossBetween val="between"/>
      </c:valAx>
      <c:spPr>
        <a:noFill/>
        <a:ln>
          <a:noFill/>
        </a:ln>
        <a:effectLst/>
      </c:spPr>
    </c:plotArea>
    <c:legend>
      <c:legendPos val="t"/>
      <c:layout>
        <c:manualLayout>
          <c:xMode val="edge"/>
          <c:yMode val="edge"/>
          <c:x val="0.40901427819712499"/>
          <c:y val="8.5436398359177948E-2"/>
          <c:w val="0.17786765545757294"/>
          <c:h val="8.3888333558894926E-2"/>
        </c:manualLayout>
      </c:layout>
      <c:overlay val="0"/>
      <c:spPr>
        <a:noFill/>
        <a:ln>
          <a:noFill/>
        </a:ln>
        <a:effectLst/>
      </c:spPr>
      <c:txPr>
        <a:bodyPr rot="0" spcFirstLastPara="1" vertOverflow="ellipsis" vert="horz" wrap="square" anchor="ctr" anchorCtr="1"/>
        <a:lstStyle/>
        <a:p>
          <a:pPr>
            <a:defRPr sz="900" b="0" i="0" u="none" strike="noStrike" kern="1200" baseline="0">
              <a:solidFill>
                <a:srgbClr val="0097A7"/>
              </a:solidFill>
              <a:latin typeface="Roboto" panose="02000000000000000000" pitchFamily="2" charset="0"/>
              <a:ea typeface="Roboto" panose="02000000000000000000" pitchFamily="2" charset="0"/>
              <a:cs typeface="Roboto" panose="02000000000000000000" pitchFamily="2" charset="0"/>
            </a:defRPr>
          </a:pPr>
          <a:endParaRPr lang="es-CO"/>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900">
          <a:solidFill>
            <a:srgbClr val="0097A7"/>
          </a:solidFill>
          <a:latin typeface="Roboto" panose="02000000000000000000" pitchFamily="2" charset="0"/>
          <a:ea typeface="Roboto" panose="02000000000000000000" pitchFamily="2" charset="0"/>
          <a:cs typeface="Roboto" panose="02000000000000000000" pitchFamily="2" charset="0"/>
        </a:defRPr>
      </a:pPr>
      <a:endParaRPr lang="es-CO"/>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320" b="1" i="0" u="none" strike="noStrike" kern="1200" baseline="0">
                <a:solidFill>
                  <a:srgbClr val="0097A7"/>
                </a:solidFill>
                <a:latin typeface="Roboto" panose="02000000000000000000" pitchFamily="2" charset="0"/>
                <a:ea typeface="Roboto" panose="02000000000000000000" pitchFamily="2" charset="0"/>
                <a:cs typeface="Roboto" panose="02000000000000000000" pitchFamily="2" charset="0"/>
              </a:defRPr>
            </a:pPr>
            <a:r>
              <a:rPr lang="es-CO" sz="800" dirty="0">
                <a:solidFill>
                  <a:schemeClr val="tx1"/>
                </a:solidFill>
              </a:rPr>
              <a:t>Gráfico 20. Tiempo</a:t>
            </a:r>
            <a:r>
              <a:rPr lang="es-CO" sz="800" baseline="0" dirty="0">
                <a:solidFill>
                  <a:schemeClr val="tx1"/>
                </a:solidFill>
              </a:rPr>
              <a:t> de respuesta en llamada virtual</a:t>
            </a:r>
            <a:endParaRPr lang="es-CO" sz="800" dirty="0">
              <a:solidFill>
                <a:schemeClr val="tx1"/>
              </a:solidFill>
            </a:endParaRPr>
          </a:p>
        </c:rich>
      </c:tx>
      <c:layout>
        <c:manualLayout>
          <c:xMode val="edge"/>
          <c:yMode val="edge"/>
          <c:x val="0.56025104336956755"/>
          <c:y val="0.86714607394494081"/>
        </c:manualLayout>
      </c:layout>
      <c:overlay val="0"/>
      <c:spPr>
        <a:noFill/>
        <a:ln>
          <a:noFill/>
        </a:ln>
        <a:effectLst/>
      </c:spPr>
      <c:txPr>
        <a:bodyPr rot="0" spcFirstLastPara="1" vertOverflow="ellipsis" vert="horz" wrap="square" anchor="ctr" anchorCtr="1"/>
        <a:lstStyle/>
        <a:p>
          <a:pPr>
            <a:defRPr sz="1320" b="1" i="0" u="none" strike="noStrike" kern="1200" baseline="0">
              <a:solidFill>
                <a:srgbClr val="0097A7"/>
              </a:solidFill>
              <a:latin typeface="Roboto" panose="02000000000000000000" pitchFamily="2" charset="0"/>
              <a:ea typeface="Roboto" panose="02000000000000000000" pitchFamily="2" charset="0"/>
              <a:cs typeface="Roboto" panose="02000000000000000000" pitchFamily="2" charset="0"/>
            </a:defRPr>
          </a:pPr>
          <a:endParaRPr lang="es-CO"/>
        </a:p>
      </c:txPr>
    </c:title>
    <c:autoTitleDeleted val="0"/>
    <c:plotArea>
      <c:layout>
        <c:manualLayout>
          <c:layoutTarget val="inner"/>
          <c:xMode val="edge"/>
          <c:yMode val="edge"/>
          <c:x val="2.5453741332533423E-2"/>
          <c:y val="7.702420358241191E-2"/>
          <c:w val="0.95333480755702205"/>
          <c:h val="0.61418416018982591"/>
        </c:manualLayout>
      </c:layout>
      <c:barChart>
        <c:barDir val="col"/>
        <c:grouping val="clustered"/>
        <c:varyColors val="0"/>
        <c:ser>
          <c:idx val="0"/>
          <c:order val="0"/>
          <c:tx>
            <c:strRef>
              <c:f>Hoja1!$B$1</c:f>
              <c:strCache>
                <c:ptCount val="1"/>
                <c:pt idx="0">
                  <c:v>I-2025</c:v>
                </c:pt>
              </c:strCache>
            </c:strRef>
          </c:tx>
          <c:spPr>
            <a:solidFill>
              <a:srgbClr val="FCC50E"/>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anchor="ctr" anchorCtr="1"/>
              <a:lstStyle/>
              <a:p>
                <a:pPr>
                  <a:defRPr sz="1100" b="0" i="0" u="none" strike="noStrike" kern="1200" baseline="0">
                    <a:solidFill>
                      <a:srgbClr val="0097A7"/>
                    </a:solidFill>
                    <a:latin typeface="Roboto" panose="02000000000000000000" pitchFamily="2" charset="0"/>
                    <a:ea typeface="Roboto" panose="02000000000000000000" pitchFamily="2" charset="0"/>
                    <a:cs typeface="Roboto" panose="02000000000000000000" pitchFamily="2" charset="0"/>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Hoja1!$A$2:$A$3</c:f>
              <c:strCache>
                <c:ptCount val="2"/>
                <c:pt idx="0">
                  <c:v>SI</c:v>
                </c:pt>
                <c:pt idx="1">
                  <c:v>NO</c:v>
                </c:pt>
              </c:strCache>
            </c:strRef>
          </c:cat>
          <c:val>
            <c:numRef>
              <c:f>Hoja1!$B$2:$B$3</c:f>
              <c:numCache>
                <c:formatCode>0.00%</c:formatCode>
                <c:ptCount val="2"/>
                <c:pt idx="0">
                  <c:v>0.90208078335373321</c:v>
                </c:pt>
                <c:pt idx="1">
                  <c:v>9.7919216646266835E-2</c:v>
                </c:pt>
              </c:numCache>
            </c:numRef>
          </c:val>
          <c:extLst>
            <c:ext xmlns:c16="http://schemas.microsoft.com/office/drawing/2014/chart" uri="{C3380CC4-5D6E-409C-BE32-E72D297353CC}">
              <c16:uniqueId val="{00000000-CE2D-4815-91E6-6C01169EC316}"/>
            </c:ext>
          </c:extLst>
        </c:ser>
        <c:ser>
          <c:idx val="1"/>
          <c:order val="1"/>
          <c:tx>
            <c:strRef>
              <c:f>Hoja1!$C$1</c:f>
              <c:strCache>
                <c:ptCount val="1"/>
                <c:pt idx="0">
                  <c:v>II-2025</c:v>
                </c:pt>
              </c:strCache>
            </c:strRef>
          </c:tx>
          <c:spPr>
            <a:solidFill>
              <a:srgbClr val="08539F"/>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anchor="ctr" anchorCtr="1"/>
              <a:lstStyle/>
              <a:p>
                <a:pPr>
                  <a:defRPr sz="1100" b="0" i="0" u="none" strike="noStrike" kern="1200" baseline="0">
                    <a:solidFill>
                      <a:srgbClr val="0097A7"/>
                    </a:solidFill>
                    <a:latin typeface="Roboto" panose="02000000000000000000" pitchFamily="2" charset="0"/>
                    <a:ea typeface="Roboto" panose="02000000000000000000" pitchFamily="2" charset="0"/>
                    <a:cs typeface="Roboto" panose="02000000000000000000" pitchFamily="2" charset="0"/>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Hoja1!$A$2:$A$3</c:f>
              <c:strCache>
                <c:ptCount val="2"/>
                <c:pt idx="0">
                  <c:v>SI</c:v>
                </c:pt>
                <c:pt idx="1">
                  <c:v>NO</c:v>
                </c:pt>
              </c:strCache>
            </c:strRef>
          </c:cat>
          <c:val>
            <c:numRef>
              <c:f>Hoja1!$C$2:$C$3</c:f>
              <c:numCache>
                <c:formatCode>0.00%</c:formatCode>
                <c:ptCount val="2"/>
                <c:pt idx="0">
                  <c:v>0.60820895522388063</c:v>
                </c:pt>
                <c:pt idx="1">
                  <c:v>0.39179104477611942</c:v>
                </c:pt>
              </c:numCache>
            </c:numRef>
          </c:val>
          <c:extLst>
            <c:ext xmlns:c16="http://schemas.microsoft.com/office/drawing/2014/chart" uri="{C3380CC4-5D6E-409C-BE32-E72D297353CC}">
              <c16:uniqueId val="{00000001-CE2D-4815-91E6-6C01169EC316}"/>
            </c:ext>
          </c:extLst>
        </c:ser>
        <c:dLbls>
          <c:showLegendKey val="0"/>
          <c:showVal val="1"/>
          <c:showCatName val="0"/>
          <c:showSerName val="0"/>
          <c:showPercent val="0"/>
          <c:showBubbleSize val="0"/>
        </c:dLbls>
        <c:gapWidth val="150"/>
        <c:overlap val="-25"/>
        <c:axId val="-49266496"/>
        <c:axId val="-49265952"/>
      </c:barChart>
      <c:catAx>
        <c:axId val="-4926649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rgbClr val="0097A7"/>
                </a:solidFill>
                <a:latin typeface="Roboto" panose="02000000000000000000" pitchFamily="2" charset="0"/>
                <a:ea typeface="Roboto" panose="02000000000000000000" pitchFamily="2" charset="0"/>
                <a:cs typeface="Roboto" panose="02000000000000000000" pitchFamily="2" charset="0"/>
              </a:defRPr>
            </a:pPr>
            <a:endParaRPr lang="es-CO"/>
          </a:p>
        </c:txPr>
        <c:crossAx val="-49265952"/>
        <c:crosses val="autoZero"/>
        <c:auto val="1"/>
        <c:lblAlgn val="ctr"/>
        <c:lblOffset val="100"/>
        <c:noMultiLvlLbl val="0"/>
      </c:catAx>
      <c:valAx>
        <c:axId val="-49265952"/>
        <c:scaling>
          <c:orientation val="minMax"/>
        </c:scaling>
        <c:delete val="1"/>
        <c:axPos val="l"/>
        <c:numFmt formatCode="0.00%" sourceLinked="1"/>
        <c:majorTickMark val="none"/>
        <c:minorTickMark val="none"/>
        <c:tickLblPos val="nextTo"/>
        <c:crossAx val="-49266496"/>
        <c:crosses val="autoZero"/>
        <c:crossBetween val="between"/>
      </c:valAx>
      <c:spPr>
        <a:noFill/>
        <a:ln>
          <a:noFill/>
        </a:ln>
        <a:effectLst/>
      </c:spPr>
    </c:plotArea>
    <c:legend>
      <c:legendPos val="t"/>
      <c:layout>
        <c:manualLayout>
          <c:xMode val="edge"/>
          <c:yMode val="edge"/>
          <c:x val="0.42374483325795198"/>
          <c:y val="1.1693311735568236E-2"/>
          <c:w val="0.22462926725960744"/>
          <c:h val="0.12280544280611222"/>
        </c:manualLayout>
      </c:layout>
      <c:overlay val="0"/>
      <c:spPr>
        <a:noFill/>
        <a:ln>
          <a:noFill/>
        </a:ln>
        <a:effectLst/>
      </c:spPr>
      <c:txPr>
        <a:bodyPr rot="0" spcFirstLastPara="1" vertOverflow="ellipsis" vert="horz" wrap="square" anchor="ctr" anchorCtr="1"/>
        <a:lstStyle/>
        <a:p>
          <a:pPr>
            <a:defRPr sz="1100" b="0" i="0" u="none" strike="noStrike" kern="1200" baseline="0">
              <a:solidFill>
                <a:srgbClr val="0097A7"/>
              </a:solidFill>
              <a:latin typeface="Roboto" panose="02000000000000000000" pitchFamily="2" charset="0"/>
              <a:ea typeface="Roboto" panose="02000000000000000000" pitchFamily="2" charset="0"/>
              <a:cs typeface="Roboto" panose="02000000000000000000" pitchFamily="2" charset="0"/>
            </a:defRPr>
          </a:pPr>
          <a:endParaRPr lang="es-CO"/>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100">
          <a:solidFill>
            <a:srgbClr val="0097A7"/>
          </a:solidFill>
          <a:latin typeface="Roboto" panose="02000000000000000000" pitchFamily="2" charset="0"/>
          <a:ea typeface="Roboto" panose="02000000000000000000" pitchFamily="2" charset="0"/>
          <a:cs typeface="Roboto" panose="02000000000000000000" pitchFamily="2" charset="0"/>
        </a:defRPr>
      </a:pPr>
      <a:endParaRPr lang="es-CO"/>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800" b="1" i="0" u="none" strike="noStrike" kern="1200" baseline="0">
                <a:solidFill>
                  <a:schemeClr val="tx1"/>
                </a:solidFill>
                <a:latin typeface="Roboto" panose="02000000000000000000" pitchFamily="2" charset="0"/>
                <a:ea typeface="Roboto" panose="02000000000000000000" pitchFamily="2" charset="0"/>
                <a:cs typeface="Roboto" panose="02000000000000000000" pitchFamily="2" charset="0"/>
              </a:defRPr>
            </a:pPr>
            <a:r>
              <a:rPr lang="es-CO" sz="800" dirty="0">
                <a:solidFill>
                  <a:schemeClr val="tx1"/>
                </a:solidFill>
              </a:rPr>
              <a:t>Gráfico 21.</a:t>
            </a:r>
            <a:r>
              <a:rPr lang="es-CO" sz="800" baseline="0" dirty="0">
                <a:solidFill>
                  <a:schemeClr val="tx1"/>
                </a:solidFill>
              </a:rPr>
              <a:t> Trato recibido por  parte del agente del programa de  Protección y Asistencia</a:t>
            </a:r>
            <a:endParaRPr lang="es-CO" sz="800" dirty="0">
              <a:solidFill>
                <a:schemeClr val="tx1"/>
              </a:solidFill>
            </a:endParaRPr>
          </a:p>
        </c:rich>
      </c:tx>
      <c:layout>
        <c:manualLayout>
          <c:xMode val="edge"/>
          <c:yMode val="edge"/>
          <c:x val="0.43409773130718055"/>
          <c:y val="0.91176831362040323"/>
        </c:manualLayout>
      </c:layout>
      <c:overlay val="0"/>
      <c:spPr>
        <a:noFill/>
        <a:ln>
          <a:noFill/>
        </a:ln>
        <a:effectLst/>
      </c:spPr>
      <c:txPr>
        <a:bodyPr rot="0" spcFirstLastPara="1" vertOverflow="ellipsis" vert="horz" wrap="square" anchor="ctr" anchorCtr="1"/>
        <a:lstStyle/>
        <a:p>
          <a:pPr>
            <a:defRPr sz="800" b="1" i="0" u="none" strike="noStrike" kern="1200" baseline="0">
              <a:solidFill>
                <a:schemeClr val="tx1"/>
              </a:solidFill>
              <a:latin typeface="Roboto" panose="02000000000000000000" pitchFamily="2" charset="0"/>
              <a:ea typeface="Roboto" panose="02000000000000000000" pitchFamily="2" charset="0"/>
              <a:cs typeface="Roboto" panose="02000000000000000000" pitchFamily="2" charset="0"/>
            </a:defRPr>
          </a:pPr>
          <a:endParaRPr lang="es-CO"/>
        </a:p>
      </c:txPr>
    </c:title>
    <c:autoTitleDeleted val="0"/>
    <c:plotArea>
      <c:layout>
        <c:manualLayout>
          <c:layoutTarget val="inner"/>
          <c:xMode val="edge"/>
          <c:yMode val="edge"/>
          <c:x val="3.1710980629303789E-2"/>
          <c:y val="9.8366775778018348E-2"/>
          <c:w val="0.92072254842674051"/>
          <c:h val="0.64633809640826867"/>
        </c:manualLayout>
      </c:layout>
      <c:barChart>
        <c:barDir val="col"/>
        <c:grouping val="clustered"/>
        <c:varyColors val="0"/>
        <c:ser>
          <c:idx val="0"/>
          <c:order val="0"/>
          <c:tx>
            <c:strRef>
              <c:f>Hoja1!$B$1</c:f>
              <c:strCache>
                <c:ptCount val="1"/>
                <c:pt idx="0">
                  <c:v>I-2025</c:v>
                </c:pt>
              </c:strCache>
            </c:strRef>
          </c:tx>
          <c:spPr>
            <a:solidFill>
              <a:srgbClr val="08539F"/>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anchor="ctr" anchorCtr="1"/>
              <a:lstStyle/>
              <a:p>
                <a:pPr>
                  <a:defRPr sz="800" b="0" i="0" u="none" strike="noStrike" kern="1200" baseline="0">
                    <a:solidFill>
                      <a:srgbClr val="0097A7"/>
                    </a:solidFill>
                    <a:latin typeface="Roboto" panose="02000000000000000000" pitchFamily="2" charset="0"/>
                    <a:ea typeface="Roboto" panose="02000000000000000000" pitchFamily="2" charset="0"/>
                    <a:cs typeface="Roboto" panose="02000000000000000000" pitchFamily="2" charset="0"/>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Hoja1!$A$2:$A$7</c:f>
              <c:strCache>
                <c:ptCount val="5"/>
                <c:pt idx="0">
                  <c:v>EXCELENTE</c:v>
                </c:pt>
                <c:pt idx="1">
                  <c:v>BUENO</c:v>
                </c:pt>
                <c:pt idx="2">
                  <c:v>REGULAR</c:v>
                </c:pt>
                <c:pt idx="3">
                  <c:v>MALO</c:v>
                </c:pt>
                <c:pt idx="4">
                  <c:v>MUY MALO</c:v>
                </c:pt>
              </c:strCache>
            </c:strRef>
          </c:cat>
          <c:val>
            <c:numRef>
              <c:f>Hoja1!$B$2:$B$7</c:f>
              <c:numCache>
                <c:formatCode>0.00%</c:formatCode>
                <c:ptCount val="5"/>
                <c:pt idx="0">
                  <c:v>0.88124999999999998</c:v>
                </c:pt>
                <c:pt idx="1">
                  <c:v>8.1250000000000003E-2</c:v>
                </c:pt>
                <c:pt idx="2">
                  <c:v>2.5000000000000001E-2</c:v>
                </c:pt>
                <c:pt idx="3">
                  <c:v>0</c:v>
                </c:pt>
                <c:pt idx="4">
                  <c:v>1.2500000000000001E-2</c:v>
                </c:pt>
              </c:numCache>
            </c:numRef>
          </c:val>
          <c:extLst>
            <c:ext xmlns:c16="http://schemas.microsoft.com/office/drawing/2014/chart" uri="{C3380CC4-5D6E-409C-BE32-E72D297353CC}">
              <c16:uniqueId val="{00000000-8575-4BBC-9D68-2F0B7433C7F3}"/>
            </c:ext>
          </c:extLst>
        </c:ser>
        <c:ser>
          <c:idx val="1"/>
          <c:order val="1"/>
          <c:tx>
            <c:strRef>
              <c:f>Hoja1!$C$1</c:f>
              <c:strCache>
                <c:ptCount val="1"/>
                <c:pt idx="0">
                  <c:v>II-2025</c:v>
                </c:pt>
              </c:strCache>
            </c:strRef>
          </c:tx>
          <c:spPr>
            <a:solidFill>
              <a:srgbClr val="FCC50E"/>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anchor="ctr" anchorCtr="1"/>
              <a:lstStyle/>
              <a:p>
                <a:pPr>
                  <a:defRPr sz="800" b="0" i="0" u="none" strike="noStrike" kern="1200" baseline="0">
                    <a:solidFill>
                      <a:srgbClr val="0097A7"/>
                    </a:solidFill>
                    <a:latin typeface="Roboto" panose="02000000000000000000" pitchFamily="2" charset="0"/>
                    <a:ea typeface="Roboto" panose="02000000000000000000" pitchFamily="2" charset="0"/>
                    <a:cs typeface="Roboto" panose="02000000000000000000" pitchFamily="2" charset="0"/>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Hoja1!$A$2:$A$7</c:f>
              <c:strCache>
                <c:ptCount val="5"/>
                <c:pt idx="0">
                  <c:v>EXCELENTE</c:v>
                </c:pt>
                <c:pt idx="1">
                  <c:v>BUENO</c:v>
                </c:pt>
                <c:pt idx="2">
                  <c:v>REGULAR</c:v>
                </c:pt>
                <c:pt idx="3">
                  <c:v>MALO</c:v>
                </c:pt>
                <c:pt idx="4">
                  <c:v>MUY MALO</c:v>
                </c:pt>
              </c:strCache>
            </c:strRef>
          </c:cat>
          <c:val>
            <c:numRef>
              <c:f>Hoja1!$C$2:$C$7</c:f>
              <c:numCache>
                <c:formatCode>0.00%</c:formatCode>
                <c:ptCount val="5"/>
                <c:pt idx="0">
                  <c:v>0.90410958904109584</c:v>
                </c:pt>
                <c:pt idx="1">
                  <c:v>4.1095890410958902E-2</c:v>
                </c:pt>
                <c:pt idx="2">
                  <c:v>5.4794520547945202E-2</c:v>
                </c:pt>
                <c:pt idx="3">
                  <c:v>0</c:v>
                </c:pt>
                <c:pt idx="4">
                  <c:v>0</c:v>
                </c:pt>
              </c:numCache>
            </c:numRef>
          </c:val>
          <c:extLst>
            <c:ext xmlns:c16="http://schemas.microsoft.com/office/drawing/2014/chart" uri="{C3380CC4-5D6E-409C-BE32-E72D297353CC}">
              <c16:uniqueId val="{00000001-8575-4BBC-9D68-2F0B7433C7F3}"/>
            </c:ext>
          </c:extLst>
        </c:ser>
        <c:dLbls>
          <c:showLegendKey val="0"/>
          <c:showVal val="1"/>
          <c:showCatName val="0"/>
          <c:showSerName val="0"/>
          <c:showPercent val="0"/>
          <c:showBubbleSize val="0"/>
        </c:dLbls>
        <c:gapWidth val="150"/>
        <c:overlap val="-25"/>
        <c:axId val="-49264864"/>
        <c:axId val="-49264320"/>
      </c:barChart>
      <c:catAx>
        <c:axId val="-4926486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rgbClr val="0097A7"/>
                </a:solidFill>
                <a:latin typeface="Roboto" panose="02000000000000000000" pitchFamily="2" charset="0"/>
                <a:ea typeface="Roboto" panose="02000000000000000000" pitchFamily="2" charset="0"/>
                <a:cs typeface="Roboto" panose="02000000000000000000" pitchFamily="2" charset="0"/>
              </a:defRPr>
            </a:pPr>
            <a:endParaRPr lang="es-CO"/>
          </a:p>
        </c:txPr>
        <c:crossAx val="-49264320"/>
        <c:crosses val="autoZero"/>
        <c:auto val="1"/>
        <c:lblAlgn val="ctr"/>
        <c:lblOffset val="100"/>
        <c:noMultiLvlLbl val="0"/>
      </c:catAx>
      <c:valAx>
        <c:axId val="-49264320"/>
        <c:scaling>
          <c:orientation val="minMax"/>
        </c:scaling>
        <c:delete val="1"/>
        <c:axPos val="l"/>
        <c:numFmt formatCode="0.00%" sourceLinked="1"/>
        <c:majorTickMark val="none"/>
        <c:minorTickMark val="none"/>
        <c:tickLblPos val="nextTo"/>
        <c:crossAx val="-49264864"/>
        <c:crosses val="autoZero"/>
        <c:crossBetween val="between"/>
      </c:valAx>
      <c:spPr>
        <a:noFill/>
        <a:ln>
          <a:noFill/>
        </a:ln>
        <a:effectLst/>
      </c:spPr>
    </c:plotArea>
    <c:legend>
      <c:legendPos val="t"/>
      <c:layout>
        <c:manualLayout>
          <c:xMode val="edge"/>
          <c:yMode val="edge"/>
          <c:x val="0.39427548134131829"/>
          <c:y val="0.19925778572193381"/>
          <c:w val="0.1908606207205977"/>
          <c:h val="9.3156671128758917E-2"/>
        </c:manualLayout>
      </c:layout>
      <c:overlay val="0"/>
      <c:spPr>
        <a:noFill/>
        <a:ln>
          <a:noFill/>
        </a:ln>
        <a:effectLst/>
      </c:spPr>
      <c:txPr>
        <a:bodyPr rot="0" spcFirstLastPara="1" vertOverflow="ellipsis" vert="horz" wrap="square" anchor="ctr" anchorCtr="1"/>
        <a:lstStyle/>
        <a:p>
          <a:pPr>
            <a:defRPr sz="1000" b="0" i="0" u="none" strike="noStrike" kern="1200" baseline="0">
              <a:solidFill>
                <a:srgbClr val="0097A7"/>
              </a:solidFill>
              <a:latin typeface="Roboto" panose="02000000000000000000" pitchFamily="2" charset="0"/>
              <a:ea typeface="Roboto" panose="02000000000000000000" pitchFamily="2" charset="0"/>
              <a:cs typeface="Roboto" panose="02000000000000000000" pitchFamily="2" charset="0"/>
            </a:defRPr>
          </a:pPr>
          <a:endParaRPr lang="es-CO"/>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900">
          <a:solidFill>
            <a:srgbClr val="0097A7"/>
          </a:solidFill>
          <a:latin typeface="Roboto" panose="02000000000000000000" pitchFamily="2" charset="0"/>
          <a:ea typeface="Roboto" panose="02000000000000000000" pitchFamily="2" charset="0"/>
          <a:cs typeface="Roboto" panose="02000000000000000000" pitchFamily="2" charset="0"/>
        </a:defRPr>
      </a:pPr>
      <a:endParaRPr lang="es-CO"/>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800" b="1" i="0" u="none" strike="noStrike" kern="1200" baseline="0">
                <a:solidFill>
                  <a:schemeClr val="tx1"/>
                </a:solidFill>
                <a:latin typeface="Roboto" panose="02000000000000000000" pitchFamily="2" charset="0"/>
                <a:ea typeface="Roboto" panose="02000000000000000000" pitchFamily="2" charset="0"/>
                <a:cs typeface="Roboto" panose="02000000000000000000" pitchFamily="2" charset="0"/>
              </a:defRPr>
            </a:pPr>
            <a:r>
              <a:rPr lang="es-CO" sz="800" dirty="0">
                <a:solidFill>
                  <a:schemeClr val="tx1"/>
                </a:solidFill>
              </a:rPr>
              <a:t>Gráfico 22, Trato recibido por parte del </a:t>
            </a:r>
            <a:r>
              <a:rPr lang="es-CO" sz="800" dirty="0" err="1">
                <a:solidFill>
                  <a:schemeClr val="tx1"/>
                </a:solidFill>
              </a:rPr>
              <a:t>psicológo</a:t>
            </a:r>
            <a:r>
              <a:rPr lang="es-CO" sz="800" dirty="0">
                <a:solidFill>
                  <a:schemeClr val="tx1"/>
                </a:solidFill>
              </a:rPr>
              <a:t> del programa de Protección y Asistencia</a:t>
            </a:r>
          </a:p>
        </c:rich>
      </c:tx>
      <c:layout>
        <c:manualLayout>
          <c:xMode val="edge"/>
          <c:yMode val="edge"/>
          <c:x val="0.59150921351183394"/>
          <c:y val="0.88988600981922428"/>
        </c:manualLayout>
      </c:layout>
      <c:overlay val="0"/>
      <c:spPr>
        <a:noFill/>
        <a:ln>
          <a:noFill/>
        </a:ln>
        <a:effectLst/>
      </c:spPr>
      <c:txPr>
        <a:bodyPr rot="0" spcFirstLastPara="1" vertOverflow="ellipsis" vert="horz" wrap="square" anchor="ctr" anchorCtr="1"/>
        <a:lstStyle/>
        <a:p>
          <a:pPr>
            <a:defRPr sz="800" b="1" i="0" u="none" strike="noStrike" kern="1200" baseline="0">
              <a:solidFill>
                <a:schemeClr val="tx1"/>
              </a:solidFill>
              <a:latin typeface="Roboto" panose="02000000000000000000" pitchFamily="2" charset="0"/>
              <a:ea typeface="Roboto" panose="02000000000000000000" pitchFamily="2" charset="0"/>
              <a:cs typeface="Roboto" panose="02000000000000000000" pitchFamily="2" charset="0"/>
            </a:defRPr>
          </a:pPr>
          <a:endParaRPr lang="es-CO"/>
        </a:p>
      </c:txPr>
    </c:title>
    <c:autoTitleDeleted val="0"/>
    <c:plotArea>
      <c:layout>
        <c:manualLayout>
          <c:layoutTarget val="inner"/>
          <c:xMode val="edge"/>
          <c:yMode val="edge"/>
          <c:x val="2.9871373121278282E-2"/>
          <c:y val="4.6161359061116743E-2"/>
          <c:w val="0.95621239402388514"/>
          <c:h val="0.72809645770358111"/>
        </c:manualLayout>
      </c:layout>
      <c:barChart>
        <c:barDir val="col"/>
        <c:grouping val="clustered"/>
        <c:varyColors val="0"/>
        <c:ser>
          <c:idx val="0"/>
          <c:order val="0"/>
          <c:tx>
            <c:strRef>
              <c:f>Hoja1!$B$1</c:f>
              <c:strCache>
                <c:ptCount val="1"/>
                <c:pt idx="0">
                  <c:v>I-2025</c:v>
                </c:pt>
              </c:strCache>
            </c:strRef>
          </c:tx>
          <c:spPr>
            <a:solidFill>
              <a:srgbClr val="08539F"/>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anchor="ctr" anchorCtr="1"/>
              <a:lstStyle/>
              <a:p>
                <a:pPr>
                  <a:defRPr sz="900" b="0" i="0" u="none" strike="noStrike" kern="1200" baseline="0">
                    <a:solidFill>
                      <a:srgbClr val="0097A7"/>
                    </a:solidFill>
                    <a:latin typeface="Roboto" panose="02000000000000000000" pitchFamily="2" charset="0"/>
                    <a:ea typeface="Roboto" panose="02000000000000000000" pitchFamily="2" charset="0"/>
                    <a:cs typeface="Roboto" panose="02000000000000000000" pitchFamily="2" charset="0"/>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Hoja1!$A$2:$A$7</c:f>
              <c:strCache>
                <c:ptCount val="5"/>
                <c:pt idx="0">
                  <c:v>EXCELENTE</c:v>
                </c:pt>
                <c:pt idx="1">
                  <c:v>BUENO</c:v>
                </c:pt>
                <c:pt idx="2">
                  <c:v>REGULAR</c:v>
                </c:pt>
                <c:pt idx="3">
                  <c:v>MALO</c:v>
                </c:pt>
                <c:pt idx="4">
                  <c:v>MUY MALO</c:v>
                </c:pt>
              </c:strCache>
            </c:strRef>
          </c:cat>
          <c:val>
            <c:numRef>
              <c:f>Hoja1!$B$2:$B$7</c:f>
              <c:numCache>
                <c:formatCode>0.00%</c:formatCode>
                <c:ptCount val="5"/>
                <c:pt idx="0">
                  <c:v>0.86875000000000002</c:v>
                </c:pt>
                <c:pt idx="1">
                  <c:v>8.1250000000000003E-2</c:v>
                </c:pt>
                <c:pt idx="2">
                  <c:v>3.7499999999999999E-2</c:v>
                </c:pt>
                <c:pt idx="3">
                  <c:v>0</c:v>
                </c:pt>
                <c:pt idx="4">
                  <c:v>1.2500000000000001E-2</c:v>
                </c:pt>
              </c:numCache>
            </c:numRef>
          </c:val>
          <c:extLst>
            <c:ext xmlns:c16="http://schemas.microsoft.com/office/drawing/2014/chart" uri="{C3380CC4-5D6E-409C-BE32-E72D297353CC}">
              <c16:uniqueId val="{00000001-737F-4D2A-9901-704CB1851FF0}"/>
            </c:ext>
          </c:extLst>
        </c:ser>
        <c:ser>
          <c:idx val="1"/>
          <c:order val="1"/>
          <c:tx>
            <c:strRef>
              <c:f>Hoja1!$C$1</c:f>
              <c:strCache>
                <c:ptCount val="1"/>
                <c:pt idx="0">
                  <c:v>II-2025</c:v>
                </c:pt>
              </c:strCache>
            </c:strRef>
          </c:tx>
          <c:spPr>
            <a:solidFill>
              <a:srgbClr val="FCC50E"/>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anchor="ctr" anchorCtr="1"/>
              <a:lstStyle/>
              <a:p>
                <a:pPr>
                  <a:defRPr sz="900" b="0" i="0" u="none" strike="noStrike" kern="1200" baseline="0">
                    <a:solidFill>
                      <a:srgbClr val="0097A7"/>
                    </a:solidFill>
                    <a:latin typeface="Roboto" panose="02000000000000000000" pitchFamily="2" charset="0"/>
                    <a:ea typeface="Roboto" panose="02000000000000000000" pitchFamily="2" charset="0"/>
                    <a:cs typeface="Roboto" panose="02000000000000000000" pitchFamily="2" charset="0"/>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Hoja1!$A$2:$A$7</c:f>
              <c:strCache>
                <c:ptCount val="5"/>
                <c:pt idx="0">
                  <c:v>EXCELENTE</c:v>
                </c:pt>
                <c:pt idx="1">
                  <c:v>BUENO</c:v>
                </c:pt>
                <c:pt idx="2">
                  <c:v>REGULAR</c:v>
                </c:pt>
                <c:pt idx="3">
                  <c:v>MALO</c:v>
                </c:pt>
                <c:pt idx="4">
                  <c:v>MUY MALO</c:v>
                </c:pt>
              </c:strCache>
            </c:strRef>
          </c:cat>
          <c:val>
            <c:numRef>
              <c:f>Hoja1!$C$2:$C$7</c:f>
              <c:numCache>
                <c:formatCode>0.00%</c:formatCode>
                <c:ptCount val="5"/>
                <c:pt idx="0">
                  <c:v>0.83561643835616439</c:v>
                </c:pt>
                <c:pt idx="1">
                  <c:v>0.12328767123287671</c:v>
                </c:pt>
                <c:pt idx="2">
                  <c:v>1.3698630136986301E-2</c:v>
                </c:pt>
                <c:pt idx="3">
                  <c:v>2.7397260273972601E-2</c:v>
                </c:pt>
                <c:pt idx="4">
                  <c:v>0</c:v>
                </c:pt>
              </c:numCache>
            </c:numRef>
          </c:val>
          <c:extLst>
            <c:ext xmlns:c16="http://schemas.microsoft.com/office/drawing/2014/chart" uri="{C3380CC4-5D6E-409C-BE32-E72D297353CC}">
              <c16:uniqueId val="{00000002-737F-4D2A-9901-704CB1851FF0}"/>
            </c:ext>
          </c:extLst>
        </c:ser>
        <c:dLbls>
          <c:showLegendKey val="0"/>
          <c:showVal val="1"/>
          <c:showCatName val="0"/>
          <c:showSerName val="0"/>
          <c:showPercent val="0"/>
          <c:showBubbleSize val="0"/>
        </c:dLbls>
        <c:gapWidth val="150"/>
        <c:overlap val="-25"/>
        <c:axId val="-47059520"/>
        <c:axId val="-47062240"/>
      </c:barChart>
      <c:catAx>
        <c:axId val="-4705952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rgbClr val="0097A7"/>
                </a:solidFill>
                <a:latin typeface="Roboto" panose="02000000000000000000" pitchFamily="2" charset="0"/>
                <a:ea typeface="Roboto" panose="02000000000000000000" pitchFamily="2" charset="0"/>
                <a:cs typeface="Roboto" panose="02000000000000000000" pitchFamily="2" charset="0"/>
              </a:defRPr>
            </a:pPr>
            <a:endParaRPr lang="es-CO"/>
          </a:p>
        </c:txPr>
        <c:crossAx val="-47062240"/>
        <c:crosses val="autoZero"/>
        <c:auto val="1"/>
        <c:lblAlgn val="ctr"/>
        <c:lblOffset val="100"/>
        <c:noMultiLvlLbl val="0"/>
      </c:catAx>
      <c:valAx>
        <c:axId val="-47062240"/>
        <c:scaling>
          <c:orientation val="minMax"/>
        </c:scaling>
        <c:delete val="1"/>
        <c:axPos val="l"/>
        <c:numFmt formatCode="0.00%" sourceLinked="1"/>
        <c:majorTickMark val="none"/>
        <c:minorTickMark val="none"/>
        <c:tickLblPos val="nextTo"/>
        <c:crossAx val="-47059520"/>
        <c:crosses val="autoZero"/>
        <c:crossBetween val="between"/>
      </c:valAx>
      <c:spPr>
        <a:noFill/>
        <a:ln>
          <a:noFill/>
        </a:ln>
        <a:effectLst/>
      </c:spPr>
    </c:plotArea>
    <c:legend>
      <c:legendPos val="t"/>
      <c:layout>
        <c:manualLayout>
          <c:xMode val="edge"/>
          <c:yMode val="edge"/>
          <c:x val="0.4397507946060481"/>
          <c:y val="4.7741582708329663E-2"/>
          <c:w val="0.19323198041090892"/>
          <c:h val="9.7614489911458463E-2"/>
        </c:manualLayout>
      </c:layout>
      <c:overlay val="0"/>
      <c:spPr>
        <a:noFill/>
        <a:ln>
          <a:noFill/>
        </a:ln>
        <a:effectLst/>
      </c:spPr>
      <c:txPr>
        <a:bodyPr rot="0" spcFirstLastPara="1" vertOverflow="ellipsis" vert="horz" wrap="square" anchor="ctr" anchorCtr="1"/>
        <a:lstStyle/>
        <a:p>
          <a:pPr>
            <a:defRPr sz="1000" b="0" i="0" u="none" strike="noStrike" kern="1200" baseline="0">
              <a:solidFill>
                <a:srgbClr val="0097A7"/>
              </a:solidFill>
              <a:latin typeface="Roboto" panose="02000000000000000000" pitchFamily="2" charset="0"/>
              <a:ea typeface="Roboto" panose="02000000000000000000" pitchFamily="2" charset="0"/>
              <a:cs typeface="Roboto" panose="02000000000000000000" pitchFamily="2" charset="0"/>
            </a:defRPr>
          </a:pPr>
          <a:endParaRPr lang="es-CO"/>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900">
          <a:solidFill>
            <a:srgbClr val="0097A7"/>
          </a:solidFill>
          <a:latin typeface="Roboto" panose="02000000000000000000" pitchFamily="2" charset="0"/>
          <a:ea typeface="Roboto" panose="02000000000000000000" pitchFamily="2" charset="0"/>
          <a:cs typeface="Roboto" panose="02000000000000000000" pitchFamily="2" charset="0"/>
        </a:defRPr>
      </a:pPr>
      <a:endParaRPr lang="es-CO"/>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320" b="1" i="0" u="none" strike="noStrike" kern="1200" baseline="0">
                <a:solidFill>
                  <a:srgbClr val="0097A7"/>
                </a:solidFill>
                <a:latin typeface="Roboto" panose="02000000000000000000" pitchFamily="2" charset="0"/>
                <a:ea typeface="Roboto" panose="02000000000000000000" pitchFamily="2" charset="0"/>
                <a:cs typeface="Roboto" panose="02000000000000000000" pitchFamily="2" charset="0"/>
              </a:defRPr>
            </a:pPr>
            <a:r>
              <a:rPr lang="es-CO" sz="800" dirty="0">
                <a:solidFill>
                  <a:schemeClr val="tx1"/>
                </a:solidFill>
              </a:rPr>
              <a:t>Gráfico</a:t>
            </a:r>
            <a:r>
              <a:rPr lang="es-CO" sz="800" baseline="0" dirty="0">
                <a:solidFill>
                  <a:schemeClr val="tx1"/>
                </a:solidFill>
              </a:rPr>
              <a:t> 23. Trato recibido por parte del servidor del grupo desplazamientos</a:t>
            </a:r>
            <a:endParaRPr lang="es-CO" sz="800" dirty="0">
              <a:solidFill>
                <a:schemeClr val="tx1"/>
              </a:solidFill>
            </a:endParaRPr>
          </a:p>
        </c:rich>
      </c:tx>
      <c:layout>
        <c:manualLayout>
          <c:xMode val="edge"/>
          <c:yMode val="edge"/>
          <c:x val="0.42810754144494489"/>
          <c:y val="0.91096310995367447"/>
        </c:manualLayout>
      </c:layout>
      <c:overlay val="0"/>
      <c:spPr>
        <a:noFill/>
        <a:ln>
          <a:noFill/>
        </a:ln>
        <a:effectLst/>
      </c:spPr>
      <c:txPr>
        <a:bodyPr rot="0" spcFirstLastPara="1" vertOverflow="ellipsis" vert="horz" wrap="square" anchor="ctr" anchorCtr="1"/>
        <a:lstStyle/>
        <a:p>
          <a:pPr>
            <a:defRPr sz="1320" b="1" i="0" u="none" strike="noStrike" kern="1200" baseline="0">
              <a:solidFill>
                <a:srgbClr val="0097A7"/>
              </a:solidFill>
              <a:latin typeface="Roboto" panose="02000000000000000000" pitchFamily="2" charset="0"/>
              <a:ea typeface="Roboto" panose="02000000000000000000" pitchFamily="2" charset="0"/>
              <a:cs typeface="Roboto" panose="02000000000000000000" pitchFamily="2" charset="0"/>
            </a:defRPr>
          </a:pPr>
          <a:endParaRPr lang="es-CO"/>
        </a:p>
      </c:txPr>
    </c:title>
    <c:autoTitleDeleted val="0"/>
    <c:plotArea>
      <c:layout>
        <c:manualLayout>
          <c:layoutTarget val="inner"/>
          <c:xMode val="edge"/>
          <c:yMode val="edge"/>
          <c:x val="1.4074517365959617E-2"/>
          <c:y val="0"/>
          <c:w val="0.96129507724361107"/>
          <c:h val="0.64807037605681628"/>
        </c:manualLayout>
      </c:layout>
      <c:barChart>
        <c:barDir val="col"/>
        <c:grouping val="clustered"/>
        <c:varyColors val="0"/>
        <c:ser>
          <c:idx val="0"/>
          <c:order val="0"/>
          <c:tx>
            <c:strRef>
              <c:f>Hoja1!$B$1</c:f>
              <c:strCache>
                <c:ptCount val="1"/>
                <c:pt idx="0">
                  <c:v>I-2025</c:v>
                </c:pt>
              </c:strCache>
            </c:strRef>
          </c:tx>
          <c:spPr>
            <a:solidFill>
              <a:srgbClr val="08539F"/>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anchor="ctr" anchorCtr="1"/>
              <a:lstStyle/>
              <a:p>
                <a:pPr>
                  <a:defRPr sz="800" b="0" i="0" u="none" strike="noStrike" kern="1200" baseline="0">
                    <a:solidFill>
                      <a:srgbClr val="0097A7"/>
                    </a:solidFill>
                    <a:latin typeface="Roboto" panose="02000000000000000000" pitchFamily="2" charset="0"/>
                    <a:ea typeface="Roboto" panose="02000000000000000000" pitchFamily="2" charset="0"/>
                    <a:cs typeface="Roboto" panose="02000000000000000000" pitchFamily="2" charset="0"/>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Hoja1!$A$2:$A$7</c:f>
              <c:strCache>
                <c:ptCount val="6"/>
                <c:pt idx="0">
                  <c:v>EXCELENTE</c:v>
                </c:pt>
                <c:pt idx="1">
                  <c:v>BUENO</c:v>
                </c:pt>
                <c:pt idx="2">
                  <c:v>REGULAR</c:v>
                </c:pt>
                <c:pt idx="3">
                  <c:v>MALO</c:v>
                </c:pt>
                <c:pt idx="4">
                  <c:v>MUY MALO</c:v>
                </c:pt>
                <c:pt idx="5">
                  <c:v>NO SABE / NO RESPONDE</c:v>
                </c:pt>
              </c:strCache>
            </c:strRef>
          </c:cat>
          <c:val>
            <c:numRef>
              <c:f>Hoja1!$B$2:$B$7</c:f>
              <c:numCache>
                <c:formatCode>0.00%</c:formatCode>
                <c:ptCount val="6"/>
                <c:pt idx="0">
                  <c:v>0.91874999999999996</c:v>
                </c:pt>
                <c:pt idx="1">
                  <c:v>6.25E-2</c:v>
                </c:pt>
                <c:pt idx="2">
                  <c:v>0</c:v>
                </c:pt>
                <c:pt idx="3">
                  <c:v>0</c:v>
                </c:pt>
                <c:pt idx="4">
                  <c:v>1.2500000000000001E-2</c:v>
                </c:pt>
                <c:pt idx="5">
                  <c:v>6.2500000000000003E-3</c:v>
                </c:pt>
              </c:numCache>
            </c:numRef>
          </c:val>
          <c:extLst>
            <c:ext xmlns:c16="http://schemas.microsoft.com/office/drawing/2014/chart" uri="{C3380CC4-5D6E-409C-BE32-E72D297353CC}">
              <c16:uniqueId val="{00000001-1F14-4441-B57F-B07AAA36C3AF}"/>
            </c:ext>
          </c:extLst>
        </c:ser>
        <c:ser>
          <c:idx val="1"/>
          <c:order val="1"/>
          <c:tx>
            <c:strRef>
              <c:f>Hoja1!$C$1</c:f>
              <c:strCache>
                <c:ptCount val="1"/>
                <c:pt idx="0">
                  <c:v>II-2025</c:v>
                </c:pt>
              </c:strCache>
            </c:strRef>
          </c:tx>
          <c:spPr>
            <a:solidFill>
              <a:srgbClr val="FCC50E"/>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anchor="ctr" anchorCtr="1"/>
              <a:lstStyle/>
              <a:p>
                <a:pPr>
                  <a:defRPr sz="800" b="0" i="0" u="none" strike="noStrike" kern="1200" baseline="0">
                    <a:solidFill>
                      <a:srgbClr val="0097A7"/>
                    </a:solidFill>
                    <a:latin typeface="Roboto" panose="02000000000000000000" pitchFamily="2" charset="0"/>
                    <a:ea typeface="Roboto" panose="02000000000000000000" pitchFamily="2" charset="0"/>
                    <a:cs typeface="Roboto" panose="02000000000000000000" pitchFamily="2" charset="0"/>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Hoja1!$A$2:$A$7</c:f>
              <c:strCache>
                <c:ptCount val="6"/>
                <c:pt idx="0">
                  <c:v>EXCELENTE</c:v>
                </c:pt>
                <c:pt idx="1">
                  <c:v>BUENO</c:v>
                </c:pt>
                <c:pt idx="2">
                  <c:v>REGULAR</c:v>
                </c:pt>
                <c:pt idx="3">
                  <c:v>MALO</c:v>
                </c:pt>
                <c:pt idx="4">
                  <c:v>MUY MALO</c:v>
                </c:pt>
                <c:pt idx="5">
                  <c:v>NO SABE / NO RESPONDE</c:v>
                </c:pt>
              </c:strCache>
            </c:strRef>
          </c:cat>
          <c:val>
            <c:numRef>
              <c:f>Hoja1!$C$2:$C$7</c:f>
              <c:numCache>
                <c:formatCode>0.00%</c:formatCode>
                <c:ptCount val="6"/>
                <c:pt idx="0">
                  <c:v>0.8904109589041096</c:v>
                </c:pt>
                <c:pt idx="1">
                  <c:v>8.2191780821917804E-2</c:v>
                </c:pt>
                <c:pt idx="2">
                  <c:v>2.7397260273972601E-2</c:v>
                </c:pt>
                <c:pt idx="3">
                  <c:v>0</c:v>
                </c:pt>
                <c:pt idx="4">
                  <c:v>0</c:v>
                </c:pt>
                <c:pt idx="5">
                  <c:v>0</c:v>
                </c:pt>
              </c:numCache>
            </c:numRef>
          </c:val>
          <c:extLst>
            <c:ext xmlns:c16="http://schemas.microsoft.com/office/drawing/2014/chart" uri="{C3380CC4-5D6E-409C-BE32-E72D297353CC}">
              <c16:uniqueId val="{00000002-1F14-4441-B57F-B07AAA36C3AF}"/>
            </c:ext>
          </c:extLst>
        </c:ser>
        <c:dLbls>
          <c:showLegendKey val="0"/>
          <c:showVal val="1"/>
          <c:showCatName val="0"/>
          <c:showSerName val="0"/>
          <c:showPercent val="0"/>
          <c:showBubbleSize val="0"/>
        </c:dLbls>
        <c:gapWidth val="150"/>
        <c:overlap val="-25"/>
        <c:axId val="-47058976"/>
        <c:axId val="-47061696"/>
      </c:barChart>
      <c:catAx>
        <c:axId val="-4705897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rgbClr val="0097A7"/>
                </a:solidFill>
                <a:latin typeface="Roboto" panose="02000000000000000000" pitchFamily="2" charset="0"/>
                <a:ea typeface="Roboto" panose="02000000000000000000" pitchFamily="2" charset="0"/>
                <a:cs typeface="Roboto" panose="02000000000000000000" pitchFamily="2" charset="0"/>
              </a:defRPr>
            </a:pPr>
            <a:endParaRPr lang="es-CO"/>
          </a:p>
        </c:txPr>
        <c:crossAx val="-47061696"/>
        <c:crosses val="autoZero"/>
        <c:auto val="1"/>
        <c:lblAlgn val="ctr"/>
        <c:lblOffset val="100"/>
        <c:noMultiLvlLbl val="0"/>
      </c:catAx>
      <c:valAx>
        <c:axId val="-47061696"/>
        <c:scaling>
          <c:orientation val="minMax"/>
        </c:scaling>
        <c:delete val="1"/>
        <c:axPos val="l"/>
        <c:numFmt formatCode="0.00%" sourceLinked="1"/>
        <c:majorTickMark val="none"/>
        <c:minorTickMark val="none"/>
        <c:tickLblPos val="nextTo"/>
        <c:crossAx val="-47058976"/>
        <c:crosses val="autoZero"/>
        <c:crossBetween val="between"/>
      </c:valAx>
      <c:spPr>
        <a:noFill/>
        <a:ln>
          <a:noFill/>
        </a:ln>
        <a:effectLst/>
      </c:spPr>
    </c:plotArea>
    <c:legend>
      <c:legendPos val="t"/>
      <c:layout>
        <c:manualLayout>
          <c:xMode val="edge"/>
          <c:yMode val="edge"/>
          <c:x val="0.48195017367874149"/>
          <c:y val="5.2656827164952277E-2"/>
          <c:w val="0.1863114236318904"/>
          <c:h val="0.10040578926571922"/>
        </c:manualLayout>
      </c:layout>
      <c:overlay val="0"/>
      <c:spPr>
        <a:noFill/>
        <a:ln>
          <a:noFill/>
        </a:ln>
        <a:effectLst/>
      </c:spPr>
      <c:txPr>
        <a:bodyPr rot="0" spcFirstLastPara="1" vertOverflow="ellipsis" vert="horz" wrap="square" anchor="ctr" anchorCtr="1"/>
        <a:lstStyle/>
        <a:p>
          <a:pPr>
            <a:defRPr sz="1100" b="0" i="0" u="none" strike="noStrike" kern="1200" baseline="0">
              <a:solidFill>
                <a:srgbClr val="0097A7"/>
              </a:solidFill>
              <a:latin typeface="Roboto" panose="02000000000000000000" pitchFamily="2" charset="0"/>
              <a:ea typeface="Roboto" panose="02000000000000000000" pitchFamily="2" charset="0"/>
              <a:cs typeface="Roboto" panose="02000000000000000000" pitchFamily="2" charset="0"/>
            </a:defRPr>
          </a:pPr>
          <a:endParaRPr lang="es-CO"/>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100">
          <a:solidFill>
            <a:srgbClr val="0097A7"/>
          </a:solidFill>
          <a:latin typeface="Roboto" panose="02000000000000000000" pitchFamily="2" charset="0"/>
          <a:ea typeface="Roboto" panose="02000000000000000000" pitchFamily="2" charset="0"/>
          <a:cs typeface="Roboto" panose="02000000000000000000" pitchFamily="2" charset="0"/>
        </a:defRPr>
      </a:pPr>
      <a:endParaRPr lang="es-CO"/>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baseline="0">
                <a:solidFill>
                  <a:srgbClr val="0097A7"/>
                </a:solidFill>
                <a:latin typeface="Roboto" panose="02000000000000000000" pitchFamily="2" charset="0"/>
                <a:ea typeface="Roboto" panose="02000000000000000000" pitchFamily="2" charset="0"/>
                <a:cs typeface="Roboto" panose="02000000000000000000" pitchFamily="2" charset="0"/>
              </a:defRPr>
            </a:pPr>
            <a:r>
              <a:rPr lang="es-CO" sz="800" dirty="0">
                <a:solidFill>
                  <a:schemeClr val="tx1"/>
                </a:solidFill>
              </a:rPr>
              <a:t>Gráfico 24. Calidad de la</a:t>
            </a:r>
            <a:r>
              <a:rPr lang="es-CO" sz="800" baseline="0" dirty="0">
                <a:solidFill>
                  <a:schemeClr val="tx1"/>
                </a:solidFill>
              </a:rPr>
              <a:t> seguridad del Programa de Protección y Asistencia</a:t>
            </a:r>
            <a:endParaRPr lang="es-CO" sz="800" dirty="0">
              <a:solidFill>
                <a:schemeClr val="tx1"/>
              </a:solidFill>
            </a:endParaRPr>
          </a:p>
        </c:rich>
      </c:tx>
      <c:layout>
        <c:manualLayout>
          <c:xMode val="edge"/>
          <c:yMode val="edge"/>
          <c:x val="0.37970868839812211"/>
          <c:y val="0.9370809282968926"/>
        </c:manualLayout>
      </c:layout>
      <c:overlay val="0"/>
      <c:spPr>
        <a:noFill/>
        <a:ln>
          <a:noFill/>
        </a:ln>
        <a:effectLst/>
      </c:spPr>
      <c:txPr>
        <a:bodyPr rot="0" spcFirstLastPara="1" vertOverflow="ellipsis" vert="horz" wrap="square" anchor="ctr" anchorCtr="1"/>
        <a:lstStyle/>
        <a:p>
          <a:pPr>
            <a:defRPr sz="1200" b="1" i="0" u="none" strike="noStrike" kern="1200" baseline="0">
              <a:solidFill>
                <a:srgbClr val="0097A7"/>
              </a:solidFill>
              <a:latin typeface="Roboto" panose="02000000000000000000" pitchFamily="2" charset="0"/>
              <a:ea typeface="Roboto" panose="02000000000000000000" pitchFamily="2" charset="0"/>
              <a:cs typeface="Roboto" panose="02000000000000000000" pitchFamily="2" charset="0"/>
            </a:defRPr>
          </a:pPr>
          <a:endParaRPr lang="es-CO"/>
        </a:p>
      </c:txPr>
    </c:title>
    <c:autoTitleDeleted val="0"/>
    <c:plotArea>
      <c:layout>
        <c:manualLayout>
          <c:layoutTarget val="inner"/>
          <c:xMode val="edge"/>
          <c:yMode val="edge"/>
          <c:x val="0"/>
          <c:y val="9.3608930826694886E-2"/>
          <c:w val="0.89159320486561389"/>
          <c:h val="0.70393583359522771"/>
        </c:manualLayout>
      </c:layout>
      <c:barChart>
        <c:barDir val="col"/>
        <c:grouping val="clustered"/>
        <c:varyColors val="0"/>
        <c:ser>
          <c:idx val="0"/>
          <c:order val="0"/>
          <c:tx>
            <c:strRef>
              <c:f>Hoja1!$B$1</c:f>
              <c:strCache>
                <c:ptCount val="1"/>
                <c:pt idx="0">
                  <c:v>I-2025</c:v>
                </c:pt>
              </c:strCache>
            </c:strRef>
          </c:tx>
          <c:spPr>
            <a:solidFill>
              <a:srgbClr val="08539F"/>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anchor="ctr" anchorCtr="1"/>
              <a:lstStyle/>
              <a:p>
                <a:pPr>
                  <a:defRPr sz="1000" b="0" i="0" u="none" strike="noStrike" kern="1200" baseline="0">
                    <a:solidFill>
                      <a:srgbClr val="0097A7"/>
                    </a:solidFill>
                    <a:latin typeface="Roboto" panose="02000000000000000000" pitchFamily="2" charset="0"/>
                    <a:ea typeface="Roboto" panose="02000000000000000000" pitchFamily="2" charset="0"/>
                    <a:cs typeface="Roboto" panose="02000000000000000000" pitchFamily="2" charset="0"/>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Hoja1!$A$2:$A$7</c:f>
              <c:strCache>
                <c:ptCount val="3"/>
                <c:pt idx="0">
                  <c:v>EXCELENTE</c:v>
                </c:pt>
                <c:pt idx="1">
                  <c:v>BUENO</c:v>
                </c:pt>
                <c:pt idx="2">
                  <c:v>REGULAR</c:v>
                </c:pt>
              </c:strCache>
              <c:extLst/>
            </c:strRef>
          </c:cat>
          <c:val>
            <c:numRef>
              <c:f>Hoja1!$B$2:$B$7</c:f>
              <c:numCache>
                <c:formatCode>0.00%</c:formatCode>
                <c:ptCount val="3"/>
                <c:pt idx="0">
                  <c:v>0.86875000000000002</c:v>
                </c:pt>
                <c:pt idx="1">
                  <c:v>8.7499999999999994E-2</c:v>
                </c:pt>
                <c:pt idx="2">
                  <c:v>3.125E-2</c:v>
                </c:pt>
              </c:numCache>
              <c:extLst/>
            </c:numRef>
          </c:val>
          <c:extLst>
            <c:ext xmlns:c16="http://schemas.microsoft.com/office/drawing/2014/chart" uri="{C3380CC4-5D6E-409C-BE32-E72D297353CC}">
              <c16:uniqueId val="{00000001-49D4-41D8-9144-79E4988D5BBE}"/>
            </c:ext>
          </c:extLst>
        </c:ser>
        <c:ser>
          <c:idx val="1"/>
          <c:order val="1"/>
          <c:tx>
            <c:strRef>
              <c:f>Hoja1!$C$1</c:f>
              <c:strCache>
                <c:ptCount val="1"/>
                <c:pt idx="0">
                  <c:v>II-2025</c:v>
                </c:pt>
              </c:strCache>
            </c:strRef>
          </c:tx>
          <c:spPr>
            <a:solidFill>
              <a:srgbClr val="FCC50E"/>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anchor="ctr" anchorCtr="1"/>
              <a:lstStyle/>
              <a:p>
                <a:pPr>
                  <a:defRPr sz="1000" b="0" i="0" u="none" strike="noStrike" kern="1200" baseline="0">
                    <a:solidFill>
                      <a:srgbClr val="0097A7"/>
                    </a:solidFill>
                    <a:latin typeface="Roboto" panose="02000000000000000000" pitchFamily="2" charset="0"/>
                    <a:ea typeface="Roboto" panose="02000000000000000000" pitchFamily="2" charset="0"/>
                    <a:cs typeface="Roboto" panose="02000000000000000000" pitchFamily="2" charset="0"/>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Hoja1!$A$2:$A$7</c:f>
              <c:strCache>
                <c:ptCount val="3"/>
                <c:pt idx="0">
                  <c:v>EXCELENTE</c:v>
                </c:pt>
                <c:pt idx="1">
                  <c:v>BUENO</c:v>
                </c:pt>
                <c:pt idx="2">
                  <c:v>REGULAR</c:v>
                </c:pt>
              </c:strCache>
              <c:extLst/>
            </c:strRef>
          </c:cat>
          <c:val>
            <c:numRef>
              <c:f>Hoja1!$C$2:$C$7</c:f>
              <c:numCache>
                <c:formatCode>0.00%</c:formatCode>
                <c:ptCount val="3"/>
                <c:pt idx="0">
                  <c:v>0.84931506849315064</c:v>
                </c:pt>
                <c:pt idx="1">
                  <c:v>0.15068493150684931</c:v>
                </c:pt>
                <c:pt idx="2">
                  <c:v>0</c:v>
                </c:pt>
              </c:numCache>
              <c:extLst/>
            </c:numRef>
          </c:val>
          <c:extLst>
            <c:ext xmlns:c16="http://schemas.microsoft.com/office/drawing/2014/chart" uri="{C3380CC4-5D6E-409C-BE32-E72D297353CC}">
              <c16:uniqueId val="{00000002-49D4-41D8-9144-79E4988D5BBE}"/>
            </c:ext>
          </c:extLst>
        </c:ser>
        <c:dLbls>
          <c:showLegendKey val="0"/>
          <c:showVal val="1"/>
          <c:showCatName val="0"/>
          <c:showSerName val="0"/>
          <c:showPercent val="0"/>
          <c:showBubbleSize val="0"/>
        </c:dLbls>
        <c:gapWidth val="150"/>
        <c:overlap val="-25"/>
        <c:axId val="-47058432"/>
        <c:axId val="-47061152"/>
      </c:barChart>
      <c:catAx>
        <c:axId val="-4705843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rgbClr val="0097A7"/>
                </a:solidFill>
                <a:latin typeface="Roboto" panose="02000000000000000000" pitchFamily="2" charset="0"/>
                <a:ea typeface="Roboto" panose="02000000000000000000" pitchFamily="2" charset="0"/>
                <a:cs typeface="Roboto" panose="02000000000000000000" pitchFamily="2" charset="0"/>
              </a:defRPr>
            </a:pPr>
            <a:endParaRPr lang="es-CO"/>
          </a:p>
        </c:txPr>
        <c:crossAx val="-47061152"/>
        <c:crosses val="autoZero"/>
        <c:auto val="1"/>
        <c:lblAlgn val="ctr"/>
        <c:lblOffset val="100"/>
        <c:noMultiLvlLbl val="0"/>
      </c:catAx>
      <c:valAx>
        <c:axId val="-47061152"/>
        <c:scaling>
          <c:orientation val="minMax"/>
        </c:scaling>
        <c:delete val="1"/>
        <c:axPos val="l"/>
        <c:numFmt formatCode="0.00%" sourceLinked="1"/>
        <c:majorTickMark val="none"/>
        <c:minorTickMark val="none"/>
        <c:tickLblPos val="nextTo"/>
        <c:crossAx val="-47058432"/>
        <c:crosses val="autoZero"/>
        <c:crossBetween val="between"/>
      </c:valAx>
      <c:spPr>
        <a:noFill/>
        <a:ln>
          <a:noFill/>
        </a:ln>
        <a:effectLst/>
      </c:spPr>
    </c:plotArea>
    <c:legend>
      <c:legendPos val="t"/>
      <c:layout>
        <c:manualLayout>
          <c:xMode val="edge"/>
          <c:yMode val="edge"/>
          <c:x val="0.40198952426810719"/>
          <c:y val="0.17353350524016531"/>
          <c:w val="0.17114070340015597"/>
          <c:h val="8.8650830676975878E-2"/>
        </c:manualLayout>
      </c:layout>
      <c:overlay val="0"/>
      <c:spPr>
        <a:noFill/>
        <a:ln>
          <a:noFill/>
        </a:ln>
        <a:effectLst/>
      </c:spPr>
      <c:txPr>
        <a:bodyPr rot="0" spcFirstLastPara="1" vertOverflow="ellipsis" vert="horz" wrap="square" anchor="ctr" anchorCtr="1"/>
        <a:lstStyle/>
        <a:p>
          <a:pPr>
            <a:defRPr sz="1000" b="0" i="0" u="none" strike="noStrike" kern="1200" baseline="0">
              <a:solidFill>
                <a:srgbClr val="0097A7"/>
              </a:solidFill>
              <a:latin typeface="Roboto" panose="02000000000000000000" pitchFamily="2" charset="0"/>
              <a:ea typeface="Roboto" panose="02000000000000000000" pitchFamily="2" charset="0"/>
              <a:cs typeface="Roboto" panose="02000000000000000000" pitchFamily="2" charset="0"/>
            </a:defRPr>
          </a:pPr>
          <a:endParaRPr lang="es-CO"/>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000">
          <a:solidFill>
            <a:srgbClr val="0097A7"/>
          </a:solidFill>
          <a:latin typeface="Roboto" panose="02000000000000000000" pitchFamily="2" charset="0"/>
          <a:ea typeface="Roboto" panose="02000000000000000000" pitchFamily="2" charset="0"/>
          <a:cs typeface="Roboto" panose="02000000000000000000" pitchFamily="2" charset="0"/>
        </a:defRPr>
      </a:pPr>
      <a:endParaRPr lang="es-CO"/>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320" b="1" i="0" u="none" strike="noStrike" kern="1200" baseline="0">
                <a:solidFill>
                  <a:srgbClr val="0097A7"/>
                </a:solidFill>
                <a:latin typeface="Roboto" panose="02000000000000000000" pitchFamily="2" charset="0"/>
                <a:ea typeface="Roboto" panose="02000000000000000000" pitchFamily="2" charset="0"/>
                <a:cs typeface="Roboto" panose="02000000000000000000" pitchFamily="2" charset="0"/>
              </a:defRPr>
            </a:pPr>
            <a:r>
              <a:rPr lang="es-CO" sz="800" dirty="0">
                <a:solidFill>
                  <a:schemeClr val="tx1"/>
                </a:solidFill>
              </a:rPr>
              <a:t>Gráfico 25.</a:t>
            </a:r>
            <a:r>
              <a:rPr lang="es-CO" sz="800" baseline="0" dirty="0">
                <a:solidFill>
                  <a:schemeClr val="tx1"/>
                </a:solidFill>
              </a:rPr>
              <a:t> Calidad Asistencias Psicológicas del Programa Protección y Asistencia</a:t>
            </a:r>
            <a:endParaRPr lang="es-CO" sz="800" dirty="0">
              <a:solidFill>
                <a:schemeClr val="tx1"/>
              </a:solidFill>
            </a:endParaRPr>
          </a:p>
        </c:rich>
      </c:tx>
      <c:layout>
        <c:manualLayout>
          <c:xMode val="edge"/>
          <c:yMode val="edge"/>
          <c:x val="0.37458119036970783"/>
          <c:y val="0.89002019215124895"/>
        </c:manualLayout>
      </c:layout>
      <c:overlay val="0"/>
      <c:spPr>
        <a:noFill/>
        <a:ln>
          <a:noFill/>
        </a:ln>
        <a:effectLst/>
      </c:spPr>
      <c:txPr>
        <a:bodyPr rot="0" spcFirstLastPara="1" vertOverflow="ellipsis" vert="horz" wrap="square" anchor="ctr" anchorCtr="1"/>
        <a:lstStyle/>
        <a:p>
          <a:pPr>
            <a:defRPr sz="1320" b="1" i="0" u="none" strike="noStrike" kern="1200" baseline="0">
              <a:solidFill>
                <a:srgbClr val="0097A7"/>
              </a:solidFill>
              <a:latin typeface="Roboto" panose="02000000000000000000" pitchFamily="2" charset="0"/>
              <a:ea typeface="Roboto" panose="02000000000000000000" pitchFamily="2" charset="0"/>
              <a:cs typeface="Roboto" panose="02000000000000000000" pitchFamily="2" charset="0"/>
            </a:defRPr>
          </a:pPr>
          <a:endParaRPr lang="es-CO"/>
        </a:p>
      </c:txPr>
    </c:title>
    <c:autoTitleDeleted val="0"/>
    <c:plotArea>
      <c:layout>
        <c:manualLayout>
          <c:layoutTarget val="inner"/>
          <c:xMode val="edge"/>
          <c:yMode val="edge"/>
          <c:x val="3.549865831842576E-2"/>
          <c:y val="0.10444960916896612"/>
          <c:w val="0.90336476346650763"/>
          <c:h val="0.62056419173814381"/>
        </c:manualLayout>
      </c:layout>
      <c:barChart>
        <c:barDir val="col"/>
        <c:grouping val="clustered"/>
        <c:varyColors val="0"/>
        <c:ser>
          <c:idx val="0"/>
          <c:order val="0"/>
          <c:tx>
            <c:strRef>
              <c:f>Hoja1!$B$1</c:f>
              <c:strCache>
                <c:ptCount val="1"/>
                <c:pt idx="0">
                  <c:v>I-2025</c:v>
                </c:pt>
              </c:strCache>
            </c:strRef>
          </c:tx>
          <c:spPr>
            <a:solidFill>
              <a:srgbClr val="08539F"/>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numFmt formatCode="0.00%" sourceLinked="0"/>
            <c:spPr>
              <a:noFill/>
              <a:ln>
                <a:noFill/>
              </a:ln>
              <a:effectLst/>
            </c:spPr>
            <c:txPr>
              <a:bodyPr rot="0" spcFirstLastPara="1" vertOverflow="ellipsis" vert="horz" wrap="square" anchor="ctr" anchorCtr="1"/>
              <a:lstStyle/>
              <a:p>
                <a:pPr>
                  <a:defRPr sz="800" b="0" i="0" u="none" strike="noStrike" kern="1200" baseline="0">
                    <a:solidFill>
                      <a:srgbClr val="0097A7"/>
                    </a:solidFill>
                    <a:latin typeface="Roboto" panose="02000000000000000000" pitchFamily="2" charset="0"/>
                    <a:ea typeface="Roboto" panose="02000000000000000000" pitchFamily="2" charset="0"/>
                    <a:cs typeface="Roboto" panose="02000000000000000000" pitchFamily="2" charset="0"/>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Hoja1!$A$2:$A$7</c:f>
              <c:strCache>
                <c:ptCount val="6"/>
                <c:pt idx="0">
                  <c:v>EXCELENTE</c:v>
                </c:pt>
                <c:pt idx="1">
                  <c:v>BUENO</c:v>
                </c:pt>
                <c:pt idx="2">
                  <c:v>REGULAR</c:v>
                </c:pt>
                <c:pt idx="3">
                  <c:v>MALO</c:v>
                </c:pt>
                <c:pt idx="4">
                  <c:v>MUY MALO</c:v>
                </c:pt>
                <c:pt idx="5">
                  <c:v>NO SABE / NO RESPONDE</c:v>
                </c:pt>
              </c:strCache>
            </c:strRef>
          </c:cat>
          <c:val>
            <c:numRef>
              <c:f>Hoja1!$B$2:$B$7</c:f>
              <c:numCache>
                <c:formatCode>0.00%</c:formatCode>
                <c:ptCount val="6"/>
                <c:pt idx="0">
                  <c:v>0.86250000000000004</c:v>
                </c:pt>
                <c:pt idx="1">
                  <c:v>9.375E-2</c:v>
                </c:pt>
                <c:pt idx="2">
                  <c:v>3.125E-2</c:v>
                </c:pt>
                <c:pt idx="3">
                  <c:v>0</c:v>
                </c:pt>
                <c:pt idx="4">
                  <c:v>1.2500000000000001E-2</c:v>
                </c:pt>
                <c:pt idx="5">
                  <c:v>0</c:v>
                </c:pt>
              </c:numCache>
            </c:numRef>
          </c:val>
          <c:extLst>
            <c:ext xmlns:c16="http://schemas.microsoft.com/office/drawing/2014/chart" uri="{C3380CC4-5D6E-409C-BE32-E72D297353CC}">
              <c16:uniqueId val="{00000001-E237-4184-9B95-6E6734AC5703}"/>
            </c:ext>
          </c:extLst>
        </c:ser>
        <c:ser>
          <c:idx val="1"/>
          <c:order val="1"/>
          <c:tx>
            <c:strRef>
              <c:f>Hoja1!$C$1</c:f>
              <c:strCache>
                <c:ptCount val="1"/>
                <c:pt idx="0">
                  <c:v>II-2025</c:v>
                </c:pt>
              </c:strCache>
            </c:strRef>
          </c:tx>
          <c:spPr>
            <a:solidFill>
              <a:srgbClr val="FCC50E"/>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anchor="ctr" anchorCtr="1"/>
              <a:lstStyle/>
              <a:p>
                <a:pPr>
                  <a:defRPr sz="800" b="0" i="0" u="none" strike="noStrike" kern="1200" baseline="0">
                    <a:solidFill>
                      <a:srgbClr val="0097A7"/>
                    </a:solidFill>
                    <a:latin typeface="Roboto" panose="02000000000000000000" pitchFamily="2" charset="0"/>
                    <a:ea typeface="Roboto" panose="02000000000000000000" pitchFamily="2" charset="0"/>
                    <a:cs typeface="Roboto" panose="02000000000000000000" pitchFamily="2" charset="0"/>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Hoja1!$A$2:$A$7</c:f>
              <c:strCache>
                <c:ptCount val="6"/>
                <c:pt idx="0">
                  <c:v>EXCELENTE</c:v>
                </c:pt>
                <c:pt idx="1">
                  <c:v>BUENO</c:v>
                </c:pt>
                <c:pt idx="2">
                  <c:v>REGULAR</c:v>
                </c:pt>
                <c:pt idx="3">
                  <c:v>MALO</c:v>
                </c:pt>
                <c:pt idx="4">
                  <c:v>MUY MALO</c:v>
                </c:pt>
                <c:pt idx="5">
                  <c:v>NO SABE / NO RESPONDE</c:v>
                </c:pt>
              </c:strCache>
            </c:strRef>
          </c:cat>
          <c:val>
            <c:numRef>
              <c:f>Hoja1!$C$2:$C$7</c:f>
              <c:numCache>
                <c:formatCode>0.00%</c:formatCode>
                <c:ptCount val="6"/>
                <c:pt idx="0">
                  <c:v>0.82191780821917804</c:v>
                </c:pt>
                <c:pt idx="1">
                  <c:v>0.13698630136986301</c:v>
                </c:pt>
                <c:pt idx="2">
                  <c:v>2.7397260273972601E-2</c:v>
                </c:pt>
                <c:pt idx="3">
                  <c:v>1.3698630136986301E-2</c:v>
                </c:pt>
                <c:pt idx="4">
                  <c:v>0</c:v>
                </c:pt>
                <c:pt idx="5">
                  <c:v>0</c:v>
                </c:pt>
              </c:numCache>
            </c:numRef>
          </c:val>
          <c:extLst>
            <c:ext xmlns:c16="http://schemas.microsoft.com/office/drawing/2014/chart" uri="{C3380CC4-5D6E-409C-BE32-E72D297353CC}">
              <c16:uniqueId val="{00000002-E237-4184-9B95-6E6734AC5703}"/>
            </c:ext>
          </c:extLst>
        </c:ser>
        <c:dLbls>
          <c:showLegendKey val="0"/>
          <c:showVal val="1"/>
          <c:showCatName val="0"/>
          <c:showSerName val="0"/>
          <c:showPercent val="0"/>
          <c:showBubbleSize val="0"/>
        </c:dLbls>
        <c:gapWidth val="150"/>
        <c:overlap val="-25"/>
        <c:axId val="-47062784"/>
        <c:axId val="-47060608"/>
      </c:barChart>
      <c:catAx>
        <c:axId val="-4706278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rgbClr val="0097A7"/>
                </a:solidFill>
                <a:latin typeface="Roboto" panose="02000000000000000000" pitchFamily="2" charset="0"/>
                <a:ea typeface="Roboto" panose="02000000000000000000" pitchFamily="2" charset="0"/>
                <a:cs typeface="Roboto" panose="02000000000000000000" pitchFamily="2" charset="0"/>
              </a:defRPr>
            </a:pPr>
            <a:endParaRPr lang="es-CO"/>
          </a:p>
        </c:txPr>
        <c:crossAx val="-47060608"/>
        <c:crosses val="autoZero"/>
        <c:auto val="1"/>
        <c:lblAlgn val="ctr"/>
        <c:lblOffset val="100"/>
        <c:noMultiLvlLbl val="0"/>
      </c:catAx>
      <c:valAx>
        <c:axId val="-47060608"/>
        <c:scaling>
          <c:orientation val="minMax"/>
        </c:scaling>
        <c:delete val="1"/>
        <c:axPos val="l"/>
        <c:numFmt formatCode="0.00%" sourceLinked="1"/>
        <c:majorTickMark val="none"/>
        <c:minorTickMark val="none"/>
        <c:tickLblPos val="nextTo"/>
        <c:crossAx val="-47062784"/>
        <c:crosses val="autoZero"/>
        <c:crossBetween val="between"/>
      </c:valAx>
      <c:spPr>
        <a:noFill/>
        <a:ln>
          <a:noFill/>
        </a:ln>
        <a:effectLst/>
      </c:spPr>
    </c:plotArea>
    <c:legend>
      <c:legendPos val="t"/>
      <c:layout>
        <c:manualLayout>
          <c:xMode val="edge"/>
          <c:yMode val="edge"/>
          <c:x val="0.39360263242894061"/>
          <c:y val="0.10930072535190777"/>
          <c:w val="0.20885043977340489"/>
          <c:h val="9.9244812723637207E-2"/>
        </c:manualLayout>
      </c:layout>
      <c:overlay val="0"/>
      <c:spPr>
        <a:noFill/>
        <a:ln>
          <a:noFill/>
        </a:ln>
        <a:effectLst/>
      </c:spPr>
      <c:txPr>
        <a:bodyPr rot="0" spcFirstLastPara="1" vertOverflow="ellipsis" vert="horz" wrap="square" anchor="ctr" anchorCtr="1"/>
        <a:lstStyle/>
        <a:p>
          <a:pPr>
            <a:defRPr sz="1100" b="0" i="0" u="none" strike="noStrike" kern="1200" baseline="0">
              <a:solidFill>
                <a:srgbClr val="0097A7"/>
              </a:solidFill>
              <a:latin typeface="Roboto" panose="02000000000000000000" pitchFamily="2" charset="0"/>
              <a:ea typeface="Roboto" panose="02000000000000000000" pitchFamily="2" charset="0"/>
              <a:cs typeface="Roboto" panose="02000000000000000000" pitchFamily="2" charset="0"/>
            </a:defRPr>
          </a:pPr>
          <a:endParaRPr lang="es-CO"/>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100">
          <a:solidFill>
            <a:srgbClr val="0097A7"/>
          </a:solidFill>
          <a:latin typeface="Roboto" panose="02000000000000000000" pitchFamily="2" charset="0"/>
          <a:ea typeface="Roboto" panose="02000000000000000000" pitchFamily="2" charset="0"/>
          <a:cs typeface="Roboto" panose="02000000000000000000" pitchFamily="2" charset="0"/>
        </a:defRPr>
      </a:pPr>
      <a:endParaRPr lang="es-CO"/>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320" b="1" i="0" u="none" strike="noStrike" kern="1200" baseline="0">
                <a:solidFill>
                  <a:srgbClr val="0097A7"/>
                </a:solidFill>
                <a:latin typeface="Roboto" panose="02000000000000000000" pitchFamily="2" charset="0"/>
                <a:ea typeface="Roboto" panose="02000000000000000000" pitchFamily="2" charset="0"/>
                <a:cs typeface="Roboto" panose="02000000000000000000" pitchFamily="2" charset="0"/>
              </a:defRPr>
            </a:pPr>
            <a:r>
              <a:rPr lang="es-CO" sz="800" dirty="0">
                <a:solidFill>
                  <a:schemeClr val="tx1"/>
                </a:solidFill>
              </a:rPr>
              <a:t>Gráfico 26. Tiempo</a:t>
            </a:r>
            <a:r>
              <a:rPr lang="es-CO" sz="800" baseline="0" dirty="0">
                <a:solidFill>
                  <a:schemeClr val="tx1"/>
                </a:solidFill>
              </a:rPr>
              <a:t> de respuesta del Programa de Protección y Asistencia </a:t>
            </a:r>
            <a:endParaRPr lang="es-CO" sz="800" dirty="0">
              <a:solidFill>
                <a:schemeClr val="tx1"/>
              </a:solidFill>
            </a:endParaRPr>
          </a:p>
        </c:rich>
      </c:tx>
      <c:layout>
        <c:manualLayout>
          <c:xMode val="edge"/>
          <c:yMode val="edge"/>
          <c:x val="0.48895187016610792"/>
          <c:y val="0.91330067823961669"/>
        </c:manualLayout>
      </c:layout>
      <c:overlay val="0"/>
      <c:spPr>
        <a:noFill/>
        <a:ln>
          <a:noFill/>
        </a:ln>
        <a:effectLst/>
      </c:spPr>
      <c:txPr>
        <a:bodyPr rot="0" spcFirstLastPara="1" vertOverflow="ellipsis" vert="horz" wrap="square" anchor="ctr" anchorCtr="1"/>
        <a:lstStyle/>
        <a:p>
          <a:pPr>
            <a:defRPr sz="1320" b="1" i="0" u="none" strike="noStrike" kern="1200" baseline="0">
              <a:solidFill>
                <a:srgbClr val="0097A7"/>
              </a:solidFill>
              <a:latin typeface="Roboto" panose="02000000000000000000" pitchFamily="2" charset="0"/>
              <a:ea typeface="Roboto" panose="02000000000000000000" pitchFamily="2" charset="0"/>
              <a:cs typeface="Roboto" panose="02000000000000000000" pitchFamily="2" charset="0"/>
            </a:defRPr>
          </a:pPr>
          <a:endParaRPr lang="es-CO"/>
        </a:p>
      </c:txPr>
    </c:title>
    <c:autoTitleDeleted val="0"/>
    <c:plotArea>
      <c:layout>
        <c:manualLayout>
          <c:layoutTarget val="inner"/>
          <c:xMode val="edge"/>
          <c:yMode val="edge"/>
          <c:x val="2.3695720823360994E-2"/>
          <c:y val="0.15263052169364777"/>
          <c:w val="0.95655784515717146"/>
          <c:h val="0.54689307574259016"/>
        </c:manualLayout>
      </c:layout>
      <c:barChart>
        <c:barDir val="col"/>
        <c:grouping val="clustered"/>
        <c:varyColors val="0"/>
        <c:ser>
          <c:idx val="0"/>
          <c:order val="0"/>
          <c:tx>
            <c:strRef>
              <c:f>Hoja1!$B$1</c:f>
              <c:strCache>
                <c:ptCount val="1"/>
                <c:pt idx="0">
                  <c:v>I-2025</c:v>
                </c:pt>
              </c:strCache>
            </c:strRef>
          </c:tx>
          <c:spPr>
            <a:solidFill>
              <a:srgbClr val="08539F"/>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anchor="ctr" anchorCtr="1"/>
              <a:lstStyle/>
              <a:p>
                <a:pPr>
                  <a:defRPr sz="800" b="0" i="0" u="none" strike="noStrike" kern="1200" baseline="0">
                    <a:solidFill>
                      <a:srgbClr val="0097A7"/>
                    </a:solidFill>
                    <a:latin typeface="Roboto" panose="02000000000000000000" pitchFamily="2" charset="0"/>
                    <a:ea typeface="Roboto" panose="02000000000000000000" pitchFamily="2" charset="0"/>
                    <a:cs typeface="Roboto" panose="02000000000000000000" pitchFamily="2" charset="0"/>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Hoja1!$A$2:$A$7</c:f>
              <c:strCache>
                <c:ptCount val="6"/>
                <c:pt idx="0">
                  <c:v>EXCELENTE</c:v>
                </c:pt>
                <c:pt idx="1">
                  <c:v>BUENO</c:v>
                </c:pt>
                <c:pt idx="2">
                  <c:v>REGULAR</c:v>
                </c:pt>
                <c:pt idx="3">
                  <c:v>MALO</c:v>
                </c:pt>
                <c:pt idx="4">
                  <c:v>MUY MALO</c:v>
                </c:pt>
                <c:pt idx="5">
                  <c:v>NO SABE / NO RESPONDE</c:v>
                </c:pt>
              </c:strCache>
            </c:strRef>
          </c:cat>
          <c:val>
            <c:numRef>
              <c:f>Hoja1!$B$2:$B$7</c:f>
              <c:numCache>
                <c:formatCode>0.00%</c:formatCode>
                <c:ptCount val="6"/>
                <c:pt idx="0">
                  <c:v>0.61250000000000004</c:v>
                </c:pt>
                <c:pt idx="1">
                  <c:v>0.20624999999999999</c:v>
                </c:pt>
                <c:pt idx="2">
                  <c:v>0.1</c:v>
                </c:pt>
                <c:pt idx="3">
                  <c:v>5.6250000000000001E-2</c:v>
                </c:pt>
                <c:pt idx="4">
                  <c:v>1.8749999999999999E-2</c:v>
                </c:pt>
                <c:pt idx="5">
                  <c:v>6.2500000000000003E-3</c:v>
                </c:pt>
              </c:numCache>
            </c:numRef>
          </c:val>
          <c:extLst>
            <c:ext xmlns:c16="http://schemas.microsoft.com/office/drawing/2014/chart" uri="{C3380CC4-5D6E-409C-BE32-E72D297353CC}">
              <c16:uniqueId val="{00000001-CA09-4917-8228-E1327ACA85B6}"/>
            </c:ext>
          </c:extLst>
        </c:ser>
        <c:ser>
          <c:idx val="1"/>
          <c:order val="1"/>
          <c:tx>
            <c:strRef>
              <c:f>Hoja1!$C$1</c:f>
              <c:strCache>
                <c:ptCount val="1"/>
                <c:pt idx="0">
                  <c:v>II-2025</c:v>
                </c:pt>
              </c:strCache>
            </c:strRef>
          </c:tx>
          <c:spPr>
            <a:solidFill>
              <a:srgbClr val="FCC50E"/>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anchor="ctr" anchorCtr="1"/>
              <a:lstStyle/>
              <a:p>
                <a:pPr>
                  <a:defRPr sz="800" b="0" i="0" u="none" strike="noStrike" kern="1200" baseline="0">
                    <a:solidFill>
                      <a:srgbClr val="0097A7"/>
                    </a:solidFill>
                    <a:latin typeface="Roboto" panose="02000000000000000000" pitchFamily="2" charset="0"/>
                    <a:ea typeface="Roboto" panose="02000000000000000000" pitchFamily="2" charset="0"/>
                    <a:cs typeface="Roboto" panose="02000000000000000000" pitchFamily="2" charset="0"/>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Hoja1!$A$2:$A$7</c:f>
              <c:strCache>
                <c:ptCount val="6"/>
                <c:pt idx="0">
                  <c:v>EXCELENTE</c:v>
                </c:pt>
                <c:pt idx="1">
                  <c:v>BUENO</c:v>
                </c:pt>
                <c:pt idx="2">
                  <c:v>REGULAR</c:v>
                </c:pt>
                <c:pt idx="3">
                  <c:v>MALO</c:v>
                </c:pt>
                <c:pt idx="4">
                  <c:v>MUY MALO</c:v>
                </c:pt>
                <c:pt idx="5">
                  <c:v>NO SABE / NO RESPONDE</c:v>
                </c:pt>
              </c:strCache>
            </c:strRef>
          </c:cat>
          <c:val>
            <c:numRef>
              <c:f>Hoja1!$C$2:$C$7</c:f>
              <c:numCache>
                <c:formatCode>0.00%</c:formatCode>
                <c:ptCount val="6"/>
                <c:pt idx="0">
                  <c:v>0.64383561643835618</c:v>
                </c:pt>
                <c:pt idx="1">
                  <c:v>0.17808219178082191</c:v>
                </c:pt>
                <c:pt idx="2">
                  <c:v>0.1095890410958904</c:v>
                </c:pt>
                <c:pt idx="3">
                  <c:v>4.1095890410958902E-2</c:v>
                </c:pt>
                <c:pt idx="4">
                  <c:v>0</c:v>
                </c:pt>
                <c:pt idx="5">
                  <c:v>2.7397260273972601E-2</c:v>
                </c:pt>
              </c:numCache>
            </c:numRef>
          </c:val>
          <c:extLst>
            <c:ext xmlns:c16="http://schemas.microsoft.com/office/drawing/2014/chart" uri="{C3380CC4-5D6E-409C-BE32-E72D297353CC}">
              <c16:uniqueId val="{00000002-CA09-4917-8228-E1327ACA85B6}"/>
            </c:ext>
          </c:extLst>
        </c:ser>
        <c:dLbls>
          <c:showLegendKey val="0"/>
          <c:showVal val="1"/>
          <c:showCatName val="0"/>
          <c:showSerName val="0"/>
          <c:showPercent val="0"/>
          <c:showBubbleSize val="0"/>
        </c:dLbls>
        <c:gapWidth val="150"/>
        <c:overlap val="-25"/>
        <c:axId val="-47060064"/>
        <c:axId val="-47057888"/>
      </c:barChart>
      <c:catAx>
        <c:axId val="-4706006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rgbClr val="0097A7"/>
                </a:solidFill>
                <a:latin typeface="Roboto" panose="02000000000000000000" pitchFamily="2" charset="0"/>
                <a:ea typeface="Roboto" panose="02000000000000000000" pitchFamily="2" charset="0"/>
                <a:cs typeface="Roboto" panose="02000000000000000000" pitchFamily="2" charset="0"/>
              </a:defRPr>
            </a:pPr>
            <a:endParaRPr lang="es-CO"/>
          </a:p>
        </c:txPr>
        <c:crossAx val="-47057888"/>
        <c:crosses val="autoZero"/>
        <c:auto val="1"/>
        <c:lblAlgn val="ctr"/>
        <c:lblOffset val="100"/>
        <c:noMultiLvlLbl val="0"/>
      </c:catAx>
      <c:valAx>
        <c:axId val="-47057888"/>
        <c:scaling>
          <c:orientation val="minMax"/>
        </c:scaling>
        <c:delete val="1"/>
        <c:axPos val="l"/>
        <c:numFmt formatCode="0.00%" sourceLinked="1"/>
        <c:majorTickMark val="none"/>
        <c:minorTickMark val="none"/>
        <c:tickLblPos val="nextTo"/>
        <c:crossAx val="-47060064"/>
        <c:crosses val="autoZero"/>
        <c:crossBetween val="between"/>
      </c:valAx>
      <c:spPr>
        <a:noFill/>
        <a:ln>
          <a:noFill/>
        </a:ln>
        <a:effectLst/>
      </c:spPr>
    </c:plotArea>
    <c:legend>
      <c:legendPos val="t"/>
      <c:layout>
        <c:manualLayout>
          <c:xMode val="edge"/>
          <c:yMode val="edge"/>
          <c:x val="0.3835946937133729"/>
          <c:y val="0.22528083396577206"/>
          <c:w val="0.20911473626616078"/>
          <c:h val="0.11609849456406314"/>
        </c:manualLayout>
      </c:layout>
      <c:overlay val="0"/>
      <c:spPr>
        <a:noFill/>
        <a:ln>
          <a:noFill/>
        </a:ln>
        <a:effectLst/>
      </c:spPr>
      <c:txPr>
        <a:bodyPr rot="0" spcFirstLastPara="1" vertOverflow="ellipsis" vert="horz" wrap="square" anchor="ctr" anchorCtr="1"/>
        <a:lstStyle/>
        <a:p>
          <a:pPr>
            <a:defRPr sz="1100" b="0" i="0" u="none" strike="noStrike" kern="1200" baseline="0">
              <a:solidFill>
                <a:srgbClr val="0097A7"/>
              </a:solidFill>
              <a:latin typeface="Roboto" panose="02000000000000000000" pitchFamily="2" charset="0"/>
              <a:ea typeface="Roboto" panose="02000000000000000000" pitchFamily="2" charset="0"/>
              <a:cs typeface="Roboto" panose="02000000000000000000" pitchFamily="2" charset="0"/>
            </a:defRPr>
          </a:pPr>
          <a:endParaRPr lang="es-CO"/>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100">
          <a:solidFill>
            <a:srgbClr val="0097A7"/>
          </a:solidFill>
          <a:latin typeface="Roboto" panose="02000000000000000000" pitchFamily="2" charset="0"/>
          <a:ea typeface="Roboto" panose="02000000000000000000" pitchFamily="2" charset="0"/>
          <a:cs typeface="Roboto" panose="02000000000000000000" pitchFamily="2" charset="0"/>
        </a:defRPr>
      </a:pPr>
      <a:endParaRPr lang="es-CO"/>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baseline="0">
                <a:solidFill>
                  <a:srgbClr val="0097A7"/>
                </a:solidFill>
                <a:latin typeface="Roboto" panose="02000000000000000000" pitchFamily="2" charset="0"/>
                <a:ea typeface="Roboto" panose="02000000000000000000" pitchFamily="2" charset="0"/>
                <a:cs typeface="Roboto" panose="02000000000000000000" pitchFamily="2" charset="0"/>
              </a:defRPr>
            </a:pPr>
            <a:r>
              <a:rPr lang="es-CO" sz="800" dirty="0">
                <a:solidFill>
                  <a:schemeClr val="tx1"/>
                </a:solidFill>
              </a:rPr>
              <a:t>Gráfico 27.</a:t>
            </a:r>
            <a:r>
              <a:rPr lang="es-CO" sz="800" baseline="0" dirty="0">
                <a:solidFill>
                  <a:schemeClr val="tx1"/>
                </a:solidFill>
              </a:rPr>
              <a:t> Elementos de dotación de la vivienda de protección</a:t>
            </a:r>
            <a:endParaRPr lang="es-CO" sz="800" dirty="0">
              <a:solidFill>
                <a:schemeClr val="tx1"/>
              </a:solidFill>
            </a:endParaRPr>
          </a:p>
        </c:rich>
      </c:tx>
      <c:layout>
        <c:manualLayout>
          <c:xMode val="edge"/>
          <c:yMode val="edge"/>
          <c:x val="0.49578275753042134"/>
          <c:y val="0.87890936517505469"/>
        </c:manualLayout>
      </c:layout>
      <c:overlay val="0"/>
      <c:spPr>
        <a:noFill/>
        <a:ln>
          <a:noFill/>
        </a:ln>
        <a:effectLst/>
      </c:spPr>
      <c:txPr>
        <a:bodyPr rot="0" spcFirstLastPara="1" vertOverflow="ellipsis" vert="horz" wrap="square" anchor="ctr" anchorCtr="1"/>
        <a:lstStyle/>
        <a:p>
          <a:pPr>
            <a:defRPr sz="1200" b="1" i="0" u="none" strike="noStrike" kern="1200" baseline="0">
              <a:solidFill>
                <a:srgbClr val="0097A7"/>
              </a:solidFill>
              <a:latin typeface="Roboto" panose="02000000000000000000" pitchFamily="2" charset="0"/>
              <a:ea typeface="Roboto" panose="02000000000000000000" pitchFamily="2" charset="0"/>
              <a:cs typeface="Roboto" panose="02000000000000000000" pitchFamily="2" charset="0"/>
            </a:defRPr>
          </a:pPr>
          <a:endParaRPr lang="es-CO"/>
        </a:p>
      </c:txPr>
    </c:title>
    <c:autoTitleDeleted val="0"/>
    <c:plotArea>
      <c:layout>
        <c:manualLayout>
          <c:layoutTarget val="inner"/>
          <c:xMode val="edge"/>
          <c:yMode val="edge"/>
          <c:x val="2.1855536623824914E-2"/>
          <c:y val="0.20242381316687974"/>
          <c:w val="0.95628892675235022"/>
          <c:h val="0.37986607661801558"/>
        </c:manualLayout>
      </c:layout>
      <c:barChart>
        <c:barDir val="col"/>
        <c:grouping val="clustered"/>
        <c:varyColors val="0"/>
        <c:ser>
          <c:idx val="0"/>
          <c:order val="0"/>
          <c:tx>
            <c:strRef>
              <c:f>Hoja1!$B$1</c:f>
              <c:strCache>
                <c:ptCount val="1"/>
                <c:pt idx="0">
                  <c:v>I-2025</c:v>
                </c:pt>
              </c:strCache>
            </c:strRef>
          </c:tx>
          <c:spPr>
            <a:solidFill>
              <a:srgbClr val="08539F"/>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anchor="ctr" anchorCtr="1"/>
              <a:lstStyle/>
              <a:p>
                <a:pPr>
                  <a:defRPr sz="800" b="0" i="0" u="none" strike="noStrike" kern="1200" baseline="0">
                    <a:solidFill>
                      <a:srgbClr val="0097A7"/>
                    </a:solidFill>
                    <a:latin typeface="Roboto" panose="02000000000000000000" pitchFamily="2" charset="0"/>
                    <a:ea typeface="Roboto" panose="02000000000000000000" pitchFamily="2" charset="0"/>
                    <a:cs typeface="Roboto" panose="02000000000000000000" pitchFamily="2" charset="0"/>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Hoja1!$A$2:$A$7</c:f>
              <c:strCache>
                <c:ptCount val="6"/>
                <c:pt idx="0">
                  <c:v>EXCELENTE</c:v>
                </c:pt>
                <c:pt idx="1">
                  <c:v>BUENO</c:v>
                </c:pt>
                <c:pt idx="2">
                  <c:v>REGULAR</c:v>
                </c:pt>
                <c:pt idx="3">
                  <c:v>MALO</c:v>
                </c:pt>
                <c:pt idx="4">
                  <c:v>MUY MALO</c:v>
                </c:pt>
                <c:pt idx="5">
                  <c:v>NO SABE / NO RESPONDE</c:v>
                </c:pt>
              </c:strCache>
            </c:strRef>
          </c:cat>
          <c:val>
            <c:numRef>
              <c:f>Hoja1!$B$2:$B$7</c:f>
              <c:numCache>
                <c:formatCode>0.00%</c:formatCode>
                <c:ptCount val="6"/>
                <c:pt idx="0">
                  <c:v>0.76729559748427678</c:v>
                </c:pt>
                <c:pt idx="1">
                  <c:v>0.16981132075471697</c:v>
                </c:pt>
                <c:pt idx="2">
                  <c:v>3.7735849056603772E-2</c:v>
                </c:pt>
                <c:pt idx="3">
                  <c:v>1.2578616352201259E-2</c:v>
                </c:pt>
                <c:pt idx="4">
                  <c:v>1.2578616352201259E-2</c:v>
                </c:pt>
                <c:pt idx="5">
                  <c:v>0</c:v>
                </c:pt>
              </c:numCache>
            </c:numRef>
          </c:val>
          <c:extLst>
            <c:ext xmlns:c16="http://schemas.microsoft.com/office/drawing/2014/chart" uri="{C3380CC4-5D6E-409C-BE32-E72D297353CC}">
              <c16:uniqueId val="{00000001-1381-4DBE-9F7C-BE0168643A64}"/>
            </c:ext>
          </c:extLst>
        </c:ser>
        <c:ser>
          <c:idx val="1"/>
          <c:order val="1"/>
          <c:tx>
            <c:strRef>
              <c:f>Hoja1!$C$1</c:f>
              <c:strCache>
                <c:ptCount val="1"/>
                <c:pt idx="0">
                  <c:v>II-2025</c:v>
                </c:pt>
              </c:strCache>
            </c:strRef>
          </c:tx>
          <c:spPr>
            <a:solidFill>
              <a:srgbClr val="FCC50E"/>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9.9343348290113244E-3"/>
                  <c:y val="-2.059943824629034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A07-43E8-A260-6792721AC80A}"/>
                </c:ext>
              </c:extLst>
            </c:dLbl>
            <c:spPr>
              <a:noFill/>
              <a:ln>
                <a:noFill/>
              </a:ln>
              <a:effectLst/>
            </c:spPr>
            <c:txPr>
              <a:bodyPr rot="0" spcFirstLastPara="1" vertOverflow="ellipsis" vert="horz" wrap="square" anchor="ctr" anchorCtr="1"/>
              <a:lstStyle/>
              <a:p>
                <a:pPr>
                  <a:defRPr sz="800" b="0" i="0" u="none" strike="noStrike" kern="1200" baseline="0">
                    <a:solidFill>
                      <a:srgbClr val="0097A7"/>
                    </a:solidFill>
                    <a:latin typeface="Roboto" panose="02000000000000000000" pitchFamily="2" charset="0"/>
                    <a:ea typeface="Roboto" panose="02000000000000000000" pitchFamily="2" charset="0"/>
                    <a:cs typeface="Roboto" panose="02000000000000000000" pitchFamily="2" charset="0"/>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Hoja1!$A$2:$A$7</c:f>
              <c:strCache>
                <c:ptCount val="6"/>
                <c:pt idx="0">
                  <c:v>EXCELENTE</c:v>
                </c:pt>
                <c:pt idx="1">
                  <c:v>BUENO</c:v>
                </c:pt>
                <c:pt idx="2">
                  <c:v>REGULAR</c:v>
                </c:pt>
                <c:pt idx="3">
                  <c:v>MALO</c:v>
                </c:pt>
                <c:pt idx="4">
                  <c:v>MUY MALO</c:v>
                </c:pt>
                <c:pt idx="5">
                  <c:v>NO SABE / NO RESPONDE</c:v>
                </c:pt>
              </c:strCache>
            </c:strRef>
          </c:cat>
          <c:val>
            <c:numRef>
              <c:f>Hoja1!$C$2:$C$7</c:f>
              <c:numCache>
                <c:formatCode>0.00%</c:formatCode>
                <c:ptCount val="6"/>
                <c:pt idx="0">
                  <c:v>0.71232876712328763</c:v>
                </c:pt>
                <c:pt idx="1">
                  <c:v>0.26027397260273971</c:v>
                </c:pt>
                <c:pt idx="2">
                  <c:v>1.3698630136986301E-2</c:v>
                </c:pt>
                <c:pt idx="3">
                  <c:v>0</c:v>
                </c:pt>
                <c:pt idx="4">
                  <c:v>0</c:v>
                </c:pt>
                <c:pt idx="5">
                  <c:v>1.3698630136986301E-2</c:v>
                </c:pt>
              </c:numCache>
            </c:numRef>
          </c:val>
          <c:extLst>
            <c:ext xmlns:c16="http://schemas.microsoft.com/office/drawing/2014/chart" uri="{C3380CC4-5D6E-409C-BE32-E72D297353CC}">
              <c16:uniqueId val="{00000002-1381-4DBE-9F7C-BE0168643A64}"/>
            </c:ext>
          </c:extLst>
        </c:ser>
        <c:dLbls>
          <c:showLegendKey val="0"/>
          <c:showVal val="1"/>
          <c:showCatName val="0"/>
          <c:showSerName val="0"/>
          <c:showPercent val="0"/>
          <c:showBubbleSize val="0"/>
        </c:dLbls>
        <c:gapWidth val="150"/>
        <c:overlap val="-25"/>
        <c:axId val="-137402608"/>
        <c:axId val="-137402064"/>
      </c:barChart>
      <c:catAx>
        <c:axId val="-13740260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rgbClr val="0097A7"/>
                </a:solidFill>
                <a:latin typeface="Roboto" panose="02000000000000000000" pitchFamily="2" charset="0"/>
                <a:ea typeface="Roboto" panose="02000000000000000000" pitchFamily="2" charset="0"/>
                <a:cs typeface="Roboto" panose="02000000000000000000" pitchFamily="2" charset="0"/>
              </a:defRPr>
            </a:pPr>
            <a:endParaRPr lang="es-CO"/>
          </a:p>
        </c:txPr>
        <c:crossAx val="-137402064"/>
        <c:crosses val="autoZero"/>
        <c:auto val="1"/>
        <c:lblAlgn val="ctr"/>
        <c:lblOffset val="100"/>
        <c:noMultiLvlLbl val="0"/>
      </c:catAx>
      <c:valAx>
        <c:axId val="-137402064"/>
        <c:scaling>
          <c:orientation val="minMax"/>
        </c:scaling>
        <c:delete val="1"/>
        <c:axPos val="l"/>
        <c:numFmt formatCode="0.00%" sourceLinked="1"/>
        <c:majorTickMark val="none"/>
        <c:minorTickMark val="none"/>
        <c:tickLblPos val="nextTo"/>
        <c:crossAx val="-137402608"/>
        <c:crosses val="autoZero"/>
        <c:crossBetween val="between"/>
      </c:valAx>
      <c:spPr>
        <a:noFill/>
        <a:ln>
          <a:noFill/>
        </a:ln>
        <a:effectLst/>
      </c:spPr>
    </c:plotArea>
    <c:legend>
      <c:legendPos val="t"/>
      <c:layout>
        <c:manualLayout>
          <c:xMode val="edge"/>
          <c:yMode val="edge"/>
          <c:x val="0.40164484424449226"/>
          <c:y val="0.10761016779621156"/>
          <c:w val="0.19133544525297588"/>
          <c:h val="0.12277265194789044"/>
        </c:manualLayout>
      </c:layout>
      <c:overlay val="0"/>
      <c:spPr>
        <a:noFill/>
        <a:ln>
          <a:noFill/>
        </a:ln>
        <a:effectLst/>
      </c:spPr>
      <c:txPr>
        <a:bodyPr rot="0" spcFirstLastPara="1" vertOverflow="ellipsis" vert="horz" wrap="square" anchor="ctr" anchorCtr="1"/>
        <a:lstStyle/>
        <a:p>
          <a:pPr>
            <a:defRPr sz="1000" b="0" i="0" u="none" strike="noStrike" kern="1200" baseline="0">
              <a:solidFill>
                <a:srgbClr val="0097A7"/>
              </a:solidFill>
              <a:latin typeface="Roboto" panose="02000000000000000000" pitchFamily="2" charset="0"/>
              <a:ea typeface="Roboto" panose="02000000000000000000" pitchFamily="2" charset="0"/>
              <a:cs typeface="Roboto" panose="02000000000000000000" pitchFamily="2" charset="0"/>
            </a:defRPr>
          </a:pPr>
          <a:endParaRPr lang="es-CO"/>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000">
          <a:solidFill>
            <a:srgbClr val="0097A7"/>
          </a:solidFill>
          <a:latin typeface="Roboto" panose="02000000000000000000" pitchFamily="2" charset="0"/>
          <a:ea typeface="Roboto" panose="02000000000000000000" pitchFamily="2" charset="0"/>
          <a:cs typeface="Roboto" panose="02000000000000000000" pitchFamily="2" charset="0"/>
        </a:defRPr>
      </a:pPr>
      <a:endParaRPr lang="es-CO"/>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320" b="1" i="0" u="none" strike="noStrike" kern="1200" baseline="0">
                <a:solidFill>
                  <a:srgbClr val="0097A7"/>
                </a:solidFill>
                <a:latin typeface="Roboto" panose="02000000000000000000" pitchFamily="2" charset="0"/>
                <a:ea typeface="Roboto" panose="02000000000000000000" pitchFamily="2" charset="0"/>
                <a:cs typeface="Roboto" panose="02000000000000000000" pitchFamily="2" charset="0"/>
              </a:defRPr>
            </a:pPr>
            <a:r>
              <a:rPr lang="es-CO" sz="800" dirty="0">
                <a:solidFill>
                  <a:schemeClr val="tx1"/>
                </a:solidFill>
              </a:rPr>
              <a:t>Gráfico 28. Estado de la vivienda de protección</a:t>
            </a:r>
          </a:p>
        </c:rich>
      </c:tx>
      <c:layout>
        <c:manualLayout>
          <c:xMode val="edge"/>
          <c:yMode val="edge"/>
          <c:x val="0.5426341794299645"/>
          <c:y val="0.85500702625059477"/>
        </c:manualLayout>
      </c:layout>
      <c:overlay val="0"/>
      <c:spPr>
        <a:noFill/>
        <a:ln>
          <a:noFill/>
        </a:ln>
        <a:effectLst/>
      </c:spPr>
      <c:txPr>
        <a:bodyPr rot="0" spcFirstLastPara="1" vertOverflow="ellipsis" vert="horz" wrap="square" anchor="ctr" anchorCtr="1"/>
        <a:lstStyle/>
        <a:p>
          <a:pPr>
            <a:defRPr sz="1320" b="1" i="0" u="none" strike="noStrike" kern="1200" baseline="0">
              <a:solidFill>
                <a:srgbClr val="0097A7"/>
              </a:solidFill>
              <a:latin typeface="Roboto" panose="02000000000000000000" pitchFamily="2" charset="0"/>
              <a:ea typeface="Roboto" panose="02000000000000000000" pitchFamily="2" charset="0"/>
              <a:cs typeface="Roboto" panose="02000000000000000000" pitchFamily="2" charset="0"/>
            </a:defRPr>
          </a:pPr>
          <a:endParaRPr lang="es-CO"/>
        </a:p>
      </c:txPr>
    </c:title>
    <c:autoTitleDeleted val="0"/>
    <c:plotArea>
      <c:layout>
        <c:manualLayout>
          <c:layoutTarget val="inner"/>
          <c:xMode val="edge"/>
          <c:yMode val="edge"/>
          <c:x val="1.5777639637157771E-2"/>
          <c:y val="4.5098128861988537E-2"/>
          <c:w val="0.95661149099781617"/>
          <c:h val="0.51548814731563064"/>
        </c:manualLayout>
      </c:layout>
      <c:barChart>
        <c:barDir val="col"/>
        <c:grouping val="clustered"/>
        <c:varyColors val="0"/>
        <c:ser>
          <c:idx val="0"/>
          <c:order val="0"/>
          <c:tx>
            <c:strRef>
              <c:f>Hoja1!$B$1</c:f>
              <c:strCache>
                <c:ptCount val="1"/>
                <c:pt idx="0">
                  <c:v>I-2025</c:v>
                </c:pt>
              </c:strCache>
            </c:strRef>
          </c:tx>
          <c:spPr>
            <a:solidFill>
              <a:srgbClr val="08539F"/>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anchor="ctr" anchorCtr="1"/>
              <a:lstStyle/>
              <a:p>
                <a:pPr>
                  <a:defRPr sz="800" b="0" i="0" u="none" strike="noStrike" kern="1200" baseline="0">
                    <a:solidFill>
                      <a:srgbClr val="0097A7"/>
                    </a:solidFill>
                    <a:latin typeface="Roboto" panose="02000000000000000000" pitchFamily="2" charset="0"/>
                    <a:ea typeface="Roboto" panose="02000000000000000000" pitchFamily="2" charset="0"/>
                    <a:cs typeface="Roboto" panose="02000000000000000000" pitchFamily="2" charset="0"/>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Hoja1!$A$2:$A$7</c:f>
              <c:strCache>
                <c:ptCount val="6"/>
                <c:pt idx="0">
                  <c:v>EXCELENTE</c:v>
                </c:pt>
                <c:pt idx="1">
                  <c:v>BUENO</c:v>
                </c:pt>
                <c:pt idx="2">
                  <c:v>REGULAR</c:v>
                </c:pt>
                <c:pt idx="3">
                  <c:v>MALO</c:v>
                </c:pt>
                <c:pt idx="4">
                  <c:v>MUY MALO</c:v>
                </c:pt>
                <c:pt idx="5">
                  <c:v>NO SABE / NO RESPONDE</c:v>
                </c:pt>
              </c:strCache>
            </c:strRef>
          </c:cat>
          <c:val>
            <c:numRef>
              <c:f>Hoja1!$B$2:$B$7</c:f>
              <c:numCache>
                <c:formatCode>0.00%</c:formatCode>
                <c:ptCount val="6"/>
                <c:pt idx="0">
                  <c:v>0.83647798742138368</c:v>
                </c:pt>
                <c:pt idx="1">
                  <c:v>0.1069182389937107</c:v>
                </c:pt>
                <c:pt idx="2">
                  <c:v>3.7735849056603772E-2</c:v>
                </c:pt>
                <c:pt idx="3">
                  <c:v>6.2893081761006293E-3</c:v>
                </c:pt>
                <c:pt idx="4">
                  <c:v>1.2578616352201259E-2</c:v>
                </c:pt>
                <c:pt idx="5">
                  <c:v>0</c:v>
                </c:pt>
              </c:numCache>
            </c:numRef>
          </c:val>
          <c:extLst>
            <c:ext xmlns:c16="http://schemas.microsoft.com/office/drawing/2014/chart" uri="{C3380CC4-5D6E-409C-BE32-E72D297353CC}">
              <c16:uniqueId val="{00000001-878B-4EA8-8025-B99810B31A31}"/>
            </c:ext>
          </c:extLst>
        </c:ser>
        <c:ser>
          <c:idx val="1"/>
          <c:order val="1"/>
          <c:tx>
            <c:strRef>
              <c:f>Hoja1!$C$1</c:f>
              <c:strCache>
                <c:ptCount val="1"/>
                <c:pt idx="0">
                  <c:v>II-2025</c:v>
                </c:pt>
              </c:strCache>
            </c:strRef>
          </c:tx>
          <c:spPr>
            <a:solidFill>
              <a:srgbClr val="FCC50E"/>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5777639637157753E-2"/>
                  <c:y val="-6.3806494496313039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E26-4381-AEB8-B6C0D7D8CC13}"/>
                </c:ext>
              </c:extLst>
            </c:dLbl>
            <c:spPr>
              <a:noFill/>
              <a:ln>
                <a:noFill/>
              </a:ln>
              <a:effectLst/>
            </c:spPr>
            <c:txPr>
              <a:bodyPr rot="0" spcFirstLastPara="1" vertOverflow="ellipsis" vert="horz" wrap="square" anchor="ctr" anchorCtr="1"/>
              <a:lstStyle/>
              <a:p>
                <a:pPr>
                  <a:defRPr sz="800" b="0" i="0" u="none" strike="noStrike" kern="1200" baseline="0">
                    <a:solidFill>
                      <a:srgbClr val="0097A7"/>
                    </a:solidFill>
                    <a:latin typeface="Roboto" panose="02000000000000000000" pitchFamily="2" charset="0"/>
                    <a:ea typeface="Roboto" panose="02000000000000000000" pitchFamily="2" charset="0"/>
                    <a:cs typeface="Roboto" panose="02000000000000000000" pitchFamily="2" charset="0"/>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Hoja1!$A$2:$A$7</c:f>
              <c:strCache>
                <c:ptCount val="6"/>
                <c:pt idx="0">
                  <c:v>EXCELENTE</c:v>
                </c:pt>
                <c:pt idx="1">
                  <c:v>BUENO</c:v>
                </c:pt>
                <c:pt idx="2">
                  <c:v>REGULAR</c:v>
                </c:pt>
                <c:pt idx="3">
                  <c:v>MALO</c:v>
                </c:pt>
                <c:pt idx="4">
                  <c:v>MUY MALO</c:v>
                </c:pt>
                <c:pt idx="5">
                  <c:v>NO SABE / NO RESPONDE</c:v>
                </c:pt>
              </c:strCache>
            </c:strRef>
          </c:cat>
          <c:val>
            <c:numRef>
              <c:f>Hoja1!$C$2:$C$7</c:f>
              <c:numCache>
                <c:formatCode>0.00%</c:formatCode>
                <c:ptCount val="6"/>
                <c:pt idx="0">
                  <c:v>0.79452054794520544</c:v>
                </c:pt>
                <c:pt idx="1">
                  <c:v>0.16438356164383561</c:v>
                </c:pt>
                <c:pt idx="2">
                  <c:v>2.7397260273972601E-2</c:v>
                </c:pt>
                <c:pt idx="3">
                  <c:v>0</c:v>
                </c:pt>
                <c:pt idx="4">
                  <c:v>0</c:v>
                </c:pt>
                <c:pt idx="5">
                  <c:v>1.3698630136986301E-2</c:v>
                </c:pt>
              </c:numCache>
            </c:numRef>
          </c:val>
          <c:extLst>
            <c:ext xmlns:c16="http://schemas.microsoft.com/office/drawing/2014/chart" uri="{C3380CC4-5D6E-409C-BE32-E72D297353CC}">
              <c16:uniqueId val="{00000002-878B-4EA8-8025-B99810B31A31}"/>
            </c:ext>
          </c:extLst>
        </c:ser>
        <c:dLbls>
          <c:showLegendKey val="0"/>
          <c:showVal val="1"/>
          <c:showCatName val="0"/>
          <c:showSerName val="0"/>
          <c:showPercent val="0"/>
          <c:showBubbleSize val="0"/>
        </c:dLbls>
        <c:gapWidth val="150"/>
        <c:overlap val="-25"/>
        <c:axId val="-137408592"/>
        <c:axId val="-137406416"/>
      </c:barChart>
      <c:catAx>
        <c:axId val="-13740859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rgbClr val="0097A7"/>
                </a:solidFill>
                <a:latin typeface="Roboto" panose="02000000000000000000" pitchFamily="2" charset="0"/>
                <a:ea typeface="Roboto" panose="02000000000000000000" pitchFamily="2" charset="0"/>
                <a:cs typeface="Roboto" panose="02000000000000000000" pitchFamily="2" charset="0"/>
              </a:defRPr>
            </a:pPr>
            <a:endParaRPr lang="es-CO"/>
          </a:p>
        </c:txPr>
        <c:crossAx val="-137406416"/>
        <c:crosses val="autoZero"/>
        <c:auto val="1"/>
        <c:lblAlgn val="ctr"/>
        <c:lblOffset val="100"/>
        <c:noMultiLvlLbl val="0"/>
      </c:catAx>
      <c:valAx>
        <c:axId val="-137406416"/>
        <c:scaling>
          <c:orientation val="minMax"/>
        </c:scaling>
        <c:delete val="1"/>
        <c:axPos val="l"/>
        <c:numFmt formatCode="0.00%" sourceLinked="1"/>
        <c:majorTickMark val="none"/>
        <c:minorTickMark val="none"/>
        <c:tickLblPos val="nextTo"/>
        <c:crossAx val="-137408592"/>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00" b="0" i="0" u="none" strike="noStrike" kern="1200" baseline="0">
              <a:solidFill>
                <a:srgbClr val="0097A7"/>
              </a:solidFill>
              <a:latin typeface="Roboto" panose="02000000000000000000" pitchFamily="2" charset="0"/>
              <a:ea typeface="Roboto" panose="02000000000000000000" pitchFamily="2" charset="0"/>
              <a:cs typeface="Roboto" panose="02000000000000000000" pitchFamily="2" charset="0"/>
            </a:defRPr>
          </a:pPr>
          <a:endParaRPr lang="es-CO"/>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100">
          <a:solidFill>
            <a:srgbClr val="0097A7"/>
          </a:solidFill>
          <a:latin typeface="Roboto" panose="02000000000000000000" pitchFamily="2" charset="0"/>
          <a:ea typeface="Roboto" panose="02000000000000000000" pitchFamily="2" charset="0"/>
          <a:cs typeface="Roboto" panose="02000000000000000000" pitchFamily="2" charset="0"/>
        </a:defRPr>
      </a:pPr>
      <a:endParaRPr lang="es-CO"/>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baseline="0">
                <a:solidFill>
                  <a:srgbClr val="0097A7"/>
                </a:solidFill>
                <a:latin typeface="Roboto" panose="02000000000000000000" pitchFamily="2" charset="0"/>
                <a:ea typeface="Roboto" panose="02000000000000000000" pitchFamily="2" charset="0"/>
                <a:cs typeface="Roboto" panose="02000000000000000000" pitchFamily="2" charset="0"/>
              </a:defRPr>
            </a:pPr>
            <a:r>
              <a:rPr lang="es-CO" sz="800" dirty="0">
                <a:solidFill>
                  <a:schemeClr val="tx1"/>
                </a:solidFill>
              </a:rPr>
              <a:t>Gráfico 29. Vivienda</a:t>
            </a:r>
            <a:r>
              <a:rPr lang="es-CO" sz="800" baseline="0" dirty="0">
                <a:solidFill>
                  <a:schemeClr val="tx1"/>
                </a:solidFill>
              </a:rPr>
              <a:t> apta para discapacitados</a:t>
            </a:r>
            <a:r>
              <a:rPr lang="es-CO" sz="800" dirty="0">
                <a:solidFill>
                  <a:schemeClr val="tx1"/>
                </a:solidFill>
              </a:rPr>
              <a:t> </a:t>
            </a:r>
          </a:p>
        </c:rich>
      </c:tx>
      <c:layout>
        <c:manualLayout>
          <c:xMode val="edge"/>
          <c:yMode val="edge"/>
          <c:x val="0.53820016204531163"/>
          <c:y val="0.83575193847703899"/>
        </c:manualLayout>
      </c:layout>
      <c:overlay val="0"/>
      <c:spPr>
        <a:noFill/>
        <a:ln>
          <a:noFill/>
        </a:ln>
        <a:effectLst/>
      </c:spPr>
      <c:txPr>
        <a:bodyPr rot="0" spcFirstLastPara="1" vertOverflow="ellipsis" vert="horz" wrap="square" anchor="ctr" anchorCtr="1"/>
        <a:lstStyle/>
        <a:p>
          <a:pPr>
            <a:defRPr sz="1200" b="1" i="0" u="none" strike="noStrike" kern="1200" baseline="0">
              <a:solidFill>
                <a:srgbClr val="0097A7"/>
              </a:solidFill>
              <a:latin typeface="Roboto" panose="02000000000000000000" pitchFamily="2" charset="0"/>
              <a:ea typeface="Roboto" panose="02000000000000000000" pitchFamily="2" charset="0"/>
              <a:cs typeface="Roboto" panose="02000000000000000000" pitchFamily="2" charset="0"/>
            </a:defRPr>
          </a:pPr>
          <a:endParaRPr lang="es-CO"/>
        </a:p>
      </c:txPr>
    </c:title>
    <c:autoTitleDeleted val="0"/>
    <c:plotArea>
      <c:layout>
        <c:manualLayout>
          <c:layoutTarget val="inner"/>
          <c:xMode val="edge"/>
          <c:yMode val="edge"/>
          <c:x val="1.7626360028658642E-2"/>
          <c:y val="0.1410979824408132"/>
          <c:w val="0.95691334215216772"/>
          <c:h val="0.47945202992640934"/>
        </c:manualLayout>
      </c:layout>
      <c:barChart>
        <c:barDir val="col"/>
        <c:grouping val="clustered"/>
        <c:varyColors val="0"/>
        <c:ser>
          <c:idx val="0"/>
          <c:order val="0"/>
          <c:tx>
            <c:strRef>
              <c:f>Hoja1!$B$1</c:f>
              <c:strCache>
                <c:ptCount val="1"/>
                <c:pt idx="0">
                  <c:v>I-2025</c:v>
                </c:pt>
              </c:strCache>
            </c:strRef>
          </c:tx>
          <c:spPr>
            <a:solidFill>
              <a:srgbClr val="08539F"/>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anchor="ctr" anchorCtr="1"/>
              <a:lstStyle/>
              <a:p>
                <a:pPr>
                  <a:defRPr sz="900" b="0" i="0" u="none" strike="noStrike" kern="1200" baseline="0">
                    <a:solidFill>
                      <a:srgbClr val="0097A7"/>
                    </a:solidFill>
                    <a:latin typeface="Roboto" panose="02000000000000000000" pitchFamily="2" charset="0"/>
                    <a:ea typeface="Roboto" panose="02000000000000000000" pitchFamily="2" charset="0"/>
                    <a:cs typeface="Roboto" panose="02000000000000000000" pitchFamily="2" charset="0"/>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Hoja1!$A$2:$A$7</c:f>
              <c:strCache>
                <c:ptCount val="6"/>
                <c:pt idx="0">
                  <c:v>EXCELENTE</c:v>
                </c:pt>
                <c:pt idx="1">
                  <c:v>BUENO</c:v>
                </c:pt>
                <c:pt idx="2">
                  <c:v>REGULAR</c:v>
                </c:pt>
                <c:pt idx="3">
                  <c:v>MALO</c:v>
                </c:pt>
                <c:pt idx="4">
                  <c:v>MUY MALO</c:v>
                </c:pt>
                <c:pt idx="5">
                  <c:v>NO SABE / NO RESPONDE</c:v>
                </c:pt>
              </c:strCache>
            </c:strRef>
          </c:cat>
          <c:val>
            <c:numRef>
              <c:f>Hoja1!$B$2:$B$7</c:f>
              <c:numCache>
                <c:formatCode>0.00%</c:formatCode>
                <c:ptCount val="6"/>
                <c:pt idx="0">
                  <c:v>0.78260869565217395</c:v>
                </c:pt>
                <c:pt idx="1">
                  <c:v>0</c:v>
                </c:pt>
                <c:pt idx="2">
                  <c:v>8.6956521739130432E-2</c:v>
                </c:pt>
                <c:pt idx="3">
                  <c:v>4.3478260869565216E-2</c:v>
                </c:pt>
                <c:pt idx="4">
                  <c:v>8.6956521739130432E-2</c:v>
                </c:pt>
                <c:pt idx="5">
                  <c:v>0</c:v>
                </c:pt>
              </c:numCache>
            </c:numRef>
          </c:val>
          <c:extLst>
            <c:ext xmlns:c16="http://schemas.microsoft.com/office/drawing/2014/chart" uri="{C3380CC4-5D6E-409C-BE32-E72D297353CC}">
              <c16:uniqueId val="{00000001-EF75-42C7-94EB-89A41A8544A5}"/>
            </c:ext>
          </c:extLst>
        </c:ser>
        <c:ser>
          <c:idx val="1"/>
          <c:order val="1"/>
          <c:tx>
            <c:strRef>
              <c:f>Hoja1!$C$1</c:f>
              <c:strCache>
                <c:ptCount val="1"/>
                <c:pt idx="0">
                  <c:v>II-2025</c:v>
                </c:pt>
              </c:strCache>
            </c:strRef>
          </c:tx>
          <c:spPr>
            <a:solidFill>
              <a:srgbClr val="FCC50E"/>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1750906685772429E-2"/>
                  <c:y val="-1.152761294451088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A0D-442A-BF43-D623ED6E5A14}"/>
                </c:ext>
              </c:extLst>
            </c:dLbl>
            <c:spPr>
              <a:noFill/>
              <a:ln>
                <a:noFill/>
              </a:ln>
              <a:effectLst/>
            </c:spPr>
            <c:txPr>
              <a:bodyPr rot="0" spcFirstLastPara="1" vertOverflow="ellipsis" vert="horz" wrap="square" anchor="ctr" anchorCtr="1"/>
              <a:lstStyle/>
              <a:p>
                <a:pPr>
                  <a:defRPr sz="900" b="0" i="0" u="none" strike="noStrike" kern="1200" baseline="0">
                    <a:solidFill>
                      <a:srgbClr val="0097A7"/>
                    </a:solidFill>
                    <a:latin typeface="Roboto" panose="02000000000000000000" pitchFamily="2" charset="0"/>
                    <a:ea typeface="Roboto" panose="02000000000000000000" pitchFamily="2" charset="0"/>
                    <a:cs typeface="Roboto" panose="02000000000000000000" pitchFamily="2" charset="0"/>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Hoja1!$A$2:$A$7</c:f>
              <c:strCache>
                <c:ptCount val="6"/>
                <c:pt idx="0">
                  <c:v>EXCELENTE</c:v>
                </c:pt>
                <c:pt idx="1">
                  <c:v>BUENO</c:v>
                </c:pt>
                <c:pt idx="2">
                  <c:v>REGULAR</c:v>
                </c:pt>
                <c:pt idx="3">
                  <c:v>MALO</c:v>
                </c:pt>
                <c:pt idx="4">
                  <c:v>MUY MALO</c:v>
                </c:pt>
                <c:pt idx="5">
                  <c:v>NO SABE / NO RESPONDE</c:v>
                </c:pt>
              </c:strCache>
            </c:strRef>
          </c:cat>
          <c:val>
            <c:numRef>
              <c:f>Hoja1!$C$2:$C$7</c:f>
              <c:numCache>
                <c:formatCode>0.00%</c:formatCode>
                <c:ptCount val="6"/>
                <c:pt idx="0">
                  <c:v>0.83333333333333337</c:v>
                </c:pt>
                <c:pt idx="1">
                  <c:v>0.16666666666666666</c:v>
                </c:pt>
                <c:pt idx="2">
                  <c:v>0</c:v>
                </c:pt>
                <c:pt idx="3">
                  <c:v>0</c:v>
                </c:pt>
                <c:pt idx="4">
                  <c:v>0</c:v>
                </c:pt>
                <c:pt idx="5">
                  <c:v>0</c:v>
                </c:pt>
              </c:numCache>
            </c:numRef>
          </c:val>
          <c:extLst>
            <c:ext xmlns:c16="http://schemas.microsoft.com/office/drawing/2014/chart" uri="{C3380CC4-5D6E-409C-BE32-E72D297353CC}">
              <c16:uniqueId val="{00000002-EF75-42C7-94EB-89A41A8544A5}"/>
            </c:ext>
          </c:extLst>
        </c:ser>
        <c:dLbls>
          <c:showLegendKey val="0"/>
          <c:showVal val="1"/>
          <c:showCatName val="0"/>
          <c:showSerName val="0"/>
          <c:showPercent val="0"/>
          <c:showBubbleSize val="0"/>
        </c:dLbls>
        <c:gapWidth val="150"/>
        <c:overlap val="-25"/>
        <c:axId val="-137408048"/>
        <c:axId val="-137404240"/>
      </c:barChart>
      <c:catAx>
        <c:axId val="-13740804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rgbClr val="0097A7"/>
                </a:solidFill>
                <a:latin typeface="Roboto" panose="02000000000000000000" pitchFamily="2" charset="0"/>
                <a:ea typeface="Roboto" panose="02000000000000000000" pitchFamily="2" charset="0"/>
                <a:cs typeface="Roboto" panose="02000000000000000000" pitchFamily="2" charset="0"/>
              </a:defRPr>
            </a:pPr>
            <a:endParaRPr lang="es-CO"/>
          </a:p>
        </c:txPr>
        <c:crossAx val="-137404240"/>
        <c:crosses val="autoZero"/>
        <c:auto val="1"/>
        <c:lblAlgn val="ctr"/>
        <c:lblOffset val="100"/>
        <c:noMultiLvlLbl val="0"/>
      </c:catAx>
      <c:valAx>
        <c:axId val="-137404240"/>
        <c:scaling>
          <c:orientation val="minMax"/>
        </c:scaling>
        <c:delete val="1"/>
        <c:axPos val="l"/>
        <c:numFmt formatCode="0.00%" sourceLinked="1"/>
        <c:majorTickMark val="none"/>
        <c:minorTickMark val="none"/>
        <c:tickLblPos val="nextTo"/>
        <c:crossAx val="-137408048"/>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000" b="0" i="0" u="none" strike="noStrike" kern="1200" baseline="0">
              <a:solidFill>
                <a:srgbClr val="0097A7"/>
              </a:solidFill>
              <a:latin typeface="Roboto" panose="02000000000000000000" pitchFamily="2" charset="0"/>
              <a:ea typeface="Roboto" panose="02000000000000000000" pitchFamily="2" charset="0"/>
              <a:cs typeface="Roboto" panose="02000000000000000000" pitchFamily="2" charset="0"/>
            </a:defRPr>
          </a:pPr>
          <a:endParaRPr lang="es-CO"/>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000">
          <a:solidFill>
            <a:srgbClr val="0097A7"/>
          </a:solidFill>
          <a:latin typeface="Roboto" panose="02000000000000000000" pitchFamily="2" charset="0"/>
          <a:ea typeface="Roboto" panose="02000000000000000000" pitchFamily="2" charset="0"/>
          <a:cs typeface="Roboto" panose="02000000000000000000" pitchFamily="2" charset="0"/>
        </a:defRPr>
      </a:pPr>
      <a:endParaRPr lang="es-CO"/>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800" b="1" i="0" u="none" strike="noStrike" kern="1200" baseline="0">
                <a:solidFill>
                  <a:schemeClr val="tx1"/>
                </a:solidFill>
                <a:latin typeface="Roboto" panose="02000000000000000000" pitchFamily="2" charset="0"/>
                <a:ea typeface="Roboto" panose="02000000000000000000" pitchFamily="2" charset="0"/>
                <a:cs typeface="Roboto" panose="02000000000000000000" pitchFamily="2" charset="0"/>
              </a:defRPr>
            </a:pPr>
            <a:r>
              <a:rPr lang="es-CO" sz="800" dirty="0">
                <a:solidFill>
                  <a:schemeClr val="tx1"/>
                </a:solidFill>
              </a:rPr>
              <a:t>Grafico</a:t>
            </a:r>
            <a:r>
              <a:rPr lang="es-CO" sz="800" baseline="0" dirty="0">
                <a:solidFill>
                  <a:schemeClr val="tx1"/>
                </a:solidFill>
              </a:rPr>
              <a:t> 3. Trato recibido en el CAF</a:t>
            </a:r>
            <a:endParaRPr lang="es-CO" sz="800" dirty="0">
              <a:solidFill>
                <a:schemeClr val="tx1"/>
              </a:solidFill>
            </a:endParaRPr>
          </a:p>
        </c:rich>
      </c:tx>
      <c:layout>
        <c:manualLayout>
          <c:xMode val="edge"/>
          <c:yMode val="edge"/>
          <c:x val="0.69952347990218211"/>
          <c:y val="0.90708760307566472"/>
        </c:manualLayout>
      </c:layout>
      <c:overlay val="0"/>
      <c:spPr>
        <a:noFill/>
        <a:ln>
          <a:noFill/>
        </a:ln>
        <a:effectLst/>
      </c:spPr>
      <c:txPr>
        <a:bodyPr rot="0" spcFirstLastPara="1" vertOverflow="ellipsis" vert="horz" wrap="square" anchor="ctr" anchorCtr="1"/>
        <a:lstStyle/>
        <a:p>
          <a:pPr>
            <a:defRPr sz="800" b="1" i="0" u="none" strike="noStrike" kern="1200" baseline="0">
              <a:solidFill>
                <a:schemeClr val="tx1"/>
              </a:solidFill>
              <a:latin typeface="Roboto" panose="02000000000000000000" pitchFamily="2" charset="0"/>
              <a:ea typeface="Roboto" panose="02000000000000000000" pitchFamily="2" charset="0"/>
              <a:cs typeface="Roboto" panose="02000000000000000000" pitchFamily="2" charset="0"/>
            </a:defRPr>
          </a:pPr>
          <a:endParaRPr lang="es-CO"/>
        </a:p>
      </c:txPr>
    </c:title>
    <c:autoTitleDeleted val="0"/>
    <c:plotArea>
      <c:layout>
        <c:manualLayout>
          <c:layoutTarget val="inner"/>
          <c:xMode val="edge"/>
          <c:yMode val="edge"/>
          <c:x val="0.12809569420406164"/>
          <c:y val="0.15703176891327866"/>
          <c:w val="0.84725085741102235"/>
          <c:h val="0.71404207430439337"/>
        </c:manualLayout>
      </c:layout>
      <c:barChart>
        <c:barDir val="bar"/>
        <c:grouping val="clustered"/>
        <c:varyColors val="0"/>
        <c:ser>
          <c:idx val="0"/>
          <c:order val="0"/>
          <c:tx>
            <c:strRef>
              <c:f>Hoja1!$B$1</c:f>
              <c:strCache>
                <c:ptCount val="1"/>
                <c:pt idx="0">
                  <c:v>II-2025</c:v>
                </c:pt>
              </c:strCache>
            </c:strRef>
          </c:tx>
          <c:spPr>
            <a:solidFill>
              <a:srgbClr val="08539F"/>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anchor="ctr" anchorCtr="1"/>
              <a:lstStyle/>
              <a:p>
                <a:pPr>
                  <a:defRPr sz="800" b="0" i="0" u="none" strike="noStrike" kern="1200" baseline="0">
                    <a:solidFill>
                      <a:srgbClr val="0097A7"/>
                    </a:solidFill>
                    <a:latin typeface="Roboto" panose="02000000000000000000" pitchFamily="2" charset="0"/>
                    <a:ea typeface="Roboto" panose="02000000000000000000" pitchFamily="2" charset="0"/>
                    <a:cs typeface="Roboto" panose="02000000000000000000" pitchFamily="2" charset="0"/>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Hoja1!$A$2:$A$6</c:f>
              <c:strCache>
                <c:ptCount val="5"/>
                <c:pt idx="0">
                  <c:v>MUY MALO</c:v>
                </c:pt>
                <c:pt idx="1">
                  <c:v>MALO</c:v>
                </c:pt>
                <c:pt idx="2">
                  <c:v>REGULAR</c:v>
                </c:pt>
                <c:pt idx="3">
                  <c:v>BUENO</c:v>
                </c:pt>
                <c:pt idx="4">
                  <c:v>EXCELENTE</c:v>
                </c:pt>
              </c:strCache>
            </c:strRef>
          </c:cat>
          <c:val>
            <c:numRef>
              <c:f>Hoja1!$B$2:$B$6</c:f>
              <c:numCache>
                <c:formatCode>0.00%</c:formatCode>
                <c:ptCount val="5"/>
                <c:pt idx="0">
                  <c:v>1.8311664530305805E-3</c:v>
                </c:pt>
                <c:pt idx="1">
                  <c:v>4.8831105414148812E-4</c:v>
                </c:pt>
                <c:pt idx="2">
                  <c:v>2.0753219801013245E-3</c:v>
                </c:pt>
                <c:pt idx="3">
                  <c:v>1.0986998718183483E-2</c:v>
                </c:pt>
                <c:pt idx="4">
                  <c:v>0.98461820179454307</c:v>
                </c:pt>
              </c:numCache>
            </c:numRef>
          </c:val>
          <c:extLst>
            <c:ext xmlns:c16="http://schemas.microsoft.com/office/drawing/2014/chart" uri="{C3380CC4-5D6E-409C-BE32-E72D297353CC}">
              <c16:uniqueId val="{00000000-9F8F-4564-B368-D23D7E6047CC}"/>
            </c:ext>
          </c:extLst>
        </c:ser>
        <c:ser>
          <c:idx val="1"/>
          <c:order val="1"/>
          <c:tx>
            <c:strRef>
              <c:f>Hoja1!$C$1</c:f>
              <c:strCache>
                <c:ptCount val="1"/>
                <c:pt idx="0">
                  <c:v>I-2025</c:v>
                </c:pt>
              </c:strCache>
            </c:strRef>
          </c:tx>
          <c:spPr>
            <a:solidFill>
              <a:srgbClr val="FCC50E"/>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anchor="ctr" anchorCtr="1"/>
              <a:lstStyle/>
              <a:p>
                <a:pPr>
                  <a:defRPr sz="800" b="0" i="0" u="none" strike="noStrike" kern="1200" baseline="0">
                    <a:solidFill>
                      <a:srgbClr val="0097A7"/>
                    </a:solidFill>
                    <a:latin typeface="Roboto" panose="02000000000000000000" pitchFamily="2" charset="0"/>
                    <a:ea typeface="Roboto" panose="02000000000000000000" pitchFamily="2" charset="0"/>
                    <a:cs typeface="Roboto" panose="02000000000000000000" pitchFamily="2" charset="0"/>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Hoja1!$A$2:$A$6</c:f>
              <c:strCache>
                <c:ptCount val="5"/>
                <c:pt idx="0">
                  <c:v>MUY MALO</c:v>
                </c:pt>
                <c:pt idx="1">
                  <c:v>MALO</c:v>
                </c:pt>
                <c:pt idx="2">
                  <c:v>REGULAR</c:v>
                </c:pt>
                <c:pt idx="3">
                  <c:v>BUENO</c:v>
                </c:pt>
                <c:pt idx="4">
                  <c:v>EXCELENTE</c:v>
                </c:pt>
              </c:strCache>
            </c:strRef>
          </c:cat>
          <c:val>
            <c:numRef>
              <c:f>Hoja1!$C$2:$C$6</c:f>
              <c:numCache>
                <c:formatCode>0.00%</c:formatCode>
                <c:ptCount val="5"/>
                <c:pt idx="0">
                  <c:v>1.6555045526375196E-3</c:v>
                </c:pt>
                <c:pt idx="1">
                  <c:v>6.7725186244262168E-4</c:v>
                </c:pt>
                <c:pt idx="2">
                  <c:v>3.0100082775227632E-2</c:v>
                </c:pt>
                <c:pt idx="3">
                  <c:v>3.3787342915193017E-2</c:v>
                </c:pt>
                <c:pt idx="4">
                  <c:v>0.93377981789449926</c:v>
                </c:pt>
              </c:numCache>
            </c:numRef>
          </c:val>
          <c:extLst>
            <c:ext xmlns:c16="http://schemas.microsoft.com/office/drawing/2014/chart" uri="{C3380CC4-5D6E-409C-BE32-E72D297353CC}">
              <c16:uniqueId val="{00000001-9F8F-4564-B368-D23D7E6047CC}"/>
            </c:ext>
          </c:extLst>
        </c:ser>
        <c:dLbls>
          <c:showLegendKey val="0"/>
          <c:showVal val="1"/>
          <c:showCatName val="0"/>
          <c:showSerName val="0"/>
          <c:showPercent val="0"/>
          <c:showBubbleSize val="0"/>
        </c:dLbls>
        <c:gapWidth val="150"/>
        <c:overlap val="-25"/>
        <c:axId val="-137856928"/>
        <c:axId val="-136032448"/>
      </c:barChart>
      <c:catAx>
        <c:axId val="-137856928"/>
        <c:scaling>
          <c:orientation val="minMax"/>
        </c:scaling>
        <c:delete val="0"/>
        <c:axPos val="l"/>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rgbClr val="0097A7"/>
                </a:solidFill>
                <a:latin typeface="Roboto" panose="02000000000000000000" pitchFamily="2" charset="0"/>
                <a:ea typeface="Roboto" panose="02000000000000000000" pitchFamily="2" charset="0"/>
                <a:cs typeface="Roboto" panose="02000000000000000000" pitchFamily="2" charset="0"/>
              </a:defRPr>
            </a:pPr>
            <a:endParaRPr lang="es-CO"/>
          </a:p>
        </c:txPr>
        <c:crossAx val="-136032448"/>
        <c:crosses val="autoZero"/>
        <c:auto val="1"/>
        <c:lblAlgn val="ctr"/>
        <c:lblOffset val="100"/>
        <c:noMultiLvlLbl val="0"/>
      </c:catAx>
      <c:valAx>
        <c:axId val="-136032448"/>
        <c:scaling>
          <c:orientation val="minMax"/>
        </c:scaling>
        <c:delete val="1"/>
        <c:axPos val="b"/>
        <c:numFmt formatCode="0.00%" sourceLinked="1"/>
        <c:majorTickMark val="none"/>
        <c:minorTickMark val="none"/>
        <c:tickLblPos val="nextTo"/>
        <c:crossAx val="-137856928"/>
        <c:crosses val="autoZero"/>
        <c:crossBetween val="between"/>
      </c:valAx>
      <c:spPr>
        <a:noFill/>
        <a:ln>
          <a:noFill/>
        </a:ln>
        <a:effectLst/>
      </c:spPr>
    </c:plotArea>
    <c:legend>
      <c:legendPos val="t"/>
      <c:layout>
        <c:manualLayout>
          <c:xMode val="edge"/>
          <c:yMode val="edge"/>
          <c:x val="0.42088030605217891"/>
          <c:y val="4.1440550394319708E-2"/>
          <c:w val="0.15823922612760813"/>
          <c:h val="7.1387964765017936E-2"/>
        </c:manualLayout>
      </c:layout>
      <c:overlay val="0"/>
      <c:spPr>
        <a:noFill/>
        <a:ln>
          <a:noFill/>
        </a:ln>
        <a:effectLst/>
      </c:spPr>
      <c:txPr>
        <a:bodyPr rot="0" spcFirstLastPara="1" vertOverflow="ellipsis" vert="horz" wrap="square" anchor="ctr" anchorCtr="1"/>
        <a:lstStyle/>
        <a:p>
          <a:pPr>
            <a:defRPr sz="800" b="0" i="0" u="none" strike="noStrike" kern="1200" baseline="0">
              <a:solidFill>
                <a:srgbClr val="0097A7"/>
              </a:solidFill>
              <a:latin typeface="Roboto" panose="02000000000000000000" pitchFamily="2" charset="0"/>
              <a:ea typeface="Roboto" panose="02000000000000000000" pitchFamily="2" charset="0"/>
              <a:cs typeface="Roboto" panose="02000000000000000000" pitchFamily="2" charset="0"/>
            </a:defRPr>
          </a:pPr>
          <a:endParaRPr lang="es-CO"/>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800">
          <a:solidFill>
            <a:srgbClr val="0097A7"/>
          </a:solidFill>
          <a:latin typeface="Roboto" panose="02000000000000000000" pitchFamily="2" charset="0"/>
          <a:ea typeface="Roboto" panose="02000000000000000000" pitchFamily="2" charset="0"/>
          <a:cs typeface="Roboto" panose="02000000000000000000" pitchFamily="2" charset="0"/>
        </a:defRPr>
      </a:pPr>
      <a:endParaRPr lang="es-CO"/>
    </a:p>
  </c:txPr>
  <c:externalData r:id="rId3">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320" b="1" i="0" u="none" strike="noStrike" kern="1200" baseline="0">
              <a:solidFill>
                <a:srgbClr val="0097A7"/>
              </a:solidFill>
              <a:latin typeface="Roboto" panose="02000000000000000000" pitchFamily="2" charset="0"/>
              <a:ea typeface="Roboto" panose="02000000000000000000" pitchFamily="2" charset="0"/>
              <a:cs typeface="Roboto" panose="02000000000000000000" pitchFamily="2" charset="0"/>
            </a:defRPr>
          </a:pPr>
          <a:endParaRPr lang="es-CO"/>
        </a:p>
      </c:txPr>
    </c:title>
    <c:autoTitleDeleted val="0"/>
    <c:plotArea>
      <c:layout>
        <c:manualLayout>
          <c:layoutTarget val="inner"/>
          <c:xMode val="edge"/>
          <c:yMode val="edge"/>
          <c:x val="2.5087262189545132E-2"/>
          <c:y val="0.16342677146723256"/>
          <c:w val="0.95400668598583394"/>
          <c:h val="0.47816398133702059"/>
        </c:manualLayout>
      </c:layout>
      <c:barChart>
        <c:barDir val="col"/>
        <c:grouping val="clustered"/>
        <c:varyColors val="0"/>
        <c:ser>
          <c:idx val="0"/>
          <c:order val="0"/>
          <c:tx>
            <c:strRef>
              <c:f>Hoja1!$B$1</c:f>
              <c:strCache>
                <c:ptCount val="1"/>
                <c:pt idx="0">
                  <c:v>II-2025</c:v>
                </c:pt>
              </c:strCache>
            </c:strRef>
          </c:tx>
          <c:spPr>
            <a:solidFill>
              <a:srgbClr val="08539F"/>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Pt>
            <c:idx val="1"/>
            <c:invertIfNegative val="0"/>
            <c:bubble3D val="0"/>
            <c:spPr>
              <a:solidFill>
                <a:srgbClr val="08539F"/>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0-BAD9-43B6-A950-58F6F2F349BE}"/>
              </c:ext>
            </c:extLst>
          </c:dPt>
          <c:dPt>
            <c:idx val="2"/>
            <c:invertIfNegative val="0"/>
            <c:bubble3D val="0"/>
            <c:spPr>
              <a:solidFill>
                <a:srgbClr val="08539F"/>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1-BAD9-43B6-A950-58F6F2F349BE}"/>
              </c:ext>
            </c:extLst>
          </c:dPt>
          <c:dLbls>
            <c:spPr>
              <a:noFill/>
              <a:ln>
                <a:noFill/>
              </a:ln>
              <a:effectLst/>
            </c:spPr>
            <c:txPr>
              <a:bodyPr rot="0" spcFirstLastPara="1" vertOverflow="ellipsis" vert="horz" wrap="square" anchor="ctr" anchorCtr="1"/>
              <a:lstStyle/>
              <a:p>
                <a:pPr>
                  <a:defRPr sz="1050" b="0" i="0" u="none" strike="noStrike" kern="1200" baseline="0">
                    <a:solidFill>
                      <a:srgbClr val="0097A7"/>
                    </a:solidFill>
                    <a:latin typeface="Roboto" panose="02000000000000000000" pitchFamily="2" charset="0"/>
                    <a:ea typeface="Roboto" panose="02000000000000000000" pitchFamily="2" charset="0"/>
                    <a:cs typeface="Roboto" panose="02000000000000000000" pitchFamily="2" charset="0"/>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Hoja1!$A$2:$A$5</c:f>
              <c:strCache>
                <c:ptCount val="4"/>
                <c:pt idx="0">
                  <c:v>Sí</c:v>
                </c:pt>
                <c:pt idx="1">
                  <c:v>No</c:v>
                </c:pt>
                <c:pt idx="2">
                  <c:v>No sé cómo averiguar el estado de mi proceso</c:v>
                </c:pt>
                <c:pt idx="3">
                  <c:v>Sin respuesta</c:v>
                </c:pt>
              </c:strCache>
            </c:strRef>
          </c:cat>
          <c:val>
            <c:numRef>
              <c:f>Hoja1!$B$2:$B$5</c:f>
              <c:numCache>
                <c:formatCode>0.00%</c:formatCode>
                <c:ptCount val="4"/>
                <c:pt idx="0">
                  <c:v>0.40225675541918243</c:v>
                </c:pt>
                <c:pt idx="1">
                  <c:v>0.29753538552905079</c:v>
                </c:pt>
                <c:pt idx="2">
                  <c:v>0.29496189250717608</c:v>
                </c:pt>
                <c:pt idx="3">
                  <c:v>5.2459665445907157E-3</c:v>
                </c:pt>
              </c:numCache>
            </c:numRef>
          </c:val>
          <c:extLst>
            <c:ext xmlns:c16="http://schemas.microsoft.com/office/drawing/2014/chart" uri="{C3380CC4-5D6E-409C-BE32-E72D297353CC}">
              <c16:uniqueId val="{00000000-BAF3-4B28-BDCC-8388F35112C0}"/>
            </c:ext>
          </c:extLst>
        </c:ser>
        <c:dLbls>
          <c:showLegendKey val="0"/>
          <c:showVal val="1"/>
          <c:showCatName val="0"/>
          <c:showSerName val="0"/>
          <c:showPercent val="0"/>
          <c:showBubbleSize val="0"/>
        </c:dLbls>
        <c:gapWidth val="150"/>
        <c:overlap val="-25"/>
        <c:axId val="-137407504"/>
        <c:axId val="-137405872"/>
      </c:barChart>
      <c:catAx>
        <c:axId val="-13740750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rgbClr val="0097A7"/>
                </a:solidFill>
                <a:latin typeface="Roboto" panose="02000000000000000000" pitchFamily="2" charset="0"/>
                <a:ea typeface="Roboto" panose="02000000000000000000" pitchFamily="2" charset="0"/>
                <a:cs typeface="Roboto" panose="02000000000000000000" pitchFamily="2" charset="0"/>
              </a:defRPr>
            </a:pPr>
            <a:endParaRPr lang="es-CO"/>
          </a:p>
        </c:txPr>
        <c:crossAx val="-137405872"/>
        <c:crosses val="autoZero"/>
        <c:auto val="1"/>
        <c:lblAlgn val="ctr"/>
        <c:lblOffset val="100"/>
        <c:noMultiLvlLbl val="0"/>
      </c:catAx>
      <c:valAx>
        <c:axId val="-137405872"/>
        <c:scaling>
          <c:orientation val="minMax"/>
        </c:scaling>
        <c:delete val="1"/>
        <c:axPos val="l"/>
        <c:numFmt formatCode="0.00%" sourceLinked="1"/>
        <c:majorTickMark val="none"/>
        <c:minorTickMark val="none"/>
        <c:tickLblPos val="nextTo"/>
        <c:crossAx val="-137407504"/>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100">
          <a:solidFill>
            <a:srgbClr val="0097A7"/>
          </a:solidFill>
          <a:latin typeface="Roboto" panose="02000000000000000000" pitchFamily="2" charset="0"/>
          <a:ea typeface="Roboto" panose="02000000000000000000" pitchFamily="2" charset="0"/>
          <a:cs typeface="Roboto" panose="02000000000000000000" pitchFamily="2" charset="0"/>
        </a:defRPr>
      </a:pPr>
      <a:endParaRPr lang="es-CO"/>
    </a:p>
  </c:txPr>
  <c:externalData r:id="rId3">
    <c:autoUpdate val="0"/>
  </c:externalData>
  <c:userShapes r:id="rId4"/>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49745934538174374"/>
          <c:y val="8.0400044737032772E-2"/>
        </c:manualLayout>
      </c:layout>
      <c:overlay val="0"/>
      <c:spPr>
        <a:noFill/>
        <a:ln>
          <a:noFill/>
        </a:ln>
        <a:effectLst/>
      </c:spPr>
      <c:txPr>
        <a:bodyPr rot="0" spcFirstLastPara="1" vertOverflow="ellipsis" vert="horz" wrap="square" anchor="ctr" anchorCtr="1"/>
        <a:lstStyle/>
        <a:p>
          <a:pPr>
            <a:defRPr sz="1320" b="0" i="0" u="none" strike="noStrike" kern="1200" baseline="0">
              <a:solidFill>
                <a:srgbClr val="0097A7"/>
              </a:solidFill>
              <a:latin typeface="Roboto" panose="02000000000000000000" pitchFamily="2" charset="0"/>
              <a:ea typeface="Roboto" panose="02000000000000000000" pitchFamily="2" charset="0"/>
              <a:cs typeface="Roboto" panose="02000000000000000000" pitchFamily="2" charset="0"/>
            </a:defRPr>
          </a:pPr>
          <a:endParaRPr lang="es-CO"/>
        </a:p>
      </c:txPr>
    </c:title>
    <c:autoTitleDeleted val="0"/>
    <c:plotArea>
      <c:layout>
        <c:manualLayout>
          <c:layoutTarget val="inner"/>
          <c:xMode val="edge"/>
          <c:yMode val="edge"/>
          <c:x val="1.4601645271998758E-2"/>
          <c:y val="0.11775328083989499"/>
          <c:w val="0.95410911485943251"/>
          <c:h val="0.64109497423933115"/>
        </c:manualLayout>
      </c:layout>
      <c:barChart>
        <c:barDir val="col"/>
        <c:grouping val="clustered"/>
        <c:varyColors val="0"/>
        <c:ser>
          <c:idx val="0"/>
          <c:order val="0"/>
          <c:tx>
            <c:strRef>
              <c:f>Hoja1!$B$1</c:f>
              <c:strCache>
                <c:ptCount val="1"/>
                <c:pt idx="0">
                  <c:v>II-2025</c:v>
                </c:pt>
              </c:strCache>
            </c:strRef>
          </c:tx>
          <c:spPr>
            <a:solidFill>
              <a:schemeClr val="accent1"/>
            </a:solidFill>
            <a:ln>
              <a:noFill/>
            </a:ln>
            <a:effectLst>
              <a:outerShdw blurRad="317500" algn="ctr" rotWithShape="0">
                <a:prstClr val="black">
                  <a:alpha val="25000"/>
                </a:prstClr>
              </a:outerShdw>
            </a:effectLst>
          </c:spPr>
          <c:invertIfNegative val="0"/>
          <c:dPt>
            <c:idx val="0"/>
            <c:invertIfNegative val="0"/>
            <c:bubble3D val="0"/>
            <c:spPr>
              <a:solidFill>
                <a:srgbClr val="08539F"/>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0-7AE4-45D8-951B-8110BDE68709}"/>
              </c:ext>
            </c:extLst>
          </c:dPt>
          <c:dPt>
            <c:idx val="1"/>
            <c:invertIfNegative val="0"/>
            <c:bubble3D val="0"/>
            <c:spPr>
              <a:solidFill>
                <a:srgbClr val="08539F"/>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1-7AE4-45D8-951B-8110BDE68709}"/>
              </c:ext>
            </c:extLst>
          </c:dPt>
          <c:dPt>
            <c:idx val="2"/>
            <c:invertIfNegative val="0"/>
            <c:bubble3D val="0"/>
            <c:spPr>
              <a:solidFill>
                <a:srgbClr val="08539F"/>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2-7AE4-45D8-951B-8110BDE68709}"/>
              </c:ext>
            </c:extLst>
          </c:dPt>
          <c:dPt>
            <c:idx val="3"/>
            <c:invertIfNegative val="0"/>
            <c:bubble3D val="0"/>
            <c:spPr>
              <a:solidFill>
                <a:srgbClr val="08539F"/>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3-7AE4-45D8-951B-8110BDE68709}"/>
              </c:ext>
            </c:extLst>
          </c:dPt>
          <c:dPt>
            <c:idx val="4"/>
            <c:invertIfNegative val="0"/>
            <c:bubble3D val="0"/>
            <c:spPr>
              <a:solidFill>
                <a:srgbClr val="08539F"/>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4-7AE4-45D8-951B-8110BDE68709}"/>
              </c:ext>
            </c:extLst>
          </c:dPt>
          <c:dLbls>
            <c:dLbl>
              <c:idx val="2"/>
              <c:showLegendKey val="0"/>
              <c:showVal val="1"/>
              <c:showCatName val="0"/>
              <c:showSerName val="0"/>
              <c:showPercent val="0"/>
              <c:showBubbleSize val="0"/>
              <c:separator>
</c:separator>
              <c:extLst>
                <c:ext xmlns:c15="http://schemas.microsoft.com/office/drawing/2012/chart" uri="{CE6537A1-D6FC-4f65-9D91-7224C49458BB}">
                  <c15:layout>
                    <c:manualLayout>
                      <c:w val="0.20206242616427281"/>
                      <c:h val="0.18701612092368533"/>
                    </c:manualLayout>
                  </c15:layout>
                </c:ext>
                <c:ext xmlns:c16="http://schemas.microsoft.com/office/drawing/2014/chart" uri="{C3380CC4-5D6E-409C-BE32-E72D297353CC}">
                  <c16:uniqueId val="{00000002-7AE4-45D8-951B-8110BDE68709}"/>
                </c:ext>
              </c:extLst>
            </c:dLbl>
            <c:spPr>
              <a:noFill/>
              <a:ln>
                <a:noFill/>
              </a:ln>
              <a:effectLst/>
            </c:spPr>
            <c:txPr>
              <a:bodyPr rot="0" spcFirstLastPara="1" vertOverflow="ellipsis" vert="horz" wrap="square" anchor="ctr" anchorCtr="1"/>
              <a:lstStyle/>
              <a:p>
                <a:pPr>
                  <a:defRPr sz="1100" b="0" i="0" u="none" strike="noStrike" kern="1200" baseline="0">
                    <a:solidFill>
                      <a:srgbClr val="0097A7"/>
                    </a:solidFill>
                    <a:latin typeface="Roboto" panose="02000000000000000000" pitchFamily="2" charset="0"/>
                    <a:ea typeface="Roboto" panose="02000000000000000000" pitchFamily="2" charset="0"/>
                    <a:cs typeface="Roboto" panose="02000000000000000000" pitchFamily="2" charset="0"/>
                  </a:defRPr>
                </a:pPr>
                <a:endParaRPr lang="es-CO"/>
              </a:p>
            </c:txPr>
            <c:showLegendKey val="0"/>
            <c:showVal val="1"/>
            <c:showCatName val="0"/>
            <c:showSerName val="0"/>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strRef>
              <c:f>Hoja1!$A$2:$A$6</c:f>
              <c:strCache>
                <c:ptCount val="5"/>
                <c:pt idx="0">
                  <c:v>Muy Adecuado</c:v>
                </c:pt>
                <c:pt idx="1">
                  <c:v>Adecuado</c:v>
                </c:pt>
                <c:pt idx="2">
                  <c:v>Medianamente Adecuado</c:v>
                </c:pt>
                <c:pt idx="3">
                  <c:v>Inadecuado</c:v>
                </c:pt>
                <c:pt idx="4">
                  <c:v>Muy Inadecuado</c:v>
                </c:pt>
              </c:strCache>
            </c:strRef>
          </c:cat>
          <c:val>
            <c:numRef>
              <c:f>Hoja1!$B$2:$B$6</c:f>
              <c:numCache>
                <c:formatCode>0.00%</c:formatCode>
                <c:ptCount val="5"/>
                <c:pt idx="0">
                  <c:v>0.28550512445095166</c:v>
                </c:pt>
                <c:pt idx="1">
                  <c:v>0.18515598603446334</c:v>
                </c:pt>
                <c:pt idx="2">
                  <c:v>0.16330667868003154</c:v>
                </c:pt>
                <c:pt idx="3">
                  <c:v>8.9762360626196649E-2</c:v>
                </c:pt>
                <c:pt idx="4">
                  <c:v>0.27626985020835682</c:v>
                </c:pt>
              </c:numCache>
            </c:numRef>
          </c:val>
          <c:extLst>
            <c:ext xmlns:c16="http://schemas.microsoft.com/office/drawing/2014/chart" uri="{C3380CC4-5D6E-409C-BE32-E72D297353CC}">
              <c16:uniqueId val="{00000000-FF2F-4E61-80FE-E8C9BC3C36E6}"/>
            </c:ext>
          </c:extLst>
        </c:ser>
        <c:dLbls>
          <c:showLegendKey val="0"/>
          <c:showVal val="1"/>
          <c:showCatName val="0"/>
          <c:showSerName val="0"/>
          <c:showPercent val="0"/>
          <c:showBubbleSize val="0"/>
        </c:dLbls>
        <c:gapWidth val="150"/>
        <c:overlap val="-25"/>
        <c:axId val="807450384"/>
        <c:axId val="807463344"/>
      </c:barChart>
      <c:catAx>
        <c:axId val="807450384"/>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rgbClr val="0097A7"/>
                </a:solidFill>
                <a:latin typeface="Roboto" panose="02000000000000000000" pitchFamily="2" charset="0"/>
                <a:ea typeface="Roboto" panose="02000000000000000000" pitchFamily="2" charset="0"/>
                <a:cs typeface="Roboto" panose="02000000000000000000" pitchFamily="2" charset="0"/>
              </a:defRPr>
            </a:pPr>
            <a:endParaRPr lang="es-CO"/>
          </a:p>
        </c:txPr>
        <c:crossAx val="807463344"/>
        <c:crosses val="autoZero"/>
        <c:auto val="1"/>
        <c:lblAlgn val="ctr"/>
        <c:lblOffset val="100"/>
        <c:noMultiLvlLbl val="0"/>
      </c:catAx>
      <c:valAx>
        <c:axId val="807463344"/>
        <c:scaling>
          <c:orientation val="minMax"/>
        </c:scaling>
        <c:delete val="1"/>
        <c:axPos val="l"/>
        <c:numFmt formatCode="0.00%" sourceLinked="1"/>
        <c:majorTickMark val="out"/>
        <c:minorTickMark val="none"/>
        <c:tickLblPos val="nextTo"/>
        <c:crossAx val="807450384"/>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w="9525" cap="flat" cmpd="sng" algn="ctr">
      <a:noFill/>
      <a:round/>
    </a:ln>
    <a:effectLst/>
  </c:spPr>
  <c:txPr>
    <a:bodyPr/>
    <a:lstStyle/>
    <a:p>
      <a:pPr>
        <a:defRPr sz="1100" b="0">
          <a:solidFill>
            <a:srgbClr val="0097A7"/>
          </a:solidFill>
          <a:latin typeface="Roboto" panose="02000000000000000000" pitchFamily="2" charset="0"/>
          <a:ea typeface="Roboto" panose="02000000000000000000" pitchFamily="2" charset="0"/>
          <a:cs typeface="Roboto" panose="02000000000000000000" pitchFamily="2" charset="0"/>
        </a:defRPr>
      </a:pPr>
      <a:endParaRPr lang="es-CO"/>
    </a:p>
  </c:txPr>
  <c:externalData r:id="rId3">
    <c:autoUpdate val="0"/>
  </c:externalData>
  <c:userShapes r:id="rId4"/>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216911818185425"/>
          <c:y val="0.14089826255146609"/>
          <c:w val="0.81473841541710579"/>
          <c:h val="0.72445546854688969"/>
        </c:manualLayout>
      </c:layout>
      <c:barChart>
        <c:barDir val="bar"/>
        <c:grouping val="clustered"/>
        <c:varyColors val="0"/>
        <c:ser>
          <c:idx val="0"/>
          <c:order val="0"/>
          <c:tx>
            <c:strRef>
              <c:f>Hoja1!$B$1</c:f>
              <c:strCache>
                <c:ptCount val="1"/>
                <c:pt idx="0">
                  <c:v>II-2025</c:v>
                </c:pt>
              </c:strCache>
            </c:strRef>
          </c:tx>
          <c:spPr>
            <a:solidFill>
              <a:srgbClr val="08539F"/>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anchor="ctr" anchorCtr="1"/>
              <a:lstStyle/>
              <a:p>
                <a:pPr>
                  <a:defRPr sz="1100" b="0" i="0" u="none" strike="noStrike" kern="1200" baseline="0">
                    <a:solidFill>
                      <a:srgbClr val="0097A7"/>
                    </a:solidFill>
                    <a:latin typeface="Roboto" panose="02000000000000000000" pitchFamily="2" charset="0"/>
                    <a:ea typeface="Roboto" panose="02000000000000000000" pitchFamily="2" charset="0"/>
                    <a:cs typeface="Roboto" panose="02000000000000000000" pitchFamily="2" charset="0"/>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Hoja1!$A$2:$A$7</c:f>
              <c:strCache>
                <c:ptCount val="6"/>
                <c:pt idx="0">
                  <c:v>No Participó</c:v>
                </c:pt>
                <c:pt idx="1">
                  <c:v>Muy Baja</c:v>
                </c:pt>
                <c:pt idx="2">
                  <c:v>Baja</c:v>
                </c:pt>
                <c:pt idx="3">
                  <c:v>Media</c:v>
                </c:pt>
                <c:pt idx="4">
                  <c:v>Activa</c:v>
                </c:pt>
                <c:pt idx="5">
                  <c:v>Muy Activa</c:v>
                </c:pt>
              </c:strCache>
            </c:strRef>
          </c:cat>
          <c:val>
            <c:numRef>
              <c:f>Hoja1!$B$2:$B$7</c:f>
              <c:numCache>
                <c:formatCode>0.00%</c:formatCode>
                <c:ptCount val="6"/>
                <c:pt idx="0">
                  <c:v>0.29945261350220026</c:v>
                </c:pt>
                <c:pt idx="1">
                  <c:v>0.1487603305785124</c:v>
                </c:pt>
                <c:pt idx="2">
                  <c:v>0.11505849522378447</c:v>
                </c:pt>
                <c:pt idx="3">
                  <c:v>0.16174734356552539</c:v>
                </c:pt>
                <c:pt idx="4">
                  <c:v>0.11591714071052914</c:v>
                </c:pt>
                <c:pt idx="5">
                  <c:v>0.15906407641944831</c:v>
                </c:pt>
              </c:numCache>
            </c:numRef>
          </c:val>
          <c:extLst>
            <c:ext xmlns:c16="http://schemas.microsoft.com/office/drawing/2014/chart" uri="{C3380CC4-5D6E-409C-BE32-E72D297353CC}">
              <c16:uniqueId val="{00000000-9E21-44E9-B719-1838CB606CA0}"/>
            </c:ext>
          </c:extLst>
        </c:ser>
        <c:dLbls>
          <c:showLegendKey val="0"/>
          <c:showVal val="1"/>
          <c:showCatName val="0"/>
          <c:showSerName val="0"/>
          <c:showPercent val="0"/>
          <c:showBubbleSize val="0"/>
        </c:dLbls>
        <c:gapWidth val="150"/>
        <c:overlap val="-25"/>
        <c:axId val="-137406960"/>
        <c:axId val="-43132144"/>
      </c:barChart>
      <c:catAx>
        <c:axId val="-137406960"/>
        <c:scaling>
          <c:orientation val="minMax"/>
        </c:scaling>
        <c:delete val="0"/>
        <c:axPos val="l"/>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rgbClr val="0097A7"/>
                </a:solidFill>
                <a:latin typeface="Roboto" panose="02000000000000000000" pitchFamily="2" charset="0"/>
                <a:ea typeface="Roboto" panose="02000000000000000000" pitchFamily="2" charset="0"/>
                <a:cs typeface="Roboto" panose="02000000000000000000" pitchFamily="2" charset="0"/>
              </a:defRPr>
            </a:pPr>
            <a:endParaRPr lang="es-CO"/>
          </a:p>
        </c:txPr>
        <c:crossAx val="-43132144"/>
        <c:crosses val="autoZero"/>
        <c:auto val="1"/>
        <c:lblAlgn val="ctr"/>
        <c:lblOffset val="100"/>
        <c:noMultiLvlLbl val="0"/>
      </c:catAx>
      <c:valAx>
        <c:axId val="-43132144"/>
        <c:scaling>
          <c:orientation val="minMax"/>
        </c:scaling>
        <c:delete val="1"/>
        <c:axPos val="b"/>
        <c:numFmt formatCode="0.00%" sourceLinked="1"/>
        <c:majorTickMark val="none"/>
        <c:minorTickMark val="none"/>
        <c:tickLblPos val="nextTo"/>
        <c:crossAx val="-13740696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00" b="0" i="0" u="none" strike="noStrike" kern="1200" baseline="0">
              <a:solidFill>
                <a:srgbClr val="0097A7"/>
              </a:solidFill>
              <a:latin typeface="Roboto" panose="02000000000000000000" pitchFamily="2" charset="0"/>
              <a:ea typeface="Roboto" panose="02000000000000000000" pitchFamily="2" charset="0"/>
              <a:cs typeface="Roboto" panose="02000000000000000000" pitchFamily="2" charset="0"/>
            </a:defRPr>
          </a:pPr>
          <a:endParaRPr lang="es-CO"/>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100">
          <a:solidFill>
            <a:srgbClr val="0097A7"/>
          </a:solidFill>
          <a:latin typeface="Roboto" panose="02000000000000000000" pitchFamily="2" charset="0"/>
          <a:ea typeface="Roboto" panose="02000000000000000000" pitchFamily="2" charset="0"/>
          <a:cs typeface="Roboto" panose="02000000000000000000" pitchFamily="2" charset="0"/>
        </a:defRPr>
      </a:pPr>
      <a:endParaRPr lang="es-CO"/>
    </a:p>
  </c:txPr>
  <c:externalData r:id="rId3">
    <c:autoUpdate val="0"/>
  </c:externalData>
  <c:userShapes r:id="rId4"/>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baseline="0">
                <a:solidFill>
                  <a:srgbClr val="0097A7"/>
                </a:solidFill>
                <a:latin typeface="Roboto" panose="02000000000000000000" pitchFamily="2" charset="0"/>
                <a:ea typeface="Roboto" panose="02000000000000000000" pitchFamily="2" charset="0"/>
                <a:cs typeface="Roboto" panose="02000000000000000000" pitchFamily="2" charset="0"/>
              </a:defRPr>
            </a:pPr>
            <a:r>
              <a:rPr lang="es-CO" sz="800" dirty="0">
                <a:solidFill>
                  <a:schemeClr val="tx1"/>
                </a:solidFill>
              </a:rPr>
              <a:t>Gráfico</a:t>
            </a:r>
            <a:r>
              <a:rPr lang="es-CO" sz="800" baseline="0" dirty="0">
                <a:solidFill>
                  <a:schemeClr val="tx1"/>
                </a:solidFill>
              </a:rPr>
              <a:t> 4. Información derechos y deberes de los usuarios en el CAF</a:t>
            </a:r>
            <a:endParaRPr lang="es-CO" sz="800" dirty="0">
              <a:solidFill>
                <a:schemeClr val="tx1"/>
              </a:solidFill>
            </a:endParaRPr>
          </a:p>
        </c:rich>
      </c:tx>
      <c:layout>
        <c:manualLayout>
          <c:xMode val="edge"/>
          <c:yMode val="edge"/>
          <c:x val="0.51043915204334911"/>
          <c:y val="0.90697169180853843"/>
        </c:manualLayout>
      </c:layout>
      <c:overlay val="0"/>
      <c:spPr>
        <a:noFill/>
        <a:ln>
          <a:noFill/>
        </a:ln>
        <a:effectLst/>
      </c:spPr>
      <c:txPr>
        <a:bodyPr rot="0" spcFirstLastPara="1" vertOverflow="ellipsis" vert="horz" wrap="square" anchor="ctr" anchorCtr="1"/>
        <a:lstStyle/>
        <a:p>
          <a:pPr>
            <a:defRPr sz="1200" b="1" i="0" u="none" strike="noStrike" kern="1200" baseline="0">
              <a:solidFill>
                <a:srgbClr val="0097A7"/>
              </a:solidFill>
              <a:latin typeface="Roboto" panose="02000000000000000000" pitchFamily="2" charset="0"/>
              <a:ea typeface="Roboto" panose="02000000000000000000" pitchFamily="2" charset="0"/>
              <a:cs typeface="Roboto" panose="02000000000000000000" pitchFamily="2" charset="0"/>
            </a:defRPr>
          </a:pPr>
          <a:endParaRPr lang="es-CO"/>
        </a:p>
      </c:txPr>
    </c:title>
    <c:autoTitleDeleted val="0"/>
    <c:plotArea>
      <c:layout>
        <c:manualLayout>
          <c:layoutTarget val="inner"/>
          <c:xMode val="edge"/>
          <c:yMode val="edge"/>
          <c:x val="2.6493029011712133E-2"/>
          <c:y val="0.16936502960719443"/>
          <c:w val="0.95516564321094866"/>
          <c:h val="0.56888662365222809"/>
        </c:manualLayout>
      </c:layout>
      <c:barChart>
        <c:barDir val="col"/>
        <c:grouping val="clustered"/>
        <c:varyColors val="0"/>
        <c:ser>
          <c:idx val="0"/>
          <c:order val="0"/>
          <c:tx>
            <c:strRef>
              <c:f>Hoja1!$B$1</c:f>
              <c:strCache>
                <c:ptCount val="1"/>
                <c:pt idx="0">
                  <c:v>I-2025</c:v>
                </c:pt>
              </c:strCache>
            </c:strRef>
          </c:tx>
          <c:spPr>
            <a:solidFill>
              <a:srgbClr val="FCC50E"/>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anchor="ctr" anchorCtr="1"/>
              <a:lstStyle/>
              <a:p>
                <a:pPr>
                  <a:defRPr sz="1000" b="0" i="0" u="none" strike="noStrike" kern="1200" baseline="0">
                    <a:solidFill>
                      <a:srgbClr val="0097A7"/>
                    </a:solidFill>
                    <a:latin typeface="Roboto" panose="02000000000000000000" pitchFamily="2" charset="0"/>
                    <a:ea typeface="Roboto" panose="02000000000000000000" pitchFamily="2" charset="0"/>
                    <a:cs typeface="Roboto" panose="02000000000000000000" pitchFamily="2" charset="0"/>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Hoja1!$A$2:$A$4</c:f>
              <c:strCache>
                <c:ptCount val="3"/>
                <c:pt idx="0">
                  <c:v>SI</c:v>
                </c:pt>
                <c:pt idx="1">
                  <c:v>NO</c:v>
                </c:pt>
                <c:pt idx="2">
                  <c:v>NO SABE / 
NO RECUERDA</c:v>
                </c:pt>
              </c:strCache>
            </c:strRef>
          </c:cat>
          <c:val>
            <c:numRef>
              <c:f>Hoja1!$B$2:$B$4</c:f>
              <c:numCache>
                <c:formatCode>0.00%</c:formatCode>
                <c:ptCount val="3"/>
                <c:pt idx="0">
                  <c:v>0.89720821732259759</c:v>
                </c:pt>
                <c:pt idx="1">
                  <c:v>5.3427646926029047E-2</c:v>
                </c:pt>
                <c:pt idx="2">
                  <c:v>4.9364135751373314E-2</c:v>
                </c:pt>
              </c:numCache>
            </c:numRef>
          </c:val>
          <c:extLst>
            <c:ext xmlns:c16="http://schemas.microsoft.com/office/drawing/2014/chart" uri="{C3380CC4-5D6E-409C-BE32-E72D297353CC}">
              <c16:uniqueId val="{00000000-BAF3-4B28-BDCC-8388F35112C0}"/>
            </c:ext>
          </c:extLst>
        </c:ser>
        <c:ser>
          <c:idx val="1"/>
          <c:order val="1"/>
          <c:tx>
            <c:strRef>
              <c:f>Hoja1!$C$1</c:f>
              <c:strCache>
                <c:ptCount val="1"/>
                <c:pt idx="0">
                  <c:v>II-2025</c:v>
                </c:pt>
              </c:strCache>
            </c:strRef>
          </c:tx>
          <c:spPr>
            <a:solidFill>
              <a:srgbClr val="08539F"/>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anchor="ctr" anchorCtr="1"/>
              <a:lstStyle/>
              <a:p>
                <a:pPr>
                  <a:defRPr sz="1000" b="0" i="0" u="none" strike="noStrike" kern="1200" baseline="0">
                    <a:solidFill>
                      <a:srgbClr val="0097A7"/>
                    </a:solidFill>
                    <a:latin typeface="Roboto" panose="02000000000000000000" pitchFamily="2" charset="0"/>
                    <a:ea typeface="Roboto" panose="02000000000000000000" pitchFamily="2" charset="0"/>
                    <a:cs typeface="Roboto" panose="02000000000000000000" pitchFamily="2" charset="0"/>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Hoja1!$A$2:$A$4</c:f>
              <c:strCache>
                <c:ptCount val="3"/>
                <c:pt idx="0">
                  <c:v>SI</c:v>
                </c:pt>
                <c:pt idx="1">
                  <c:v>NO</c:v>
                </c:pt>
                <c:pt idx="2">
                  <c:v>NO SABE / 
NO RECUERDA</c:v>
                </c:pt>
              </c:strCache>
            </c:strRef>
          </c:cat>
          <c:val>
            <c:numRef>
              <c:f>Hoja1!$C$2:$C$4</c:f>
              <c:numCache>
                <c:formatCode>0.00%</c:formatCode>
                <c:ptCount val="3"/>
                <c:pt idx="0">
                  <c:v>0.9251052920710493</c:v>
                </c:pt>
                <c:pt idx="1">
                  <c:v>1.7945431239699688E-2</c:v>
                </c:pt>
                <c:pt idx="2">
                  <c:v>5.6949276689251052E-2</c:v>
                </c:pt>
              </c:numCache>
            </c:numRef>
          </c:val>
          <c:extLst>
            <c:ext xmlns:c16="http://schemas.microsoft.com/office/drawing/2014/chart" uri="{C3380CC4-5D6E-409C-BE32-E72D297353CC}">
              <c16:uniqueId val="{00000001-BAF3-4B28-BDCC-8388F35112C0}"/>
            </c:ext>
          </c:extLst>
        </c:ser>
        <c:dLbls>
          <c:showLegendKey val="0"/>
          <c:showVal val="1"/>
          <c:showCatName val="0"/>
          <c:showSerName val="0"/>
          <c:showPercent val="0"/>
          <c:showBubbleSize val="0"/>
        </c:dLbls>
        <c:gapWidth val="150"/>
        <c:overlap val="-25"/>
        <c:axId val="-136028640"/>
        <c:axId val="-136028096"/>
      </c:barChart>
      <c:catAx>
        <c:axId val="-13602864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rgbClr val="0097A7"/>
                </a:solidFill>
                <a:latin typeface="Roboto" panose="02000000000000000000" pitchFamily="2" charset="0"/>
                <a:ea typeface="Roboto" panose="02000000000000000000" pitchFamily="2" charset="0"/>
                <a:cs typeface="Roboto" panose="02000000000000000000" pitchFamily="2" charset="0"/>
              </a:defRPr>
            </a:pPr>
            <a:endParaRPr lang="es-CO"/>
          </a:p>
        </c:txPr>
        <c:crossAx val="-136028096"/>
        <c:crosses val="autoZero"/>
        <c:auto val="1"/>
        <c:lblAlgn val="ctr"/>
        <c:lblOffset val="100"/>
        <c:noMultiLvlLbl val="0"/>
      </c:catAx>
      <c:valAx>
        <c:axId val="-136028096"/>
        <c:scaling>
          <c:orientation val="minMax"/>
        </c:scaling>
        <c:delete val="1"/>
        <c:axPos val="l"/>
        <c:numFmt formatCode="0.00%" sourceLinked="1"/>
        <c:majorTickMark val="none"/>
        <c:minorTickMark val="none"/>
        <c:tickLblPos val="nextTo"/>
        <c:crossAx val="-136028640"/>
        <c:crosses val="autoZero"/>
        <c:crossBetween val="between"/>
      </c:valAx>
      <c:spPr>
        <a:noFill/>
        <a:ln>
          <a:noFill/>
        </a:ln>
        <a:effectLst/>
      </c:spPr>
    </c:plotArea>
    <c:legend>
      <c:legendPos val="t"/>
      <c:layout>
        <c:manualLayout>
          <c:xMode val="edge"/>
          <c:yMode val="edge"/>
          <c:x val="0.42021506370201489"/>
          <c:y val="8.5923633960808904E-2"/>
          <c:w val="0.19625236768408885"/>
          <c:h val="8.535080973440351E-2"/>
        </c:manualLayout>
      </c:layout>
      <c:overlay val="0"/>
      <c:spPr>
        <a:noFill/>
        <a:ln>
          <a:noFill/>
        </a:ln>
        <a:effectLst/>
      </c:spPr>
      <c:txPr>
        <a:bodyPr rot="0" spcFirstLastPara="1" vertOverflow="ellipsis" vert="horz" wrap="square" anchor="ctr" anchorCtr="1"/>
        <a:lstStyle/>
        <a:p>
          <a:pPr>
            <a:defRPr sz="1000" b="0" i="0" u="none" strike="noStrike" kern="1200" baseline="0">
              <a:solidFill>
                <a:srgbClr val="0097A7"/>
              </a:solidFill>
              <a:latin typeface="Roboto" panose="02000000000000000000" pitchFamily="2" charset="0"/>
              <a:ea typeface="Roboto" panose="02000000000000000000" pitchFamily="2" charset="0"/>
              <a:cs typeface="Roboto" panose="02000000000000000000" pitchFamily="2" charset="0"/>
            </a:defRPr>
          </a:pPr>
          <a:endParaRPr lang="es-CO"/>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000">
          <a:solidFill>
            <a:srgbClr val="0097A7"/>
          </a:solidFill>
          <a:latin typeface="Roboto" panose="02000000000000000000" pitchFamily="2" charset="0"/>
          <a:ea typeface="Roboto" panose="02000000000000000000" pitchFamily="2" charset="0"/>
          <a:cs typeface="Roboto" panose="02000000000000000000" pitchFamily="2" charset="0"/>
        </a:defRPr>
      </a:pPr>
      <a:endParaRPr lang="es-CO"/>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60" b="1" i="0" u="none" strike="noStrike" kern="1200" baseline="0">
                <a:solidFill>
                  <a:srgbClr val="0097A7"/>
                </a:solidFill>
                <a:latin typeface="Roboto" panose="02000000000000000000" pitchFamily="2" charset="0"/>
                <a:ea typeface="Roboto" panose="02000000000000000000" pitchFamily="2" charset="0"/>
                <a:cs typeface="Roboto" panose="02000000000000000000" pitchFamily="2" charset="0"/>
              </a:defRPr>
            </a:pPr>
            <a:r>
              <a:rPr lang="es-CO" sz="800" dirty="0">
                <a:solidFill>
                  <a:schemeClr val="tx1"/>
                </a:solidFill>
              </a:rPr>
              <a:t>Gráfico</a:t>
            </a:r>
            <a:r>
              <a:rPr lang="es-CO" sz="800" baseline="0" dirty="0">
                <a:solidFill>
                  <a:schemeClr val="tx1"/>
                </a:solidFill>
              </a:rPr>
              <a:t> 5. Información suministrada en las Salas de Justicia Transicional</a:t>
            </a:r>
            <a:endParaRPr lang="es-CO" sz="800" dirty="0">
              <a:solidFill>
                <a:schemeClr val="tx1"/>
              </a:solidFill>
            </a:endParaRPr>
          </a:p>
        </c:rich>
      </c:tx>
      <c:layout>
        <c:manualLayout>
          <c:xMode val="edge"/>
          <c:yMode val="edge"/>
          <c:x val="0.48107179747583628"/>
          <c:y val="0.9395767347805295"/>
        </c:manualLayout>
      </c:layout>
      <c:overlay val="0"/>
      <c:spPr>
        <a:noFill/>
        <a:ln>
          <a:noFill/>
        </a:ln>
        <a:effectLst/>
      </c:spPr>
      <c:txPr>
        <a:bodyPr rot="0" spcFirstLastPara="1" vertOverflow="ellipsis" vert="horz" wrap="square" anchor="ctr" anchorCtr="1"/>
        <a:lstStyle/>
        <a:p>
          <a:pPr>
            <a:defRPr sz="1260" b="1" i="0" u="none" strike="noStrike" kern="1200" baseline="0">
              <a:solidFill>
                <a:srgbClr val="0097A7"/>
              </a:solidFill>
              <a:latin typeface="Roboto" panose="02000000000000000000" pitchFamily="2" charset="0"/>
              <a:ea typeface="Roboto" panose="02000000000000000000" pitchFamily="2" charset="0"/>
              <a:cs typeface="Roboto" panose="02000000000000000000" pitchFamily="2" charset="0"/>
            </a:defRPr>
          </a:pPr>
          <a:endParaRPr lang="es-CO"/>
        </a:p>
      </c:txPr>
    </c:title>
    <c:autoTitleDeleted val="0"/>
    <c:plotArea>
      <c:layout>
        <c:manualLayout>
          <c:layoutTarget val="inner"/>
          <c:xMode val="edge"/>
          <c:yMode val="edge"/>
          <c:x val="2.022235353482759E-2"/>
          <c:y val="0.16374025093979117"/>
          <c:w val="0.95551082222337935"/>
          <c:h val="0.63767770970442061"/>
        </c:manualLayout>
      </c:layout>
      <c:barChart>
        <c:barDir val="col"/>
        <c:grouping val="clustered"/>
        <c:varyColors val="0"/>
        <c:ser>
          <c:idx val="0"/>
          <c:order val="0"/>
          <c:tx>
            <c:strRef>
              <c:f>Hoja1!$B$1</c:f>
              <c:strCache>
                <c:ptCount val="1"/>
                <c:pt idx="0">
                  <c:v>I-2025</c:v>
                </c:pt>
              </c:strCache>
            </c:strRef>
          </c:tx>
          <c:spPr>
            <a:solidFill>
              <a:srgbClr val="FCC50E"/>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anchor="ctr" anchorCtr="1"/>
              <a:lstStyle/>
              <a:p>
                <a:pPr>
                  <a:defRPr sz="1050" b="0" i="0" u="none" strike="noStrike" kern="1200" baseline="0">
                    <a:solidFill>
                      <a:srgbClr val="0097A7"/>
                    </a:solidFill>
                    <a:latin typeface="Roboto" panose="02000000000000000000" pitchFamily="2" charset="0"/>
                    <a:ea typeface="Roboto" panose="02000000000000000000" pitchFamily="2" charset="0"/>
                    <a:cs typeface="Roboto" panose="02000000000000000000" pitchFamily="2" charset="0"/>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Hoja1!$A$2:$A$3</c:f>
              <c:strCache>
                <c:ptCount val="2"/>
                <c:pt idx="0">
                  <c:v>MUY BUENA</c:v>
                </c:pt>
                <c:pt idx="1">
                  <c:v>BUENA</c:v>
                </c:pt>
              </c:strCache>
            </c:strRef>
          </c:cat>
          <c:val>
            <c:numRef>
              <c:f>Hoja1!$B$2:$B$3</c:f>
              <c:numCache>
                <c:formatCode>0.00%</c:formatCode>
                <c:ptCount val="2"/>
                <c:pt idx="0">
                  <c:v>0.93939393939393945</c:v>
                </c:pt>
                <c:pt idx="1">
                  <c:v>6.0606060606060608E-2</c:v>
                </c:pt>
              </c:numCache>
            </c:numRef>
          </c:val>
          <c:extLst>
            <c:ext xmlns:c16="http://schemas.microsoft.com/office/drawing/2014/chart" uri="{C3380CC4-5D6E-409C-BE32-E72D297353CC}">
              <c16:uniqueId val="{00000000-63F1-45F3-84DD-2A0B8B4993A1}"/>
            </c:ext>
          </c:extLst>
        </c:ser>
        <c:ser>
          <c:idx val="1"/>
          <c:order val="1"/>
          <c:tx>
            <c:strRef>
              <c:f>Hoja1!$C$1</c:f>
              <c:strCache>
                <c:ptCount val="1"/>
                <c:pt idx="0">
                  <c:v>II-2025</c:v>
                </c:pt>
              </c:strCache>
            </c:strRef>
          </c:tx>
          <c:spPr>
            <a:solidFill>
              <a:srgbClr val="08539F"/>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anchor="ctr" anchorCtr="1"/>
              <a:lstStyle/>
              <a:p>
                <a:pPr>
                  <a:defRPr sz="1050" b="0" i="0" u="none" strike="noStrike" kern="1200" baseline="0">
                    <a:solidFill>
                      <a:srgbClr val="0097A7"/>
                    </a:solidFill>
                    <a:latin typeface="Roboto" panose="02000000000000000000" pitchFamily="2" charset="0"/>
                    <a:ea typeface="Roboto" panose="02000000000000000000" pitchFamily="2" charset="0"/>
                    <a:cs typeface="Roboto" panose="02000000000000000000" pitchFamily="2" charset="0"/>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Hoja1!$A$2:$A$3</c:f>
              <c:strCache>
                <c:ptCount val="2"/>
                <c:pt idx="0">
                  <c:v>MUY BUENA</c:v>
                </c:pt>
                <c:pt idx="1">
                  <c:v>BUENA</c:v>
                </c:pt>
              </c:strCache>
            </c:strRef>
          </c:cat>
          <c:val>
            <c:numRef>
              <c:f>Hoja1!$C$2:$C$3</c:f>
              <c:numCache>
                <c:formatCode>0.00%</c:formatCode>
                <c:ptCount val="2"/>
                <c:pt idx="0">
                  <c:v>0.98148148148148151</c:v>
                </c:pt>
                <c:pt idx="1">
                  <c:v>1.8518518518518517E-2</c:v>
                </c:pt>
              </c:numCache>
            </c:numRef>
          </c:val>
          <c:extLst>
            <c:ext xmlns:c16="http://schemas.microsoft.com/office/drawing/2014/chart" uri="{C3380CC4-5D6E-409C-BE32-E72D297353CC}">
              <c16:uniqueId val="{00000001-63F1-45F3-84DD-2A0B8B4993A1}"/>
            </c:ext>
          </c:extLst>
        </c:ser>
        <c:dLbls>
          <c:showLegendKey val="0"/>
          <c:showVal val="1"/>
          <c:showCatName val="0"/>
          <c:showSerName val="0"/>
          <c:showPercent val="0"/>
          <c:showBubbleSize val="0"/>
        </c:dLbls>
        <c:gapWidth val="150"/>
        <c:overlap val="-25"/>
        <c:axId val="-136031904"/>
        <c:axId val="-136034624"/>
      </c:barChart>
      <c:catAx>
        <c:axId val="-13603190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rgbClr val="0097A7"/>
                </a:solidFill>
                <a:latin typeface="Roboto" panose="02000000000000000000" pitchFamily="2" charset="0"/>
                <a:ea typeface="Roboto" panose="02000000000000000000" pitchFamily="2" charset="0"/>
                <a:cs typeface="Roboto" panose="02000000000000000000" pitchFamily="2" charset="0"/>
              </a:defRPr>
            </a:pPr>
            <a:endParaRPr lang="es-CO"/>
          </a:p>
        </c:txPr>
        <c:crossAx val="-136034624"/>
        <c:crosses val="autoZero"/>
        <c:auto val="1"/>
        <c:lblAlgn val="ctr"/>
        <c:lblOffset val="100"/>
        <c:noMultiLvlLbl val="0"/>
      </c:catAx>
      <c:valAx>
        <c:axId val="-136034624"/>
        <c:scaling>
          <c:orientation val="minMax"/>
        </c:scaling>
        <c:delete val="1"/>
        <c:axPos val="l"/>
        <c:numFmt formatCode="0.00%" sourceLinked="1"/>
        <c:majorTickMark val="none"/>
        <c:minorTickMark val="none"/>
        <c:tickLblPos val="nextTo"/>
        <c:crossAx val="-136031904"/>
        <c:crosses val="autoZero"/>
        <c:crossBetween val="between"/>
      </c:valAx>
      <c:spPr>
        <a:noFill/>
        <a:ln>
          <a:noFill/>
        </a:ln>
        <a:effectLst/>
      </c:spPr>
    </c:plotArea>
    <c:legend>
      <c:legendPos val="t"/>
      <c:layout>
        <c:manualLayout>
          <c:xMode val="edge"/>
          <c:yMode val="edge"/>
          <c:x val="0.40384868010927716"/>
          <c:y val="7.2624288678688267E-2"/>
          <c:w val="0.20443605190234226"/>
          <c:h val="8.3853533393234078E-2"/>
        </c:manualLayout>
      </c:layout>
      <c:overlay val="0"/>
      <c:spPr>
        <a:noFill/>
        <a:ln>
          <a:noFill/>
        </a:ln>
        <a:effectLst/>
      </c:spPr>
      <c:txPr>
        <a:bodyPr rot="0" spcFirstLastPara="1" vertOverflow="ellipsis" vert="horz" wrap="square" anchor="ctr" anchorCtr="1"/>
        <a:lstStyle/>
        <a:p>
          <a:pPr>
            <a:defRPr sz="1050" b="0" i="0" u="none" strike="noStrike" kern="1200" baseline="0">
              <a:solidFill>
                <a:srgbClr val="0097A7"/>
              </a:solidFill>
              <a:latin typeface="Roboto" panose="02000000000000000000" pitchFamily="2" charset="0"/>
              <a:ea typeface="Roboto" panose="02000000000000000000" pitchFamily="2" charset="0"/>
              <a:cs typeface="Roboto" panose="02000000000000000000" pitchFamily="2" charset="0"/>
            </a:defRPr>
          </a:pPr>
          <a:endParaRPr lang="es-CO"/>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050">
          <a:solidFill>
            <a:srgbClr val="0097A7"/>
          </a:solidFill>
          <a:latin typeface="Roboto" panose="02000000000000000000" pitchFamily="2" charset="0"/>
          <a:ea typeface="Roboto" panose="02000000000000000000" pitchFamily="2" charset="0"/>
          <a:cs typeface="Roboto" panose="02000000000000000000" pitchFamily="2" charset="0"/>
        </a:defRPr>
      </a:pPr>
      <a:endParaRPr lang="es-CO"/>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baseline="0">
                <a:solidFill>
                  <a:srgbClr val="0097A7"/>
                </a:solidFill>
                <a:latin typeface="Roboto" panose="02000000000000000000" pitchFamily="2" charset="0"/>
                <a:ea typeface="Roboto" panose="02000000000000000000" pitchFamily="2" charset="0"/>
                <a:cs typeface="Roboto" panose="02000000000000000000" pitchFamily="2" charset="0"/>
              </a:defRPr>
            </a:pPr>
            <a:r>
              <a:rPr lang="es-CO" sz="800" dirty="0">
                <a:solidFill>
                  <a:schemeClr val="tx1"/>
                </a:solidFill>
              </a:rPr>
              <a:t>Gráfico 6. Trato recibido en las Salas de Justicia Transicional</a:t>
            </a:r>
          </a:p>
        </c:rich>
      </c:tx>
      <c:layout>
        <c:manualLayout>
          <c:xMode val="edge"/>
          <c:yMode val="edge"/>
          <c:x val="0.51938798592407809"/>
          <c:y val="0.91130951456253217"/>
        </c:manualLayout>
      </c:layout>
      <c:overlay val="0"/>
      <c:spPr>
        <a:noFill/>
        <a:ln>
          <a:noFill/>
        </a:ln>
        <a:effectLst/>
      </c:spPr>
      <c:txPr>
        <a:bodyPr rot="0" spcFirstLastPara="1" vertOverflow="ellipsis" vert="horz" wrap="square" anchor="ctr" anchorCtr="1"/>
        <a:lstStyle/>
        <a:p>
          <a:pPr>
            <a:defRPr sz="1200" b="1" i="0" u="none" strike="noStrike" kern="1200" baseline="0">
              <a:solidFill>
                <a:srgbClr val="0097A7"/>
              </a:solidFill>
              <a:latin typeface="Roboto" panose="02000000000000000000" pitchFamily="2" charset="0"/>
              <a:ea typeface="Roboto" panose="02000000000000000000" pitchFamily="2" charset="0"/>
              <a:cs typeface="Roboto" panose="02000000000000000000" pitchFamily="2" charset="0"/>
            </a:defRPr>
          </a:pPr>
          <a:endParaRPr lang="es-CO"/>
        </a:p>
      </c:txPr>
    </c:title>
    <c:autoTitleDeleted val="0"/>
    <c:plotArea>
      <c:layout>
        <c:manualLayout>
          <c:layoutTarget val="inner"/>
          <c:xMode val="edge"/>
          <c:yMode val="edge"/>
          <c:x val="2.5917102006479745E-2"/>
          <c:y val="0.18545618368519987"/>
          <c:w val="0.95614028891211122"/>
          <c:h val="0.59575337179172327"/>
        </c:manualLayout>
      </c:layout>
      <c:barChart>
        <c:barDir val="col"/>
        <c:grouping val="clustered"/>
        <c:varyColors val="0"/>
        <c:ser>
          <c:idx val="0"/>
          <c:order val="0"/>
          <c:tx>
            <c:strRef>
              <c:f>Hoja1!$B$1</c:f>
              <c:strCache>
                <c:ptCount val="1"/>
                <c:pt idx="0">
                  <c:v>I-2025</c:v>
                </c:pt>
              </c:strCache>
            </c:strRef>
          </c:tx>
          <c:spPr>
            <a:solidFill>
              <a:srgbClr val="FCC50E"/>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anchor="ctr" anchorCtr="1"/>
              <a:lstStyle/>
              <a:p>
                <a:pPr>
                  <a:defRPr sz="1000" b="0" i="0" u="none" strike="noStrike" kern="1200" baseline="0">
                    <a:solidFill>
                      <a:srgbClr val="0097A7"/>
                    </a:solidFill>
                    <a:latin typeface="Roboto" panose="02000000000000000000" pitchFamily="2" charset="0"/>
                    <a:ea typeface="Roboto" panose="02000000000000000000" pitchFamily="2" charset="0"/>
                    <a:cs typeface="Roboto" panose="02000000000000000000" pitchFamily="2" charset="0"/>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Hoja1!$A$2:$A$3</c:f>
              <c:strCache>
                <c:ptCount val="2"/>
                <c:pt idx="0">
                  <c:v>MUY BUENO</c:v>
                </c:pt>
                <c:pt idx="1">
                  <c:v>BUENO</c:v>
                </c:pt>
              </c:strCache>
            </c:strRef>
          </c:cat>
          <c:val>
            <c:numRef>
              <c:f>Hoja1!$B$2:$B$3</c:f>
              <c:numCache>
                <c:formatCode>0.00%</c:formatCode>
                <c:ptCount val="2"/>
                <c:pt idx="0" formatCode="0%">
                  <c:v>1</c:v>
                </c:pt>
                <c:pt idx="1">
                  <c:v>0</c:v>
                </c:pt>
              </c:numCache>
            </c:numRef>
          </c:val>
          <c:extLst>
            <c:ext xmlns:c16="http://schemas.microsoft.com/office/drawing/2014/chart" uri="{C3380CC4-5D6E-409C-BE32-E72D297353CC}">
              <c16:uniqueId val="{00000000-EF48-4149-809B-FFB9E35F786C}"/>
            </c:ext>
          </c:extLst>
        </c:ser>
        <c:ser>
          <c:idx val="1"/>
          <c:order val="1"/>
          <c:tx>
            <c:strRef>
              <c:f>Hoja1!$C$1</c:f>
              <c:strCache>
                <c:ptCount val="1"/>
                <c:pt idx="0">
                  <c:v>II-2025</c:v>
                </c:pt>
              </c:strCache>
            </c:strRef>
          </c:tx>
          <c:spPr>
            <a:solidFill>
              <a:srgbClr val="08539F"/>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anchor="ctr" anchorCtr="1"/>
              <a:lstStyle/>
              <a:p>
                <a:pPr>
                  <a:defRPr sz="1000" b="0" i="0" u="none" strike="noStrike" kern="1200" baseline="0">
                    <a:solidFill>
                      <a:srgbClr val="0097A7"/>
                    </a:solidFill>
                    <a:latin typeface="Roboto" panose="02000000000000000000" pitchFamily="2" charset="0"/>
                    <a:ea typeface="Roboto" panose="02000000000000000000" pitchFamily="2" charset="0"/>
                    <a:cs typeface="Roboto" panose="02000000000000000000" pitchFamily="2" charset="0"/>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Hoja1!$A$2:$A$3</c:f>
              <c:strCache>
                <c:ptCount val="2"/>
                <c:pt idx="0">
                  <c:v>MUY BUENO</c:v>
                </c:pt>
                <c:pt idx="1">
                  <c:v>BUENO</c:v>
                </c:pt>
              </c:strCache>
            </c:strRef>
          </c:cat>
          <c:val>
            <c:numRef>
              <c:f>Hoja1!$C$2:$C$3</c:f>
              <c:numCache>
                <c:formatCode>0.00%</c:formatCode>
                <c:ptCount val="2"/>
                <c:pt idx="0" formatCode="0%">
                  <c:v>1</c:v>
                </c:pt>
                <c:pt idx="1">
                  <c:v>0</c:v>
                </c:pt>
              </c:numCache>
            </c:numRef>
          </c:val>
          <c:extLst>
            <c:ext xmlns:c16="http://schemas.microsoft.com/office/drawing/2014/chart" uri="{C3380CC4-5D6E-409C-BE32-E72D297353CC}">
              <c16:uniqueId val="{00000001-EF48-4149-809B-FFB9E35F786C}"/>
            </c:ext>
          </c:extLst>
        </c:ser>
        <c:dLbls>
          <c:showLegendKey val="0"/>
          <c:showVal val="1"/>
          <c:showCatName val="0"/>
          <c:showSerName val="0"/>
          <c:showPercent val="0"/>
          <c:showBubbleSize val="0"/>
        </c:dLbls>
        <c:gapWidth val="150"/>
        <c:overlap val="-25"/>
        <c:axId val="-136033536"/>
        <c:axId val="-136031360"/>
      </c:barChart>
      <c:catAx>
        <c:axId val="-13603353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rgbClr val="0097A7"/>
                </a:solidFill>
                <a:latin typeface="Roboto" panose="02000000000000000000" pitchFamily="2" charset="0"/>
                <a:ea typeface="Roboto" panose="02000000000000000000" pitchFamily="2" charset="0"/>
                <a:cs typeface="Roboto" panose="02000000000000000000" pitchFamily="2" charset="0"/>
              </a:defRPr>
            </a:pPr>
            <a:endParaRPr lang="es-CO"/>
          </a:p>
        </c:txPr>
        <c:crossAx val="-136031360"/>
        <c:crosses val="autoZero"/>
        <c:auto val="1"/>
        <c:lblAlgn val="ctr"/>
        <c:lblOffset val="100"/>
        <c:noMultiLvlLbl val="0"/>
      </c:catAx>
      <c:valAx>
        <c:axId val="-136031360"/>
        <c:scaling>
          <c:orientation val="minMax"/>
        </c:scaling>
        <c:delete val="1"/>
        <c:axPos val="l"/>
        <c:numFmt formatCode="0%" sourceLinked="1"/>
        <c:majorTickMark val="none"/>
        <c:minorTickMark val="none"/>
        <c:tickLblPos val="nextTo"/>
        <c:crossAx val="-136033536"/>
        <c:crosses val="autoZero"/>
        <c:crossBetween val="between"/>
      </c:valAx>
      <c:spPr>
        <a:noFill/>
        <a:ln>
          <a:noFill/>
        </a:ln>
        <a:effectLst/>
      </c:spPr>
    </c:plotArea>
    <c:legend>
      <c:legendPos val="t"/>
      <c:layout>
        <c:manualLayout>
          <c:xMode val="edge"/>
          <c:yMode val="edge"/>
          <c:x val="0.40400696292535798"/>
          <c:y val="0.10146538925026134"/>
          <c:w val="0.19198607414928406"/>
          <c:h val="8.3990794434938537E-2"/>
        </c:manualLayout>
      </c:layout>
      <c:overlay val="0"/>
      <c:spPr>
        <a:noFill/>
        <a:ln>
          <a:noFill/>
        </a:ln>
        <a:effectLst/>
      </c:spPr>
      <c:txPr>
        <a:bodyPr rot="0" spcFirstLastPara="1" vertOverflow="ellipsis" vert="horz" wrap="square" anchor="ctr" anchorCtr="1"/>
        <a:lstStyle/>
        <a:p>
          <a:pPr>
            <a:defRPr sz="1000" b="0" i="0" u="none" strike="noStrike" kern="1200" baseline="0">
              <a:solidFill>
                <a:srgbClr val="0097A7"/>
              </a:solidFill>
              <a:latin typeface="Roboto" panose="02000000000000000000" pitchFamily="2" charset="0"/>
              <a:ea typeface="Roboto" panose="02000000000000000000" pitchFamily="2" charset="0"/>
              <a:cs typeface="Roboto" panose="02000000000000000000" pitchFamily="2" charset="0"/>
            </a:defRPr>
          </a:pPr>
          <a:endParaRPr lang="es-CO"/>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000">
          <a:solidFill>
            <a:srgbClr val="0097A7"/>
          </a:solidFill>
          <a:latin typeface="Roboto" panose="02000000000000000000" pitchFamily="2" charset="0"/>
          <a:ea typeface="Roboto" panose="02000000000000000000" pitchFamily="2" charset="0"/>
          <a:cs typeface="Roboto" panose="02000000000000000000" pitchFamily="2" charset="0"/>
        </a:defRPr>
      </a:pPr>
      <a:endParaRPr lang="es-CO"/>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60" b="1" i="0" u="none" strike="noStrike" kern="1200" baseline="0">
                <a:solidFill>
                  <a:srgbClr val="0097A7"/>
                </a:solidFill>
                <a:latin typeface="Roboto" panose="02000000000000000000" pitchFamily="2" charset="0"/>
                <a:ea typeface="Roboto" panose="02000000000000000000" pitchFamily="2" charset="0"/>
                <a:cs typeface="Roboto" panose="02000000000000000000" pitchFamily="2" charset="0"/>
              </a:defRPr>
            </a:pPr>
            <a:r>
              <a:rPr lang="es-CO" sz="800" dirty="0">
                <a:solidFill>
                  <a:schemeClr val="tx1"/>
                </a:solidFill>
              </a:rPr>
              <a:t>Gráfico</a:t>
            </a:r>
            <a:r>
              <a:rPr lang="es-CO" sz="800" baseline="0" dirty="0">
                <a:solidFill>
                  <a:schemeClr val="tx1"/>
                </a:solidFill>
              </a:rPr>
              <a:t> 7.  Orientación recibida en las Salas de Justicia Transicional</a:t>
            </a:r>
            <a:endParaRPr lang="es-CO" sz="800" dirty="0">
              <a:solidFill>
                <a:schemeClr val="tx1"/>
              </a:solidFill>
            </a:endParaRPr>
          </a:p>
        </c:rich>
      </c:tx>
      <c:layout>
        <c:manualLayout>
          <c:xMode val="edge"/>
          <c:yMode val="edge"/>
          <c:x val="0.45116297487777846"/>
          <c:y val="0.93417325350690661"/>
        </c:manualLayout>
      </c:layout>
      <c:overlay val="0"/>
      <c:spPr>
        <a:noFill/>
        <a:ln>
          <a:noFill/>
        </a:ln>
        <a:effectLst/>
      </c:spPr>
      <c:txPr>
        <a:bodyPr rot="0" spcFirstLastPara="1" vertOverflow="ellipsis" vert="horz" wrap="square" anchor="ctr" anchorCtr="1"/>
        <a:lstStyle/>
        <a:p>
          <a:pPr>
            <a:defRPr sz="1260" b="1" i="0" u="none" strike="noStrike" kern="1200" baseline="0">
              <a:solidFill>
                <a:srgbClr val="0097A7"/>
              </a:solidFill>
              <a:latin typeface="Roboto" panose="02000000000000000000" pitchFamily="2" charset="0"/>
              <a:ea typeface="Roboto" panose="02000000000000000000" pitchFamily="2" charset="0"/>
              <a:cs typeface="Roboto" panose="02000000000000000000" pitchFamily="2" charset="0"/>
            </a:defRPr>
          </a:pPr>
          <a:endParaRPr lang="es-CO"/>
        </a:p>
      </c:txPr>
    </c:title>
    <c:autoTitleDeleted val="0"/>
    <c:plotArea>
      <c:layout>
        <c:manualLayout>
          <c:layoutTarget val="inner"/>
          <c:xMode val="edge"/>
          <c:yMode val="edge"/>
          <c:x val="3.8220686847759547E-2"/>
          <c:y val="0.1862015072847085"/>
          <c:w val="0.95574446786048894"/>
          <c:h val="0.59908931751410732"/>
        </c:manualLayout>
      </c:layout>
      <c:barChart>
        <c:barDir val="col"/>
        <c:grouping val="clustered"/>
        <c:varyColors val="0"/>
        <c:ser>
          <c:idx val="0"/>
          <c:order val="0"/>
          <c:tx>
            <c:strRef>
              <c:f>Hoja1!$B$1</c:f>
              <c:strCache>
                <c:ptCount val="1"/>
                <c:pt idx="0">
                  <c:v>I-2025</c:v>
                </c:pt>
              </c:strCache>
            </c:strRef>
          </c:tx>
          <c:spPr>
            <a:solidFill>
              <a:srgbClr val="FCC50E"/>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anchor="ctr" anchorCtr="1"/>
              <a:lstStyle/>
              <a:p>
                <a:pPr>
                  <a:defRPr sz="1050" b="0" i="0" u="none" strike="noStrike" kern="1200" baseline="0">
                    <a:solidFill>
                      <a:srgbClr val="0097A7"/>
                    </a:solidFill>
                    <a:latin typeface="Roboto" panose="02000000000000000000" pitchFamily="2" charset="0"/>
                    <a:ea typeface="Roboto" panose="02000000000000000000" pitchFamily="2" charset="0"/>
                    <a:cs typeface="Roboto" panose="02000000000000000000" pitchFamily="2" charset="0"/>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Hoja1!$A$2:$A$3</c:f>
              <c:strCache>
                <c:ptCount val="2"/>
                <c:pt idx="0">
                  <c:v>MUY BUENA</c:v>
                </c:pt>
                <c:pt idx="1">
                  <c:v>BUENA</c:v>
                </c:pt>
              </c:strCache>
            </c:strRef>
          </c:cat>
          <c:val>
            <c:numRef>
              <c:f>Hoja1!$B$2:$B$3</c:f>
              <c:numCache>
                <c:formatCode>0.00%</c:formatCode>
                <c:ptCount val="2"/>
                <c:pt idx="0">
                  <c:v>0.95959595959595956</c:v>
                </c:pt>
                <c:pt idx="1">
                  <c:v>4.0404040404040407E-2</c:v>
                </c:pt>
              </c:numCache>
            </c:numRef>
          </c:val>
          <c:extLst>
            <c:ext xmlns:c16="http://schemas.microsoft.com/office/drawing/2014/chart" uri="{C3380CC4-5D6E-409C-BE32-E72D297353CC}">
              <c16:uniqueId val="{00000000-6071-4CB8-B074-3DFBA68AE297}"/>
            </c:ext>
          </c:extLst>
        </c:ser>
        <c:ser>
          <c:idx val="1"/>
          <c:order val="1"/>
          <c:tx>
            <c:strRef>
              <c:f>Hoja1!$C$1</c:f>
              <c:strCache>
                <c:ptCount val="1"/>
                <c:pt idx="0">
                  <c:v>II-2025</c:v>
                </c:pt>
              </c:strCache>
            </c:strRef>
          </c:tx>
          <c:spPr>
            <a:solidFill>
              <a:srgbClr val="08539F"/>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anchor="ctr" anchorCtr="1"/>
              <a:lstStyle/>
              <a:p>
                <a:pPr>
                  <a:defRPr sz="1050" b="0" i="0" u="none" strike="noStrike" kern="1200" baseline="0">
                    <a:solidFill>
                      <a:srgbClr val="0097A7"/>
                    </a:solidFill>
                    <a:latin typeface="Roboto" panose="02000000000000000000" pitchFamily="2" charset="0"/>
                    <a:ea typeface="Roboto" panose="02000000000000000000" pitchFamily="2" charset="0"/>
                    <a:cs typeface="Roboto" panose="02000000000000000000" pitchFamily="2" charset="0"/>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Hoja1!$A$2:$A$3</c:f>
              <c:strCache>
                <c:ptCount val="2"/>
                <c:pt idx="0">
                  <c:v>MUY BUENA</c:v>
                </c:pt>
                <c:pt idx="1">
                  <c:v>BUENA</c:v>
                </c:pt>
              </c:strCache>
            </c:strRef>
          </c:cat>
          <c:val>
            <c:numRef>
              <c:f>Hoja1!$C$2:$C$3</c:f>
              <c:numCache>
                <c:formatCode>0.00%</c:formatCode>
                <c:ptCount val="2"/>
                <c:pt idx="0" formatCode="0%">
                  <c:v>1</c:v>
                </c:pt>
                <c:pt idx="1">
                  <c:v>0</c:v>
                </c:pt>
              </c:numCache>
            </c:numRef>
          </c:val>
          <c:extLst>
            <c:ext xmlns:c16="http://schemas.microsoft.com/office/drawing/2014/chart" uri="{C3380CC4-5D6E-409C-BE32-E72D297353CC}">
              <c16:uniqueId val="{00000001-6071-4CB8-B074-3DFBA68AE297}"/>
            </c:ext>
          </c:extLst>
        </c:ser>
        <c:dLbls>
          <c:showLegendKey val="0"/>
          <c:showVal val="1"/>
          <c:showCatName val="0"/>
          <c:showSerName val="0"/>
          <c:showPercent val="0"/>
          <c:showBubbleSize val="0"/>
        </c:dLbls>
        <c:gapWidth val="150"/>
        <c:overlap val="-25"/>
        <c:axId val="-136034080"/>
        <c:axId val="-136030272"/>
      </c:barChart>
      <c:catAx>
        <c:axId val="-13603408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rgbClr val="0097A7"/>
                </a:solidFill>
                <a:latin typeface="Roboto" panose="02000000000000000000" pitchFamily="2" charset="0"/>
                <a:ea typeface="Roboto" panose="02000000000000000000" pitchFamily="2" charset="0"/>
                <a:cs typeface="Roboto" panose="02000000000000000000" pitchFamily="2" charset="0"/>
              </a:defRPr>
            </a:pPr>
            <a:endParaRPr lang="es-CO"/>
          </a:p>
        </c:txPr>
        <c:crossAx val="-136030272"/>
        <c:crosses val="autoZero"/>
        <c:auto val="1"/>
        <c:lblAlgn val="ctr"/>
        <c:lblOffset val="100"/>
        <c:noMultiLvlLbl val="0"/>
      </c:catAx>
      <c:valAx>
        <c:axId val="-136030272"/>
        <c:scaling>
          <c:orientation val="minMax"/>
        </c:scaling>
        <c:delete val="1"/>
        <c:axPos val="l"/>
        <c:numFmt formatCode="0.00%" sourceLinked="1"/>
        <c:majorTickMark val="none"/>
        <c:minorTickMark val="none"/>
        <c:tickLblPos val="nextTo"/>
        <c:crossAx val="-136034080"/>
        <c:crosses val="autoZero"/>
        <c:crossBetween val="between"/>
      </c:valAx>
      <c:spPr>
        <a:noFill/>
        <a:ln>
          <a:noFill/>
        </a:ln>
        <a:effectLst/>
      </c:spPr>
    </c:plotArea>
    <c:legend>
      <c:legendPos val="t"/>
      <c:layout>
        <c:manualLayout>
          <c:xMode val="edge"/>
          <c:yMode val="edge"/>
          <c:x val="0.39831879664234504"/>
          <c:y val="5.3237830576200067E-2"/>
          <c:w val="0.20336240671530972"/>
          <c:h val="9.2784181934017829E-2"/>
        </c:manualLayout>
      </c:layout>
      <c:overlay val="0"/>
      <c:spPr>
        <a:noFill/>
        <a:ln>
          <a:noFill/>
        </a:ln>
        <a:effectLst/>
      </c:spPr>
      <c:txPr>
        <a:bodyPr rot="0" spcFirstLastPara="1" vertOverflow="ellipsis" vert="horz" wrap="square" anchor="ctr" anchorCtr="1"/>
        <a:lstStyle/>
        <a:p>
          <a:pPr>
            <a:defRPr sz="1050" b="0" i="0" u="none" strike="noStrike" kern="1200" baseline="0">
              <a:solidFill>
                <a:srgbClr val="0097A7"/>
              </a:solidFill>
              <a:latin typeface="Roboto" panose="02000000000000000000" pitchFamily="2" charset="0"/>
              <a:ea typeface="Roboto" panose="02000000000000000000" pitchFamily="2" charset="0"/>
              <a:cs typeface="Roboto" panose="02000000000000000000" pitchFamily="2" charset="0"/>
            </a:defRPr>
          </a:pPr>
          <a:endParaRPr lang="es-CO"/>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050">
          <a:solidFill>
            <a:srgbClr val="0097A7"/>
          </a:solidFill>
          <a:latin typeface="Roboto" panose="02000000000000000000" pitchFamily="2" charset="0"/>
          <a:ea typeface="Roboto" panose="02000000000000000000" pitchFamily="2" charset="0"/>
          <a:cs typeface="Roboto" panose="02000000000000000000" pitchFamily="2" charset="0"/>
        </a:defRPr>
      </a:pPr>
      <a:endParaRPr lang="es-CO"/>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320" b="1" i="0" u="none" strike="noStrike" kern="1200" baseline="0">
                <a:solidFill>
                  <a:srgbClr val="0097A7"/>
                </a:solidFill>
                <a:latin typeface="Roboto" panose="02000000000000000000" pitchFamily="2" charset="0"/>
                <a:ea typeface="Roboto" panose="02000000000000000000" pitchFamily="2" charset="0"/>
                <a:cs typeface="Roboto" panose="02000000000000000000" pitchFamily="2" charset="0"/>
              </a:defRPr>
            </a:pPr>
            <a:r>
              <a:rPr lang="es-CO" sz="800" dirty="0">
                <a:solidFill>
                  <a:schemeClr val="tx1"/>
                </a:solidFill>
              </a:rPr>
              <a:t>Gráfico</a:t>
            </a:r>
            <a:r>
              <a:rPr lang="es-CO" sz="800" baseline="0" dirty="0">
                <a:solidFill>
                  <a:schemeClr val="tx1"/>
                </a:solidFill>
              </a:rPr>
              <a:t> 8. Requerimientos resueltos en las Salas de Justicia Transicional</a:t>
            </a:r>
            <a:endParaRPr lang="es-CO" sz="800" dirty="0">
              <a:solidFill>
                <a:schemeClr val="tx1"/>
              </a:solidFill>
            </a:endParaRPr>
          </a:p>
        </c:rich>
      </c:tx>
      <c:layout>
        <c:manualLayout>
          <c:xMode val="edge"/>
          <c:yMode val="edge"/>
          <c:x val="0.38989044878673484"/>
          <c:y val="0.8810534879354891"/>
        </c:manualLayout>
      </c:layout>
      <c:overlay val="0"/>
      <c:spPr>
        <a:noFill/>
        <a:ln>
          <a:noFill/>
        </a:ln>
        <a:effectLst/>
      </c:spPr>
      <c:txPr>
        <a:bodyPr rot="0" spcFirstLastPara="1" vertOverflow="ellipsis" vert="horz" wrap="square" anchor="ctr" anchorCtr="1"/>
        <a:lstStyle/>
        <a:p>
          <a:pPr>
            <a:defRPr sz="1320" b="1" i="0" u="none" strike="noStrike" kern="1200" baseline="0">
              <a:solidFill>
                <a:srgbClr val="0097A7"/>
              </a:solidFill>
              <a:latin typeface="Roboto" panose="02000000000000000000" pitchFamily="2" charset="0"/>
              <a:ea typeface="Roboto" panose="02000000000000000000" pitchFamily="2" charset="0"/>
              <a:cs typeface="Roboto" panose="02000000000000000000" pitchFamily="2" charset="0"/>
            </a:defRPr>
          </a:pPr>
          <a:endParaRPr lang="es-CO"/>
        </a:p>
      </c:txPr>
    </c:title>
    <c:autoTitleDeleted val="0"/>
    <c:plotArea>
      <c:layout>
        <c:manualLayout>
          <c:layoutTarget val="inner"/>
          <c:xMode val="edge"/>
          <c:yMode val="edge"/>
          <c:x val="2.3614838435287906E-2"/>
          <c:y val="0.16380306999114941"/>
          <c:w val="0.95277032312942422"/>
          <c:h val="0.61063536479612357"/>
        </c:manualLayout>
      </c:layout>
      <c:barChart>
        <c:barDir val="col"/>
        <c:grouping val="clustered"/>
        <c:varyColors val="0"/>
        <c:ser>
          <c:idx val="0"/>
          <c:order val="0"/>
          <c:tx>
            <c:strRef>
              <c:f>Hoja1!$B$1</c:f>
              <c:strCache>
                <c:ptCount val="1"/>
                <c:pt idx="0">
                  <c:v>I-2025</c:v>
                </c:pt>
              </c:strCache>
            </c:strRef>
          </c:tx>
          <c:spPr>
            <a:solidFill>
              <a:srgbClr val="FCC50E"/>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anchor="ctr" anchorCtr="1"/>
              <a:lstStyle/>
              <a:p>
                <a:pPr>
                  <a:defRPr sz="1100" b="0" i="0" u="none" strike="noStrike" kern="1200" baseline="0">
                    <a:solidFill>
                      <a:srgbClr val="0097A7"/>
                    </a:solidFill>
                    <a:latin typeface="Roboto" panose="02000000000000000000" pitchFamily="2" charset="0"/>
                    <a:ea typeface="Roboto" panose="02000000000000000000" pitchFamily="2" charset="0"/>
                    <a:cs typeface="Roboto" panose="02000000000000000000" pitchFamily="2" charset="0"/>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Hoja1!$A$2:$A$3</c:f>
              <c:strCache>
                <c:ptCount val="2"/>
                <c:pt idx="0">
                  <c:v>SI</c:v>
                </c:pt>
                <c:pt idx="1">
                  <c:v>NO</c:v>
                </c:pt>
              </c:strCache>
            </c:strRef>
          </c:cat>
          <c:val>
            <c:numRef>
              <c:f>Hoja1!$B$2:$B$3</c:f>
              <c:numCache>
                <c:formatCode>0.00%</c:formatCode>
                <c:ptCount val="2"/>
                <c:pt idx="0" formatCode="0%">
                  <c:v>1</c:v>
                </c:pt>
                <c:pt idx="1">
                  <c:v>0</c:v>
                </c:pt>
              </c:numCache>
            </c:numRef>
          </c:val>
          <c:extLst>
            <c:ext xmlns:c16="http://schemas.microsoft.com/office/drawing/2014/chart" uri="{C3380CC4-5D6E-409C-BE32-E72D297353CC}">
              <c16:uniqueId val="{00000000-5599-44DB-88F1-FABAC2877BF8}"/>
            </c:ext>
          </c:extLst>
        </c:ser>
        <c:ser>
          <c:idx val="1"/>
          <c:order val="1"/>
          <c:tx>
            <c:strRef>
              <c:f>Hoja1!$C$1</c:f>
              <c:strCache>
                <c:ptCount val="1"/>
                <c:pt idx="0">
                  <c:v>II-2025</c:v>
                </c:pt>
              </c:strCache>
            </c:strRef>
          </c:tx>
          <c:spPr>
            <a:solidFill>
              <a:srgbClr val="08539F"/>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anchor="ctr" anchorCtr="1"/>
              <a:lstStyle/>
              <a:p>
                <a:pPr>
                  <a:defRPr sz="1100" b="0" i="0" u="none" strike="noStrike" kern="1200" baseline="0">
                    <a:solidFill>
                      <a:srgbClr val="0097A7"/>
                    </a:solidFill>
                    <a:latin typeface="Roboto" panose="02000000000000000000" pitchFamily="2" charset="0"/>
                    <a:ea typeface="Roboto" panose="02000000000000000000" pitchFamily="2" charset="0"/>
                    <a:cs typeface="Roboto" panose="02000000000000000000" pitchFamily="2" charset="0"/>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Hoja1!$A$2:$A$3</c:f>
              <c:strCache>
                <c:ptCount val="2"/>
                <c:pt idx="0">
                  <c:v>SI</c:v>
                </c:pt>
                <c:pt idx="1">
                  <c:v>NO</c:v>
                </c:pt>
              </c:strCache>
            </c:strRef>
          </c:cat>
          <c:val>
            <c:numRef>
              <c:f>Hoja1!$C$2:$C$3</c:f>
              <c:numCache>
                <c:formatCode>0.00%</c:formatCode>
                <c:ptCount val="2"/>
                <c:pt idx="0" formatCode="0%">
                  <c:v>1</c:v>
                </c:pt>
                <c:pt idx="1">
                  <c:v>0</c:v>
                </c:pt>
              </c:numCache>
            </c:numRef>
          </c:val>
          <c:extLst>
            <c:ext xmlns:c16="http://schemas.microsoft.com/office/drawing/2014/chart" uri="{C3380CC4-5D6E-409C-BE32-E72D297353CC}">
              <c16:uniqueId val="{00000001-5599-44DB-88F1-FABAC2877BF8}"/>
            </c:ext>
          </c:extLst>
        </c:ser>
        <c:dLbls>
          <c:showLegendKey val="0"/>
          <c:showVal val="1"/>
          <c:showCatName val="0"/>
          <c:showSerName val="0"/>
          <c:showPercent val="0"/>
          <c:showBubbleSize val="0"/>
        </c:dLbls>
        <c:gapWidth val="150"/>
        <c:overlap val="-25"/>
        <c:axId val="-51241920"/>
        <c:axId val="-51243008"/>
      </c:barChart>
      <c:catAx>
        <c:axId val="-5124192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rgbClr val="0097A7"/>
                </a:solidFill>
                <a:latin typeface="Roboto" panose="02000000000000000000" pitchFamily="2" charset="0"/>
                <a:ea typeface="Roboto" panose="02000000000000000000" pitchFamily="2" charset="0"/>
                <a:cs typeface="Roboto" panose="02000000000000000000" pitchFamily="2" charset="0"/>
              </a:defRPr>
            </a:pPr>
            <a:endParaRPr lang="es-CO"/>
          </a:p>
        </c:txPr>
        <c:crossAx val="-51243008"/>
        <c:crosses val="autoZero"/>
        <c:auto val="1"/>
        <c:lblAlgn val="ctr"/>
        <c:lblOffset val="100"/>
        <c:noMultiLvlLbl val="0"/>
      </c:catAx>
      <c:valAx>
        <c:axId val="-51243008"/>
        <c:scaling>
          <c:orientation val="minMax"/>
        </c:scaling>
        <c:delete val="1"/>
        <c:axPos val="l"/>
        <c:numFmt formatCode="0%" sourceLinked="1"/>
        <c:majorTickMark val="none"/>
        <c:minorTickMark val="none"/>
        <c:tickLblPos val="nextTo"/>
        <c:crossAx val="-512419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00" b="0" i="0" u="none" strike="noStrike" kern="1200" baseline="0">
              <a:solidFill>
                <a:srgbClr val="0097A7"/>
              </a:solidFill>
              <a:latin typeface="Roboto" panose="02000000000000000000" pitchFamily="2" charset="0"/>
              <a:ea typeface="Roboto" panose="02000000000000000000" pitchFamily="2" charset="0"/>
              <a:cs typeface="Roboto" panose="02000000000000000000" pitchFamily="2" charset="0"/>
            </a:defRPr>
          </a:pPr>
          <a:endParaRPr lang="es-CO"/>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100">
          <a:solidFill>
            <a:srgbClr val="0097A7"/>
          </a:solidFill>
          <a:latin typeface="Roboto" panose="02000000000000000000" pitchFamily="2" charset="0"/>
          <a:ea typeface="Roboto" panose="02000000000000000000" pitchFamily="2" charset="0"/>
          <a:cs typeface="Roboto" panose="02000000000000000000" pitchFamily="2" charset="0"/>
        </a:defRPr>
      </a:pPr>
      <a:endParaRPr lang="es-CO"/>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60" b="1" i="0" u="none" strike="noStrike" kern="1200" baseline="0">
                <a:solidFill>
                  <a:srgbClr val="0097A7"/>
                </a:solidFill>
                <a:latin typeface="Roboto" panose="02000000000000000000" pitchFamily="2" charset="0"/>
                <a:ea typeface="Roboto" panose="02000000000000000000" pitchFamily="2" charset="0"/>
                <a:cs typeface="Roboto" panose="02000000000000000000" pitchFamily="2" charset="0"/>
              </a:defRPr>
            </a:pPr>
            <a:r>
              <a:rPr lang="es-CO" sz="800" dirty="0">
                <a:solidFill>
                  <a:schemeClr val="tx1"/>
                </a:solidFill>
              </a:rPr>
              <a:t>Gráfico</a:t>
            </a:r>
            <a:r>
              <a:rPr lang="es-CO" sz="800" baseline="0" dirty="0">
                <a:solidFill>
                  <a:schemeClr val="tx1"/>
                </a:solidFill>
              </a:rPr>
              <a:t> 9. Servicio de Denuncia Virtual</a:t>
            </a:r>
            <a:endParaRPr lang="es-CO" sz="800" dirty="0">
              <a:solidFill>
                <a:schemeClr val="tx1"/>
              </a:solidFill>
            </a:endParaRPr>
          </a:p>
        </c:rich>
      </c:tx>
      <c:layout>
        <c:manualLayout>
          <c:xMode val="edge"/>
          <c:yMode val="edge"/>
          <c:x val="0.63634953157437724"/>
          <c:y val="0.85227340815891206"/>
        </c:manualLayout>
      </c:layout>
      <c:overlay val="0"/>
      <c:spPr>
        <a:noFill/>
        <a:ln>
          <a:noFill/>
        </a:ln>
        <a:effectLst/>
      </c:spPr>
      <c:txPr>
        <a:bodyPr rot="0" spcFirstLastPara="1" vertOverflow="ellipsis" vert="horz" wrap="square" anchor="ctr" anchorCtr="1"/>
        <a:lstStyle/>
        <a:p>
          <a:pPr>
            <a:defRPr sz="1260" b="1" i="0" u="none" strike="noStrike" kern="1200" baseline="0">
              <a:solidFill>
                <a:srgbClr val="0097A7"/>
              </a:solidFill>
              <a:latin typeface="Roboto" panose="02000000000000000000" pitchFamily="2" charset="0"/>
              <a:ea typeface="Roboto" panose="02000000000000000000" pitchFamily="2" charset="0"/>
              <a:cs typeface="Roboto" panose="02000000000000000000" pitchFamily="2" charset="0"/>
            </a:defRPr>
          </a:pPr>
          <a:endParaRPr lang="es-CO"/>
        </a:p>
      </c:txPr>
    </c:title>
    <c:autoTitleDeleted val="0"/>
    <c:plotArea>
      <c:layout>
        <c:manualLayout>
          <c:layoutTarget val="inner"/>
          <c:xMode val="edge"/>
          <c:yMode val="edge"/>
          <c:x val="0.19424825461296985"/>
          <c:y val="0.14444987700835096"/>
          <c:w val="0.7996069250351272"/>
          <c:h val="0.73886983496989322"/>
        </c:manualLayout>
      </c:layout>
      <c:barChart>
        <c:barDir val="bar"/>
        <c:grouping val="clustered"/>
        <c:varyColors val="0"/>
        <c:ser>
          <c:idx val="0"/>
          <c:order val="0"/>
          <c:tx>
            <c:strRef>
              <c:f>Hoja1!$B$1</c:f>
              <c:strCache>
                <c:ptCount val="1"/>
                <c:pt idx="0">
                  <c:v>II-2025</c:v>
                </c:pt>
              </c:strCache>
            </c:strRef>
          </c:tx>
          <c:spPr>
            <a:solidFill>
              <a:srgbClr val="08539F"/>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0"/>
                  <c:y val="2.449727540145615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EA48-44DA-AC83-88DCAB71F462}"/>
                </c:ext>
              </c:extLst>
            </c:dLbl>
            <c:dLbl>
              <c:idx val="1"/>
              <c:layout>
                <c:manualLayout>
                  <c:x val="0"/>
                  <c:y val="1.469836524087371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EA48-44DA-AC83-88DCAB71F462}"/>
                </c:ext>
              </c:extLst>
            </c:dLbl>
            <c:dLbl>
              <c:idx val="2"/>
              <c:layout>
                <c:manualLayout>
                  <c:x val="0"/>
                  <c:y val="1.4698365240873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EA48-44DA-AC83-88DCAB71F462}"/>
                </c:ext>
              </c:extLst>
            </c:dLbl>
            <c:dLbl>
              <c:idx val="3"/>
              <c:layout>
                <c:manualLayout>
                  <c:x val="-6.1056704050142779E-3"/>
                  <c:y val="2.449727540145624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A48-44DA-AC83-88DCAB71F462}"/>
                </c:ext>
              </c:extLst>
            </c:dLbl>
            <c:dLbl>
              <c:idx val="4"/>
              <c:layout>
                <c:manualLayout>
                  <c:x val="0"/>
                  <c:y val="1.959782032116506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A48-44DA-AC83-88DCAB71F462}"/>
                </c:ext>
              </c:extLst>
            </c:dLbl>
            <c:spPr>
              <a:noFill/>
              <a:ln>
                <a:noFill/>
              </a:ln>
              <a:effectLst/>
            </c:spPr>
            <c:txPr>
              <a:bodyPr rot="0" spcFirstLastPara="1" vertOverflow="ellipsis" vert="horz" wrap="square" anchor="ctr" anchorCtr="1"/>
              <a:lstStyle/>
              <a:p>
                <a:pPr>
                  <a:defRPr sz="1000" b="0" i="0" u="none" strike="noStrike" kern="1200" baseline="0">
                    <a:solidFill>
                      <a:srgbClr val="0097A7"/>
                    </a:solidFill>
                    <a:latin typeface="Roboto" panose="02000000000000000000" pitchFamily="2" charset="0"/>
                    <a:ea typeface="Roboto" panose="02000000000000000000" pitchFamily="2" charset="0"/>
                    <a:cs typeface="Roboto" panose="02000000000000000000" pitchFamily="2" charset="0"/>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Hoja1!$A$2:$A$6</c:f>
              <c:strCache>
                <c:ptCount val="5"/>
                <c:pt idx="0">
                  <c:v>MUY MALO</c:v>
                </c:pt>
                <c:pt idx="1">
                  <c:v>MALO</c:v>
                </c:pt>
                <c:pt idx="2">
                  <c:v>REGULAR</c:v>
                </c:pt>
                <c:pt idx="3">
                  <c:v>BUENO</c:v>
                </c:pt>
                <c:pt idx="4">
                  <c:v>EXCELENTE</c:v>
                </c:pt>
              </c:strCache>
            </c:strRef>
          </c:cat>
          <c:val>
            <c:numRef>
              <c:f>Hoja1!$B$2:$B$6</c:f>
              <c:numCache>
                <c:formatCode>0.00%</c:formatCode>
                <c:ptCount val="5"/>
                <c:pt idx="0">
                  <c:v>5.1110299836510534E-3</c:v>
                </c:pt>
                <c:pt idx="1">
                  <c:v>1.4777543213599784E-2</c:v>
                </c:pt>
                <c:pt idx="2">
                  <c:v>7.7046396088950975E-2</c:v>
                </c:pt>
                <c:pt idx="3">
                  <c:v>0.24072633767717971</c:v>
                </c:pt>
                <c:pt idx="4">
                  <c:v>0.66233869303661852</c:v>
                </c:pt>
              </c:numCache>
            </c:numRef>
          </c:val>
          <c:extLst>
            <c:ext xmlns:c16="http://schemas.microsoft.com/office/drawing/2014/chart" uri="{C3380CC4-5D6E-409C-BE32-E72D297353CC}">
              <c16:uniqueId val="{00000000-BE25-471C-A791-1564BD36F6F0}"/>
            </c:ext>
          </c:extLst>
        </c:ser>
        <c:ser>
          <c:idx val="1"/>
          <c:order val="1"/>
          <c:tx>
            <c:strRef>
              <c:f>Hoja1!$C$1</c:f>
              <c:strCache>
                <c:ptCount val="1"/>
                <c:pt idx="0">
                  <c:v>I-2025</c:v>
                </c:pt>
              </c:strCache>
            </c:strRef>
          </c:tx>
          <c:spPr>
            <a:solidFill>
              <a:srgbClr val="FCC50E"/>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anchor="ctr" anchorCtr="1"/>
              <a:lstStyle/>
              <a:p>
                <a:pPr>
                  <a:defRPr sz="1000" b="0" i="0" u="none" strike="noStrike" kern="1200" baseline="0">
                    <a:solidFill>
                      <a:srgbClr val="0097A7"/>
                    </a:solidFill>
                    <a:latin typeface="Roboto" panose="02000000000000000000" pitchFamily="2" charset="0"/>
                    <a:ea typeface="Roboto" panose="02000000000000000000" pitchFamily="2" charset="0"/>
                    <a:cs typeface="Roboto" panose="02000000000000000000" pitchFamily="2" charset="0"/>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Hoja1!$A$2:$A$6</c:f>
              <c:strCache>
                <c:ptCount val="5"/>
                <c:pt idx="0">
                  <c:v>MUY MALO</c:v>
                </c:pt>
                <c:pt idx="1">
                  <c:v>MALO</c:v>
                </c:pt>
                <c:pt idx="2">
                  <c:v>REGULAR</c:v>
                </c:pt>
                <c:pt idx="3">
                  <c:v>BUENO</c:v>
                </c:pt>
                <c:pt idx="4">
                  <c:v>EXCELENTE</c:v>
                </c:pt>
              </c:strCache>
            </c:strRef>
          </c:cat>
          <c:val>
            <c:numRef>
              <c:f>Hoja1!$C$2:$C$6</c:f>
              <c:numCache>
                <c:formatCode>0.00%</c:formatCode>
                <c:ptCount val="5"/>
                <c:pt idx="0">
                  <c:v>7.246376811594203E-3</c:v>
                </c:pt>
                <c:pt idx="1">
                  <c:v>1.4163372859025032E-2</c:v>
                </c:pt>
                <c:pt idx="2">
                  <c:v>6.6864295125164688E-2</c:v>
                </c:pt>
                <c:pt idx="3">
                  <c:v>0.22035573122529645</c:v>
                </c:pt>
                <c:pt idx="4">
                  <c:v>0.69137022397891967</c:v>
                </c:pt>
              </c:numCache>
            </c:numRef>
          </c:val>
          <c:extLst>
            <c:ext xmlns:c16="http://schemas.microsoft.com/office/drawing/2014/chart" uri="{C3380CC4-5D6E-409C-BE32-E72D297353CC}">
              <c16:uniqueId val="{00000001-BE25-471C-A791-1564BD36F6F0}"/>
            </c:ext>
          </c:extLst>
        </c:ser>
        <c:dLbls>
          <c:showLegendKey val="0"/>
          <c:showVal val="1"/>
          <c:showCatName val="0"/>
          <c:showSerName val="0"/>
          <c:showPercent val="0"/>
          <c:showBubbleSize val="0"/>
        </c:dLbls>
        <c:gapWidth val="150"/>
        <c:overlap val="-25"/>
        <c:axId val="-51245728"/>
        <c:axId val="-51247904"/>
      </c:barChart>
      <c:catAx>
        <c:axId val="-51245728"/>
        <c:scaling>
          <c:orientation val="minMax"/>
        </c:scaling>
        <c:delete val="0"/>
        <c:axPos val="l"/>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rgbClr val="0097A7"/>
                </a:solidFill>
                <a:latin typeface="Roboto" panose="02000000000000000000" pitchFamily="2" charset="0"/>
                <a:ea typeface="Roboto" panose="02000000000000000000" pitchFamily="2" charset="0"/>
                <a:cs typeface="Roboto" panose="02000000000000000000" pitchFamily="2" charset="0"/>
              </a:defRPr>
            </a:pPr>
            <a:endParaRPr lang="es-CO"/>
          </a:p>
        </c:txPr>
        <c:crossAx val="-51247904"/>
        <c:crosses val="autoZero"/>
        <c:auto val="1"/>
        <c:lblAlgn val="ctr"/>
        <c:lblOffset val="100"/>
        <c:noMultiLvlLbl val="0"/>
      </c:catAx>
      <c:valAx>
        <c:axId val="-51247904"/>
        <c:scaling>
          <c:orientation val="minMax"/>
        </c:scaling>
        <c:delete val="1"/>
        <c:axPos val="b"/>
        <c:numFmt formatCode="0.00%" sourceLinked="1"/>
        <c:majorTickMark val="none"/>
        <c:minorTickMark val="none"/>
        <c:tickLblPos val="nextTo"/>
        <c:crossAx val="-51245728"/>
        <c:crosses val="autoZero"/>
        <c:crossBetween val="between"/>
      </c:valAx>
      <c:spPr>
        <a:noFill/>
        <a:ln>
          <a:noFill/>
        </a:ln>
        <a:effectLst/>
      </c:spPr>
    </c:plotArea>
    <c:legend>
      <c:legendPos val="t"/>
      <c:layout>
        <c:manualLayout>
          <c:xMode val="edge"/>
          <c:yMode val="edge"/>
          <c:x val="0.41747764317592695"/>
          <c:y val="3.3254481266043037E-2"/>
          <c:w val="0.20706834975607805"/>
          <c:h val="9.3719316998891911E-2"/>
        </c:manualLayout>
      </c:layout>
      <c:overlay val="0"/>
      <c:spPr>
        <a:noFill/>
        <a:ln>
          <a:noFill/>
        </a:ln>
        <a:effectLst/>
      </c:spPr>
      <c:txPr>
        <a:bodyPr rot="0" spcFirstLastPara="1" vertOverflow="ellipsis" vert="horz" wrap="square" anchor="ctr" anchorCtr="1"/>
        <a:lstStyle/>
        <a:p>
          <a:pPr>
            <a:defRPr sz="1050" b="0" i="0" u="none" strike="noStrike" kern="1200" baseline="0">
              <a:solidFill>
                <a:srgbClr val="0097A7"/>
              </a:solidFill>
              <a:latin typeface="Roboto" panose="02000000000000000000" pitchFamily="2" charset="0"/>
              <a:ea typeface="Roboto" panose="02000000000000000000" pitchFamily="2" charset="0"/>
              <a:cs typeface="Roboto" panose="02000000000000000000" pitchFamily="2" charset="0"/>
            </a:defRPr>
          </a:pPr>
          <a:endParaRPr lang="es-CO"/>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050">
          <a:solidFill>
            <a:srgbClr val="0097A7"/>
          </a:solidFill>
          <a:latin typeface="Roboto" panose="02000000000000000000" pitchFamily="2" charset="0"/>
          <a:ea typeface="Roboto" panose="02000000000000000000" pitchFamily="2" charset="0"/>
          <a:cs typeface="Roboto" panose="02000000000000000000" pitchFamily="2" charset="0"/>
        </a:defRPr>
      </a:pPr>
      <a:endParaRPr lang="es-CO"/>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0.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1.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2.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3.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4.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5.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6.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7.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8.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9.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0.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1.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2.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3.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4.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5.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6.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7.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8.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9.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0.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1.xml><?xml version="1.0" encoding="utf-8"?>
<cs:chartStyle xmlns:cs="http://schemas.microsoft.com/office/drawing/2012/chartStyle" xmlns:a="http://schemas.openxmlformats.org/drawingml/2006/main" id="261">
  <cs:axisTitle>
    <cs:lnRef idx="0"/>
    <cs:fillRef idx="0"/>
    <cs:effectRef idx="0"/>
    <cs:fontRef idx="minor">
      <a:schemeClr val="dk1">
        <a:lumMod val="65000"/>
        <a:lumOff val="35000"/>
      </a:schemeClr>
    </cs:fontRef>
    <cs:defRPr sz="1197" kern="1200"/>
  </cs:axisTitle>
  <cs:categoryAxis>
    <cs:lnRef idx="0"/>
    <cs:fillRef idx="0"/>
    <cs:effectRef idx="0"/>
    <cs:fontRef idx="minor">
      <a:schemeClr val="dk1">
        <a:lumMod val="65000"/>
        <a:lumOff val="35000"/>
      </a:schemeClr>
    </cs:fontRef>
    <cs:defRPr sz="1197" kern="1200"/>
  </cs:categoryAxis>
  <cs:chartArea>
    <cs:lnRef idx="0"/>
    <cs:fillRef idx="0"/>
    <cs:effectRef idx="0"/>
    <cs:fontRef idx="minor">
      <a:schemeClr val="dk1"/>
    </cs:fontRef>
    <cs:spPr>
      <a:pattFill prst="dkDnDiag">
        <a:fgClr>
          <a:schemeClr val="lt1">
            <a:lumMod val="95000"/>
          </a:schemeClr>
        </a:fgClr>
        <a:bgClr>
          <a:schemeClr val="lt1"/>
        </a:bgClr>
      </a:pattFill>
      <a:ln w="9525" cap="flat" cmpd="sng" algn="ctr">
        <a:solidFill>
          <a:schemeClr val="dk1">
            <a:lumMod val="15000"/>
            <a:lumOff val="8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317500" algn="ctr" rotWithShape="0">
          <a:prstClr val="black">
            <a:alpha val="25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20000"/>
          </a:prstClr>
        </a:outerShdw>
      </a:effectLst>
      <a:scene3d>
        <a:camera prst="orthographicFront"/>
        <a:lightRig rig="threePt" dir="t"/>
      </a:scene3d>
      <a:sp3d prstMaterial="matte"/>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noFill/>
      <a:ln w="9525" cap="flat" cmpd="sng" algn="ctr">
        <a:solidFill>
          <a:schemeClr val="dk1">
            <a:lumMod val="15000"/>
            <a:lumOff val="85000"/>
          </a:schemeClr>
        </a:solidFill>
        <a:round/>
      </a:ln>
    </cs:spPr>
    <cs:defRPr sz="1197"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65000"/>
            <a:lumOff val="35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65000"/>
            <a:lumOff val="35000"/>
          </a:schemeClr>
        </a:solidFill>
        <a:round/>
      </a:ln>
    </cs:spPr>
  </cs:errorBar>
  <cs:floor>
    <cs:lnRef idx="0"/>
    <cs:fillRef idx="0"/>
    <cs:effectRef idx="0"/>
    <cs:fontRef idx="minor">
      <a:schemeClr val="dk1"/>
    </cs:fontRef>
    <cs:spPr>
      <a:noFill/>
      <a:ln>
        <a:noFill/>
      </a:ln>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50000"/>
            <a:lumOff val="50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78000"/>
        </a:schemeClr>
      </a:solidFill>
    </cs:spPr>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inor">
      <a:schemeClr val="dk1">
        <a:lumMod val="65000"/>
        <a:lumOff val="35000"/>
      </a:schemeClr>
    </cs:fontRef>
    <cs:defRPr sz="2200" b="1" kern="120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65000"/>
            <a:lumOff val="35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charts/style32.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6.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7.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8.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9.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drawings/drawing1.xml><?xml version="1.0" encoding="utf-8"?>
<c:userShapes xmlns:c="http://schemas.openxmlformats.org/drawingml/2006/chart">
  <cdr:relSizeAnchor xmlns:cdr="http://schemas.openxmlformats.org/drawingml/2006/chartDrawing">
    <cdr:from>
      <cdr:x>0.59668</cdr:x>
      <cdr:y>0.90044</cdr:y>
    </cdr:from>
    <cdr:to>
      <cdr:x>0.97223</cdr:x>
      <cdr:y>1</cdr:y>
    </cdr:to>
    <cdr:sp macro="" textlink="">
      <cdr:nvSpPr>
        <cdr:cNvPr id="2" name="Rectángulo 1">
          <a:extLst xmlns:a="http://schemas.openxmlformats.org/drawingml/2006/main">
            <a:ext uri="{FF2B5EF4-FFF2-40B4-BE49-F238E27FC236}">
              <a16:creationId xmlns:a16="http://schemas.microsoft.com/office/drawing/2014/main" id="{93957279-B123-4B14-FE82-743B1B4D60F8}"/>
            </a:ext>
          </a:extLst>
        </cdr:cNvPr>
        <cdr:cNvSpPr/>
      </cdr:nvSpPr>
      <cdr:spPr>
        <a:xfrm xmlns:a="http://schemas.openxmlformats.org/drawingml/2006/main">
          <a:off x="3624704" y="1948412"/>
          <a:ext cx="2281394" cy="215444"/>
        </a:xfrm>
        <a:prstGeom xmlns:a="http://schemas.openxmlformats.org/drawingml/2006/main" prst="rect">
          <a:avLst/>
        </a:prstGeom>
        <a:noFill xmlns:a="http://schemas.openxmlformats.org/drawingml/2006/main"/>
      </cdr:spPr>
      <cdr:txBody>
        <a:bodyPr xmlns:a="http://schemas.openxmlformats.org/drawingml/2006/main" wrap="none" lIns="91440" tIns="45720" rIns="91440" bIns="45720">
          <a:spAutoFit/>
        </a:bodyPr>
        <a:lstStyle xmlns:a="http://schemas.openxmlformats.org/drawingml/2006/main"/>
        <a:p xmlns:a="http://schemas.openxmlformats.org/drawingml/2006/main">
          <a:pPr algn="ctr"/>
          <a:r>
            <a:rPr lang="es-ES" sz="800" b="0" cap="none" spc="0" dirty="0">
              <a:ln w="0"/>
              <a:solidFill>
                <a:schemeClr val="tx1"/>
              </a:solidFill>
              <a:effectLst>
                <a:outerShdw blurRad="38100" dist="19050" dir="2700000" algn="tl" rotWithShape="0">
                  <a:schemeClr val="dk1">
                    <a:alpha val="40000"/>
                  </a:schemeClr>
                </a:outerShdw>
              </a:effectLst>
              <a:latin typeface="Roboto" panose="02000000000000000000" pitchFamily="2" charset="0"/>
              <a:ea typeface="Roboto" panose="02000000000000000000" pitchFamily="2" charset="0"/>
              <a:cs typeface="Roboto" panose="02000000000000000000" pitchFamily="2" charset="0"/>
            </a:rPr>
            <a:t>Gráfico 30. Intención de contacto con la FGN </a:t>
          </a:r>
        </a:p>
      </cdr:txBody>
    </cdr:sp>
  </cdr:relSizeAnchor>
</c:userShapes>
</file>

<file path=ppt/drawings/drawing2.xml><?xml version="1.0" encoding="utf-8"?>
<c:userShapes xmlns:c="http://schemas.openxmlformats.org/drawingml/2006/chart">
  <cdr:relSizeAnchor xmlns:cdr="http://schemas.openxmlformats.org/drawingml/2006/chartDrawing">
    <cdr:from>
      <cdr:x>0.66873</cdr:x>
      <cdr:y>0.89103</cdr:y>
    </cdr:from>
    <cdr:to>
      <cdr:x>0.90917</cdr:x>
      <cdr:y>0.9748</cdr:y>
    </cdr:to>
    <cdr:sp macro="" textlink="">
      <cdr:nvSpPr>
        <cdr:cNvPr id="2" name="Rectángulo 1">
          <a:extLst xmlns:a="http://schemas.openxmlformats.org/drawingml/2006/main">
            <a:ext uri="{FF2B5EF4-FFF2-40B4-BE49-F238E27FC236}">
              <a16:creationId xmlns:a16="http://schemas.microsoft.com/office/drawing/2014/main" id="{AE4B9ED8-4C19-2B43-E665-B964FF120B53}"/>
            </a:ext>
          </a:extLst>
        </cdr:cNvPr>
        <cdr:cNvSpPr/>
      </cdr:nvSpPr>
      <cdr:spPr>
        <a:xfrm xmlns:a="http://schemas.openxmlformats.org/drawingml/2006/main">
          <a:off x="4071460" y="2291506"/>
          <a:ext cx="1463862" cy="215444"/>
        </a:xfrm>
        <a:prstGeom xmlns:a="http://schemas.openxmlformats.org/drawingml/2006/main" prst="rect">
          <a:avLst/>
        </a:prstGeom>
        <a:noFill xmlns:a="http://schemas.openxmlformats.org/drawingml/2006/main"/>
      </cdr:spPr>
      <cdr:txBody>
        <a:bodyPr xmlns:a="http://schemas.openxmlformats.org/drawingml/2006/main" wrap="none" lIns="91440" tIns="45720" rIns="91440" bIns="4572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s-ES" sz="800" b="0" cap="none" spc="0" dirty="0">
              <a:ln w="0"/>
              <a:solidFill>
                <a:schemeClr val="tx1"/>
              </a:solidFill>
              <a:effectLst>
                <a:outerShdw blurRad="38100" dist="19050" dir="2700000" algn="tl" rotWithShape="0">
                  <a:schemeClr val="dk1">
                    <a:alpha val="40000"/>
                  </a:schemeClr>
                </a:outerShdw>
              </a:effectLst>
              <a:latin typeface="Roboto" panose="02000000000000000000" pitchFamily="2" charset="0"/>
              <a:ea typeface="Roboto" panose="02000000000000000000" pitchFamily="2" charset="0"/>
              <a:cs typeface="Roboto" panose="02000000000000000000" pitchFamily="2" charset="0"/>
            </a:rPr>
            <a:t>Gráfico 31. Trato adecuado </a:t>
          </a:r>
        </a:p>
      </cdr:txBody>
    </cdr:sp>
  </cdr:relSizeAnchor>
</c:userShapes>
</file>

<file path=ppt/drawings/drawing3.xml><?xml version="1.0" encoding="utf-8"?>
<c:userShapes xmlns:c="http://schemas.openxmlformats.org/drawingml/2006/chart">
  <cdr:relSizeAnchor xmlns:cdr="http://schemas.openxmlformats.org/drawingml/2006/chartDrawing">
    <cdr:from>
      <cdr:x>0.64034</cdr:x>
      <cdr:y>0.90069</cdr:y>
    </cdr:from>
    <cdr:to>
      <cdr:x>0.96446</cdr:x>
      <cdr:y>1</cdr:y>
    </cdr:to>
    <cdr:sp macro="" textlink="">
      <cdr:nvSpPr>
        <cdr:cNvPr id="2" name="Rectángulo 1">
          <a:extLst xmlns:a="http://schemas.openxmlformats.org/drawingml/2006/main">
            <a:ext uri="{FF2B5EF4-FFF2-40B4-BE49-F238E27FC236}">
              <a16:creationId xmlns:a16="http://schemas.microsoft.com/office/drawing/2014/main" id="{A17439AB-1A3C-679D-220E-072BA900B445}"/>
            </a:ext>
          </a:extLst>
        </cdr:cNvPr>
        <cdr:cNvSpPr/>
      </cdr:nvSpPr>
      <cdr:spPr>
        <a:xfrm xmlns:a="http://schemas.openxmlformats.org/drawingml/2006/main">
          <a:off x="3873798" y="1953944"/>
          <a:ext cx="1960794" cy="215444"/>
        </a:xfrm>
        <a:prstGeom xmlns:a="http://schemas.openxmlformats.org/drawingml/2006/main" prst="rect">
          <a:avLst/>
        </a:prstGeom>
        <a:noFill xmlns:a="http://schemas.openxmlformats.org/drawingml/2006/main"/>
      </cdr:spPr>
      <cdr:txBody>
        <a:bodyPr xmlns:a="http://schemas.openxmlformats.org/drawingml/2006/main" wrap="none" lIns="91440" tIns="45720" rIns="91440" bIns="4572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s-ES" sz="800" b="0" cap="none" spc="0" dirty="0">
              <a:ln w="0"/>
              <a:solidFill>
                <a:schemeClr val="tx1"/>
              </a:solidFill>
              <a:effectLst>
                <a:outerShdw blurRad="38100" dist="19050" dir="2700000" algn="tl" rotWithShape="0">
                  <a:schemeClr val="dk1">
                    <a:alpha val="40000"/>
                  </a:schemeClr>
                </a:outerShdw>
              </a:effectLst>
              <a:latin typeface="Roboto" panose="02000000000000000000" pitchFamily="2" charset="0"/>
              <a:ea typeface="Roboto" panose="02000000000000000000" pitchFamily="2" charset="0"/>
              <a:cs typeface="Roboto" panose="02000000000000000000" pitchFamily="2" charset="0"/>
            </a:rPr>
            <a:t>Gráfico 32. Participación en el proceso</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75417233"/>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
        <p:cNvGrpSpPr/>
        <p:nvPr/>
      </p:nvGrpSpPr>
      <p:grpSpPr>
        <a:xfrm>
          <a:off x="0" y="0"/>
          <a:ext cx="0" cy="0"/>
          <a:chOff x="0" y="0"/>
          <a:chExt cx="0" cy="0"/>
        </a:xfrm>
      </p:grpSpPr>
      <p:sp>
        <p:nvSpPr>
          <p:cNvPr id="22" name="Google Shape;22;g34c73940b32_1_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 name="Google Shape;23;g34c73940b32_1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2550712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g34c80d7ddb5_0_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 name="Google Shape;67;g34c80d7ddb5_0_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2718702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a:extLst>
            <a:ext uri="{FF2B5EF4-FFF2-40B4-BE49-F238E27FC236}">
              <a16:creationId xmlns:a16="http://schemas.microsoft.com/office/drawing/2014/main" id="{34DEE98A-36DA-3924-30E4-FCB3CF35BC02}"/>
            </a:ext>
          </a:extLst>
        </p:cNvPr>
        <p:cNvGrpSpPr/>
        <p:nvPr/>
      </p:nvGrpSpPr>
      <p:grpSpPr>
        <a:xfrm>
          <a:off x="0" y="0"/>
          <a:ext cx="0" cy="0"/>
          <a:chOff x="0" y="0"/>
          <a:chExt cx="0" cy="0"/>
        </a:xfrm>
      </p:grpSpPr>
      <p:sp>
        <p:nvSpPr>
          <p:cNvPr id="66" name="Google Shape;66;g34c80d7ddb5_0_38:notes">
            <a:extLst>
              <a:ext uri="{FF2B5EF4-FFF2-40B4-BE49-F238E27FC236}">
                <a16:creationId xmlns:a16="http://schemas.microsoft.com/office/drawing/2014/main" id="{974CE38B-2A27-0579-6EE3-017006317EEF}"/>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 name="Google Shape;67;g34c80d7ddb5_0_38:notes">
            <a:extLst>
              <a:ext uri="{FF2B5EF4-FFF2-40B4-BE49-F238E27FC236}">
                <a16:creationId xmlns:a16="http://schemas.microsoft.com/office/drawing/2014/main" id="{48EC56AB-A608-7E1E-420D-180A6F028AFA}"/>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1674471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a:extLst>
            <a:ext uri="{FF2B5EF4-FFF2-40B4-BE49-F238E27FC236}">
              <a16:creationId xmlns:a16="http://schemas.microsoft.com/office/drawing/2014/main" id="{4CF8D76B-7B6E-005B-9669-2F5551DBF92B}"/>
            </a:ext>
          </a:extLst>
        </p:cNvPr>
        <p:cNvGrpSpPr/>
        <p:nvPr/>
      </p:nvGrpSpPr>
      <p:grpSpPr>
        <a:xfrm>
          <a:off x="0" y="0"/>
          <a:ext cx="0" cy="0"/>
          <a:chOff x="0" y="0"/>
          <a:chExt cx="0" cy="0"/>
        </a:xfrm>
      </p:grpSpPr>
      <p:sp>
        <p:nvSpPr>
          <p:cNvPr id="59" name="Google Shape;59;g34c80d7ddb5_0_30:notes">
            <a:extLst>
              <a:ext uri="{FF2B5EF4-FFF2-40B4-BE49-F238E27FC236}">
                <a16:creationId xmlns:a16="http://schemas.microsoft.com/office/drawing/2014/main" id="{1ABCC8D3-3042-E0EA-293B-53C4C6FD7A4C}"/>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 name="Google Shape;60;g34c80d7ddb5_0_30:notes">
            <a:extLst>
              <a:ext uri="{FF2B5EF4-FFF2-40B4-BE49-F238E27FC236}">
                <a16:creationId xmlns:a16="http://schemas.microsoft.com/office/drawing/2014/main" id="{51E53F19-C7EA-9DB9-44EB-5A300055349A}"/>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2355847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
          <a:extLst>
            <a:ext uri="{FF2B5EF4-FFF2-40B4-BE49-F238E27FC236}">
              <a16:creationId xmlns:a16="http://schemas.microsoft.com/office/drawing/2014/main" id="{D826F852-2C45-07CB-29AC-1217370648CD}"/>
            </a:ext>
          </a:extLst>
        </p:cNvPr>
        <p:cNvGrpSpPr/>
        <p:nvPr/>
      </p:nvGrpSpPr>
      <p:grpSpPr>
        <a:xfrm>
          <a:off x="0" y="0"/>
          <a:ext cx="0" cy="0"/>
          <a:chOff x="0" y="0"/>
          <a:chExt cx="0" cy="0"/>
        </a:xfrm>
      </p:grpSpPr>
      <p:sp>
        <p:nvSpPr>
          <p:cNvPr id="36" name="Google Shape;36;g34c73940b32_1_41:notes">
            <a:extLst>
              <a:ext uri="{FF2B5EF4-FFF2-40B4-BE49-F238E27FC236}">
                <a16:creationId xmlns:a16="http://schemas.microsoft.com/office/drawing/2014/main" id="{BDB356EA-DAB2-22A7-BA18-BFCA7B4D46AD}"/>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 name="Google Shape;37;g34c73940b32_1_41:notes">
            <a:extLst>
              <a:ext uri="{FF2B5EF4-FFF2-40B4-BE49-F238E27FC236}">
                <a16:creationId xmlns:a16="http://schemas.microsoft.com/office/drawing/2014/main" id="{D61F43FD-997E-034D-D8F8-92CEAB8EFE14}"/>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471035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a:extLst>
            <a:ext uri="{FF2B5EF4-FFF2-40B4-BE49-F238E27FC236}">
              <a16:creationId xmlns:a16="http://schemas.microsoft.com/office/drawing/2014/main" id="{204DD360-BD16-ED92-68DB-ED3702758F6F}"/>
            </a:ext>
          </a:extLst>
        </p:cNvPr>
        <p:cNvGrpSpPr/>
        <p:nvPr/>
      </p:nvGrpSpPr>
      <p:grpSpPr>
        <a:xfrm>
          <a:off x="0" y="0"/>
          <a:ext cx="0" cy="0"/>
          <a:chOff x="0" y="0"/>
          <a:chExt cx="0" cy="0"/>
        </a:xfrm>
      </p:grpSpPr>
      <p:sp>
        <p:nvSpPr>
          <p:cNvPr id="66" name="Google Shape;66;g34c80d7ddb5_0_38:notes">
            <a:extLst>
              <a:ext uri="{FF2B5EF4-FFF2-40B4-BE49-F238E27FC236}">
                <a16:creationId xmlns:a16="http://schemas.microsoft.com/office/drawing/2014/main" id="{DB4D2C97-DBB8-F172-C721-0DFCF9F19022}"/>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 name="Google Shape;67;g34c80d7ddb5_0_38:notes">
            <a:extLst>
              <a:ext uri="{FF2B5EF4-FFF2-40B4-BE49-F238E27FC236}">
                <a16:creationId xmlns:a16="http://schemas.microsoft.com/office/drawing/2014/main" id="{65C4C82E-084C-743A-C89B-F90E75B165E9}"/>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8122213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a:extLst>
            <a:ext uri="{FF2B5EF4-FFF2-40B4-BE49-F238E27FC236}">
              <a16:creationId xmlns:a16="http://schemas.microsoft.com/office/drawing/2014/main" id="{161084F7-422E-8B37-AAF0-38663180456F}"/>
            </a:ext>
          </a:extLst>
        </p:cNvPr>
        <p:cNvGrpSpPr/>
        <p:nvPr/>
      </p:nvGrpSpPr>
      <p:grpSpPr>
        <a:xfrm>
          <a:off x="0" y="0"/>
          <a:ext cx="0" cy="0"/>
          <a:chOff x="0" y="0"/>
          <a:chExt cx="0" cy="0"/>
        </a:xfrm>
      </p:grpSpPr>
      <p:sp>
        <p:nvSpPr>
          <p:cNvPr id="66" name="Google Shape;66;g34c80d7ddb5_0_38:notes">
            <a:extLst>
              <a:ext uri="{FF2B5EF4-FFF2-40B4-BE49-F238E27FC236}">
                <a16:creationId xmlns:a16="http://schemas.microsoft.com/office/drawing/2014/main" id="{E83A2DCE-82FA-3B8F-378C-86A38BEA4D73}"/>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 name="Google Shape;67;g34c80d7ddb5_0_38:notes">
            <a:extLst>
              <a:ext uri="{FF2B5EF4-FFF2-40B4-BE49-F238E27FC236}">
                <a16:creationId xmlns:a16="http://schemas.microsoft.com/office/drawing/2014/main" id="{C3905D73-0D7F-380D-C66C-9FBCA5ABA978}"/>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8226647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a:extLst>
            <a:ext uri="{FF2B5EF4-FFF2-40B4-BE49-F238E27FC236}">
              <a16:creationId xmlns:a16="http://schemas.microsoft.com/office/drawing/2014/main" id="{411665BA-C9CC-A115-F3ED-226C2295E83B}"/>
            </a:ext>
          </a:extLst>
        </p:cNvPr>
        <p:cNvGrpSpPr/>
        <p:nvPr/>
      </p:nvGrpSpPr>
      <p:grpSpPr>
        <a:xfrm>
          <a:off x="0" y="0"/>
          <a:ext cx="0" cy="0"/>
          <a:chOff x="0" y="0"/>
          <a:chExt cx="0" cy="0"/>
        </a:xfrm>
      </p:grpSpPr>
      <p:sp>
        <p:nvSpPr>
          <p:cNvPr id="66" name="Google Shape;66;g34c80d7ddb5_0_38:notes">
            <a:extLst>
              <a:ext uri="{FF2B5EF4-FFF2-40B4-BE49-F238E27FC236}">
                <a16:creationId xmlns:a16="http://schemas.microsoft.com/office/drawing/2014/main" id="{B3543A1D-518C-8298-3CBE-E14BF0423D49}"/>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 name="Google Shape;67;g34c80d7ddb5_0_38:notes">
            <a:extLst>
              <a:ext uri="{FF2B5EF4-FFF2-40B4-BE49-F238E27FC236}">
                <a16:creationId xmlns:a16="http://schemas.microsoft.com/office/drawing/2014/main" id="{EA29FC95-3B67-D164-4BF8-D6BAEFF1AC32}"/>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1181730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a:extLst>
            <a:ext uri="{FF2B5EF4-FFF2-40B4-BE49-F238E27FC236}">
              <a16:creationId xmlns:a16="http://schemas.microsoft.com/office/drawing/2014/main" id="{88129C4C-F7CA-5A48-F74D-9C04CD3FC99A}"/>
            </a:ext>
          </a:extLst>
        </p:cNvPr>
        <p:cNvGrpSpPr/>
        <p:nvPr/>
      </p:nvGrpSpPr>
      <p:grpSpPr>
        <a:xfrm>
          <a:off x="0" y="0"/>
          <a:ext cx="0" cy="0"/>
          <a:chOff x="0" y="0"/>
          <a:chExt cx="0" cy="0"/>
        </a:xfrm>
      </p:grpSpPr>
      <p:sp>
        <p:nvSpPr>
          <p:cNvPr id="66" name="Google Shape;66;g34c80d7ddb5_0_38:notes">
            <a:extLst>
              <a:ext uri="{FF2B5EF4-FFF2-40B4-BE49-F238E27FC236}">
                <a16:creationId xmlns:a16="http://schemas.microsoft.com/office/drawing/2014/main" id="{649A480B-D84B-4CA8-084D-B7CE316B44A3}"/>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 name="Google Shape;67;g34c80d7ddb5_0_38:notes">
            <a:extLst>
              <a:ext uri="{FF2B5EF4-FFF2-40B4-BE49-F238E27FC236}">
                <a16:creationId xmlns:a16="http://schemas.microsoft.com/office/drawing/2014/main" id="{065BCA52-09BD-C4DB-E0CF-A8788EB18877}"/>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6420840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a:extLst>
            <a:ext uri="{FF2B5EF4-FFF2-40B4-BE49-F238E27FC236}">
              <a16:creationId xmlns:a16="http://schemas.microsoft.com/office/drawing/2014/main" id="{94077A78-6A8F-4128-5B42-EF3D9673B717}"/>
            </a:ext>
          </a:extLst>
        </p:cNvPr>
        <p:cNvGrpSpPr/>
        <p:nvPr/>
      </p:nvGrpSpPr>
      <p:grpSpPr>
        <a:xfrm>
          <a:off x="0" y="0"/>
          <a:ext cx="0" cy="0"/>
          <a:chOff x="0" y="0"/>
          <a:chExt cx="0" cy="0"/>
        </a:xfrm>
      </p:grpSpPr>
      <p:sp>
        <p:nvSpPr>
          <p:cNvPr id="66" name="Google Shape;66;g34c80d7ddb5_0_38:notes">
            <a:extLst>
              <a:ext uri="{FF2B5EF4-FFF2-40B4-BE49-F238E27FC236}">
                <a16:creationId xmlns:a16="http://schemas.microsoft.com/office/drawing/2014/main" id="{2C0517A7-5C5E-2861-C0E9-10C09AFDDF8D}"/>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 name="Google Shape;67;g34c80d7ddb5_0_38:notes">
            <a:extLst>
              <a:ext uri="{FF2B5EF4-FFF2-40B4-BE49-F238E27FC236}">
                <a16:creationId xmlns:a16="http://schemas.microsoft.com/office/drawing/2014/main" id="{246EE975-7698-442D-4DD3-E65DF0D87CA7}"/>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3559698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a:extLst>
            <a:ext uri="{FF2B5EF4-FFF2-40B4-BE49-F238E27FC236}">
              <a16:creationId xmlns:a16="http://schemas.microsoft.com/office/drawing/2014/main" id="{503AA227-3FA6-B999-84D4-FBD464D3E9EE}"/>
            </a:ext>
          </a:extLst>
        </p:cNvPr>
        <p:cNvGrpSpPr/>
        <p:nvPr/>
      </p:nvGrpSpPr>
      <p:grpSpPr>
        <a:xfrm>
          <a:off x="0" y="0"/>
          <a:ext cx="0" cy="0"/>
          <a:chOff x="0" y="0"/>
          <a:chExt cx="0" cy="0"/>
        </a:xfrm>
      </p:grpSpPr>
      <p:sp>
        <p:nvSpPr>
          <p:cNvPr id="66" name="Google Shape;66;g34c80d7ddb5_0_38:notes">
            <a:extLst>
              <a:ext uri="{FF2B5EF4-FFF2-40B4-BE49-F238E27FC236}">
                <a16:creationId xmlns:a16="http://schemas.microsoft.com/office/drawing/2014/main" id="{C8FD8D5A-AA67-ED99-2C46-04D90F2BD074}"/>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 name="Google Shape;67;g34c80d7ddb5_0_38:notes">
            <a:extLst>
              <a:ext uri="{FF2B5EF4-FFF2-40B4-BE49-F238E27FC236}">
                <a16:creationId xmlns:a16="http://schemas.microsoft.com/office/drawing/2014/main" id="{EBCA32A6-2C7C-43B2-8813-9A278F2E4A1D}"/>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2444631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
        <p:cNvGrpSpPr/>
        <p:nvPr/>
      </p:nvGrpSpPr>
      <p:grpSpPr>
        <a:xfrm>
          <a:off x="0" y="0"/>
          <a:ext cx="0" cy="0"/>
          <a:chOff x="0" y="0"/>
          <a:chExt cx="0" cy="0"/>
        </a:xfrm>
      </p:grpSpPr>
      <p:sp>
        <p:nvSpPr>
          <p:cNvPr id="29" name="Google Shape;29;g34c73940b32_1_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 name="Google Shape;30;g34c73940b32_1_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82229634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a:extLst>
            <a:ext uri="{FF2B5EF4-FFF2-40B4-BE49-F238E27FC236}">
              <a16:creationId xmlns:a16="http://schemas.microsoft.com/office/drawing/2014/main" id="{AD5A2F46-ED34-986F-F21A-5EC52D943D10}"/>
            </a:ext>
          </a:extLst>
        </p:cNvPr>
        <p:cNvGrpSpPr/>
        <p:nvPr/>
      </p:nvGrpSpPr>
      <p:grpSpPr>
        <a:xfrm>
          <a:off x="0" y="0"/>
          <a:ext cx="0" cy="0"/>
          <a:chOff x="0" y="0"/>
          <a:chExt cx="0" cy="0"/>
        </a:xfrm>
      </p:grpSpPr>
      <p:sp>
        <p:nvSpPr>
          <p:cNvPr id="59" name="Google Shape;59;g34c80d7ddb5_0_30:notes">
            <a:extLst>
              <a:ext uri="{FF2B5EF4-FFF2-40B4-BE49-F238E27FC236}">
                <a16:creationId xmlns:a16="http://schemas.microsoft.com/office/drawing/2014/main" id="{4BE48D07-70FE-0407-7FE9-163E620A7E10}"/>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 name="Google Shape;60;g34c80d7ddb5_0_30:notes">
            <a:extLst>
              <a:ext uri="{FF2B5EF4-FFF2-40B4-BE49-F238E27FC236}">
                <a16:creationId xmlns:a16="http://schemas.microsoft.com/office/drawing/2014/main" id="{698C3FD9-9C9D-230F-EC04-734AC4B7B0DD}"/>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48628239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
          <a:extLst>
            <a:ext uri="{FF2B5EF4-FFF2-40B4-BE49-F238E27FC236}">
              <a16:creationId xmlns:a16="http://schemas.microsoft.com/office/drawing/2014/main" id="{A1C1FB27-5DB9-5028-7FD4-474026FD3C8A}"/>
            </a:ext>
          </a:extLst>
        </p:cNvPr>
        <p:cNvGrpSpPr/>
        <p:nvPr/>
      </p:nvGrpSpPr>
      <p:grpSpPr>
        <a:xfrm>
          <a:off x="0" y="0"/>
          <a:ext cx="0" cy="0"/>
          <a:chOff x="0" y="0"/>
          <a:chExt cx="0" cy="0"/>
        </a:xfrm>
      </p:grpSpPr>
      <p:sp>
        <p:nvSpPr>
          <p:cNvPr id="36" name="Google Shape;36;g34c73940b32_1_41:notes">
            <a:extLst>
              <a:ext uri="{FF2B5EF4-FFF2-40B4-BE49-F238E27FC236}">
                <a16:creationId xmlns:a16="http://schemas.microsoft.com/office/drawing/2014/main" id="{1D33C179-7790-043B-995D-094DF36B57CC}"/>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 name="Google Shape;37;g34c73940b32_1_41:notes">
            <a:extLst>
              <a:ext uri="{FF2B5EF4-FFF2-40B4-BE49-F238E27FC236}">
                <a16:creationId xmlns:a16="http://schemas.microsoft.com/office/drawing/2014/main" id="{A74AFF9E-F3AA-BE2F-FF39-A4395C580238}"/>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16270140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a:extLst>
            <a:ext uri="{FF2B5EF4-FFF2-40B4-BE49-F238E27FC236}">
              <a16:creationId xmlns:a16="http://schemas.microsoft.com/office/drawing/2014/main" id="{EA305F54-D842-5A22-0521-8B28113819FE}"/>
            </a:ext>
          </a:extLst>
        </p:cNvPr>
        <p:cNvGrpSpPr/>
        <p:nvPr/>
      </p:nvGrpSpPr>
      <p:grpSpPr>
        <a:xfrm>
          <a:off x="0" y="0"/>
          <a:ext cx="0" cy="0"/>
          <a:chOff x="0" y="0"/>
          <a:chExt cx="0" cy="0"/>
        </a:xfrm>
      </p:grpSpPr>
      <p:sp>
        <p:nvSpPr>
          <p:cNvPr id="66" name="Google Shape;66;g34c80d7ddb5_0_38:notes">
            <a:extLst>
              <a:ext uri="{FF2B5EF4-FFF2-40B4-BE49-F238E27FC236}">
                <a16:creationId xmlns:a16="http://schemas.microsoft.com/office/drawing/2014/main" id="{8F0C8AAF-4A5F-DF23-B865-75967D9C0479}"/>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 name="Google Shape;67;g34c80d7ddb5_0_38:notes">
            <a:extLst>
              <a:ext uri="{FF2B5EF4-FFF2-40B4-BE49-F238E27FC236}">
                <a16:creationId xmlns:a16="http://schemas.microsoft.com/office/drawing/2014/main" id="{DAC336C5-6264-E9C3-6300-3017E95C95C5}"/>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40526461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a:extLst>
            <a:ext uri="{FF2B5EF4-FFF2-40B4-BE49-F238E27FC236}">
              <a16:creationId xmlns:a16="http://schemas.microsoft.com/office/drawing/2014/main" id="{F41DAE98-C606-CFF2-9DB8-256FD6C235B6}"/>
            </a:ext>
          </a:extLst>
        </p:cNvPr>
        <p:cNvGrpSpPr/>
        <p:nvPr/>
      </p:nvGrpSpPr>
      <p:grpSpPr>
        <a:xfrm>
          <a:off x="0" y="0"/>
          <a:ext cx="0" cy="0"/>
          <a:chOff x="0" y="0"/>
          <a:chExt cx="0" cy="0"/>
        </a:xfrm>
      </p:grpSpPr>
      <p:sp>
        <p:nvSpPr>
          <p:cNvPr id="66" name="Google Shape;66;g34c80d7ddb5_0_38:notes">
            <a:extLst>
              <a:ext uri="{FF2B5EF4-FFF2-40B4-BE49-F238E27FC236}">
                <a16:creationId xmlns:a16="http://schemas.microsoft.com/office/drawing/2014/main" id="{479ECCCF-50D2-3DCA-6033-64B41271DBE6}"/>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 name="Google Shape;67;g34c80d7ddb5_0_38:notes">
            <a:extLst>
              <a:ext uri="{FF2B5EF4-FFF2-40B4-BE49-F238E27FC236}">
                <a16:creationId xmlns:a16="http://schemas.microsoft.com/office/drawing/2014/main" id="{ABBCB1D4-1688-FA81-0A02-52421830A0AC}"/>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54469058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a:extLst>
            <a:ext uri="{FF2B5EF4-FFF2-40B4-BE49-F238E27FC236}">
              <a16:creationId xmlns:a16="http://schemas.microsoft.com/office/drawing/2014/main" id="{E07CE71B-8CEE-57DB-275A-8AD30BAF76AB}"/>
            </a:ext>
          </a:extLst>
        </p:cNvPr>
        <p:cNvGrpSpPr/>
        <p:nvPr/>
      </p:nvGrpSpPr>
      <p:grpSpPr>
        <a:xfrm>
          <a:off x="0" y="0"/>
          <a:ext cx="0" cy="0"/>
          <a:chOff x="0" y="0"/>
          <a:chExt cx="0" cy="0"/>
        </a:xfrm>
      </p:grpSpPr>
      <p:sp>
        <p:nvSpPr>
          <p:cNvPr id="66" name="Google Shape;66;g34c80d7ddb5_0_38:notes">
            <a:extLst>
              <a:ext uri="{FF2B5EF4-FFF2-40B4-BE49-F238E27FC236}">
                <a16:creationId xmlns:a16="http://schemas.microsoft.com/office/drawing/2014/main" id="{947247D2-67B0-7A37-A25F-2035B3AB1388}"/>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 name="Google Shape;67;g34c80d7ddb5_0_38:notes">
            <a:extLst>
              <a:ext uri="{FF2B5EF4-FFF2-40B4-BE49-F238E27FC236}">
                <a16:creationId xmlns:a16="http://schemas.microsoft.com/office/drawing/2014/main" id="{509D060D-14E9-83A1-F140-F246B79745DE}"/>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03550227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a:extLst>
            <a:ext uri="{FF2B5EF4-FFF2-40B4-BE49-F238E27FC236}">
              <a16:creationId xmlns:a16="http://schemas.microsoft.com/office/drawing/2014/main" id="{0CCE158F-FD46-09F5-2325-5923CB7C76B0}"/>
            </a:ext>
          </a:extLst>
        </p:cNvPr>
        <p:cNvGrpSpPr/>
        <p:nvPr/>
      </p:nvGrpSpPr>
      <p:grpSpPr>
        <a:xfrm>
          <a:off x="0" y="0"/>
          <a:ext cx="0" cy="0"/>
          <a:chOff x="0" y="0"/>
          <a:chExt cx="0" cy="0"/>
        </a:xfrm>
      </p:grpSpPr>
      <p:sp>
        <p:nvSpPr>
          <p:cNvPr id="66" name="Google Shape;66;g34c80d7ddb5_0_38:notes">
            <a:extLst>
              <a:ext uri="{FF2B5EF4-FFF2-40B4-BE49-F238E27FC236}">
                <a16:creationId xmlns:a16="http://schemas.microsoft.com/office/drawing/2014/main" id="{641E7CC8-0406-70B4-A9E2-A37B93160B1D}"/>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 name="Google Shape;67;g34c80d7ddb5_0_38:notes">
            <a:extLst>
              <a:ext uri="{FF2B5EF4-FFF2-40B4-BE49-F238E27FC236}">
                <a16:creationId xmlns:a16="http://schemas.microsoft.com/office/drawing/2014/main" id="{187662B1-E811-69F2-4755-0E98E91D11D7}"/>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91817201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a:extLst>
            <a:ext uri="{FF2B5EF4-FFF2-40B4-BE49-F238E27FC236}">
              <a16:creationId xmlns:a16="http://schemas.microsoft.com/office/drawing/2014/main" id="{8C4C74D8-8E5A-8BEF-989D-95CCB25639F5}"/>
            </a:ext>
          </a:extLst>
        </p:cNvPr>
        <p:cNvGrpSpPr/>
        <p:nvPr/>
      </p:nvGrpSpPr>
      <p:grpSpPr>
        <a:xfrm>
          <a:off x="0" y="0"/>
          <a:ext cx="0" cy="0"/>
          <a:chOff x="0" y="0"/>
          <a:chExt cx="0" cy="0"/>
        </a:xfrm>
      </p:grpSpPr>
      <p:sp>
        <p:nvSpPr>
          <p:cNvPr id="66" name="Google Shape;66;g34c80d7ddb5_0_38:notes">
            <a:extLst>
              <a:ext uri="{FF2B5EF4-FFF2-40B4-BE49-F238E27FC236}">
                <a16:creationId xmlns:a16="http://schemas.microsoft.com/office/drawing/2014/main" id="{81D3DD64-31F8-10E9-3A1C-22D145CDA0C5}"/>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 name="Google Shape;67;g34c80d7ddb5_0_38:notes">
            <a:extLst>
              <a:ext uri="{FF2B5EF4-FFF2-40B4-BE49-F238E27FC236}">
                <a16:creationId xmlns:a16="http://schemas.microsoft.com/office/drawing/2014/main" id="{1DC8E95F-64CE-9E0E-C214-E088CC451880}"/>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09476540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a:extLst>
            <a:ext uri="{FF2B5EF4-FFF2-40B4-BE49-F238E27FC236}">
              <a16:creationId xmlns:a16="http://schemas.microsoft.com/office/drawing/2014/main" id="{6B55F8E8-92D8-7FF2-44D1-7790DDB96E42}"/>
            </a:ext>
          </a:extLst>
        </p:cNvPr>
        <p:cNvGrpSpPr/>
        <p:nvPr/>
      </p:nvGrpSpPr>
      <p:grpSpPr>
        <a:xfrm>
          <a:off x="0" y="0"/>
          <a:ext cx="0" cy="0"/>
          <a:chOff x="0" y="0"/>
          <a:chExt cx="0" cy="0"/>
        </a:xfrm>
      </p:grpSpPr>
      <p:sp>
        <p:nvSpPr>
          <p:cNvPr id="66" name="Google Shape;66;g34c80d7ddb5_0_38:notes">
            <a:extLst>
              <a:ext uri="{FF2B5EF4-FFF2-40B4-BE49-F238E27FC236}">
                <a16:creationId xmlns:a16="http://schemas.microsoft.com/office/drawing/2014/main" id="{B988766A-8853-642A-F56D-BD4FAAAC30EA}"/>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 name="Google Shape;67;g34c80d7ddb5_0_38:notes">
            <a:extLst>
              <a:ext uri="{FF2B5EF4-FFF2-40B4-BE49-F238E27FC236}">
                <a16:creationId xmlns:a16="http://schemas.microsoft.com/office/drawing/2014/main" id="{10C46A90-7B3E-9398-2A57-7F90F5937D61}"/>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82609188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a:extLst>
            <a:ext uri="{FF2B5EF4-FFF2-40B4-BE49-F238E27FC236}">
              <a16:creationId xmlns:a16="http://schemas.microsoft.com/office/drawing/2014/main" id="{03EDF432-5FA0-80F0-A9AC-E29AA36F3B74}"/>
            </a:ext>
          </a:extLst>
        </p:cNvPr>
        <p:cNvGrpSpPr/>
        <p:nvPr/>
      </p:nvGrpSpPr>
      <p:grpSpPr>
        <a:xfrm>
          <a:off x="0" y="0"/>
          <a:ext cx="0" cy="0"/>
          <a:chOff x="0" y="0"/>
          <a:chExt cx="0" cy="0"/>
        </a:xfrm>
      </p:grpSpPr>
      <p:sp>
        <p:nvSpPr>
          <p:cNvPr id="66" name="Google Shape;66;g34c80d7ddb5_0_38:notes">
            <a:extLst>
              <a:ext uri="{FF2B5EF4-FFF2-40B4-BE49-F238E27FC236}">
                <a16:creationId xmlns:a16="http://schemas.microsoft.com/office/drawing/2014/main" id="{5D2F6DC5-0BE7-5609-593C-B4E72823227A}"/>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 name="Google Shape;67;g34c80d7ddb5_0_38:notes">
            <a:extLst>
              <a:ext uri="{FF2B5EF4-FFF2-40B4-BE49-F238E27FC236}">
                <a16:creationId xmlns:a16="http://schemas.microsoft.com/office/drawing/2014/main" id="{5049F3F4-D8B6-4D99-FB90-43771E5FAAAA}"/>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79678170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a:extLst>
            <a:ext uri="{FF2B5EF4-FFF2-40B4-BE49-F238E27FC236}">
              <a16:creationId xmlns:a16="http://schemas.microsoft.com/office/drawing/2014/main" id="{F67D0415-B0B7-564A-C3BD-109A3FE5AACD}"/>
            </a:ext>
          </a:extLst>
        </p:cNvPr>
        <p:cNvGrpSpPr/>
        <p:nvPr/>
      </p:nvGrpSpPr>
      <p:grpSpPr>
        <a:xfrm>
          <a:off x="0" y="0"/>
          <a:ext cx="0" cy="0"/>
          <a:chOff x="0" y="0"/>
          <a:chExt cx="0" cy="0"/>
        </a:xfrm>
      </p:grpSpPr>
      <p:sp>
        <p:nvSpPr>
          <p:cNvPr id="59" name="Google Shape;59;g34c80d7ddb5_0_30:notes">
            <a:extLst>
              <a:ext uri="{FF2B5EF4-FFF2-40B4-BE49-F238E27FC236}">
                <a16:creationId xmlns:a16="http://schemas.microsoft.com/office/drawing/2014/main" id="{E153A870-59CB-416F-70C1-894FE2CC0750}"/>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 name="Google Shape;60;g34c80d7ddb5_0_30:notes">
            <a:extLst>
              <a:ext uri="{FF2B5EF4-FFF2-40B4-BE49-F238E27FC236}">
                <a16:creationId xmlns:a16="http://schemas.microsoft.com/office/drawing/2014/main" id="{A2D055ED-4A02-57C9-3378-DCD46C0E476D}"/>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8349375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
        <p:cNvGrpSpPr/>
        <p:nvPr/>
      </p:nvGrpSpPr>
      <p:grpSpPr>
        <a:xfrm>
          <a:off x="0" y="0"/>
          <a:ext cx="0" cy="0"/>
          <a:chOff x="0" y="0"/>
          <a:chExt cx="0" cy="0"/>
        </a:xfrm>
      </p:grpSpPr>
      <p:sp>
        <p:nvSpPr>
          <p:cNvPr id="36" name="Google Shape;36;g34c73940b32_1_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 name="Google Shape;37;g34c73940b32_1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92438964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
          <a:extLst>
            <a:ext uri="{FF2B5EF4-FFF2-40B4-BE49-F238E27FC236}">
              <a16:creationId xmlns:a16="http://schemas.microsoft.com/office/drawing/2014/main" id="{B3C6BC83-0868-1DCF-7343-F63EE57F46D4}"/>
            </a:ext>
          </a:extLst>
        </p:cNvPr>
        <p:cNvGrpSpPr/>
        <p:nvPr/>
      </p:nvGrpSpPr>
      <p:grpSpPr>
        <a:xfrm>
          <a:off x="0" y="0"/>
          <a:ext cx="0" cy="0"/>
          <a:chOff x="0" y="0"/>
          <a:chExt cx="0" cy="0"/>
        </a:xfrm>
      </p:grpSpPr>
      <p:sp>
        <p:nvSpPr>
          <p:cNvPr id="36" name="Google Shape;36;g34c73940b32_1_41:notes">
            <a:extLst>
              <a:ext uri="{FF2B5EF4-FFF2-40B4-BE49-F238E27FC236}">
                <a16:creationId xmlns:a16="http://schemas.microsoft.com/office/drawing/2014/main" id="{0DBBA8A3-BA08-FF7E-177F-252D157FAD38}"/>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 name="Google Shape;37;g34c73940b32_1_41:notes">
            <a:extLst>
              <a:ext uri="{FF2B5EF4-FFF2-40B4-BE49-F238E27FC236}">
                <a16:creationId xmlns:a16="http://schemas.microsoft.com/office/drawing/2014/main" id="{1A4EA0FC-48BB-4F46-E73E-3427C4E1596D}"/>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31540212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a:extLst>
            <a:ext uri="{FF2B5EF4-FFF2-40B4-BE49-F238E27FC236}">
              <a16:creationId xmlns:a16="http://schemas.microsoft.com/office/drawing/2014/main" id="{2C8322CE-9885-5239-BFE5-B0C51E61BD91}"/>
            </a:ext>
          </a:extLst>
        </p:cNvPr>
        <p:cNvGrpSpPr/>
        <p:nvPr/>
      </p:nvGrpSpPr>
      <p:grpSpPr>
        <a:xfrm>
          <a:off x="0" y="0"/>
          <a:ext cx="0" cy="0"/>
          <a:chOff x="0" y="0"/>
          <a:chExt cx="0" cy="0"/>
        </a:xfrm>
      </p:grpSpPr>
      <p:sp>
        <p:nvSpPr>
          <p:cNvPr id="66" name="Google Shape;66;g34c80d7ddb5_0_38:notes">
            <a:extLst>
              <a:ext uri="{FF2B5EF4-FFF2-40B4-BE49-F238E27FC236}">
                <a16:creationId xmlns:a16="http://schemas.microsoft.com/office/drawing/2014/main" id="{126FA372-3055-BA85-AEC3-AFD23DFE544A}"/>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 name="Google Shape;67;g34c80d7ddb5_0_38:notes">
            <a:extLst>
              <a:ext uri="{FF2B5EF4-FFF2-40B4-BE49-F238E27FC236}">
                <a16:creationId xmlns:a16="http://schemas.microsoft.com/office/drawing/2014/main" id="{24062181-A107-4C8D-C197-B84BB4CE8AB3}"/>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77333403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a:extLst>
            <a:ext uri="{FF2B5EF4-FFF2-40B4-BE49-F238E27FC236}">
              <a16:creationId xmlns:a16="http://schemas.microsoft.com/office/drawing/2014/main" id="{2978206C-11C2-2853-4BCD-2035F006C665}"/>
            </a:ext>
          </a:extLst>
        </p:cNvPr>
        <p:cNvGrpSpPr/>
        <p:nvPr/>
      </p:nvGrpSpPr>
      <p:grpSpPr>
        <a:xfrm>
          <a:off x="0" y="0"/>
          <a:ext cx="0" cy="0"/>
          <a:chOff x="0" y="0"/>
          <a:chExt cx="0" cy="0"/>
        </a:xfrm>
      </p:grpSpPr>
      <p:sp>
        <p:nvSpPr>
          <p:cNvPr id="66" name="Google Shape;66;g34c80d7ddb5_0_38:notes">
            <a:extLst>
              <a:ext uri="{FF2B5EF4-FFF2-40B4-BE49-F238E27FC236}">
                <a16:creationId xmlns:a16="http://schemas.microsoft.com/office/drawing/2014/main" id="{BAE7AAD3-DA06-46B9-E2BF-4F1333555581}"/>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 name="Google Shape;67;g34c80d7ddb5_0_38:notes">
            <a:extLst>
              <a:ext uri="{FF2B5EF4-FFF2-40B4-BE49-F238E27FC236}">
                <a16:creationId xmlns:a16="http://schemas.microsoft.com/office/drawing/2014/main" id="{9CC6626D-8F8C-EE0C-9271-DE00A67A6A48}"/>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27469716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a:extLst>
            <a:ext uri="{FF2B5EF4-FFF2-40B4-BE49-F238E27FC236}">
              <a16:creationId xmlns:a16="http://schemas.microsoft.com/office/drawing/2014/main" id="{4CE8BE4A-6170-B6BA-2D46-55D10A4A82B8}"/>
            </a:ext>
          </a:extLst>
        </p:cNvPr>
        <p:cNvGrpSpPr/>
        <p:nvPr/>
      </p:nvGrpSpPr>
      <p:grpSpPr>
        <a:xfrm>
          <a:off x="0" y="0"/>
          <a:ext cx="0" cy="0"/>
          <a:chOff x="0" y="0"/>
          <a:chExt cx="0" cy="0"/>
        </a:xfrm>
      </p:grpSpPr>
      <p:sp>
        <p:nvSpPr>
          <p:cNvPr id="66" name="Google Shape;66;g34c80d7ddb5_0_38:notes">
            <a:extLst>
              <a:ext uri="{FF2B5EF4-FFF2-40B4-BE49-F238E27FC236}">
                <a16:creationId xmlns:a16="http://schemas.microsoft.com/office/drawing/2014/main" id="{EB65FCDB-966A-4090-C894-0F742B63A78A}"/>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 name="Google Shape;67;g34c80d7ddb5_0_38:notes">
            <a:extLst>
              <a:ext uri="{FF2B5EF4-FFF2-40B4-BE49-F238E27FC236}">
                <a16:creationId xmlns:a16="http://schemas.microsoft.com/office/drawing/2014/main" id="{2484FFE2-8627-FDAE-3A95-1A1EF197B594}"/>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40893370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a:extLst>
            <a:ext uri="{FF2B5EF4-FFF2-40B4-BE49-F238E27FC236}">
              <a16:creationId xmlns:a16="http://schemas.microsoft.com/office/drawing/2014/main" id="{9B1178C2-5969-AED1-8A41-3DBFB2A9E15D}"/>
            </a:ext>
          </a:extLst>
        </p:cNvPr>
        <p:cNvGrpSpPr/>
        <p:nvPr/>
      </p:nvGrpSpPr>
      <p:grpSpPr>
        <a:xfrm>
          <a:off x="0" y="0"/>
          <a:ext cx="0" cy="0"/>
          <a:chOff x="0" y="0"/>
          <a:chExt cx="0" cy="0"/>
        </a:xfrm>
      </p:grpSpPr>
      <p:sp>
        <p:nvSpPr>
          <p:cNvPr id="66" name="Google Shape;66;g34c80d7ddb5_0_38:notes">
            <a:extLst>
              <a:ext uri="{FF2B5EF4-FFF2-40B4-BE49-F238E27FC236}">
                <a16:creationId xmlns:a16="http://schemas.microsoft.com/office/drawing/2014/main" id="{90A6B2FB-CDE7-BE53-D287-61BD68870CBE}"/>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 name="Google Shape;67;g34c80d7ddb5_0_38:notes">
            <a:extLst>
              <a:ext uri="{FF2B5EF4-FFF2-40B4-BE49-F238E27FC236}">
                <a16:creationId xmlns:a16="http://schemas.microsoft.com/office/drawing/2014/main" id="{F270D10E-94A4-EE5B-A763-5ACD14E0F771}"/>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80520849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a:extLst>
            <a:ext uri="{FF2B5EF4-FFF2-40B4-BE49-F238E27FC236}">
              <a16:creationId xmlns:a16="http://schemas.microsoft.com/office/drawing/2014/main" id="{EED30DF4-D2D8-B5ED-A460-8F0C293B946E}"/>
            </a:ext>
          </a:extLst>
        </p:cNvPr>
        <p:cNvGrpSpPr/>
        <p:nvPr/>
      </p:nvGrpSpPr>
      <p:grpSpPr>
        <a:xfrm>
          <a:off x="0" y="0"/>
          <a:ext cx="0" cy="0"/>
          <a:chOff x="0" y="0"/>
          <a:chExt cx="0" cy="0"/>
        </a:xfrm>
      </p:grpSpPr>
      <p:sp>
        <p:nvSpPr>
          <p:cNvPr id="66" name="Google Shape;66;g34c80d7ddb5_0_38:notes">
            <a:extLst>
              <a:ext uri="{FF2B5EF4-FFF2-40B4-BE49-F238E27FC236}">
                <a16:creationId xmlns:a16="http://schemas.microsoft.com/office/drawing/2014/main" id="{02A06574-E1FA-BA47-DB89-DB4D9D6280AF}"/>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 name="Google Shape;67;g34c80d7ddb5_0_38:notes">
            <a:extLst>
              <a:ext uri="{FF2B5EF4-FFF2-40B4-BE49-F238E27FC236}">
                <a16:creationId xmlns:a16="http://schemas.microsoft.com/office/drawing/2014/main" id="{A61D0559-7EAA-CA78-F017-203B478173DA}"/>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17490786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a:extLst>
            <a:ext uri="{FF2B5EF4-FFF2-40B4-BE49-F238E27FC236}">
              <a16:creationId xmlns:a16="http://schemas.microsoft.com/office/drawing/2014/main" id="{0ABFEBDD-1729-4210-BB30-10F0A1819B54}"/>
            </a:ext>
          </a:extLst>
        </p:cNvPr>
        <p:cNvGrpSpPr/>
        <p:nvPr/>
      </p:nvGrpSpPr>
      <p:grpSpPr>
        <a:xfrm>
          <a:off x="0" y="0"/>
          <a:ext cx="0" cy="0"/>
          <a:chOff x="0" y="0"/>
          <a:chExt cx="0" cy="0"/>
        </a:xfrm>
      </p:grpSpPr>
      <p:sp>
        <p:nvSpPr>
          <p:cNvPr id="66" name="Google Shape;66;g34c80d7ddb5_0_38:notes">
            <a:extLst>
              <a:ext uri="{FF2B5EF4-FFF2-40B4-BE49-F238E27FC236}">
                <a16:creationId xmlns:a16="http://schemas.microsoft.com/office/drawing/2014/main" id="{5EBC0844-8E2E-0DA1-283F-AF3A952F8B72}"/>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 name="Google Shape;67;g34c80d7ddb5_0_38:notes">
            <a:extLst>
              <a:ext uri="{FF2B5EF4-FFF2-40B4-BE49-F238E27FC236}">
                <a16:creationId xmlns:a16="http://schemas.microsoft.com/office/drawing/2014/main" id="{EAB88110-3108-5012-4EFA-3D63B9137C1D}"/>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06100927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a:extLst>
            <a:ext uri="{FF2B5EF4-FFF2-40B4-BE49-F238E27FC236}">
              <a16:creationId xmlns:a16="http://schemas.microsoft.com/office/drawing/2014/main" id="{3B460090-4AAD-B26F-678C-799B0D313B7E}"/>
            </a:ext>
          </a:extLst>
        </p:cNvPr>
        <p:cNvGrpSpPr/>
        <p:nvPr/>
      </p:nvGrpSpPr>
      <p:grpSpPr>
        <a:xfrm>
          <a:off x="0" y="0"/>
          <a:ext cx="0" cy="0"/>
          <a:chOff x="0" y="0"/>
          <a:chExt cx="0" cy="0"/>
        </a:xfrm>
      </p:grpSpPr>
      <p:sp>
        <p:nvSpPr>
          <p:cNvPr id="66" name="Google Shape;66;g34c80d7ddb5_0_38:notes">
            <a:extLst>
              <a:ext uri="{FF2B5EF4-FFF2-40B4-BE49-F238E27FC236}">
                <a16:creationId xmlns:a16="http://schemas.microsoft.com/office/drawing/2014/main" id="{913AC191-64AA-D0A2-3682-4A5FBBC52F07}"/>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 name="Google Shape;67;g34c80d7ddb5_0_38:notes">
            <a:extLst>
              <a:ext uri="{FF2B5EF4-FFF2-40B4-BE49-F238E27FC236}">
                <a16:creationId xmlns:a16="http://schemas.microsoft.com/office/drawing/2014/main" id="{7AF43D10-EF32-30C0-B5C9-E65379EED5A6}"/>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02553185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a:extLst>
            <a:ext uri="{FF2B5EF4-FFF2-40B4-BE49-F238E27FC236}">
              <a16:creationId xmlns:a16="http://schemas.microsoft.com/office/drawing/2014/main" id="{3B133E34-11CB-E15D-998F-11163D35E370}"/>
            </a:ext>
          </a:extLst>
        </p:cNvPr>
        <p:cNvGrpSpPr/>
        <p:nvPr/>
      </p:nvGrpSpPr>
      <p:grpSpPr>
        <a:xfrm>
          <a:off x="0" y="0"/>
          <a:ext cx="0" cy="0"/>
          <a:chOff x="0" y="0"/>
          <a:chExt cx="0" cy="0"/>
        </a:xfrm>
      </p:grpSpPr>
      <p:sp>
        <p:nvSpPr>
          <p:cNvPr id="66" name="Google Shape;66;g34c80d7ddb5_0_38:notes">
            <a:extLst>
              <a:ext uri="{FF2B5EF4-FFF2-40B4-BE49-F238E27FC236}">
                <a16:creationId xmlns:a16="http://schemas.microsoft.com/office/drawing/2014/main" id="{B891A682-8923-73EE-77A5-6151232884D4}"/>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 name="Google Shape;67;g34c80d7ddb5_0_38:notes">
            <a:extLst>
              <a:ext uri="{FF2B5EF4-FFF2-40B4-BE49-F238E27FC236}">
                <a16:creationId xmlns:a16="http://schemas.microsoft.com/office/drawing/2014/main" id="{BEDE003B-CAF0-0732-6641-F3EE4B39B4E7}"/>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94574655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a:extLst>
            <a:ext uri="{FF2B5EF4-FFF2-40B4-BE49-F238E27FC236}">
              <a16:creationId xmlns:a16="http://schemas.microsoft.com/office/drawing/2014/main" id="{6065690D-3388-E6DC-0D3C-B8E764887314}"/>
            </a:ext>
          </a:extLst>
        </p:cNvPr>
        <p:cNvGrpSpPr/>
        <p:nvPr/>
      </p:nvGrpSpPr>
      <p:grpSpPr>
        <a:xfrm>
          <a:off x="0" y="0"/>
          <a:ext cx="0" cy="0"/>
          <a:chOff x="0" y="0"/>
          <a:chExt cx="0" cy="0"/>
        </a:xfrm>
      </p:grpSpPr>
      <p:sp>
        <p:nvSpPr>
          <p:cNvPr id="66" name="Google Shape;66;g34c80d7ddb5_0_38:notes">
            <a:extLst>
              <a:ext uri="{FF2B5EF4-FFF2-40B4-BE49-F238E27FC236}">
                <a16:creationId xmlns:a16="http://schemas.microsoft.com/office/drawing/2014/main" id="{4903F13A-D12C-BD8C-7E2B-440AE92AF7BC}"/>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 name="Google Shape;67;g34c80d7ddb5_0_38:notes">
            <a:extLst>
              <a:ext uri="{FF2B5EF4-FFF2-40B4-BE49-F238E27FC236}">
                <a16:creationId xmlns:a16="http://schemas.microsoft.com/office/drawing/2014/main" id="{AE7058C3-2E17-AB60-4C19-9BD2E9261513}"/>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8936159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g34c80d7ddb5_0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 name="Google Shape;60;g34c80d7ddb5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11407014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a:extLst>
            <a:ext uri="{FF2B5EF4-FFF2-40B4-BE49-F238E27FC236}">
              <a16:creationId xmlns:a16="http://schemas.microsoft.com/office/drawing/2014/main" id="{360733D6-BF74-A83A-49A1-BA7ED7624A0E}"/>
            </a:ext>
          </a:extLst>
        </p:cNvPr>
        <p:cNvGrpSpPr/>
        <p:nvPr/>
      </p:nvGrpSpPr>
      <p:grpSpPr>
        <a:xfrm>
          <a:off x="0" y="0"/>
          <a:ext cx="0" cy="0"/>
          <a:chOff x="0" y="0"/>
          <a:chExt cx="0" cy="0"/>
        </a:xfrm>
      </p:grpSpPr>
      <p:sp>
        <p:nvSpPr>
          <p:cNvPr id="66" name="Google Shape;66;g34c80d7ddb5_0_38:notes">
            <a:extLst>
              <a:ext uri="{FF2B5EF4-FFF2-40B4-BE49-F238E27FC236}">
                <a16:creationId xmlns:a16="http://schemas.microsoft.com/office/drawing/2014/main" id="{75A872F5-8C4E-E17A-6984-7E791C6AC368}"/>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 name="Google Shape;67;g34c80d7ddb5_0_38:notes">
            <a:extLst>
              <a:ext uri="{FF2B5EF4-FFF2-40B4-BE49-F238E27FC236}">
                <a16:creationId xmlns:a16="http://schemas.microsoft.com/office/drawing/2014/main" id="{025B43B4-20AA-4E21-3DE9-51B05F3E9D4D}"/>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26919948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a:extLst>
            <a:ext uri="{FF2B5EF4-FFF2-40B4-BE49-F238E27FC236}">
              <a16:creationId xmlns:a16="http://schemas.microsoft.com/office/drawing/2014/main" id="{E9B2A18E-CFE5-DC37-CC59-A849064C484F}"/>
            </a:ext>
          </a:extLst>
        </p:cNvPr>
        <p:cNvGrpSpPr/>
        <p:nvPr/>
      </p:nvGrpSpPr>
      <p:grpSpPr>
        <a:xfrm>
          <a:off x="0" y="0"/>
          <a:ext cx="0" cy="0"/>
          <a:chOff x="0" y="0"/>
          <a:chExt cx="0" cy="0"/>
        </a:xfrm>
      </p:grpSpPr>
      <p:sp>
        <p:nvSpPr>
          <p:cNvPr id="66" name="Google Shape;66;g34c80d7ddb5_0_38:notes">
            <a:extLst>
              <a:ext uri="{FF2B5EF4-FFF2-40B4-BE49-F238E27FC236}">
                <a16:creationId xmlns:a16="http://schemas.microsoft.com/office/drawing/2014/main" id="{83EEC13B-73A3-2966-7FD5-E021F0B0F781}"/>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 name="Google Shape;67;g34c80d7ddb5_0_38:notes">
            <a:extLst>
              <a:ext uri="{FF2B5EF4-FFF2-40B4-BE49-F238E27FC236}">
                <a16:creationId xmlns:a16="http://schemas.microsoft.com/office/drawing/2014/main" id="{70705DB5-6A06-D517-84E0-D863968EB764}"/>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52258514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a:extLst>
            <a:ext uri="{FF2B5EF4-FFF2-40B4-BE49-F238E27FC236}">
              <a16:creationId xmlns:a16="http://schemas.microsoft.com/office/drawing/2014/main" id="{B87A6D4E-128D-F0A5-EC06-BC923BC60ACB}"/>
            </a:ext>
          </a:extLst>
        </p:cNvPr>
        <p:cNvGrpSpPr/>
        <p:nvPr/>
      </p:nvGrpSpPr>
      <p:grpSpPr>
        <a:xfrm>
          <a:off x="0" y="0"/>
          <a:ext cx="0" cy="0"/>
          <a:chOff x="0" y="0"/>
          <a:chExt cx="0" cy="0"/>
        </a:xfrm>
      </p:grpSpPr>
      <p:sp>
        <p:nvSpPr>
          <p:cNvPr id="66" name="Google Shape;66;g34c80d7ddb5_0_38:notes">
            <a:extLst>
              <a:ext uri="{FF2B5EF4-FFF2-40B4-BE49-F238E27FC236}">
                <a16:creationId xmlns:a16="http://schemas.microsoft.com/office/drawing/2014/main" id="{4715F2E3-0FB6-3C22-94F8-C33FE5E72CD1}"/>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 name="Google Shape;67;g34c80d7ddb5_0_38:notes">
            <a:extLst>
              <a:ext uri="{FF2B5EF4-FFF2-40B4-BE49-F238E27FC236}">
                <a16:creationId xmlns:a16="http://schemas.microsoft.com/office/drawing/2014/main" id="{56ECF471-F670-01F4-D9D5-D11AA4F5C076}"/>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1426864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a:extLst>
            <a:ext uri="{FF2B5EF4-FFF2-40B4-BE49-F238E27FC236}">
              <a16:creationId xmlns:a16="http://schemas.microsoft.com/office/drawing/2014/main" id="{4BA2E9B3-DDEB-AF4C-133B-9E93FBEFA4C4}"/>
            </a:ext>
          </a:extLst>
        </p:cNvPr>
        <p:cNvGrpSpPr/>
        <p:nvPr/>
      </p:nvGrpSpPr>
      <p:grpSpPr>
        <a:xfrm>
          <a:off x="0" y="0"/>
          <a:ext cx="0" cy="0"/>
          <a:chOff x="0" y="0"/>
          <a:chExt cx="0" cy="0"/>
        </a:xfrm>
      </p:grpSpPr>
      <p:sp>
        <p:nvSpPr>
          <p:cNvPr id="66" name="Google Shape;66;g34c80d7ddb5_0_38:notes">
            <a:extLst>
              <a:ext uri="{FF2B5EF4-FFF2-40B4-BE49-F238E27FC236}">
                <a16:creationId xmlns:a16="http://schemas.microsoft.com/office/drawing/2014/main" id="{29963A82-4147-2286-673F-635CE783CB58}"/>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 name="Google Shape;67;g34c80d7ddb5_0_38:notes">
            <a:extLst>
              <a:ext uri="{FF2B5EF4-FFF2-40B4-BE49-F238E27FC236}">
                <a16:creationId xmlns:a16="http://schemas.microsoft.com/office/drawing/2014/main" id="{AC052A53-D081-8CA3-3EA9-1ED65CF2FC0F}"/>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00568101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a:extLst>
            <a:ext uri="{FF2B5EF4-FFF2-40B4-BE49-F238E27FC236}">
              <a16:creationId xmlns:a16="http://schemas.microsoft.com/office/drawing/2014/main" id="{3A6C69F3-C3D1-9853-050A-7BF75C0C0759}"/>
            </a:ext>
          </a:extLst>
        </p:cNvPr>
        <p:cNvGrpSpPr/>
        <p:nvPr/>
      </p:nvGrpSpPr>
      <p:grpSpPr>
        <a:xfrm>
          <a:off x="0" y="0"/>
          <a:ext cx="0" cy="0"/>
          <a:chOff x="0" y="0"/>
          <a:chExt cx="0" cy="0"/>
        </a:xfrm>
      </p:grpSpPr>
      <p:sp>
        <p:nvSpPr>
          <p:cNvPr id="59" name="Google Shape;59;g34c80d7ddb5_0_30:notes">
            <a:extLst>
              <a:ext uri="{FF2B5EF4-FFF2-40B4-BE49-F238E27FC236}">
                <a16:creationId xmlns:a16="http://schemas.microsoft.com/office/drawing/2014/main" id="{4EE562CE-C545-E6B5-6D53-5F6224DFA09F}"/>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 name="Google Shape;60;g34c80d7ddb5_0_30:notes">
            <a:extLst>
              <a:ext uri="{FF2B5EF4-FFF2-40B4-BE49-F238E27FC236}">
                <a16:creationId xmlns:a16="http://schemas.microsoft.com/office/drawing/2014/main" id="{A8938CAD-C843-D712-BD90-D517E3238EDE}"/>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23448025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
          <a:extLst>
            <a:ext uri="{FF2B5EF4-FFF2-40B4-BE49-F238E27FC236}">
              <a16:creationId xmlns:a16="http://schemas.microsoft.com/office/drawing/2014/main" id="{D847E772-49BB-D9F5-4A9C-65777755956B}"/>
            </a:ext>
          </a:extLst>
        </p:cNvPr>
        <p:cNvGrpSpPr/>
        <p:nvPr/>
      </p:nvGrpSpPr>
      <p:grpSpPr>
        <a:xfrm>
          <a:off x="0" y="0"/>
          <a:ext cx="0" cy="0"/>
          <a:chOff x="0" y="0"/>
          <a:chExt cx="0" cy="0"/>
        </a:xfrm>
      </p:grpSpPr>
      <p:sp>
        <p:nvSpPr>
          <p:cNvPr id="36" name="Google Shape;36;g34c73940b32_1_41:notes">
            <a:extLst>
              <a:ext uri="{FF2B5EF4-FFF2-40B4-BE49-F238E27FC236}">
                <a16:creationId xmlns:a16="http://schemas.microsoft.com/office/drawing/2014/main" id="{7E515104-D235-554A-8D56-11F7E5100F12}"/>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 name="Google Shape;37;g34c73940b32_1_41:notes">
            <a:extLst>
              <a:ext uri="{FF2B5EF4-FFF2-40B4-BE49-F238E27FC236}">
                <a16:creationId xmlns:a16="http://schemas.microsoft.com/office/drawing/2014/main" id="{E5548D77-593A-88CE-7ADF-22C2DE9E0BE9}"/>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64647551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a:extLst>
            <a:ext uri="{FF2B5EF4-FFF2-40B4-BE49-F238E27FC236}">
              <a16:creationId xmlns:a16="http://schemas.microsoft.com/office/drawing/2014/main" id="{690790E3-0A0B-2AFA-5765-D9AC7E212CEA}"/>
            </a:ext>
          </a:extLst>
        </p:cNvPr>
        <p:cNvGrpSpPr/>
        <p:nvPr/>
      </p:nvGrpSpPr>
      <p:grpSpPr>
        <a:xfrm>
          <a:off x="0" y="0"/>
          <a:ext cx="0" cy="0"/>
          <a:chOff x="0" y="0"/>
          <a:chExt cx="0" cy="0"/>
        </a:xfrm>
      </p:grpSpPr>
      <p:sp>
        <p:nvSpPr>
          <p:cNvPr id="66" name="Google Shape;66;g34c80d7ddb5_0_38:notes">
            <a:extLst>
              <a:ext uri="{FF2B5EF4-FFF2-40B4-BE49-F238E27FC236}">
                <a16:creationId xmlns:a16="http://schemas.microsoft.com/office/drawing/2014/main" id="{B96E53D1-6754-136C-06D8-32E08BB5318E}"/>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 name="Google Shape;67;g34c80d7ddb5_0_38:notes">
            <a:extLst>
              <a:ext uri="{FF2B5EF4-FFF2-40B4-BE49-F238E27FC236}">
                <a16:creationId xmlns:a16="http://schemas.microsoft.com/office/drawing/2014/main" id="{9ED0A7AD-EC4D-23C5-39F5-646A62CF53D5}"/>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533860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a:extLst>
            <a:ext uri="{FF2B5EF4-FFF2-40B4-BE49-F238E27FC236}">
              <a16:creationId xmlns:a16="http://schemas.microsoft.com/office/drawing/2014/main" id="{46F2AD81-443B-34AA-6EC8-449EC26B453D}"/>
            </a:ext>
          </a:extLst>
        </p:cNvPr>
        <p:cNvGrpSpPr/>
        <p:nvPr/>
      </p:nvGrpSpPr>
      <p:grpSpPr>
        <a:xfrm>
          <a:off x="0" y="0"/>
          <a:ext cx="0" cy="0"/>
          <a:chOff x="0" y="0"/>
          <a:chExt cx="0" cy="0"/>
        </a:xfrm>
      </p:grpSpPr>
      <p:sp>
        <p:nvSpPr>
          <p:cNvPr id="66" name="Google Shape;66;g34c80d7ddb5_0_38:notes">
            <a:extLst>
              <a:ext uri="{FF2B5EF4-FFF2-40B4-BE49-F238E27FC236}">
                <a16:creationId xmlns:a16="http://schemas.microsoft.com/office/drawing/2014/main" id="{929FF1FC-4035-B419-F30B-E2169B86E5FB}"/>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 name="Google Shape;67;g34c80d7ddb5_0_38:notes">
            <a:extLst>
              <a:ext uri="{FF2B5EF4-FFF2-40B4-BE49-F238E27FC236}">
                <a16:creationId xmlns:a16="http://schemas.microsoft.com/office/drawing/2014/main" id="{769C8698-A9BE-2164-3A81-2FEE99DB62D6}"/>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182477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a:extLst>
            <a:ext uri="{FF2B5EF4-FFF2-40B4-BE49-F238E27FC236}">
              <a16:creationId xmlns:a16="http://schemas.microsoft.com/office/drawing/2014/main" id="{3F88987B-D422-BF31-1764-D4A3D05C8F5E}"/>
            </a:ext>
          </a:extLst>
        </p:cNvPr>
        <p:cNvGrpSpPr/>
        <p:nvPr/>
      </p:nvGrpSpPr>
      <p:grpSpPr>
        <a:xfrm>
          <a:off x="0" y="0"/>
          <a:ext cx="0" cy="0"/>
          <a:chOff x="0" y="0"/>
          <a:chExt cx="0" cy="0"/>
        </a:xfrm>
      </p:grpSpPr>
      <p:sp>
        <p:nvSpPr>
          <p:cNvPr id="66" name="Google Shape;66;g34c80d7ddb5_0_38:notes">
            <a:extLst>
              <a:ext uri="{FF2B5EF4-FFF2-40B4-BE49-F238E27FC236}">
                <a16:creationId xmlns:a16="http://schemas.microsoft.com/office/drawing/2014/main" id="{E39AB89A-C9A8-D976-CDBC-32BFD62F6F17}"/>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 name="Google Shape;67;g34c80d7ddb5_0_38:notes">
            <a:extLst>
              <a:ext uri="{FF2B5EF4-FFF2-40B4-BE49-F238E27FC236}">
                <a16:creationId xmlns:a16="http://schemas.microsoft.com/office/drawing/2014/main" id="{7453C7D3-D8DD-6163-FC1A-7B5139CA38DD}"/>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19483159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a:extLst>
            <a:ext uri="{FF2B5EF4-FFF2-40B4-BE49-F238E27FC236}">
              <a16:creationId xmlns:a16="http://schemas.microsoft.com/office/drawing/2014/main" id="{6BA682E4-06B9-26BC-BAD1-FDDC046CB0CA}"/>
            </a:ext>
          </a:extLst>
        </p:cNvPr>
        <p:cNvGrpSpPr/>
        <p:nvPr/>
      </p:nvGrpSpPr>
      <p:grpSpPr>
        <a:xfrm>
          <a:off x="0" y="0"/>
          <a:ext cx="0" cy="0"/>
          <a:chOff x="0" y="0"/>
          <a:chExt cx="0" cy="0"/>
        </a:xfrm>
      </p:grpSpPr>
      <p:sp>
        <p:nvSpPr>
          <p:cNvPr id="66" name="Google Shape;66;g34c80d7ddb5_0_38:notes">
            <a:extLst>
              <a:ext uri="{FF2B5EF4-FFF2-40B4-BE49-F238E27FC236}">
                <a16:creationId xmlns:a16="http://schemas.microsoft.com/office/drawing/2014/main" id="{9A69FA51-04D5-D1DB-E4B7-5E2EE64E550F}"/>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 name="Google Shape;67;g34c80d7ddb5_0_38:notes">
            <a:extLst>
              <a:ext uri="{FF2B5EF4-FFF2-40B4-BE49-F238E27FC236}">
                <a16:creationId xmlns:a16="http://schemas.microsoft.com/office/drawing/2014/main" id="{DF88F6E6-8CB9-99CF-37DF-8BB31F7B71FC}"/>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0488957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
        <p:cNvGrpSpPr/>
        <p:nvPr/>
      </p:nvGrpSpPr>
      <p:grpSpPr>
        <a:xfrm>
          <a:off x="0" y="0"/>
          <a:ext cx="0" cy="0"/>
          <a:chOff x="0" y="0"/>
          <a:chExt cx="0" cy="0"/>
        </a:xfrm>
      </p:grpSpPr>
      <p:sp>
        <p:nvSpPr>
          <p:cNvPr id="36" name="Google Shape;36;g34c73940b32_1_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 name="Google Shape;37;g34c73940b32_1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93319125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a:extLst>
            <a:ext uri="{FF2B5EF4-FFF2-40B4-BE49-F238E27FC236}">
              <a16:creationId xmlns:a16="http://schemas.microsoft.com/office/drawing/2014/main" id="{3A3BD09E-54C9-FC0B-FCC2-C1EAFA104857}"/>
            </a:ext>
          </a:extLst>
        </p:cNvPr>
        <p:cNvGrpSpPr/>
        <p:nvPr/>
      </p:nvGrpSpPr>
      <p:grpSpPr>
        <a:xfrm>
          <a:off x="0" y="0"/>
          <a:ext cx="0" cy="0"/>
          <a:chOff x="0" y="0"/>
          <a:chExt cx="0" cy="0"/>
        </a:xfrm>
      </p:grpSpPr>
      <p:sp>
        <p:nvSpPr>
          <p:cNvPr id="66" name="Google Shape;66;g34c80d7ddb5_0_38:notes">
            <a:extLst>
              <a:ext uri="{FF2B5EF4-FFF2-40B4-BE49-F238E27FC236}">
                <a16:creationId xmlns:a16="http://schemas.microsoft.com/office/drawing/2014/main" id="{BC79D2B2-AF3B-4D43-07A5-10C9B994A723}"/>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 name="Google Shape;67;g34c80d7ddb5_0_38:notes">
            <a:extLst>
              <a:ext uri="{FF2B5EF4-FFF2-40B4-BE49-F238E27FC236}">
                <a16:creationId xmlns:a16="http://schemas.microsoft.com/office/drawing/2014/main" id="{CBBEE286-07C0-A448-093B-A6E30E5056E3}"/>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68838792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a:extLst>
            <a:ext uri="{FF2B5EF4-FFF2-40B4-BE49-F238E27FC236}">
              <a16:creationId xmlns:a16="http://schemas.microsoft.com/office/drawing/2014/main" id="{BD655C9C-CF89-DD5B-DF26-B49EA51BB7EF}"/>
            </a:ext>
          </a:extLst>
        </p:cNvPr>
        <p:cNvGrpSpPr/>
        <p:nvPr/>
      </p:nvGrpSpPr>
      <p:grpSpPr>
        <a:xfrm>
          <a:off x="0" y="0"/>
          <a:ext cx="0" cy="0"/>
          <a:chOff x="0" y="0"/>
          <a:chExt cx="0" cy="0"/>
        </a:xfrm>
      </p:grpSpPr>
      <p:sp>
        <p:nvSpPr>
          <p:cNvPr id="66" name="Google Shape;66;g34c80d7ddb5_0_38:notes">
            <a:extLst>
              <a:ext uri="{FF2B5EF4-FFF2-40B4-BE49-F238E27FC236}">
                <a16:creationId xmlns:a16="http://schemas.microsoft.com/office/drawing/2014/main" id="{8A4A6406-F863-E721-F7C7-A22108A5E7BD}"/>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 name="Google Shape;67;g34c80d7ddb5_0_38:notes">
            <a:extLst>
              <a:ext uri="{FF2B5EF4-FFF2-40B4-BE49-F238E27FC236}">
                <a16:creationId xmlns:a16="http://schemas.microsoft.com/office/drawing/2014/main" id="{FA69BD33-68A4-445D-0C26-C43AF9836B1C}"/>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55784079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a:extLst>
            <a:ext uri="{FF2B5EF4-FFF2-40B4-BE49-F238E27FC236}">
              <a16:creationId xmlns:a16="http://schemas.microsoft.com/office/drawing/2014/main" id="{ADA3FAE0-6800-D0F7-9AC1-55F63330251F}"/>
            </a:ext>
          </a:extLst>
        </p:cNvPr>
        <p:cNvGrpSpPr/>
        <p:nvPr/>
      </p:nvGrpSpPr>
      <p:grpSpPr>
        <a:xfrm>
          <a:off x="0" y="0"/>
          <a:ext cx="0" cy="0"/>
          <a:chOff x="0" y="0"/>
          <a:chExt cx="0" cy="0"/>
        </a:xfrm>
      </p:grpSpPr>
      <p:sp>
        <p:nvSpPr>
          <p:cNvPr id="66" name="Google Shape;66;g34c80d7ddb5_0_38:notes">
            <a:extLst>
              <a:ext uri="{FF2B5EF4-FFF2-40B4-BE49-F238E27FC236}">
                <a16:creationId xmlns:a16="http://schemas.microsoft.com/office/drawing/2014/main" id="{E068FDF6-AA45-8B20-8CD7-4C0D0709CDFB}"/>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 name="Google Shape;67;g34c80d7ddb5_0_38:notes">
            <a:extLst>
              <a:ext uri="{FF2B5EF4-FFF2-40B4-BE49-F238E27FC236}">
                <a16:creationId xmlns:a16="http://schemas.microsoft.com/office/drawing/2014/main" id="{3CD3AEF4-C93B-9D64-D3A0-3606A189B2E1}"/>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17177067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a:extLst>
            <a:ext uri="{FF2B5EF4-FFF2-40B4-BE49-F238E27FC236}">
              <a16:creationId xmlns:a16="http://schemas.microsoft.com/office/drawing/2014/main" id="{45968B3E-F347-10AF-9674-3FFB700DEF38}"/>
            </a:ext>
          </a:extLst>
        </p:cNvPr>
        <p:cNvGrpSpPr/>
        <p:nvPr/>
      </p:nvGrpSpPr>
      <p:grpSpPr>
        <a:xfrm>
          <a:off x="0" y="0"/>
          <a:ext cx="0" cy="0"/>
          <a:chOff x="0" y="0"/>
          <a:chExt cx="0" cy="0"/>
        </a:xfrm>
      </p:grpSpPr>
      <p:sp>
        <p:nvSpPr>
          <p:cNvPr id="66" name="Google Shape;66;g34c80d7ddb5_0_38:notes">
            <a:extLst>
              <a:ext uri="{FF2B5EF4-FFF2-40B4-BE49-F238E27FC236}">
                <a16:creationId xmlns:a16="http://schemas.microsoft.com/office/drawing/2014/main" id="{15E226AF-F33D-89D5-8A45-1C641ECB65B3}"/>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 name="Google Shape;67;g34c80d7ddb5_0_38:notes">
            <a:extLst>
              <a:ext uri="{FF2B5EF4-FFF2-40B4-BE49-F238E27FC236}">
                <a16:creationId xmlns:a16="http://schemas.microsoft.com/office/drawing/2014/main" id="{EF3FE17E-3FB8-54D2-84B8-9693A9A3DB19}"/>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1807261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a:extLst>
            <a:ext uri="{FF2B5EF4-FFF2-40B4-BE49-F238E27FC236}">
              <a16:creationId xmlns:a16="http://schemas.microsoft.com/office/drawing/2014/main" id="{D7EB0677-9E71-02B3-7A25-B71F9B2A2172}"/>
            </a:ext>
          </a:extLst>
        </p:cNvPr>
        <p:cNvGrpSpPr/>
        <p:nvPr/>
      </p:nvGrpSpPr>
      <p:grpSpPr>
        <a:xfrm>
          <a:off x="0" y="0"/>
          <a:ext cx="0" cy="0"/>
          <a:chOff x="0" y="0"/>
          <a:chExt cx="0" cy="0"/>
        </a:xfrm>
      </p:grpSpPr>
      <p:sp>
        <p:nvSpPr>
          <p:cNvPr id="66" name="Google Shape;66;g34c80d7ddb5_0_38:notes">
            <a:extLst>
              <a:ext uri="{FF2B5EF4-FFF2-40B4-BE49-F238E27FC236}">
                <a16:creationId xmlns:a16="http://schemas.microsoft.com/office/drawing/2014/main" id="{355DF555-C008-C5E4-C722-500A199DBC0F}"/>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 name="Google Shape;67;g34c80d7ddb5_0_38:notes">
            <a:extLst>
              <a:ext uri="{FF2B5EF4-FFF2-40B4-BE49-F238E27FC236}">
                <a16:creationId xmlns:a16="http://schemas.microsoft.com/office/drawing/2014/main" id="{50CD4A83-1BC1-4BAF-D86B-C057920A3576}"/>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66779616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a:extLst>
            <a:ext uri="{FF2B5EF4-FFF2-40B4-BE49-F238E27FC236}">
              <a16:creationId xmlns:a16="http://schemas.microsoft.com/office/drawing/2014/main" id="{41AF5D50-3F67-2B2A-DCB6-0B44E44F1761}"/>
            </a:ext>
          </a:extLst>
        </p:cNvPr>
        <p:cNvGrpSpPr/>
        <p:nvPr/>
      </p:nvGrpSpPr>
      <p:grpSpPr>
        <a:xfrm>
          <a:off x="0" y="0"/>
          <a:ext cx="0" cy="0"/>
          <a:chOff x="0" y="0"/>
          <a:chExt cx="0" cy="0"/>
        </a:xfrm>
      </p:grpSpPr>
      <p:sp>
        <p:nvSpPr>
          <p:cNvPr id="66" name="Google Shape;66;g34c80d7ddb5_0_38:notes">
            <a:extLst>
              <a:ext uri="{FF2B5EF4-FFF2-40B4-BE49-F238E27FC236}">
                <a16:creationId xmlns:a16="http://schemas.microsoft.com/office/drawing/2014/main" id="{31290583-83EC-DC6E-9268-D5FCE48C5D2A}"/>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 name="Google Shape;67;g34c80d7ddb5_0_38:notes">
            <a:extLst>
              <a:ext uri="{FF2B5EF4-FFF2-40B4-BE49-F238E27FC236}">
                <a16:creationId xmlns:a16="http://schemas.microsoft.com/office/drawing/2014/main" id="{A4A350F2-ADB0-1644-AE4A-BA9A96EAA180}"/>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54946205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a:extLst>
            <a:ext uri="{FF2B5EF4-FFF2-40B4-BE49-F238E27FC236}">
              <a16:creationId xmlns:a16="http://schemas.microsoft.com/office/drawing/2014/main" id="{7F59305D-DA03-8FE7-25CC-40230BCEBA5C}"/>
            </a:ext>
          </a:extLst>
        </p:cNvPr>
        <p:cNvGrpSpPr/>
        <p:nvPr/>
      </p:nvGrpSpPr>
      <p:grpSpPr>
        <a:xfrm>
          <a:off x="0" y="0"/>
          <a:ext cx="0" cy="0"/>
          <a:chOff x="0" y="0"/>
          <a:chExt cx="0" cy="0"/>
        </a:xfrm>
      </p:grpSpPr>
      <p:sp>
        <p:nvSpPr>
          <p:cNvPr id="66" name="Google Shape;66;g34c80d7ddb5_0_38:notes">
            <a:extLst>
              <a:ext uri="{FF2B5EF4-FFF2-40B4-BE49-F238E27FC236}">
                <a16:creationId xmlns:a16="http://schemas.microsoft.com/office/drawing/2014/main" id="{118C7DE7-F753-EB1C-3831-C461A1CB58B9}"/>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 name="Google Shape;67;g34c80d7ddb5_0_38:notes">
            <a:extLst>
              <a:ext uri="{FF2B5EF4-FFF2-40B4-BE49-F238E27FC236}">
                <a16:creationId xmlns:a16="http://schemas.microsoft.com/office/drawing/2014/main" id="{5E551FB4-648A-9CAB-8F7C-24E986CE8C62}"/>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79373625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a:extLst>
            <a:ext uri="{FF2B5EF4-FFF2-40B4-BE49-F238E27FC236}">
              <a16:creationId xmlns:a16="http://schemas.microsoft.com/office/drawing/2014/main" id="{8C36247A-2484-9D7F-CCC2-8FBB315BC794}"/>
            </a:ext>
          </a:extLst>
        </p:cNvPr>
        <p:cNvGrpSpPr/>
        <p:nvPr/>
      </p:nvGrpSpPr>
      <p:grpSpPr>
        <a:xfrm>
          <a:off x="0" y="0"/>
          <a:ext cx="0" cy="0"/>
          <a:chOff x="0" y="0"/>
          <a:chExt cx="0" cy="0"/>
        </a:xfrm>
      </p:grpSpPr>
      <p:sp>
        <p:nvSpPr>
          <p:cNvPr id="59" name="Google Shape;59;g34c80d7ddb5_0_30:notes">
            <a:extLst>
              <a:ext uri="{FF2B5EF4-FFF2-40B4-BE49-F238E27FC236}">
                <a16:creationId xmlns:a16="http://schemas.microsoft.com/office/drawing/2014/main" id="{F5E15016-8577-34F0-92B4-4B240E9E6F48}"/>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 name="Google Shape;60;g34c80d7ddb5_0_30:notes">
            <a:extLst>
              <a:ext uri="{FF2B5EF4-FFF2-40B4-BE49-F238E27FC236}">
                <a16:creationId xmlns:a16="http://schemas.microsoft.com/office/drawing/2014/main" id="{ABE2B0A7-27A5-FE26-1C59-72E3EEAF74F5}"/>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53616149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
          <a:extLst>
            <a:ext uri="{FF2B5EF4-FFF2-40B4-BE49-F238E27FC236}">
              <a16:creationId xmlns:a16="http://schemas.microsoft.com/office/drawing/2014/main" id="{B54D4A09-37BA-E4C6-DC14-C88B7E089D83}"/>
            </a:ext>
          </a:extLst>
        </p:cNvPr>
        <p:cNvGrpSpPr/>
        <p:nvPr/>
      </p:nvGrpSpPr>
      <p:grpSpPr>
        <a:xfrm>
          <a:off x="0" y="0"/>
          <a:ext cx="0" cy="0"/>
          <a:chOff x="0" y="0"/>
          <a:chExt cx="0" cy="0"/>
        </a:xfrm>
      </p:grpSpPr>
      <p:sp>
        <p:nvSpPr>
          <p:cNvPr id="36" name="Google Shape;36;g34c73940b32_1_41:notes">
            <a:extLst>
              <a:ext uri="{FF2B5EF4-FFF2-40B4-BE49-F238E27FC236}">
                <a16:creationId xmlns:a16="http://schemas.microsoft.com/office/drawing/2014/main" id="{24F3F830-32A3-5DC2-FA9B-3D43D2F3DEA0}"/>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 name="Google Shape;37;g34c73940b32_1_41:notes">
            <a:extLst>
              <a:ext uri="{FF2B5EF4-FFF2-40B4-BE49-F238E27FC236}">
                <a16:creationId xmlns:a16="http://schemas.microsoft.com/office/drawing/2014/main" id="{D8B7F577-A875-8F6D-447A-EDE87AAF1759}"/>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216941335"/>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a:extLst>
            <a:ext uri="{FF2B5EF4-FFF2-40B4-BE49-F238E27FC236}">
              <a16:creationId xmlns:a16="http://schemas.microsoft.com/office/drawing/2014/main" id="{2F871245-B6BC-E4BF-468F-47E484CA33E6}"/>
            </a:ext>
          </a:extLst>
        </p:cNvPr>
        <p:cNvGrpSpPr/>
        <p:nvPr/>
      </p:nvGrpSpPr>
      <p:grpSpPr>
        <a:xfrm>
          <a:off x="0" y="0"/>
          <a:ext cx="0" cy="0"/>
          <a:chOff x="0" y="0"/>
          <a:chExt cx="0" cy="0"/>
        </a:xfrm>
      </p:grpSpPr>
      <p:sp>
        <p:nvSpPr>
          <p:cNvPr id="66" name="Google Shape;66;g34c80d7ddb5_0_38:notes">
            <a:extLst>
              <a:ext uri="{FF2B5EF4-FFF2-40B4-BE49-F238E27FC236}">
                <a16:creationId xmlns:a16="http://schemas.microsoft.com/office/drawing/2014/main" id="{0BF1F54C-9FC6-0DC0-8834-DC542BC00F3D}"/>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 name="Google Shape;67;g34c80d7ddb5_0_38:notes">
            <a:extLst>
              <a:ext uri="{FF2B5EF4-FFF2-40B4-BE49-F238E27FC236}">
                <a16:creationId xmlns:a16="http://schemas.microsoft.com/office/drawing/2014/main" id="{E5337A84-BB94-2E1B-E3C0-23D7B9891055}"/>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1980128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g34c80d7ddb5_0_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 name="Google Shape;67;g34c80d7ddb5_0_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81499019"/>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a:extLst>
            <a:ext uri="{FF2B5EF4-FFF2-40B4-BE49-F238E27FC236}">
              <a16:creationId xmlns:a16="http://schemas.microsoft.com/office/drawing/2014/main" id="{27D2DBD6-EE08-3B80-9C4D-333F5DB7383C}"/>
            </a:ext>
          </a:extLst>
        </p:cNvPr>
        <p:cNvGrpSpPr/>
        <p:nvPr/>
      </p:nvGrpSpPr>
      <p:grpSpPr>
        <a:xfrm>
          <a:off x="0" y="0"/>
          <a:ext cx="0" cy="0"/>
          <a:chOff x="0" y="0"/>
          <a:chExt cx="0" cy="0"/>
        </a:xfrm>
      </p:grpSpPr>
      <p:sp>
        <p:nvSpPr>
          <p:cNvPr id="66" name="Google Shape;66;g34c80d7ddb5_0_38:notes">
            <a:extLst>
              <a:ext uri="{FF2B5EF4-FFF2-40B4-BE49-F238E27FC236}">
                <a16:creationId xmlns:a16="http://schemas.microsoft.com/office/drawing/2014/main" id="{7FC85A5D-7767-459A-6C50-D7B7C1400CCA}"/>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 name="Google Shape;67;g34c80d7ddb5_0_38:notes">
            <a:extLst>
              <a:ext uri="{FF2B5EF4-FFF2-40B4-BE49-F238E27FC236}">
                <a16:creationId xmlns:a16="http://schemas.microsoft.com/office/drawing/2014/main" id="{E2331E0C-0AC3-946E-C224-FFDF59380122}"/>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51638722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a:extLst>
            <a:ext uri="{FF2B5EF4-FFF2-40B4-BE49-F238E27FC236}">
              <a16:creationId xmlns:a16="http://schemas.microsoft.com/office/drawing/2014/main" id="{7752985E-CF19-6FEF-6C5B-AD1F4C347BDD}"/>
            </a:ext>
          </a:extLst>
        </p:cNvPr>
        <p:cNvGrpSpPr/>
        <p:nvPr/>
      </p:nvGrpSpPr>
      <p:grpSpPr>
        <a:xfrm>
          <a:off x="0" y="0"/>
          <a:ext cx="0" cy="0"/>
          <a:chOff x="0" y="0"/>
          <a:chExt cx="0" cy="0"/>
        </a:xfrm>
      </p:grpSpPr>
      <p:sp>
        <p:nvSpPr>
          <p:cNvPr id="66" name="Google Shape;66;g34c80d7ddb5_0_38:notes">
            <a:extLst>
              <a:ext uri="{FF2B5EF4-FFF2-40B4-BE49-F238E27FC236}">
                <a16:creationId xmlns:a16="http://schemas.microsoft.com/office/drawing/2014/main" id="{380AA726-E422-EB66-D7E2-DA1CFE7A165D}"/>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 name="Google Shape;67;g34c80d7ddb5_0_38:notes">
            <a:extLst>
              <a:ext uri="{FF2B5EF4-FFF2-40B4-BE49-F238E27FC236}">
                <a16:creationId xmlns:a16="http://schemas.microsoft.com/office/drawing/2014/main" id="{8D0A4ABD-F906-11F8-84E6-CE0FFC2313B9}"/>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494744481"/>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a:extLst>
            <a:ext uri="{FF2B5EF4-FFF2-40B4-BE49-F238E27FC236}">
              <a16:creationId xmlns:a16="http://schemas.microsoft.com/office/drawing/2014/main" id="{0A272827-18A3-9381-C996-2CD4A9FDAF8E}"/>
            </a:ext>
          </a:extLst>
        </p:cNvPr>
        <p:cNvGrpSpPr/>
        <p:nvPr/>
      </p:nvGrpSpPr>
      <p:grpSpPr>
        <a:xfrm>
          <a:off x="0" y="0"/>
          <a:ext cx="0" cy="0"/>
          <a:chOff x="0" y="0"/>
          <a:chExt cx="0" cy="0"/>
        </a:xfrm>
      </p:grpSpPr>
      <p:sp>
        <p:nvSpPr>
          <p:cNvPr id="66" name="Google Shape;66;g34c80d7ddb5_0_38:notes">
            <a:extLst>
              <a:ext uri="{FF2B5EF4-FFF2-40B4-BE49-F238E27FC236}">
                <a16:creationId xmlns:a16="http://schemas.microsoft.com/office/drawing/2014/main" id="{FC8D5063-40D1-943C-B2C8-FEEBCD843A26}"/>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 name="Google Shape;67;g34c80d7ddb5_0_38:notes">
            <a:extLst>
              <a:ext uri="{FF2B5EF4-FFF2-40B4-BE49-F238E27FC236}">
                <a16:creationId xmlns:a16="http://schemas.microsoft.com/office/drawing/2014/main" id="{34DFD04B-6994-063C-0DF7-13E171150F67}"/>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593517821"/>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34c73940b32_1_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 name="Google Shape;91;g34c73940b32_1_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1840220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g34c80d7ddb5_0_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 name="Google Shape;67;g34c80d7ddb5_0_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9447581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g34c80d7ddb5_0_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 name="Google Shape;67;g34c80d7ddb5_0_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6134931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a:extLst>
            <a:ext uri="{FF2B5EF4-FFF2-40B4-BE49-F238E27FC236}">
              <a16:creationId xmlns:a16="http://schemas.microsoft.com/office/drawing/2014/main" id="{D22C742B-D939-3AB8-C69D-0BB265504267}"/>
            </a:ext>
          </a:extLst>
        </p:cNvPr>
        <p:cNvGrpSpPr/>
        <p:nvPr/>
      </p:nvGrpSpPr>
      <p:grpSpPr>
        <a:xfrm>
          <a:off x="0" y="0"/>
          <a:ext cx="0" cy="0"/>
          <a:chOff x="0" y="0"/>
          <a:chExt cx="0" cy="0"/>
        </a:xfrm>
      </p:grpSpPr>
      <p:sp>
        <p:nvSpPr>
          <p:cNvPr id="66" name="Google Shape;66;g34c80d7ddb5_0_38:notes">
            <a:extLst>
              <a:ext uri="{FF2B5EF4-FFF2-40B4-BE49-F238E27FC236}">
                <a16:creationId xmlns:a16="http://schemas.microsoft.com/office/drawing/2014/main" id="{740DC263-C2A9-C8E8-D359-97A89857B70C}"/>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 name="Google Shape;67;g34c80d7ddb5_0_38:notes">
            <a:extLst>
              <a:ext uri="{FF2B5EF4-FFF2-40B4-BE49-F238E27FC236}">
                <a16:creationId xmlns:a16="http://schemas.microsoft.com/office/drawing/2014/main" id="{EC86D951-EE31-A92C-34EB-C8CFA0919820}"/>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8563350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7"/>
        <p:cNvGrpSpPr/>
        <p:nvPr/>
      </p:nvGrpSpPr>
      <p:grpSpPr>
        <a:xfrm>
          <a:off x="0" y="0"/>
          <a:ext cx="0" cy="0"/>
          <a:chOff x="0" y="0"/>
          <a:chExt cx="0" cy="0"/>
        </a:xfrm>
      </p:grpSpPr>
      <p:sp>
        <p:nvSpPr>
          <p:cNvPr id="8" name="Google Shape;8;p2"/>
          <p:cNvSpPr txBox="1">
            <a:spLocks noGrp="1"/>
          </p:cNvSpPr>
          <p:nvPr>
            <p:ph type="sldNum" idx="12"/>
          </p:nvPr>
        </p:nvSpPr>
        <p:spPr>
          <a:xfrm>
            <a:off x="8543342" y="4741880"/>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419"/>
              <a:t>‹Nº›</a:t>
            </a:fld>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9"/>
        <p:cNvGrpSpPr/>
        <p:nvPr/>
      </p:nvGrpSpPr>
      <p:grpSpPr>
        <a:xfrm>
          <a:off x="0" y="0"/>
          <a:ext cx="0" cy="0"/>
          <a:chOff x="0" y="0"/>
          <a:chExt cx="0" cy="0"/>
        </a:xfrm>
      </p:grpSpPr>
      <p:sp>
        <p:nvSpPr>
          <p:cNvPr id="10" name="Google Shape;10;p3"/>
          <p:cNvSpPr txBox="1">
            <a:spLocks noGrp="1"/>
          </p:cNvSpPr>
          <p:nvPr>
            <p:ph type="sldNum" idx="12"/>
          </p:nvPr>
        </p:nvSpPr>
        <p:spPr>
          <a:xfrm>
            <a:off x="8543342" y="4749900"/>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419"/>
              <a:t>‹Nº›</a:t>
            </a:fld>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blipFill>
          <a:blip r:embed="rId4">
            <a:alphaModFix/>
          </a:blip>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s-419"/>
              <a:t>‹Nº›</a:t>
            </a:fld>
            <a:endParaRPr dirty="0"/>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3" Type="http://schemas.openxmlformats.org/officeDocument/2006/relationships/notesSlide" Target="../notesSlides/notesSlide57.xml"/><Relationship Id="rId2" Type="http://schemas.openxmlformats.org/officeDocument/2006/relationships/slideLayout" Target="../slideLayouts/slideLayout1.xml"/><Relationship Id="rId1" Type="http://schemas.openxmlformats.org/officeDocument/2006/relationships/themeOverride" Target="../theme/themeOverride1.xml"/><Relationship Id="rId4" Type="http://schemas.openxmlformats.org/officeDocument/2006/relationships/image" Target="../media/image5.jpg"/></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3" Type="http://schemas.openxmlformats.org/officeDocument/2006/relationships/chart" Target="../charts/chart30.xml"/><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3" Type="http://schemas.openxmlformats.org/officeDocument/2006/relationships/chart" Target="../charts/chart31.xml"/><Relationship Id="rId2" Type="http://schemas.openxmlformats.org/officeDocument/2006/relationships/notesSlide" Target="../notesSlides/notesSlide60.xml"/><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3" Type="http://schemas.openxmlformats.org/officeDocument/2006/relationships/chart" Target="../charts/chart32.xml"/><Relationship Id="rId2" Type="http://schemas.openxmlformats.org/officeDocument/2006/relationships/notesSlide" Target="../notesSlides/notesSlide61.xml"/><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3.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chart" Target="../charts/char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BE322F82-7809-5821-A1DC-E87265188472}"/>
              </a:ext>
            </a:extLst>
          </p:cNvPr>
          <p:cNvPicPr>
            <a:picLocks noChangeAspect="1"/>
          </p:cNvPicPr>
          <p:nvPr/>
        </p:nvPicPr>
        <p:blipFill>
          <a:blip r:embed="rId2"/>
          <a:stretch>
            <a:fillRect/>
          </a:stretch>
        </p:blipFill>
        <p:spPr>
          <a:xfrm>
            <a:off x="8085666" y="3920067"/>
            <a:ext cx="702734" cy="897467"/>
          </a:xfrm>
          <a:prstGeom prst="rect">
            <a:avLst/>
          </a:prstGeom>
        </p:spPr>
      </p:pic>
      <p:sp>
        <p:nvSpPr>
          <p:cNvPr id="11" name="Rectangle 1">
            <a:extLst>
              <a:ext uri="{FF2B5EF4-FFF2-40B4-BE49-F238E27FC236}">
                <a16:creationId xmlns:a16="http://schemas.microsoft.com/office/drawing/2014/main" id="{16056F2E-D836-E798-60DB-F9137352B477}"/>
              </a:ext>
            </a:extLst>
          </p:cNvPr>
          <p:cNvSpPr>
            <a:spLocks noChangeArrowheads="1"/>
          </p:cNvSpPr>
          <p:nvPr/>
        </p:nvSpPr>
        <p:spPr bwMode="auto">
          <a:xfrm>
            <a:off x="1821118" y="177277"/>
            <a:ext cx="6728124" cy="11849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CO" altLang="es-CO" sz="1100" b="1" i="0" u="none" strike="noStrike" cap="none" normalizeH="0" baseline="0">
                <a:ln>
                  <a:noFill/>
                </a:ln>
                <a:solidFill>
                  <a:schemeClr val="tx1"/>
                </a:solidFill>
                <a:effectLst/>
                <a:latin typeface="Arial" panose="020B0604020202020204" pitchFamily="34" charset="0"/>
                <a:ea typeface="Aptos" panose="020B0004020202020204" pitchFamily="34" charset="0"/>
                <a:cs typeface="Arial" panose="020B0604020202020204" pitchFamily="34" charset="0"/>
              </a:rPr>
              <a:t>                                                                    FE DE ERRATAS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s-CO" altLang="es-CO" sz="5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CO" altLang="es-CO" sz="1100" b="1" i="0" u="none" strike="noStrike" cap="none" normalizeH="0" baseline="0" dirty="0">
                <a:ln>
                  <a:noFill/>
                </a:ln>
                <a:solidFill>
                  <a:schemeClr val="tx1"/>
                </a:solidFill>
                <a:effectLst/>
                <a:latin typeface="Arial" panose="020B0604020202020204" pitchFamily="34" charset="0"/>
                <a:ea typeface="Aptos" panose="020B0004020202020204" pitchFamily="34" charset="0"/>
                <a:cs typeface="Arial" panose="020B0604020202020204" pitchFamily="34" charset="0"/>
              </a:rPr>
              <a:t>Suscribe: </a:t>
            </a:r>
            <a:r>
              <a:rPr kumimoji="0" lang="es-CO" altLang="es-CO" sz="1100" b="0" i="0" u="none" strike="noStrike" cap="none" normalizeH="0" baseline="0" dirty="0">
                <a:ln>
                  <a:noFill/>
                </a:ln>
                <a:solidFill>
                  <a:schemeClr val="tx1"/>
                </a:solidFill>
                <a:effectLst/>
                <a:latin typeface="Arial" panose="020B0604020202020204" pitchFamily="34" charset="0"/>
                <a:ea typeface="Aptos" panose="020B0004020202020204" pitchFamily="34" charset="0"/>
                <a:cs typeface="Arial" panose="020B0604020202020204" pitchFamily="34" charset="0"/>
              </a:rPr>
              <a:t>Dirección de Atención al Usuario, Intervención Temprana y Asignaciones</a:t>
            </a:r>
            <a:endParaRPr kumimoji="0" lang="es-CO" altLang="es-CO" sz="5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CO" altLang="es-CO" sz="1100" b="1" i="0" u="none" strike="noStrike" cap="none" normalizeH="0" baseline="0" dirty="0">
                <a:ln>
                  <a:noFill/>
                </a:ln>
                <a:solidFill>
                  <a:schemeClr val="tx1"/>
                </a:solidFill>
                <a:effectLst/>
                <a:latin typeface="Arial" panose="020B0604020202020204" pitchFamily="34" charset="0"/>
                <a:ea typeface="Aptos" panose="020B0004020202020204" pitchFamily="34" charset="0"/>
                <a:cs typeface="Arial" panose="020B0604020202020204" pitchFamily="34" charset="0"/>
              </a:rPr>
              <a:t>Documento:</a:t>
            </a:r>
            <a:r>
              <a:rPr kumimoji="0" lang="es-CO" altLang="es-CO" sz="1100" b="0" i="0" u="none" strike="noStrike" cap="none" normalizeH="0" baseline="0" dirty="0">
                <a:ln>
                  <a:noFill/>
                </a:ln>
                <a:solidFill>
                  <a:schemeClr val="tx1"/>
                </a:solidFill>
                <a:effectLst/>
                <a:latin typeface="Arial" panose="020B0604020202020204" pitchFamily="34" charset="0"/>
                <a:ea typeface="Aptos" panose="020B0004020202020204" pitchFamily="34" charset="0"/>
                <a:cs typeface="Arial" panose="020B0604020202020204" pitchFamily="34" charset="0"/>
              </a:rPr>
              <a:t> INFORME MEDICIÓN DE SATISFACCIÓN DEL USUARIO -SEGUNDO SEMESTRE 2025</a:t>
            </a:r>
            <a:endParaRPr kumimoji="0" lang="es-CO" altLang="es-CO" sz="5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CO" altLang="es-CO" sz="1100" b="1" i="0" u="none" strike="noStrike" cap="none" normalizeH="0" baseline="0" dirty="0">
                <a:ln>
                  <a:noFill/>
                </a:ln>
                <a:solidFill>
                  <a:schemeClr val="tx1"/>
                </a:solidFill>
                <a:effectLst/>
                <a:latin typeface="Arial" panose="020B0604020202020204" pitchFamily="34" charset="0"/>
                <a:ea typeface="Aptos" panose="020B0004020202020204" pitchFamily="34" charset="0"/>
                <a:cs typeface="Arial" panose="020B0604020202020204" pitchFamily="34" charset="0"/>
              </a:rPr>
              <a:t>Fecha de corrección:</a:t>
            </a:r>
            <a:r>
              <a:rPr kumimoji="0" lang="es-CO" altLang="es-CO" sz="1100" b="0" i="0" u="none" strike="noStrike" cap="none" normalizeH="0" baseline="0" dirty="0">
                <a:ln>
                  <a:noFill/>
                </a:ln>
                <a:solidFill>
                  <a:schemeClr val="tx1"/>
                </a:solidFill>
                <a:effectLst/>
                <a:latin typeface="Arial" panose="020B0604020202020204" pitchFamily="34" charset="0"/>
                <a:ea typeface="Aptos" panose="020B0004020202020204" pitchFamily="34" charset="0"/>
                <a:cs typeface="Arial" panose="020B0604020202020204" pitchFamily="34" charset="0"/>
              </a:rPr>
              <a:t> 2026-06-09</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s-CO" altLang="es-CO" sz="1100" b="1" i="0" u="none" strike="noStrike" cap="none" normalizeH="0" baseline="0" dirty="0">
              <a:ln>
                <a:noFill/>
              </a:ln>
              <a:solidFill>
                <a:schemeClr val="tx1"/>
              </a:solidFill>
              <a:effectLst/>
              <a:latin typeface="Arial" panose="020B0604020202020204" pitchFamily="34" charset="0"/>
              <a:ea typeface="Aptos" panose="020B00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CO" altLang="es-CO" sz="1100" b="1" i="0" u="none" strike="noStrike" cap="none" normalizeH="0" baseline="0" dirty="0">
                <a:ln>
                  <a:noFill/>
                </a:ln>
                <a:solidFill>
                  <a:schemeClr val="tx1"/>
                </a:solidFill>
                <a:effectLst/>
                <a:latin typeface="Arial" panose="020B0604020202020204" pitchFamily="34" charset="0"/>
                <a:ea typeface="Aptos" panose="020B0004020202020204" pitchFamily="34" charset="0"/>
                <a:cs typeface="Arial" panose="020B0604020202020204" pitchFamily="34" charset="0"/>
              </a:rPr>
              <a:t>                                                                                   GRÁFICAS</a:t>
            </a:r>
            <a:endParaRPr kumimoji="0" lang="es-CO" altLang="es-CO" sz="1800" b="0" i="0" u="none" strike="noStrike" cap="none" normalizeH="0" baseline="0" dirty="0">
              <a:ln>
                <a:noFill/>
              </a:ln>
              <a:solidFill>
                <a:schemeClr val="tx1"/>
              </a:solidFill>
              <a:effectLst/>
              <a:latin typeface="Arial" panose="020B0604020202020204" pitchFamily="34" charset="0"/>
            </a:endParaRPr>
          </a:p>
        </p:txBody>
      </p:sp>
      <p:graphicFrame>
        <p:nvGraphicFramePr>
          <p:cNvPr id="6" name="Tabla 5">
            <a:extLst>
              <a:ext uri="{FF2B5EF4-FFF2-40B4-BE49-F238E27FC236}">
                <a16:creationId xmlns:a16="http://schemas.microsoft.com/office/drawing/2014/main" id="{47CCA23F-FA8A-AA44-F827-6D011E6DF797}"/>
              </a:ext>
            </a:extLst>
          </p:cNvPr>
          <p:cNvGraphicFramePr>
            <a:graphicFrameLocks noGrp="1"/>
          </p:cNvGraphicFramePr>
          <p:nvPr>
            <p:extLst>
              <p:ext uri="{D42A27DB-BD31-4B8C-83A1-F6EECF244321}">
                <p14:modId xmlns:p14="http://schemas.microsoft.com/office/powerpoint/2010/main" val="4157587419"/>
              </p:ext>
            </p:extLst>
          </p:nvPr>
        </p:nvGraphicFramePr>
        <p:xfrm>
          <a:off x="1978025" y="1396800"/>
          <a:ext cx="6810375" cy="3420743"/>
        </p:xfrm>
        <a:graphic>
          <a:graphicData uri="http://schemas.openxmlformats.org/drawingml/2006/table">
            <a:tbl>
              <a:tblPr firstRow="1" firstCol="1" bandRow="1"/>
              <a:tblGrid>
                <a:gridCol w="697865">
                  <a:extLst>
                    <a:ext uri="{9D8B030D-6E8A-4147-A177-3AD203B41FA5}">
                      <a16:colId xmlns:a16="http://schemas.microsoft.com/office/drawing/2014/main" val="1412745029"/>
                    </a:ext>
                  </a:extLst>
                </a:gridCol>
                <a:gridCol w="671195">
                  <a:extLst>
                    <a:ext uri="{9D8B030D-6E8A-4147-A177-3AD203B41FA5}">
                      <a16:colId xmlns:a16="http://schemas.microsoft.com/office/drawing/2014/main" val="55025819"/>
                    </a:ext>
                  </a:extLst>
                </a:gridCol>
                <a:gridCol w="675640">
                  <a:extLst>
                    <a:ext uri="{9D8B030D-6E8A-4147-A177-3AD203B41FA5}">
                      <a16:colId xmlns:a16="http://schemas.microsoft.com/office/drawing/2014/main" val="3600950026"/>
                    </a:ext>
                  </a:extLst>
                </a:gridCol>
                <a:gridCol w="723900">
                  <a:extLst>
                    <a:ext uri="{9D8B030D-6E8A-4147-A177-3AD203B41FA5}">
                      <a16:colId xmlns:a16="http://schemas.microsoft.com/office/drawing/2014/main" val="1947870473"/>
                    </a:ext>
                  </a:extLst>
                </a:gridCol>
                <a:gridCol w="723900">
                  <a:extLst>
                    <a:ext uri="{9D8B030D-6E8A-4147-A177-3AD203B41FA5}">
                      <a16:colId xmlns:a16="http://schemas.microsoft.com/office/drawing/2014/main" val="4082906384"/>
                    </a:ext>
                  </a:extLst>
                </a:gridCol>
                <a:gridCol w="629920">
                  <a:extLst>
                    <a:ext uri="{9D8B030D-6E8A-4147-A177-3AD203B41FA5}">
                      <a16:colId xmlns:a16="http://schemas.microsoft.com/office/drawing/2014/main" val="2826746526"/>
                    </a:ext>
                  </a:extLst>
                </a:gridCol>
                <a:gridCol w="1260475">
                  <a:extLst>
                    <a:ext uri="{9D8B030D-6E8A-4147-A177-3AD203B41FA5}">
                      <a16:colId xmlns:a16="http://schemas.microsoft.com/office/drawing/2014/main" val="1809093370"/>
                    </a:ext>
                  </a:extLst>
                </a:gridCol>
                <a:gridCol w="1427480">
                  <a:extLst>
                    <a:ext uri="{9D8B030D-6E8A-4147-A177-3AD203B41FA5}">
                      <a16:colId xmlns:a16="http://schemas.microsoft.com/office/drawing/2014/main" val="2172354215"/>
                    </a:ext>
                  </a:extLst>
                </a:gridCol>
              </a:tblGrid>
              <a:tr h="446183">
                <a:tc gridSpan="2">
                  <a:txBody>
                    <a:bodyPr/>
                    <a:lstStyle/>
                    <a:p>
                      <a:pPr algn="ctr">
                        <a:buNone/>
                      </a:pPr>
                      <a:r>
                        <a:rPr lang="es-CO" sz="800" b="1" kern="100">
                          <a:effectLst/>
                          <a:latin typeface="Arial" panose="020B0604020202020204" pitchFamily="34" charset="0"/>
                          <a:ea typeface="Aptos" panose="020B0004020202020204" pitchFamily="34" charset="0"/>
                          <a:cs typeface="Times New Roman" panose="02020603050405020304" pitchFamily="18" charset="0"/>
                        </a:rPr>
                        <a:t>SECCIÓN</a:t>
                      </a:r>
                      <a:endParaRPr lang="es-CO" sz="1200" kern="100">
                        <a:effectLst/>
                        <a:latin typeface="Arial" panose="020B06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s-CO"/>
                    </a:p>
                  </a:txBody>
                  <a:tcPr/>
                </a:tc>
                <a:tc>
                  <a:txBody>
                    <a:bodyPr/>
                    <a:lstStyle/>
                    <a:p>
                      <a:pPr algn="ctr">
                        <a:buNone/>
                      </a:pPr>
                      <a:r>
                        <a:rPr lang="es-CO" sz="800" b="1" kern="100">
                          <a:effectLst/>
                          <a:latin typeface="Arial" panose="020B0604020202020204" pitchFamily="34" charset="0"/>
                          <a:ea typeface="Aptos" panose="020B0004020202020204" pitchFamily="34" charset="0"/>
                          <a:cs typeface="Times New Roman" panose="02020603050405020304" pitchFamily="18" charset="0"/>
                        </a:rPr>
                        <a:t># DIAP.</a:t>
                      </a:r>
                      <a:endParaRPr lang="es-CO" sz="1200" kern="100">
                        <a:effectLst/>
                        <a:latin typeface="Arial" panose="020B06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r>
                        <a:rPr lang="es-CO" sz="800" b="1" kern="100" dirty="0">
                          <a:effectLst/>
                          <a:latin typeface="Arial" panose="020B0604020202020204" pitchFamily="34" charset="0"/>
                          <a:ea typeface="Aptos" panose="020B0004020202020204" pitchFamily="34" charset="0"/>
                          <a:cs typeface="Times New Roman" panose="02020603050405020304" pitchFamily="18" charset="0"/>
                        </a:rPr>
                        <a:t># </a:t>
                      </a:r>
                      <a:r>
                        <a:rPr lang="es-CO" sz="700" b="1" kern="100" dirty="0">
                          <a:effectLst/>
                          <a:latin typeface="Arial" panose="020B0604020202020204" pitchFamily="34" charset="0"/>
                          <a:ea typeface="Aptos" panose="020B0004020202020204" pitchFamily="34" charset="0"/>
                          <a:cs typeface="Times New Roman" panose="02020603050405020304" pitchFamily="18" charset="0"/>
                        </a:rPr>
                        <a:t>DIAPOSITIVA ACTUAL</a:t>
                      </a:r>
                      <a:endParaRPr lang="es-CO" sz="1200" kern="100" dirty="0">
                        <a:effectLst/>
                        <a:latin typeface="Arial" panose="020B06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r>
                        <a:rPr lang="es-CO" sz="800" b="1" kern="100">
                          <a:effectLst/>
                          <a:latin typeface="Arial" panose="020B0604020202020204" pitchFamily="34" charset="0"/>
                          <a:ea typeface="Aptos" panose="020B0004020202020204" pitchFamily="34" charset="0"/>
                          <a:cs typeface="Times New Roman" panose="02020603050405020304" pitchFamily="18" charset="0"/>
                        </a:rPr>
                        <a:t>PREGUNTA</a:t>
                      </a:r>
                      <a:endParaRPr lang="es-CO" sz="1200" kern="100">
                        <a:effectLst/>
                        <a:latin typeface="Arial" panose="020B06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r>
                        <a:rPr lang="es-CO" sz="800" b="1" kern="100">
                          <a:effectLst/>
                          <a:latin typeface="Arial" panose="020B0604020202020204" pitchFamily="34" charset="0"/>
                          <a:ea typeface="Aptos" panose="020B0004020202020204" pitchFamily="34" charset="0"/>
                          <a:cs typeface="Times New Roman" panose="02020603050405020304" pitchFamily="18" charset="0"/>
                        </a:rPr>
                        <a:t>GRÁFICO</a:t>
                      </a:r>
                      <a:endParaRPr lang="es-CO" sz="1200" kern="100">
                        <a:effectLst/>
                        <a:latin typeface="Arial" panose="020B06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r>
                        <a:rPr lang="es-CO" sz="800" b="1" kern="100">
                          <a:effectLst/>
                          <a:latin typeface="Arial" panose="020B0604020202020204" pitchFamily="34" charset="0"/>
                          <a:ea typeface="Aptos" panose="020B0004020202020204" pitchFamily="34" charset="0"/>
                          <a:cs typeface="Times New Roman" panose="02020603050405020304" pitchFamily="18" charset="0"/>
                        </a:rPr>
                        <a:t>COMO ESTÁ</a:t>
                      </a:r>
                      <a:endParaRPr lang="es-CO" sz="1200" kern="100">
                        <a:effectLst/>
                        <a:latin typeface="Arial" panose="020B06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r>
                        <a:rPr lang="es-CO" sz="800" b="1" kern="100">
                          <a:effectLst/>
                          <a:latin typeface="Arial" panose="020B0604020202020204" pitchFamily="34" charset="0"/>
                          <a:ea typeface="Aptos" panose="020B0004020202020204" pitchFamily="34" charset="0"/>
                          <a:cs typeface="Times New Roman" panose="02020603050405020304" pitchFamily="18" charset="0"/>
                        </a:rPr>
                        <a:t>MODIFICACIÓN</a:t>
                      </a:r>
                      <a:endParaRPr lang="es-CO" sz="1200" kern="100">
                        <a:effectLst/>
                        <a:latin typeface="Arial" panose="020B06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754772752"/>
                  </a:ext>
                </a:extLst>
              </a:tr>
              <a:tr h="148728">
                <a:tc rowSpan="4" gridSpan="2">
                  <a:txBody>
                    <a:bodyPr/>
                    <a:lstStyle/>
                    <a:p>
                      <a:pPr algn="ctr">
                        <a:buNone/>
                      </a:pPr>
                      <a:r>
                        <a:rPr lang="es-ES" sz="800" kern="100">
                          <a:effectLst/>
                          <a:latin typeface="Arial" panose="020B0604020202020204" pitchFamily="34" charset="0"/>
                          <a:ea typeface="Aptos" panose="020B0004020202020204" pitchFamily="34" charset="0"/>
                          <a:cs typeface="Times New Roman" panose="02020603050405020304" pitchFamily="18" charset="0"/>
                        </a:rPr>
                        <a:t>CENTROS DE ATENCIÓN DE LA FISCALÍA - CAF</a:t>
                      </a:r>
                      <a:endParaRPr lang="es-CO" sz="1200" kern="100">
                        <a:effectLst/>
                        <a:latin typeface="Arial" panose="020B06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rowSpan="4" hMerge="1">
                  <a:txBody>
                    <a:bodyPr/>
                    <a:lstStyle/>
                    <a:p>
                      <a:endParaRPr lang="es-CO"/>
                    </a:p>
                  </a:txBody>
                  <a:tcPr/>
                </a:tc>
                <a:tc>
                  <a:txBody>
                    <a:bodyPr/>
                    <a:lstStyle/>
                    <a:p>
                      <a:pPr algn="ctr">
                        <a:buNone/>
                      </a:pPr>
                      <a:r>
                        <a:rPr lang="es-CO" sz="800" kern="100">
                          <a:effectLst/>
                          <a:latin typeface="Arial" panose="020B0604020202020204" pitchFamily="34" charset="0"/>
                          <a:ea typeface="Aptos" panose="020B0004020202020204" pitchFamily="34" charset="0"/>
                          <a:cs typeface="Times New Roman" panose="02020603050405020304" pitchFamily="18" charset="0"/>
                        </a:rPr>
                        <a:t>6</a:t>
                      </a:r>
                      <a:endParaRPr lang="es-CO" sz="1200" kern="100">
                        <a:effectLst/>
                        <a:latin typeface="Arial" panose="020B06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r>
                        <a:rPr lang="es-CO" sz="800" kern="100">
                          <a:effectLst/>
                          <a:latin typeface="Arial" panose="020B0604020202020204" pitchFamily="34" charset="0"/>
                          <a:ea typeface="Aptos" panose="020B0004020202020204" pitchFamily="34" charset="0"/>
                          <a:cs typeface="Times New Roman" panose="02020603050405020304" pitchFamily="18" charset="0"/>
                        </a:rPr>
                        <a:t>9</a:t>
                      </a:r>
                      <a:endParaRPr lang="es-CO" sz="1200" kern="100">
                        <a:effectLst/>
                        <a:latin typeface="Arial" panose="020B06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r>
                        <a:rPr lang="es-CO" sz="800" kern="100">
                          <a:effectLst/>
                          <a:latin typeface="Arial" panose="020B0604020202020204" pitchFamily="34" charset="0"/>
                          <a:ea typeface="Aptos" panose="020B0004020202020204" pitchFamily="34" charset="0"/>
                          <a:cs typeface="Times New Roman" panose="02020603050405020304" pitchFamily="18" charset="0"/>
                        </a:rPr>
                        <a:t>1</a:t>
                      </a:r>
                      <a:endParaRPr lang="es-CO" sz="1200" kern="100">
                        <a:effectLst/>
                        <a:latin typeface="Arial" panose="020B06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r>
                        <a:rPr lang="es-CO" sz="800" kern="100">
                          <a:effectLst/>
                          <a:latin typeface="Arial" panose="020B0604020202020204" pitchFamily="34" charset="0"/>
                          <a:ea typeface="Aptos" panose="020B0004020202020204" pitchFamily="34" charset="0"/>
                          <a:cs typeface="Times New Roman" panose="02020603050405020304" pitchFamily="18" charset="0"/>
                        </a:rPr>
                        <a:t>1</a:t>
                      </a:r>
                      <a:endParaRPr lang="es-CO" sz="1200" kern="100">
                        <a:effectLst/>
                        <a:latin typeface="Arial" panose="020B06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rowSpan="20">
                  <a:txBody>
                    <a:bodyPr/>
                    <a:lstStyle/>
                    <a:p>
                      <a:pPr algn="ctr">
                        <a:buNone/>
                      </a:pPr>
                      <a:r>
                        <a:rPr lang="es-CO" sz="800" kern="100" dirty="0">
                          <a:effectLst/>
                          <a:latin typeface="Arial" panose="020B0604020202020204" pitchFamily="34" charset="0"/>
                          <a:ea typeface="Aptos" panose="020B0004020202020204" pitchFamily="34" charset="0"/>
                          <a:cs typeface="Times New Roman" panose="02020603050405020304" pitchFamily="18" charset="0"/>
                        </a:rPr>
                        <a:t>El gráfico no tiene título.</a:t>
                      </a:r>
                      <a:endParaRPr lang="es-CO" sz="1200" kern="100" dirty="0">
                        <a:effectLst/>
                        <a:latin typeface="Arial" panose="020B0604020202020204" pitchFamily="34" charset="0"/>
                        <a:ea typeface="Aptos" panose="020B0004020202020204" pitchFamily="34" charset="0"/>
                        <a:cs typeface="Times New Roman" panose="02020603050405020304" pitchFamily="18" charset="0"/>
                      </a:endParaRPr>
                    </a:p>
                    <a:p>
                      <a:pPr algn="ctr">
                        <a:buNone/>
                      </a:pPr>
                      <a:r>
                        <a:rPr lang="es-CO" sz="800" kern="100" dirty="0">
                          <a:effectLst/>
                          <a:latin typeface="Arial" panose="020B0604020202020204" pitchFamily="34" charset="0"/>
                          <a:ea typeface="Aptos" panose="020B0004020202020204" pitchFamily="34" charset="0"/>
                          <a:cs typeface="Times New Roman" panose="02020603050405020304" pitchFamily="18" charset="0"/>
                        </a:rPr>
                        <a:t> </a:t>
                      </a:r>
                      <a:endParaRPr lang="es-CO" sz="1200" kern="100" dirty="0">
                        <a:effectLst/>
                        <a:latin typeface="Arial" panose="020B0604020202020204" pitchFamily="34" charset="0"/>
                        <a:ea typeface="Aptos" panose="020B0004020202020204" pitchFamily="34" charset="0"/>
                        <a:cs typeface="Times New Roman" panose="02020603050405020304" pitchFamily="18" charset="0"/>
                      </a:endParaRPr>
                    </a:p>
                    <a:p>
                      <a:pPr algn="ctr">
                        <a:buNone/>
                      </a:pPr>
                      <a:r>
                        <a:rPr lang="es-CO" sz="800" kern="100" dirty="0">
                          <a:effectLst/>
                          <a:latin typeface="Arial" panose="020B0604020202020204" pitchFamily="34" charset="0"/>
                          <a:ea typeface="Aptos" panose="020B0004020202020204" pitchFamily="34" charset="0"/>
                          <a:cs typeface="Times New Roman" panose="02020603050405020304" pitchFamily="18" charset="0"/>
                        </a:rPr>
                        <a:t>El gráfico incluye tabla de datos</a:t>
                      </a:r>
                      <a:endParaRPr lang="es-CO" sz="1200" kern="100" dirty="0">
                        <a:effectLst/>
                        <a:latin typeface="Arial" panose="020B06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rowSpan="20">
                  <a:txBody>
                    <a:bodyPr/>
                    <a:lstStyle/>
                    <a:p>
                      <a:pPr algn="l">
                        <a:buNone/>
                      </a:pPr>
                      <a:r>
                        <a:rPr lang="es-CO" sz="800" kern="100">
                          <a:effectLst/>
                          <a:latin typeface="Arial" panose="020B0604020202020204" pitchFamily="34" charset="0"/>
                          <a:ea typeface="Aptos" panose="020B0004020202020204" pitchFamily="34" charset="0"/>
                          <a:cs typeface="Times New Roman" panose="02020603050405020304" pitchFamily="18" charset="0"/>
                        </a:rPr>
                        <a:t>Se agregó título al gráfico y se ajustó la diapositiva eliminando la tabla de datos incluida en la gráfica, por duplicar la información ya presentada en una tabla independiente dentro de la misma diapositiva.</a:t>
                      </a:r>
                      <a:endParaRPr lang="es-CO" sz="1200" kern="100">
                        <a:effectLst/>
                        <a:latin typeface="Arial" panose="020B0604020202020204" pitchFamily="34" charset="0"/>
                        <a:ea typeface="Aptos" panose="020B0004020202020204" pitchFamily="34" charset="0"/>
                        <a:cs typeface="Times New Roman" panose="02020603050405020304" pitchFamily="18" charset="0"/>
                      </a:endParaRPr>
                    </a:p>
                    <a:p>
                      <a:pPr algn="l">
                        <a:buNone/>
                      </a:pPr>
                      <a:r>
                        <a:rPr lang="es-CO" sz="800" kern="100">
                          <a:effectLst/>
                          <a:latin typeface="Arial" panose="020B0604020202020204" pitchFamily="34" charset="0"/>
                          <a:ea typeface="Aptos" panose="020B0004020202020204" pitchFamily="34" charset="0"/>
                          <a:cs typeface="Times New Roman" panose="02020603050405020304" pitchFamily="18" charset="0"/>
                        </a:rPr>
                        <a:t> </a:t>
                      </a:r>
                      <a:endParaRPr lang="es-CO" sz="1200" kern="100">
                        <a:effectLst/>
                        <a:latin typeface="Arial" panose="020B0604020202020204" pitchFamily="34" charset="0"/>
                        <a:ea typeface="Aptos" panose="020B0004020202020204" pitchFamily="34" charset="0"/>
                        <a:cs typeface="Times New Roman" panose="02020603050405020304" pitchFamily="18" charset="0"/>
                      </a:endParaRPr>
                    </a:p>
                    <a:p>
                      <a:pPr algn="l">
                        <a:buNone/>
                      </a:pPr>
                      <a:r>
                        <a:rPr lang="es-CO" sz="800" kern="100">
                          <a:effectLst/>
                          <a:latin typeface="Arial" panose="020B0604020202020204" pitchFamily="34" charset="0"/>
                          <a:ea typeface="Aptos" panose="020B0004020202020204" pitchFamily="34" charset="0"/>
                          <a:cs typeface="Times New Roman" panose="02020603050405020304" pitchFamily="18" charset="0"/>
                        </a:rPr>
                        <a:t>Este cambio mejora la claridad sin afectar la interpretación de los datos.</a:t>
                      </a:r>
                      <a:endParaRPr lang="es-CO" sz="1200" kern="100">
                        <a:effectLst/>
                        <a:latin typeface="Arial" panose="020B06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77757821"/>
                  </a:ext>
                </a:extLst>
              </a:tr>
              <a:tr h="148728">
                <a:tc gridSpan="2" vMerge="1">
                  <a:txBody>
                    <a:bodyPr/>
                    <a:lstStyle/>
                    <a:p>
                      <a:endParaRPr lang="es-CO"/>
                    </a:p>
                  </a:txBody>
                  <a:tcPr/>
                </a:tc>
                <a:tc hMerge="1" vMerge="1">
                  <a:txBody>
                    <a:bodyPr/>
                    <a:lstStyle/>
                    <a:p>
                      <a:endParaRPr lang="es-CO"/>
                    </a:p>
                  </a:txBody>
                  <a:tcPr/>
                </a:tc>
                <a:tc>
                  <a:txBody>
                    <a:bodyPr/>
                    <a:lstStyle/>
                    <a:p>
                      <a:pPr algn="ctr">
                        <a:buNone/>
                      </a:pPr>
                      <a:r>
                        <a:rPr lang="es-CO" sz="800" kern="100">
                          <a:effectLst/>
                          <a:latin typeface="Arial" panose="020B0604020202020204" pitchFamily="34" charset="0"/>
                          <a:ea typeface="Aptos" panose="020B0004020202020204" pitchFamily="34" charset="0"/>
                          <a:cs typeface="Times New Roman" panose="02020603050405020304" pitchFamily="18" charset="0"/>
                        </a:rPr>
                        <a:t>7</a:t>
                      </a:r>
                      <a:endParaRPr lang="es-CO" sz="1200" kern="100">
                        <a:effectLst/>
                        <a:latin typeface="Arial" panose="020B06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r>
                        <a:rPr lang="es-CO" sz="800" kern="100">
                          <a:effectLst/>
                          <a:latin typeface="Arial" panose="020B0604020202020204" pitchFamily="34" charset="0"/>
                          <a:ea typeface="Aptos" panose="020B0004020202020204" pitchFamily="34" charset="0"/>
                          <a:cs typeface="Times New Roman" panose="02020603050405020304" pitchFamily="18" charset="0"/>
                        </a:rPr>
                        <a:t>10</a:t>
                      </a:r>
                      <a:endParaRPr lang="es-CO" sz="1200" kern="100">
                        <a:effectLst/>
                        <a:latin typeface="Arial" panose="020B06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r>
                        <a:rPr lang="es-CO" sz="800" kern="100">
                          <a:effectLst/>
                          <a:latin typeface="Arial" panose="020B0604020202020204" pitchFamily="34" charset="0"/>
                          <a:ea typeface="Aptos" panose="020B0004020202020204" pitchFamily="34" charset="0"/>
                          <a:cs typeface="Times New Roman" panose="02020603050405020304" pitchFamily="18" charset="0"/>
                        </a:rPr>
                        <a:t>2</a:t>
                      </a:r>
                      <a:endParaRPr lang="es-CO" sz="1200" kern="100">
                        <a:effectLst/>
                        <a:latin typeface="Arial" panose="020B06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r>
                        <a:rPr lang="es-CO" sz="800" kern="100">
                          <a:effectLst/>
                          <a:latin typeface="Arial" panose="020B0604020202020204" pitchFamily="34" charset="0"/>
                          <a:ea typeface="Aptos" panose="020B0004020202020204" pitchFamily="34" charset="0"/>
                          <a:cs typeface="Times New Roman" panose="02020603050405020304" pitchFamily="18" charset="0"/>
                        </a:rPr>
                        <a:t>2</a:t>
                      </a:r>
                      <a:endParaRPr lang="es-CO" sz="1200" kern="100">
                        <a:effectLst/>
                        <a:latin typeface="Arial" panose="020B06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vMerge="1">
                  <a:txBody>
                    <a:bodyPr/>
                    <a:lstStyle/>
                    <a:p>
                      <a:endParaRPr lang="es-CO"/>
                    </a:p>
                  </a:txBody>
                  <a:tcPr/>
                </a:tc>
                <a:tc vMerge="1">
                  <a:txBody>
                    <a:bodyPr/>
                    <a:lstStyle/>
                    <a:p>
                      <a:endParaRPr lang="es-CO"/>
                    </a:p>
                  </a:txBody>
                  <a:tcPr/>
                </a:tc>
                <a:extLst>
                  <a:ext uri="{0D108BD9-81ED-4DB2-BD59-A6C34878D82A}">
                    <a16:rowId xmlns:a16="http://schemas.microsoft.com/office/drawing/2014/main" val="1139238820"/>
                  </a:ext>
                </a:extLst>
              </a:tr>
              <a:tr h="148728">
                <a:tc gridSpan="2" vMerge="1">
                  <a:txBody>
                    <a:bodyPr/>
                    <a:lstStyle/>
                    <a:p>
                      <a:endParaRPr lang="es-CO"/>
                    </a:p>
                  </a:txBody>
                  <a:tcPr/>
                </a:tc>
                <a:tc hMerge="1" vMerge="1">
                  <a:txBody>
                    <a:bodyPr/>
                    <a:lstStyle/>
                    <a:p>
                      <a:endParaRPr lang="es-CO"/>
                    </a:p>
                  </a:txBody>
                  <a:tcPr/>
                </a:tc>
                <a:tc>
                  <a:txBody>
                    <a:bodyPr/>
                    <a:lstStyle/>
                    <a:p>
                      <a:pPr algn="ctr">
                        <a:buNone/>
                      </a:pPr>
                      <a:r>
                        <a:rPr lang="es-CO" sz="800" kern="100">
                          <a:effectLst/>
                          <a:latin typeface="Arial" panose="020B0604020202020204" pitchFamily="34" charset="0"/>
                          <a:ea typeface="Aptos" panose="020B0004020202020204" pitchFamily="34" charset="0"/>
                          <a:cs typeface="Times New Roman" panose="02020603050405020304" pitchFamily="18" charset="0"/>
                        </a:rPr>
                        <a:t>8</a:t>
                      </a:r>
                      <a:endParaRPr lang="es-CO" sz="1200" kern="100">
                        <a:effectLst/>
                        <a:latin typeface="Arial" panose="020B06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r>
                        <a:rPr lang="es-CO" sz="800" kern="100">
                          <a:effectLst/>
                          <a:latin typeface="Arial" panose="020B0604020202020204" pitchFamily="34" charset="0"/>
                          <a:ea typeface="Aptos" panose="020B0004020202020204" pitchFamily="34" charset="0"/>
                          <a:cs typeface="Times New Roman" panose="02020603050405020304" pitchFamily="18" charset="0"/>
                        </a:rPr>
                        <a:t>11</a:t>
                      </a:r>
                      <a:endParaRPr lang="es-CO" sz="1200" kern="100">
                        <a:effectLst/>
                        <a:latin typeface="Arial" panose="020B06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r>
                        <a:rPr lang="es-CO" sz="800" kern="100">
                          <a:effectLst/>
                          <a:latin typeface="Arial" panose="020B0604020202020204" pitchFamily="34" charset="0"/>
                          <a:ea typeface="Aptos" panose="020B0004020202020204" pitchFamily="34" charset="0"/>
                          <a:cs typeface="Times New Roman" panose="02020603050405020304" pitchFamily="18" charset="0"/>
                        </a:rPr>
                        <a:t>3</a:t>
                      </a:r>
                      <a:endParaRPr lang="es-CO" sz="1200" kern="100">
                        <a:effectLst/>
                        <a:latin typeface="Arial" panose="020B06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r>
                        <a:rPr lang="es-CO" sz="800" kern="100">
                          <a:effectLst/>
                          <a:latin typeface="Arial" panose="020B0604020202020204" pitchFamily="34" charset="0"/>
                          <a:ea typeface="Aptos" panose="020B0004020202020204" pitchFamily="34" charset="0"/>
                          <a:cs typeface="Times New Roman" panose="02020603050405020304" pitchFamily="18" charset="0"/>
                        </a:rPr>
                        <a:t>3</a:t>
                      </a:r>
                      <a:endParaRPr lang="es-CO" sz="1200" kern="100">
                        <a:effectLst/>
                        <a:latin typeface="Arial" panose="020B06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vMerge="1">
                  <a:txBody>
                    <a:bodyPr/>
                    <a:lstStyle/>
                    <a:p>
                      <a:endParaRPr lang="es-CO"/>
                    </a:p>
                  </a:txBody>
                  <a:tcPr/>
                </a:tc>
                <a:tc vMerge="1">
                  <a:txBody>
                    <a:bodyPr/>
                    <a:lstStyle/>
                    <a:p>
                      <a:endParaRPr lang="es-CO"/>
                    </a:p>
                  </a:txBody>
                  <a:tcPr/>
                </a:tc>
                <a:extLst>
                  <a:ext uri="{0D108BD9-81ED-4DB2-BD59-A6C34878D82A}">
                    <a16:rowId xmlns:a16="http://schemas.microsoft.com/office/drawing/2014/main" val="53468437"/>
                  </a:ext>
                </a:extLst>
              </a:tr>
              <a:tr h="148728">
                <a:tc gridSpan="2" vMerge="1">
                  <a:txBody>
                    <a:bodyPr/>
                    <a:lstStyle/>
                    <a:p>
                      <a:endParaRPr lang="es-CO"/>
                    </a:p>
                  </a:txBody>
                  <a:tcPr/>
                </a:tc>
                <a:tc hMerge="1" vMerge="1">
                  <a:txBody>
                    <a:bodyPr/>
                    <a:lstStyle/>
                    <a:p>
                      <a:endParaRPr lang="es-CO"/>
                    </a:p>
                  </a:txBody>
                  <a:tcPr/>
                </a:tc>
                <a:tc>
                  <a:txBody>
                    <a:bodyPr/>
                    <a:lstStyle/>
                    <a:p>
                      <a:pPr algn="ctr">
                        <a:buNone/>
                      </a:pPr>
                      <a:r>
                        <a:rPr lang="es-CO" sz="800" kern="100">
                          <a:effectLst/>
                          <a:latin typeface="Arial" panose="020B0604020202020204" pitchFamily="34" charset="0"/>
                          <a:ea typeface="Aptos" panose="020B0004020202020204" pitchFamily="34" charset="0"/>
                          <a:cs typeface="Times New Roman" panose="02020603050405020304" pitchFamily="18" charset="0"/>
                        </a:rPr>
                        <a:t>9</a:t>
                      </a:r>
                      <a:endParaRPr lang="es-CO" sz="1200" kern="100">
                        <a:effectLst/>
                        <a:latin typeface="Arial" panose="020B06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r>
                        <a:rPr lang="es-CO" sz="800" kern="100">
                          <a:effectLst/>
                          <a:latin typeface="Arial" panose="020B0604020202020204" pitchFamily="34" charset="0"/>
                          <a:ea typeface="Aptos" panose="020B0004020202020204" pitchFamily="34" charset="0"/>
                          <a:cs typeface="Times New Roman" panose="02020603050405020304" pitchFamily="18" charset="0"/>
                        </a:rPr>
                        <a:t>12</a:t>
                      </a:r>
                      <a:endParaRPr lang="es-CO" sz="1200" kern="100">
                        <a:effectLst/>
                        <a:latin typeface="Arial" panose="020B06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r>
                        <a:rPr lang="es-CO" sz="800" kern="100">
                          <a:effectLst/>
                          <a:latin typeface="Arial" panose="020B0604020202020204" pitchFamily="34" charset="0"/>
                          <a:ea typeface="Aptos" panose="020B0004020202020204" pitchFamily="34" charset="0"/>
                          <a:cs typeface="Times New Roman" panose="02020603050405020304" pitchFamily="18" charset="0"/>
                        </a:rPr>
                        <a:t>4</a:t>
                      </a:r>
                      <a:endParaRPr lang="es-CO" sz="1200" kern="100">
                        <a:effectLst/>
                        <a:latin typeface="Arial" panose="020B06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r>
                        <a:rPr lang="es-CO" sz="800" kern="100">
                          <a:effectLst/>
                          <a:latin typeface="Arial" panose="020B0604020202020204" pitchFamily="34" charset="0"/>
                          <a:ea typeface="Aptos" panose="020B0004020202020204" pitchFamily="34" charset="0"/>
                          <a:cs typeface="Times New Roman" panose="02020603050405020304" pitchFamily="18" charset="0"/>
                        </a:rPr>
                        <a:t>4</a:t>
                      </a:r>
                      <a:endParaRPr lang="es-CO" sz="1200" kern="100">
                        <a:effectLst/>
                        <a:latin typeface="Arial" panose="020B06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vMerge="1">
                  <a:txBody>
                    <a:bodyPr/>
                    <a:lstStyle/>
                    <a:p>
                      <a:endParaRPr lang="es-CO"/>
                    </a:p>
                  </a:txBody>
                  <a:tcPr/>
                </a:tc>
                <a:tc vMerge="1">
                  <a:txBody>
                    <a:bodyPr/>
                    <a:lstStyle/>
                    <a:p>
                      <a:endParaRPr lang="es-CO"/>
                    </a:p>
                  </a:txBody>
                  <a:tcPr/>
                </a:tc>
                <a:extLst>
                  <a:ext uri="{0D108BD9-81ED-4DB2-BD59-A6C34878D82A}">
                    <a16:rowId xmlns:a16="http://schemas.microsoft.com/office/drawing/2014/main" val="3761739932"/>
                  </a:ext>
                </a:extLst>
              </a:tr>
              <a:tr h="148728">
                <a:tc rowSpan="4" gridSpan="2">
                  <a:txBody>
                    <a:bodyPr/>
                    <a:lstStyle/>
                    <a:p>
                      <a:pPr algn="ctr">
                        <a:buNone/>
                      </a:pPr>
                      <a:r>
                        <a:rPr lang="es-CO" sz="800" kern="100">
                          <a:effectLst/>
                          <a:latin typeface="Arial" panose="020B0604020202020204" pitchFamily="34" charset="0"/>
                          <a:ea typeface="Aptos" panose="020B0004020202020204" pitchFamily="34" charset="0"/>
                          <a:cs typeface="Times New Roman" panose="02020603050405020304" pitchFamily="18" charset="0"/>
                        </a:rPr>
                        <a:t>JUSTICIA TRANSICIONAL</a:t>
                      </a:r>
                      <a:endParaRPr lang="es-CO" sz="1200" kern="100">
                        <a:effectLst/>
                        <a:latin typeface="Arial" panose="020B06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rowSpan="4" hMerge="1">
                  <a:txBody>
                    <a:bodyPr/>
                    <a:lstStyle/>
                    <a:p>
                      <a:endParaRPr lang="es-CO"/>
                    </a:p>
                  </a:txBody>
                  <a:tcPr/>
                </a:tc>
                <a:tc>
                  <a:txBody>
                    <a:bodyPr/>
                    <a:lstStyle/>
                    <a:p>
                      <a:pPr algn="ctr">
                        <a:buNone/>
                      </a:pPr>
                      <a:r>
                        <a:rPr lang="es-CO" sz="800" kern="100">
                          <a:effectLst/>
                          <a:latin typeface="Arial" panose="020B0604020202020204" pitchFamily="34" charset="0"/>
                          <a:ea typeface="Aptos" panose="020B0004020202020204" pitchFamily="34" charset="0"/>
                          <a:cs typeface="Times New Roman" panose="02020603050405020304" pitchFamily="18" charset="0"/>
                        </a:rPr>
                        <a:t>14</a:t>
                      </a:r>
                      <a:endParaRPr lang="es-CO" sz="1200" kern="100">
                        <a:effectLst/>
                        <a:latin typeface="Arial" panose="020B06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r>
                        <a:rPr lang="es-CO" sz="800" kern="100">
                          <a:effectLst/>
                          <a:latin typeface="Arial" panose="020B0604020202020204" pitchFamily="34" charset="0"/>
                          <a:ea typeface="Aptos" panose="020B0004020202020204" pitchFamily="34" charset="0"/>
                          <a:cs typeface="Times New Roman" panose="02020603050405020304" pitchFamily="18" charset="0"/>
                        </a:rPr>
                        <a:t>17</a:t>
                      </a:r>
                      <a:endParaRPr lang="es-CO" sz="1200" kern="100">
                        <a:effectLst/>
                        <a:latin typeface="Arial" panose="020B06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r>
                        <a:rPr lang="es-CO" sz="800" kern="100">
                          <a:effectLst/>
                          <a:latin typeface="Arial" panose="020B0604020202020204" pitchFamily="34" charset="0"/>
                          <a:ea typeface="Aptos" panose="020B0004020202020204" pitchFamily="34" charset="0"/>
                          <a:cs typeface="Times New Roman" panose="02020603050405020304" pitchFamily="18" charset="0"/>
                        </a:rPr>
                        <a:t>1</a:t>
                      </a:r>
                      <a:endParaRPr lang="es-CO" sz="1200" kern="100">
                        <a:effectLst/>
                        <a:latin typeface="Arial" panose="020B06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r>
                        <a:rPr lang="es-CO" sz="800" kern="100">
                          <a:effectLst/>
                          <a:latin typeface="Arial" panose="020B0604020202020204" pitchFamily="34" charset="0"/>
                          <a:ea typeface="Aptos" panose="020B0004020202020204" pitchFamily="34" charset="0"/>
                          <a:cs typeface="Times New Roman" panose="02020603050405020304" pitchFamily="18" charset="0"/>
                        </a:rPr>
                        <a:t>5</a:t>
                      </a:r>
                      <a:endParaRPr lang="es-CO" sz="1200" kern="100">
                        <a:effectLst/>
                        <a:latin typeface="Arial" panose="020B06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vMerge="1">
                  <a:txBody>
                    <a:bodyPr/>
                    <a:lstStyle/>
                    <a:p>
                      <a:endParaRPr lang="es-CO"/>
                    </a:p>
                  </a:txBody>
                  <a:tcPr/>
                </a:tc>
                <a:tc vMerge="1">
                  <a:txBody>
                    <a:bodyPr/>
                    <a:lstStyle/>
                    <a:p>
                      <a:endParaRPr lang="es-CO"/>
                    </a:p>
                  </a:txBody>
                  <a:tcPr/>
                </a:tc>
                <a:extLst>
                  <a:ext uri="{0D108BD9-81ED-4DB2-BD59-A6C34878D82A}">
                    <a16:rowId xmlns:a16="http://schemas.microsoft.com/office/drawing/2014/main" val="1916029886"/>
                  </a:ext>
                </a:extLst>
              </a:tr>
              <a:tr h="148728">
                <a:tc gridSpan="2" vMerge="1">
                  <a:txBody>
                    <a:bodyPr/>
                    <a:lstStyle/>
                    <a:p>
                      <a:endParaRPr lang="es-CO"/>
                    </a:p>
                  </a:txBody>
                  <a:tcPr/>
                </a:tc>
                <a:tc hMerge="1" vMerge="1">
                  <a:txBody>
                    <a:bodyPr/>
                    <a:lstStyle/>
                    <a:p>
                      <a:endParaRPr lang="es-CO"/>
                    </a:p>
                  </a:txBody>
                  <a:tcPr/>
                </a:tc>
                <a:tc>
                  <a:txBody>
                    <a:bodyPr/>
                    <a:lstStyle/>
                    <a:p>
                      <a:pPr algn="ctr">
                        <a:buNone/>
                      </a:pPr>
                      <a:r>
                        <a:rPr lang="es-CO" sz="800" kern="100">
                          <a:effectLst/>
                          <a:latin typeface="Arial" panose="020B0604020202020204" pitchFamily="34" charset="0"/>
                          <a:ea typeface="Aptos" panose="020B0004020202020204" pitchFamily="34" charset="0"/>
                          <a:cs typeface="Times New Roman" panose="02020603050405020304" pitchFamily="18" charset="0"/>
                        </a:rPr>
                        <a:t>15</a:t>
                      </a:r>
                      <a:endParaRPr lang="es-CO" sz="1200" kern="100">
                        <a:effectLst/>
                        <a:latin typeface="Arial" panose="020B06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r>
                        <a:rPr lang="es-CO" sz="800" kern="100">
                          <a:effectLst/>
                          <a:latin typeface="Arial" panose="020B0604020202020204" pitchFamily="34" charset="0"/>
                          <a:ea typeface="Aptos" panose="020B0004020202020204" pitchFamily="34" charset="0"/>
                          <a:cs typeface="Times New Roman" panose="02020603050405020304" pitchFamily="18" charset="0"/>
                        </a:rPr>
                        <a:t>18</a:t>
                      </a:r>
                      <a:endParaRPr lang="es-CO" sz="1200" kern="100">
                        <a:effectLst/>
                        <a:latin typeface="Arial" panose="020B06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r>
                        <a:rPr lang="es-CO" sz="800" kern="100">
                          <a:effectLst/>
                          <a:latin typeface="Arial" panose="020B0604020202020204" pitchFamily="34" charset="0"/>
                          <a:ea typeface="Aptos" panose="020B0004020202020204" pitchFamily="34" charset="0"/>
                          <a:cs typeface="Times New Roman" panose="02020603050405020304" pitchFamily="18" charset="0"/>
                        </a:rPr>
                        <a:t>2</a:t>
                      </a:r>
                      <a:endParaRPr lang="es-CO" sz="1200" kern="100">
                        <a:effectLst/>
                        <a:latin typeface="Arial" panose="020B06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r>
                        <a:rPr lang="es-CO" sz="800" kern="100">
                          <a:effectLst/>
                          <a:latin typeface="Arial" panose="020B0604020202020204" pitchFamily="34" charset="0"/>
                          <a:ea typeface="Aptos" panose="020B0004020202020204" pitchFamily="34" charset="0"/>
                          <a:cs typeface="Times New Roman" panose="02020603050405020304" pitchFamily="18" charset="0"/>
                        </a:rPr>
                        <a:t>6</a:t>
                      </a:r>
                      <a:endParaRPr lang="es-CO" sz="1200" kern="100">
                        <a:effectLst/>
                        <a:latin typeface="Arial" panose="020B06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vMerge="1">
                  <a:txBody>
                    <a:bodyPr/>
                    <a:lstStyle/>
                    <a:p>
                      <a:endParaRPr lang="es-CO"/>
                    </a:p>
                  </a:txBody>
                  <a:tcPr/>
                </a:tc>
                <a:tc vMerge="1">
                  <a:txBody>
                    <a:bodyPr/>
                    <a:lstStyle/>
                    <a:p>
                      <a:endParaRPr lang="es-CO"/>
                    </a:p>
                  </a:txBody>
                  <a:tcPr/>
                </a:tc>
                <a:extLst>
                  <a:ext uri="{0D108BD9-81ED-4DB2-BD59-A6C34878D82A}">
                    <a16:rowId xmlns:a16="http://schemas.microsoft.com/office/drawing/2014/main" val="347040751"/>
                  </a:ext>
                </a:extLst>
              </a:tr>
              <a:tr h="148728">
                <a:tc gridSpan="2" vMerge="1">
                  <a:txBody>
                    <a:bodyPr/>
                    <a:lstStyle/>
                    <a:p>
                      <a:endParaRPr lang="es-CO"/>
                    </a:p>
                  </a:txBody>
                  <a:tcPr/>
                </a:tc>
                <a:tc hMerge="1" vMerge="1">
                  <a:txBody>
                    <a:bodyPr/>
                    <a:lstStyle/>
                    <a:p>
                      <a:endParaRPr lang="es-CO"/>
                    </a:p>
                  </a:txBody>
                  <a:tcPr/>
                </a:tc>
                <a:tc>
                  <a:txBody>
                    <a:bodyPr/>
                    <a:lstStyle/>
                    <a:p>
                      <a:pPr algn="ctr">
                        <a:buNone/>
                      </a:pPr>
                      <a:r>
                        <a:rPr lang="es-CO" sz="800" kern="100">
                          <a:effectLst/>
                          <a:latin typeface="Arial" panose="020B0604020202020204" pitchFamily="34" charset="0"/>
                          <a:ea typeface="Aptos" panose="020B0004020202020204" pitchFamily="34" charset="0"/>
                          <a:cs typeface="Times New Roman" panose="02020603050405020304" pitchFamily="18" charset="0"/>
                        </a:rPr>
                        <a:t>16</a:t>
                      </a:r>
                      <a:endParaRPr lang="es-CO" sz="1200" kern="100">
                        <a:effectLst/>
                        <a:latin typeface="Arial" panose="020B06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r>
                        <a:rPr lang="es-CO" sz="800" kern="100">
                          <a:effectLst/>
                          <a:latin typeface="Arial" panose="020B0604020202020204" pitchFamily="34" charset="0"/>
                          <a:ea typeface="Aptos" panose="020B0004020202020204" pitchFamily="34" charset="0"/>
                          <a:cs typeface="Times New Roman" panose="02020603050405020304" pitchFamily="18" charset="0"/>
                        </a:rPr>
                        <a:t>19</a:t>
                      </a:r>
                      <a:endParaRPr lang="es-CO" sz="1200" kern="100">
                        <a:effectLst/>
                        <a:latin typeface="Arial" panose="020B06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r>
                        <a:rPr lang="es-CO" sz="800" kern="100">
                          <a:effectLst/>
                          <a:latin typeface="Arial" panose="020B0604020202020204" pitchFamily="34" charset="0"/>
                          <a:ea typeface="Aptos" panose="020B0004020202020204" pitchFamily="34" charset="0"/>
                          <a:cs typeface="Times New Roman" panose="02020603050405020304" pitchFamily="18" charset="0"/>
                        </a:rPr>
                        <a:t>3</a:t>
                      </a:r>
                      <a:endParaRPr lang="es-CO" sz="1200" kern="100">
                        <a:effectLst/>
                        <a:latin typeface="Arial" panose="020B06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r>
                        <a:rPr lang="es-CO" sz="800" kern="100">
                          <a:effectLst/>
                          <a:latin typeface="Arial" panose="020B0604020202020204" pitchFamily="34" charset="0"/>
                          <a:ea typeface="Aptos" panose="020B0004020202020204" pitchFamily="34" charset="0"/>
                          <a:cs typeface="Times New Roman" panose="02020603050405020304" pitchFamily="18" charset="0"/>
                        </a:rPr>
                        <a:t>7</a:t>
                      </a:r>
                      <a:endParaRPr lang="es-CO" sz="1200" kern="100">
                        <a:effectLst/>
                        <a:latin typeface="Arial" panose="020B06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vMerge="1">
                  <a:txBody>
                    <a:bodyPr/>
                    <a:lstStyle/>
                    <a:p>
                      <a:endParaRPr lang="es-CO"/>
                    </a:p>
                  </a:txBody>
                  <a:tcPr/>
                </a:tc>
                <a:tc vMerge="1">
                  <a:txBody>
                    <a:bodyPr/>
                    <a:lstStyle/>
                    <a:p>
                      <a:endParaRPr lang="es-CO"/>
                    </a:p>
                  </a:txBody>
                  <a:tcPr/>
                </a:tc>
                <a:extLst>
                  <a:ext uri="{0D108BD9-81ED-4DB2-BD59-A6C34878D82A}">
                    <a16:rowId xmlns:a16="http://schemas.microsoft.com/office/drawing/2014/main" val="1770639705"/>
                  </a:ext>
                </a:extLst>
              </a:tr>
              <a:tr h="148728">
                <a:tc gridSpan="2" vMerge="1">
                  <a:txBody>
                    <a:bodyPr/>
                    <a:lstStyle/>
                    <a:p>
                      <a:endParaRPr lang="es-CO"/>
                    </a:p>
                  </a:txBody>
                  <a:tcPr/>
                </a:tc>
                <a:tc hMerge="1" vMerge="1">
                  <a:txBody>
                    <a:bodyPr/>
                    <a:lstStyle/>
                    <a:p>
                      <a:endParaRPr lang="es-CO"/>
                    </a:p>
                  </a:txBody>
                  <a:tcPr/>
                </a:tc>
                <a:tc>
                  <a:txBody>
                    <a:bodyPr/>
                    <a:lstStyle/>
                    <a:p>
                      <a:pPr algn="ctr">
                        <a:buNone/>
                      </a:pPr>
                      <a:r>
                        <a:rPr lang="es-CO" sz="800" kern="100">
                          <a:effectLst/>
                          <a:latin typeface="Arial" panose="020B0604020202020204" pitchFamily="34" charset="0"/>
                          <a:ea typeface="Aptos" panose="020B0004020202020204" pitchFamily="34" charset="0"/>
                          <a:cs typeface="Times New Roman" panose="02020603050405020304" pitchFamily="18" charset="0"/>
                        </a:rPr>
                        <a:t>17</a:t>
                      </a:r>
                      <a:endParaRPr lang="es-CO" sz="1200" kern="100">
                        <a:effectLst/>
                        <a:latin typeface="Arial" panose="020B06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r>
                        <a:rPr lang="es-CO" sz="800" kern="100">
                          <a:effectLst/>
                          <a:latin typeface="Arial" panose="020B0604020202020204" pitchFamily="34" charset="0"/>
                          <a:ea typeface="Aptos" panose="020B0004020202020204" pitchFamily="34" charset="0"/>
                          <a:cs typeface="Times New Roman" panose="02020603050405020304" pitchFamily="18" charset="0"/>
                        </a:rPr>
                        <a:t>20</a:t>
                      </a:r>
                      <a:endParaRPr lang="es-CO" sz="1200" kern="100">
                        <a:effectLst/>
                        <a:latin typeface="Arial" panose="020B06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r>
                        <a:rPr lang="es-CO" sz="800" kern="100">
                          <a:effectLst/>
                          <a:latin typeface="Arial" panose="020B0604020202020204" pitchFamily="34" charset="0"/>
                          <a:ea typeface="Aptos" panose="020B0004020202020204" pitchFamily="34" charset="0"/>
                          <a:cs typeface="Times New Roman" panose="02020603050405020304" pitchFamily="18" charset="0"/>
                        </a:rPr>
                        <a:t>4</a:t>
                      </a:r>
                      <a:endParaRPr lang="es-CO" sz="1200" kern="100">
                        <a:effectLst/>
                        <a:latin typeface="Arial" panose="020B06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r>
                        <a:rPr lang="es-CO" sz="800" kern="100">
                          <a:effectLst/>
                          <a:latin typeface="Arial" panose="020B0604020202020204" pitchFamily="34" charset="0"/>
                          <a:ea typeface="Aptos" panose="020B0004020202020204" pitchFamily="34" charset="0"/>
                          <a:cs typeface="Times New Roman" panose="02020603050405020304" pitchFamily="18" charset="0"/>
                        </a:rPr>
                        <a:t>8</a:t>
                      </a:r>
                      <a:endParaRPr lang="es-CO" sz="1200" kern="100">
                        <a:effectLst/>
                        <a:latin typeface="Arial" panose="020B06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vMerge="1">
                  <a:txBody>
                    <a:bodyPr/>
                    <a:lstStyle/>
                    <a:p>
                      <a:endParaRPr lang="es-CO"/>
                    </a:p>
                  </a:txBody>
                  <a:tcPr/>
                </a:tc>
                <a:tc vMerge="1">
                  <a:txBody>
                    <a:bodyPr/>
                    <a:lstStyle/>
                    <a:p>
                      <a:endParaRPr lang="es-CO"/>
                    </a:p>
                  </a:txBody>
                  <a:tcPr/>
                </a:tc>
                <a:extLst>
                  <a:ext uri="{0D108BD9-81ED-4DB2-BD59-A6C34878D82A}">
                    <a16:rowId xmlns:a16="http://schemas.microsoft.com/office/drawing/2014/main" val="2901280031"/>
                  </a:ext>
                </a:extLst>
              </a:tr>
              <a:tr h="148728">
                <a:tc rowSpan="4" gridSpan="2">
                  <a:txBody>
                    <a:bodyPr/>
                    <a:lstStyle/>
                    <a:p>
                      <a:pPr algn="ctr">
                        <a:buNone/>
                      </a:pPr>
                      <a:r>
                        <a:rPr lang="es-CO" sz="800" kern="100">
                          <a:effectLst/>
                          <a:latin typeface="Arial" panose="020B0604020202020204" pitchFamily="34" charset="0"/>
                          <a:ea typeface="Aptos" panose="020B0004020202020204" pitchFamily="34" charset="0"/>
                          <a:cs typeface="Times New Roman" panose="02020603050405020304" pitchFamily="18" charset="0"/>
                        </a:rPr>
                        <a:t>DENUNCIA VIRTUAL</a:t>
                      </a:r>
                      <a:endParaRPr lang="es-CO" sz="1200" kern="100">
                        <a:effectLst/>
                        <a:latin typeface="Arial" panose="020B06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rowSpan="4" hMerge="1">
                  <a:txBody>
                    <a:bodyPr/>
                    <a:lstStyle/>
                    <a:p>
                      <a:endParaRPr lang="es-CO"/>
                    </a:p>
                  </a:txBody>
                  <a:tcPr/>
                </a:tc>
                <a:tc>
                  <a:txBody>
                    <a:bodyPr/>
                    <a:lstStyle/>
                    <a:p>
                      <a:pPr algn="ctr">
                        <a:buNone/>
                      </a:pPr>
                      <a:r>
                        <a:rPr lang="es-CO" sz="800" kern="100">
                          <a:effectLst/>
                          <a:latin typeface="Arial" panose="020B0604020202020204" pitchFamily="34" charset="0"/>
                          <a:ea typeface="Aptos" panose="020B0004020202020204" pitchFamily="34" charset="0"/>
                          <a:cs typeface="Times New Roman" panose="02020603050405020304" pitchFamily="18" charset="0"/>
                        </a:rPr>
                        <a:t>22</a:t>
                      </a:r>
                      <a:endParaRPr lang="es-CO" sz="1200" kern="100">
                        <a:effectLst/>
                        <a:latin typeface="Arial" panose="020B06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r>
                        <a:rPr lang="es-CO" sz="800" kern="100">
                          <a:effectLst/>
                          <a:latin typeface="Arial" panose="020B0604020202020204" pitchFamily="34" charset="0"/>
                          <a:ea typeface="Aptos" panose="020B0004020202020204" pitchFamily="34" charset="0"/>
                          <a:cs typeface="Times New Roman" panose="02020603050405020304" pitchFamily="18" charset="0"/>
                        </a:rPr>
                        <a:t>25</a:t>
                      </a:r>
                      <a:endParaRPr lang="es-CO" sz="1200" kern="100">
                        <a:effectLst/>
                        <a:latin typeface="Arial" panose="020B06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r>
                        <a:rPr lang="es-CO" sz="800" kern="100">
                          <a:effectLst/>
                          <a:latin typeface="Arial" panose="020B0604020202020204" pitchFamily="34" charset="0"/>
                          <a:ea typeface="Aptos" panose="020B0004020202020204" pitchFamily="34" charset="0"/>
                          <a:cs typeface="Times New Roman" panose="02020603050405020304" pitchFamily="18" charset="0"/>
                        </a:rPr>
                        <a:t>1</a:t>
                      </a:r>
                      <a:endParaRPr lang="es-CO" sz="1200" kern="100">
                        <a:effectLst/>
                        <a:latin typeface="Arial" panose="020B06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r>
                        <a:rPr lang="es-CO" sz="800" kern="100">
                          <a:effectLst/>
                          <a:latin typeface="Arial" panose="020B0604020202020204" pitchFamily="34" charset="0"/>
                          <a:ea typeface="Aptos" panose="020B0004020202020204" pitchFamily="34" charset="0"/>
                          <a:cs typeface="Times New Roman" panose="02020603050405020304" pitchFamily="18" charset="0"/>
                        </a:rPr>
                        <a:t>9</a:t>
                      </a:r>
                      <a:endParaRPr lang="es-CO" sz="1200" kern="100">
                        <a:effectLst/>
                        <a:latin typeface="Arial" panose="020B06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vMerge="1">
                  <a:txBody>
                    <a:bodyPr/>
                    <a:lstStyle/>
                    <a:p>
                      <a:endParaRPr lang="es-CO"/>
                    </a:p>
                  </a:txBody>
                  <a:tcPr/>
                </a:tc>
                <a:tc vMerge="1">
                  <a:txBody>
                    <a:bodyPr/>
                    <a:lstStyle/>
                    <a:p>
                      <a:endParaRPr lang="es-CO"/>
                    </a:p>
                  </a:txBody>
                  <a:tcPr/>
                </a:tc>
                <a:extLst>
                  <a:ext uri="{0D108BD9-81ED-4DB2-BD59-A6C34878D82A}">
                    <a16:rowId xmlns:a16="http://schemas.microsoft.com/office/drawing/2014/main" val="1770271493"/>
                  </a:ext>
                </a:extLst>
              </a:tr>
              <a:tr h="148728">
                <a:tc gridSpan="2" vMerge="1">
                  <a:txBody>
                    <a:bodyPr/>
                    <a:lstStyle/>
                    <a:p>
                      <a:endParaRPr lang="es-CO"/>
                    </a:p>
                  </a:txBody>
                  <a:tcPr/>
                </a:tc>
                <a:tc hMerge="1" vMerge="1">
                  <a:txBody>
                    <a:bodyPr/>
                    <a:lstStyle/>
                    <a:p>
                      <a:endParaRPr lang="es-CO"/>
                    </a:p>
                  </a:txBody>
                  <a:tcPr/>
                </a:tc>
                <a:tc>
                  <a:txBody>
                    <a:bodyPr/>
                    <a:lstStyle/>
                    <a:p>
                      <a:pPr algn="ctr">
                        <a:buNone/>
                      </a:pPr>
                      <a:r>
                        <a:rPr lang="es-CO" sz="800" kern="100">
                          <a:effectLst/>
                          <a:latin typeface="Arial" panose="020B0604020202020204" pitchFamily="34" charset="0"/>
                          <a:ea typeface="Aptos" panose="020B0004020202020204" pitchFamily="34" charset="0"/>
                          <a:cs typeface="Times New Roman" panose="02020603050405020304" pitchFamily="18" charset="0"/>
                        </a:rPr>
                        <a:t>23</a:t>
                      </a:r>
                      <a:endParaRPr lang="es-CO" sz="1200" kern="100">
                        <a:effectLst/>
                        <a:latin typeface="Arial" panose="020B06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r>
                        <a:rPr lang="es-CO" sz="800" kern="100">
                          <a:effectLst/>
                          <a:latin typeface="Arial" panose="020B0604020202020204" pitchFamily="34" charset="0"/>
                          <a:ea typeface="Aptos" panose="020B0004020202020204" pitchFamily="34" charset="0"/>
                          <a:cs typeface="Times New Roman" panose="02020603050405020304" pitchFamily="18" charset="0"/>
                        </a:rPr>
                        <a:t>26</a:t>
                      </a:r>
                      <a:endParaRPr lang="es-CO" sz="1200" kern="100">
                        <a:effectLst/>
                        <a:latin typeface="Arial" panose="020B06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r>
                        <a:rPr lang="es-CO" sz="800" kern="100">
                          <a:effectLst/>
                          <a:latin typeface="Arial" panose="020B0604020202020204" pitchFamily="34" charset="0"/>
                          <a:ea typeface="Aptos" panose="020B0004020202020204" pitchFamily="34" charset="0"/>
                          <a:cs typeface="Times New Roman" panose="02020603050405020304" pitchFamily="18" charset="0"/>
                        </a:rPr>
                        <a:t>2</a:t>
                      </a:r>
                      <a:endParaRPr lang="es-CO" sz="1200" kern="100">
                        <a:effectLst/>
                        <a:latin typeface="Arial" panose="020B06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r>
                        <a:rPr lang="es-CO" sz="800" kern="100">
                          <a:effectLst/>
                          <a:latin typeface="Arial" panose="020B0604020202020204" pitchFamily="34" charset="0"/>
                          <a:ea typeface="Aptos" panose="020B0004020202020204" pitchFamily="34" charset="0"/>
                          <a:cs typeface="Times New Roman" panose="02020603050405020304" pitchFamily="18" charset="0"/>
                        </a:rPr>
                        <a:t>10</a:t>
                      </a:r>
                      <a:endParaRPr lang="es-CO" sz="1200" kern="100">
                        <a:effectLst/>
                        <a:latin typeface="Arial" panose="020B06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vMerge="1">
                  <a:txBody>
                    <a:bodyPr/>
                    <a:lstStyle/>
                    <a:p>
                      <a:endParaRPr lang="es-CO"/>
                    </a:p>
                  </a:txBody>
                  <a:tcPr/>
                </a:tc>
                <a:tc vMerge="1">
                  <a:txBody>
                    <a:bodyPr/>
                    <a:lstStyle/>
                    <a:p>
                      <a:endParaRPr lang="es-CO"/>
                    </a:p>
                  </a:txBody>
                  <a:tcPr/>
                </a:tc>
                <a:extLst>
                  <a:ext uri="{0D108BD9-81ED-4DB2-BD59-A6C34878D82A}">
                    <a16:rowId xmlns:a16="http://schemas.microsoft.com/office/drawing/2014/main" val="363181447"/>
                  </a:ext>
                </a:extLst>
              </a:tr>
              <a:tr h="148728">
                <a:tc gridSpan="2" vMerge="1">
                  <a:txBody>
                    <a:bodyPr/>
                    <a:lstStyle/>
                    <a:p>
                      <a:endParaRPr lang="es-CO"/>
                    </a:p>
                  </a:txBody>
                  <a:tcPr/>
                </a:tc>
                <a:tc hMerge="1" vMerge="1">
                  <a:txBody>
                    <a:bodyPr/>
                    <a:lstStyle/>
                    <a:p>
                      <a:endParaRPr lang="es-CO"/>
                    </a:p>
                  </a:txBody>
                  <a:tcPr/>
                </a:tc>
                <a:tc>
                  <a:txBody>
                    <a:bodyPr/>
                    <a:lstStyle/>
                    <a:p>
                      <a:pPr algn="ctr">
                        <a:buNone/>
                      </a:pPr>
                      <a:r>
                        <a:rPr lang="es-CO" sz="800" kern="100">
                          <a:effectLst/>
                          <a:latin typeface="Arial" panose="020B0604020202020204" pitchFamily="34" charset="0"/>
                          <a:ea typeface="Aptos" panose="020B0004020202020204" pitchFamily="34" charset="0"/>
                          <a:cs typeface="Times New Roman" panose="02020603050405020304" pitchFamily="18" charset="0"/>
                        </a:rPr>
                        <a:t>24</a:t>
                      </a:r>
                      <a:endParaRPr lang="es-CO" sz="1200" kern="100">
                        <a:effectLst/>
                        <a:latin typeface="Arial" panose="020B06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r>
                        <a:rPr lang="es-CO" sz="800" kern="100">
                          <a:effectLst/>
                          <a:latin typeface="Arial" panose="020B0604020202020204" pitchFamily="34" charset="0"/>
                          <a:ea typeface="Aptos" panose="020B0004020202020204" pitchFamily="34" charset="0"/>
                          <a:cs typeface="Times New Roman" panose="02020603050405020304" pitchFamily="18" charset="0"/>
                        </a:rPr>
                        <a:t>27</a:t>
                      </a:r>
                      <a:endParaRPr lang="es-CO" sz="1200" kern="100">
                        <a:effectLst/>
                        <a:latin typeface="Arial" panose="020B06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r>
                        <a:rPr lang="es-CO" sz="800" kern="100">
                          <a:effectLst/>
                          <a:latin typeface="Arial" panose="020B0604020202020204" pitchFamily="34" charset="0"/>
                          <a:ea typeface="Aptos" panose="020B0004020202020204" pitchFamily="34" charset="0"/>
                          <a:cs typeface="Times New Roman" panose="02020603050405020304" pitchFamily="18" charset="0"/>
                        </a:rPr>
                        <a:t>3</a:t>
                      </a:r>
                      <a:endParaRPr lang="es-CO" sz="1200" kern="100">
                        <a:effectLst/>
                        <a:latin typeface="Arial" panose="020B06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r>
                        <a:rPr lang="es-CO" sz="800" kern="100">
                          <a:effectLst/>
                          <a:latin typeface="Arial" panose="020B0604020202020204" pitchFamily="34" charset="0"/>
                          <a:ea typeface="Aptos" panose="020B0004020202020204" pitchFamily="34" charset="0"/>
                          <a:cs typeface="Times New Roman" panose="02020603050405020304" pitchFamily="18" charset="0"/>
                        </a:rPr>
                        <a:t>11</a:t>
                      </a:r>
                      <a:endParaRPr lang="es-CO" sz="1200" kern="100">
                        <a:effectLst/>
                        <a:latin typeface="Arial" panose="020B06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vMerge="1">
                  <a:txBody>
                    <a:bodyPr/>
                    <a:lstStyle/>
                    <a:p>
                      <a:endParaRPr lang="es-CO"/>
                    </a:p>
                  </a:txBody>
                  <a:tcPr/>
                </a:tc>
                <a:tc vMerge="1">
                  <a:txBody>
                    <a:bodyPr/>
                    <a:lstStyle/>
                    <a:p>
                      <a:endParaRPr lang="es-CO"/>
                    </a:p>
                  </a:txBody>
                  <a:tcPr/>
                </a:tc>
                <a:extLst>
                  <a:ext uri="{0D108BD9-81ED-4DB2-BD59-A6C34878D82A}">
                    <a16:rowId xmlns:a16="http://schemas.microsoft.com/office/drawing/2014/main" val="3141714552"/>
                  </a:ext>
                </a:extLst>
              </a:tr>
              <a:tr h="148728">
                <a:tc gridSpan="2" vMerge="1">
                  <a:txBody>
                    <a:bodyPr/>
                    <a:lstStyle/>
                    <a:p>
                      <a:endParaRPr lang="es-CO"/>
                    </a:p>
                  </a:txBody>
                  <a:tcPr/>
                </a:tc>
                <a:tc hMerge="1" vMerge="1">
                  <a:txBody>
                    <a:bodyPr/>
                    <a:lstStyle/>
                    <a:p>
                      <a:endParaRPr lang="es-CO"/>
                    </a:p>
                  </a:txBody>
                  <a:tcPr/>
                </a:tc>
                <a:tc>
                  <a:txBody>
                    <a:bodyPr/>
                    <a:lstStyle/>
                    <a:p>
                      <a:pPr algn="ctr">
                        <a:buNone/>
                      </a:pPr>
                      <a:r>
                        <a:rPr lang="es-CO" sz="800" kern="100">
                          <a:effectLst/>
                          <a:latin typeface="Arial" panose="020B0604020202020204" pitchFamily="34" charset="0"/>
                          <a:ea typeface="Aptos" panose="020B0004020202020204" pitchFamily="34" charset="0"/>
                          <a:cs typeface="Times New Roman" panose="02020603050405020304" pitchFamily="18" charset="0"/>
                        </a:rPr>
                        <a:t>25</a:t>
                      </a:r>
                      <a:endParaRPr lang="es-CO" sz="1200" kern="100">
                        <a:effectLst/>
                        <a:latin typeface="Arial" panose="020B06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r>
                        <a:rPr lang="es-CO" sz="800" kern="100">
                          <a:effectLst/>
                          <a:latin typeface="Arial" panose="020B0604020202020204" pitchFamily="34" charset="0"/>
                          <a:ea typeface="Aptos" panose="020B0004020202020204" pitchFamily="34" charset="0"/>
                          <a:cs typeface="Times New Roman" panose="02020603050405020304" pitchFamily="18" charset="0"/>
                        </a:rPr>
                        <a:t>28</a:t>
                      </a:r>
                      <a:endParaRPr lang="es-CO" sz="1200" kern="100">
                        <a:effectLst/>
                        <a:latin typeface="Arial" panose="020B06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r>
                        <a:rPr lang="es-CO" sz="800" kern="100">
                          <a:effectLst/>
                          <a:latin typeface="Arial" panose="020B0604020202020204" pitchFamily="34" charset="0"/>
                          <a:ea typeface="Aptos" panose="020B0004020202020204" pitchFamily="34" charset="0"/>
                          <a:cs typeface="Times New Roman" panose="02020603050405020304" pitchFamily="18" charset="0"/>
                        </a:rPr>
                        <a:t>4</a:t>
                      </a:r>
                      <a:endParaRPr lang="es-CO" sz="1200" kern="100">
                        <a:effectLst/>
                        <a:latin typeface="Arial" panose="020B06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r>
                        <a:rPr lang="es-CO" sz="800" kern="100">
                          <a:effectLst/>
                          <a:latin typeface="Arial" panose="020B0604020202020204" pitchFamily="34" charset="0"/>
                          <a:ea typeface="Aptos" panose="020B0004020202020204" pitchFamily="34" charset="0"/>
                          <a:cs typeface="Times New Roman" panose="02020603050405020304" pitchFamily="18" charset="0"/>
                        </a:rPr>
                        <a:t>12</a:t>
                      </a:r>
                      <a:endParaRPr lang="es-CO" sz="1200" kern="100">
                        <a:effectLst/>
                        <a:latin typeface="Arial" panose="020B06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vMerge="1">
                  <a:txBody>
                    <a:bodyPr/>
                    <a:lstStyle/>
                    <a:p>
                      <a:endParaRPr lang="es-CO"/>
                    </a:p>
                  </a:txBody>
                  <a:tcPr/>
                </a:tc>
                <a:tc vMerge="1">
                  <a:txBody>
                    <a:bodyPr/>
                    <a:lstStyle/>
                    <a:p>
                      <a:endParaRPr lang="es-CO"/>
                    </a:p>
                  </a:txBody>
                  <a:tcPr/>
                </a:tc>
                <a:extLst>
                  <a:ext uri="{0D108BD9-81ED-4DB2-BD59-A6C34878D82A}">
                    <a16:rowId xmlns:a16="http://schemas.microsoft.com/office/drawing/2014/main" val="1537389064"/>
                  </a:ext>
                </a:extLst>
              </a:tr>
              <a:tr h="148728">
                <a:tc rowSpan="8">
                  <a:txBody>
                    <a:bodyPr/>
                    <a:lstStyle/>
                    <a:p>
                      <a:pPr algn="ctr">
                        <a:buNone/>
                      </a:pPr>
                      <a:r>
                        <a:rPr lang="es-CO" sz="800" kern="100">
                          <a:effectLst/>
                          <a:latin typeface="Arial" panose="020B0604020202020204" pitchFamily="34" charset="0"/>
                          <a:ea typeface="Aptos" panose="020B0004020202020204" pitchFamily="34" charset="0"/>
                          <a:cs typeface="Times New Roman" panose="02020603050405020304" pitchFamily="18" charset="0"/>
                        </a:rPr>
                        <a:t>CENTRO CONTACTO</a:t>
                      </a:r>
                      <a:endParaRPr lang="es-CO" sz="1200" kern="100">
                        <a:effectLst/>
                        <a:latin typeface="Arial" panose="020B0604020202020204" pitchFamily="34" charset="0"/>
                        <a:ea typeface="Aptos" panose="020B0004020202020204" pitchFamily="34" charset="0"/>
                        <a:cs typeface="Times New Roman" panose="02020603050405020304" pitchFamily="18" charset="0"/>
                      </a:endParaRPr>
                    </a:p>
                    <a:p>
                      <a:pPr algn="ctr">
                        <a:buNone/>
                      </a:pPr>
                      <a:r>
                        <a:rPr lang="es-CO" sz="800" kern="100">
                          <a:effectLst/>
                          <a:latin typeface="Arial" panose="020B0604020202020204" pitchFamily="34" charset="0"/>
                          <a:ea typeface="Aptos" panose="020B0004020202020204" pitchFamily="34" charset="0"/>
                          <a:cs typeface="Times New Roman" panose="02020603050405020304" pitchFamily="18" charset="0"/>
                        </a:rPr>
                        <a:t> </a:t>
                      </a:r>
                      <a:endParaRPr lang="es-CO" sz="1200" kern="100">
                        <a:effectLst/>
                        <a:latin typeface="Arial" panose="020B06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rowSpan="3">
                  <a:txBody>
                    <a:bodyPr/>
                    <a:lstStyle/>
                    <a:p>
                      <a:pPr algn="ctr">
                        <a:buNone/>
                      </a:pPr>
                      <a:r>
                        <a:rPr lang="es-CO" sz="800" kern="100">
                          <a:effectLst/>
                          <a:latin typeface="Arial" panose="020B0604020202020204" pitchFamily="34" charset="0"/>
                          <a:ea typeface="Aptos" panose="020B0004020202020204" pitchFamily="34" charset="0"/>
                          <a:cs typeface="Times New Roman" panose="02020603050405020304" pitchFamily="18" charset="0"/>
                        </a:rPr>
                        <a:t>LÍNEA 122</a:t>
                      </a:r>
                      <a:endParaRPr lang="es-CO" sz="1200" kern="100">
                        <a:effectLst/>
                        <a:latin typeface="Arial" panose="020B06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r>
                        <a:rPr lang="es-CO" sz="800" kern="100">
                          <a:effectLst/>
                          <a:latin typeface="Arial" panose="020B0604020202020204" pitchFamily="34" charset="0"/>
                          <a:ea typeface="Aptos" panose="020B0004020202020204" pitchFamily="34" charset="0"/>
                          <a:cs typeface="Times New Roman" panose="02020603050405020304" pitchFamily="18" charset="0"/>
                        </a:rPr>
                        <a:t>31</a:t>
                      </a:r>
                      <a:endParaRPr lang="es-CO" sz="1200" kern="100">
                        <a:effectLst/>
                        <a:latin typeface="Arial" panose="020B06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r>
                        <a:rPr lang="es-CO" sz="800" kern="100">
                          <a:effectLst/>
                          <a:latin typeface="Arial" panose="020B0604020202020204" pitchFamily="34" charset="0"/>
                          <a:ea typeface="Aptos" panose="020B0004020202020204" pitchFamily="34" charset="0"/>
                          <a:cs typeface="Times New Roman" panose="02020603050405020304" pitchFamily="18" charset="0"/>
                        </a:rPr>
                        <a:t>34</a:t>
                      </a:r>
                      <a:endParaRPr lang="es-CO" sz="1200" kern="100">
                        <a:effectLst/>
                        <a:latin typeface="Arial" panose="020B06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r>
                        <a:rPr lang="es-CO" sz="800" kern="100">
                          <a:effectLst/>
                          <a:latin typeface="Arial" panose="020B0604020202020204" pitchFamily="34" charset="0"/>
                          <a:ea typeface="Aptos" panose="020B0004020202020204" pitchFamily="34" charset="0"/>
                          <a:cs typeface="Times New Roman" panose="02020603050405020304" pitchFamily="18" charset="0"/>
                        </a:rPr>
                        <a:t>1</a:t>
                      </a:r>
                      <a:endParaRPr lang="es-CO" sz="1200" kern="100">
                        <a:effectLst/>
                        <a:latin typeface="Arial" panose="020B06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r>
                        <a:rPr lang="es-CO" sz="800" kern="100">
                          <a:effectLst/>
                          <a:latin typeface="Arial" panose="020B0604020202020204" pitchFamily="34" charset="0"/>
                          <a:ea typeface="Aptos" panose="020B0004020202020204" pitchFamily="34" charset="0"/>
                          <a:cs typeface="Times New Roman" panose="02020603050405020304" pitchFamily="18" charset="0"/>
                        </a:rPr>
                        <a:t>13</a:t>
                      </a:r>
                      <a:endParaRPr lang="es-CO" sz="1200" kern="100">
                        <a:effectLst/>
                        <a:latin typeface="Arial" panose="020B06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vMerge="1">
                  <a:txBody>
                    <a:bodyPr/>
                    <a:lstStyle/>
                    <a:p>
                      <a:endParaRPr lang="es-CO"/>
                    </a:p>
                  </a:txBody>
                  <a:tcPr/>
                </a:tc>
                <a:tc vMerge="1">
                  <a:txBody>
                    <a:bodyPr/>
                    <a:lstStyle/>
                    <a:p>
                      <a:endParaRPr lang="es-CO"/>
                    </a:p>
                  </a:txBody>
                  <a:tcPr/>
                </a:tc>
                <a:extLst>
                  <a:ext uri="{0D108BD9-81ED-4DB2-BD59-A6C34878D82A}">
                    <a16:rowId xmlns:a16="http://schemas.microsoft.com/office/drawing/2014/main" val="4003830919"/>
                  </a:ext>
                </a:extLst>
              </a:tr>
              <a:tr h="148728">
                <a:tc vMerge="1">
                  <a:txBody>
                    <a:bodyPr/>
                    <a:lstStyle/>
                    <a:p>
                      <a:endParaRPr lang="es-CO"/>
                    </a:p>
                  </a:txBody>
                  <a:tcPr/>
                </a:tc>
                <a:tc vMerge="1">
                  <a:txBody>
                    <a:bodyPr/>
                    <a:lstStyle/>
                    <a:p>
                      <a:endParaRPr lang="es-CO"/>
                    </a:p>
                  </a:txBody>
                  <a:tcPr/>
                </a:tc>
                <a:tc>
                  <a:txBody>
                    <a:bodyPr/>
                    <a:lstStyle/>
                    <a:p>
                      <a:pPr algn="ctr">
                        <a:buNone/>
                      </a:pPr>
                      <a:r>
                        <a:rPr lang="es-CO" sz="800" kern="100">
                          <a:effectLst/>
                          <a:latin typeface="Arial" panose="020B0604020202020204" pitchFamily="34" charset="0"/>
                          <a:ea typeface="Aptos" panose="020B0004020202020204" pitchFamily="34" charset="0"/>
                          <a:cs typeface="Times New Roman" panose="02020603050405020304" pitchFamily="18" charset="0"/>
                        </a:rPr>
                        <a:t>32</a:t>
                      </a:r>
                      <a:endParaRPr lang="es-CO" sz="1200" kern="100">
                        <a:effectLst/>
                        <a:latin typeface="Arial" panose="020B06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r>
                        <a:rPr lang="es-CO" sz="800" kern="100">
                          <a:effectLst/>
                          <a:latin typeface="Arial" panose="020B0604020202020204" pitchFamily="34" charset="0"/>
                          <a:ea typeface="Aptos" panose="020B0004020202020204" pitchFamily="34" charset="0"/>
                          <a:cs typeface="Times New Roman" panose="02020603050405020304" pitchFamily="18" charset="0"/>
                        </a:rPr>
                        <a:t>35</a:t>
                      </a:r>
                      <a:endParaRPr lang="es-CO" sz="1200" kern="100">
                        <a:effectLst/>
                        <a:latin typeface="Arial" panose="020B06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r>
                        <a:rPr lang="es-CO" sz="800" kern="100">
                          <a:effectLst/>
                          <a:latin typeface="Arial" panose="020B0604020202020204" pitchFamily="34" charset="0"/>
                          <a:ea typeface="Aptos" panose="020B0004020202020204" pitchFamily="34" charset="0"/>
                          <a:cs typeface="Times New Roman" panose="02020603050405020304" pitchFamily="18" charset="0"/>
                        </a:rPr>
                        <a:t>2</a:t>
                      </a:r>
                      <a:endParaRPr lang="es-CO" sz="1200" kern="100">
                        <a:effectLst/>
                        <a:latin typeface="Arial" panose="020B06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r>
                        <a:rPr lang="es-CO" sz="800" kern="100">
                          <a:effectLst/>
                          <a:latin typeface="Arial" panose="020B0604020202020204" pitchFamily="34" charset="0"/>
                          <a:ea typeface="Aptos" panose="020B0004020202020204" pitchFamily="34" charset="0"/>
                          <a:cs typeface="Times New Roman" panose="02020603050405020304" pitchFamily="18" charset="0"/>
                        </a:rPr>
                        <a:t>14</a:t>
                      </a:r>
                      <a:endParaRPr lang="es-CO" sz="1200" kern="100">
                        <a:effectLst/>
                        <a:latin typeface="Arial" panose="020B06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vMerge="1">
                  <a:txBody>
                    <a:bodyPr/>
                    <a:lstStyle/>
                    <a:p>
                      <a:endParaRPr lang="es-CO"/>
                    </a:p>
                  </a:txBody>
                  <a:tcPr/>
                </a:tc>
                <a:tc vMerge="1">
                  <a:txBody>
                    <a:bodyPr/>
                    <a:lstStyle/>
                    <a:p>
                      <a:endParaRPr lang="es-CO"/>
                    </a:p>
                  </a:txBody>
                  <a:tcPr/>
                </a:tc>
                <a:extLst>
                  <a:ext uri="{0D108BD9-81ED-4DB2-BD59-A6C34878D82A}">
                    <a16:rowId xmlns:a16="http://schemas.microsoft.com/office/drawing/2014/main" val="2284032553"/>
                  </a:ext>
                </a:extLst>
              </a:tr>
              <a:tr h="148728">
                <a:tc vMerge="1">
                  <a:txBody>
                    <a:bodyPr/>
                    <a:lstStyle/>
                    <a:p>
                      <a:endParaRPr lang="es-CO"/>
                    </a:p>
                  </a:txBody>
                  <a:tcPr/>
                </a:tc>
                <a:tc vMerge="1">
                  <a:txBody>
                    <a:bodyPr/>
                    <a:lstStyle/>
                    <a:p>
                      <a:endParaRPr lang="es-CO"/>
                    </a:p>
                  </a:txBody>
                  <a:tcPr/>
                </a:tc>
                <a:tc>
                  <a:txBody>
                    <a:bodyPr/>
                    <a:lstStyle/>
                    <a:p>
                      <a:pPr algn="ctr">
                        <a:buNone/>
                      </a:pPr>
                      <a:r>
                        <a:rPr lang="es-CO" sz="800" kern="100">
                          <a:effectLst/>
                          <a:latin typeface="Arial" panose="020B0604020202020204" pitchFamily="34" charset="0"/>
                          <a:ea typeface="Aptos" panose="020B0004020202020204" pitchFamily="34" charset="0"/>
                          <a:cs typeface="Times New Roman" panose="02020603050405020304" pitchFamily="18" charset="0"/>
                        </a:rPr>
                        <a:t>33</a:t>
                      </a:r>
                      <a:endParaRPr lang="es-CO" sz="1200" kern="100">
                        <a:effectLst/>
                        <a:latin typeface="Arial" panose="020B06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r>
                        <a:rPr lang="es-CO" sz="800" kern="100">
                          <a:effectLst/>
                          <a:latin typeface="Arial" panose="020B0604020202020204" pitchFamily="34" charset="0"/>
                          <a:ea typeface="Aptos" panose="020B0004020202020204" pitchFamily="34" charset="0"/>
                          <a:cs typeface="Times New Roman" panose="02020603050405020304" pitchFamily="18" charset="0"/>
                        </a:rPr>
                        <a:t>36</a:t>
                      </a:r>
                      <a:endParaRPr lang="es-CO" sz="1200" kern="100">
                        <a:effectLst/>
                        <a:latin typeface="Arial" panose="020B06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r>
                        <a:rPr lang="es-CO" sz="800" kern="100">
                          <a:effectLst/>
                          <a:latin typeface="Arial" panose="020B0604020202020204" pitchFamily="34" charset="0"/>
                          <a:ea typeface="Aptos" panose="020B0004020202020204" pitchFamily="34" charset="0"/>
                          <a:cs typeface="Times New Roman" panose="02020603050405020304" pitchFamily="18" charset="0"/>
                        </a:rPr>
                        <a:t>3</a:t>
                      </a:r>
                      <a:endParaRPr lang="es-CO" sz="1200" kern="100">
                        <a:effectLst/>
                        <a:latin typeface="Arial" panose="020B06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r>
                        <a:rPr lang="es-CO" sz="800" kern="100">
                          <a:effectLst/>
                          <a:latin typeface="Arial" panose="020B0604020202020204" pitchFamily="34" charset="0"/>
                          <a:ea typeface="Aptos" panose="020B0004020202020204" pitchFamily="34" charset="0"/>
                          <a:cs typeface="Times New Roman" panose="02020603050405020304" pitchFamily="18" charset="0"/>
                        </a:rPr>
                        <a:t>15</a:t>
                      </a:r>
                      <a:endParaRPr lang="es-CO" sz="1200" kern="100">
                        <a:effectLst/>
                        <a:latin typeface="Arial" panose="020B06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vMerge="1">
                  <a:txBody>
                    <a:bodyPr/>
                    <a:lstStyle/>
                    <a:p>
                      <a:endParaRPr lang="es-CO"/>
                    </a:p>
                  </a:txBody>
                  <a:tcPr/>
                </a:tc>
                <a:tc vMerge="1">
                  <a:txBody>
                    <a:bodyPr/>
                    <a:lstStyle/>
                    <a:p>
                      <a:endParaRPr lang="es-CO"/>
                    </a:p>
                  </a:txBody>
                  <a:tcPr/>
                </a:tc>
                <a:extLst>
                  <a:ext uri="{0D108BD9-81ED-4DB2-BD59-A6C34878D82A}">
                    <a16:rowId xmlns:a16="http://schemas.microsoft.com/office/drawing/2014/main" val="330829003"/>
                  </a:ext>
                </a:extLst>
              </a:tr>
              <a:tr h="148728">
                <a:tc vMerge="1">
                  <a:txBody>
                    <a:bodyPr/>
                    <a:lstStyle/>
                    <a:p>
                      <a:endParaRPr lang="es-CO"/>
                    </a:p>
                  </a:txBody>
                  <a:tcPr/>
                </a:tc>
                <a:tc rowSpan="2">
                  <a:txBody>
                    <a:bodyPr/>
                    <a:lstStyle/>
                    <a:p>
                      <a:pPr algn="ctr">
                        <a:buNone/>
                      </a:pPr>
                      <a:r>
                        <a:rPr lang="es-CO" sz="800" kern="100">
                          <a:effectLst/>
                          <a:latin typeface="Arial" panose="020B0604020202020204" pitchFamily="34" charset="0"/>
                          <a:ea typeface="Aptos" panose="020B0004020202020204" pitchFamily="34" charset="0"/>
                          <a:cs typeface="Times New Roman" panose="02020603050405020304" pitchFamily="18" charset="0"/>
                        </a:rPr>
                        <a:t>CHAT</a:t>
                      </a:r>
                      <a:endParaRPr lang="es-CO" sz="1200" kern="100">
                        <a:effectLst/>
                        <a:latin typeface="Arial" panose="020B06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r>
                        <a:rPr lang="es-CO" sz="800" kern="100">
                          <a:effectLst/>
                          <a:latin typeface="Arial" panose="020B0604020202020204" pitchFamily="34" charset="0"/>
                          <a:ea typeface="Aptos" panose="020B0004020202020204" pitchFamily="34" charset="0"/>
                          <a:cs typeface="Times New Roman" panose="02020603050405020304" pitchFamily="18" charset="0"/>
                        </a:rPr>
                        <a:t>34</a:t>
                      </a:r>
                      <a:endParaRPr lang="es-CO" sz="1200" kern="100">
                        <a:effectLst/>
                        <a:latin typeface="Arial" panose="020B06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r>
                        <a:rPr lang="es-CO" sz="800" kern="100">
                          <a:effectLst/>
                          <a:latin typeface="Arial" panose="020B0604020202020204" pitchFamily="34" charset="0"/>
                          <a:ea typeface="Aptos" panose="020B0004020202020204" pitchFamily="34" charset="0"/>
                          <a:cs typeface="Times New Roman" panose="02020603050405020304" pitchFamily="18" charset="0"/>
                        </a:rPr>
                        <a:t>37</a:t>
                      </a:r>
                      <a:endParaRPr lang="es-CO" sz="1200" kern="100">
                        <a:effectLst/>
                        <a:latin typeface="Arial" panose="020B06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r>
                        <a:rPr lang="es-CO" sz="800" kern="100">
                          <a:effectLst/>
                          <a:latin typeface="Arial" panose="020B0604020202020204" pitchFamily="34" charset="0"/>
                          <a:ea typeface="Aptos" panose="020B0004020202020204" pitchFamily="34" charset="0"/>
                          <a:cs typeface="Times New Roman" panose="02020603050405020304" pitchFamily="18" charset="0"/>
                        </a:rPr>
                        <a:t>1</a:t>
                      </a:r>
                      <a:endParaRPr lang="es-CO" sz="1200" kern="100">
                        <a:effectLst/>
                        <a:latin typeface="Arial" panose="020B06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r>
                        <a:rPr lang="es-CO" sz="800" kern="100">
                          <a:effectLst/>
                          <a:latin typeface="Arial" panose="020B0604020202020204" pitchFamily="34" charset="0"/>
                          <a:ea typeface="Aptos" panose="020B0004020202020204" pitchFamily="34" charset="0"/>
                          <a:cs typeface="Times New Roman" panose="02020603050405020304" pitchFamily="18" charset="0"/>
                        </a:rPr>
                        <a:t>16</a:t>
                      </a:r>
                      <a:endParaRPr lang="es-CO" sz="1200" kern="100">
                        <a:effectLst/>
                        <a:latin typeface="Arial" panose="020B06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vMerge="1">
                  <a:txBody>
                    <a:bodyPr/>
                    <a:lstStyle/>
                    <a:p>
                      <a:endParaRPr lang="es-CO"/>
                    </a:p>
                  </a:txBody>
                  <a:tcPr/>
                </a:tc>
                <a:tc vMerge="1">
                  <a:txBody>
                    <a:bodyPr/>
                    <a:lstStyle/>
                    <a:p>
                      <a:endParaRPr lang="es-CO"/>
                    </a:p>
                  </a:txBody>
                  <a:tcPr/>
                </a:tc>
                <a:extLst>
                  <a:ext uri="{0D108BD9-81ED-4DB2-BD59-A6C34878D82A}">
                    <a16:rowId xmlns:a16="http://schemas.microsoft.com/office/drawing/2014/main" val="1381283050"/>
                  </a:ext>
                </a:extLst>
              </a:tr>
              <a:tr h="148728">
                <a:tc vMerge="1">
                  <a:txBody>
                    <a:bodyPr/>
                    <a:lstStyle/>
                    <a:p>
                      <a:endParaRPr lang="es-CO"/>
                    </a:p>
                  </a:txBody>
                  <a:tcPr/>
                </a:tc>
                <a:tc vMerge="1">
                  <a:txBody>
                    <a:bodyPr/>
                    <a:lstStyle/>
                    <a:p>
                      <a:endParaRPr lang="es-CO"/>
                    </a:p>
                  </a:txBody>
                  <a:tcPr/>
                </a:tc>
                <a:tc>
                  <a:txBody>
                    <a:bodyPr/>
                    <a:lstStyle/>
                    <a:p>
                      <a:pPr algn="ctr">
                        <a:buNone/>
                      </a:pPr>
                      <a:r>
                        <a:rPr lang="es-CO" sz="800" kern="100">
                          <a:effectLst/>
                          <a:latin typeface="Arial" panose="020B0604020202020204" pitchFamily="34" charset="0"/>
                          <a:ea typeface="Aptos" panose="020B0004020202020204" pitchFamily="34" charset="0"/>
                          <a:cs typeface="Times New Roman" panose="02020603050405020304" pitchFamily="18" charset="0"/>
                        </a:rPr>
                        <a:t>35</a:t>
                      </a:r>
                      <a:endParaRPr lang="es-CO" sz="1200" kern="100">
                        <a:effectLst/>
                        <a:latin typeface="Arial" panose="020B06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r>
                        <a:rPr lang="es-CO" sz="800" kern="100">
                          <a:effectLst/>
                          <a:latin typeface="Arial" panose="020B0604020202020204" pitchFamily="34" charset="0"/>
                          <a:ea typeface="Aptos" panose="020B0004020202020204" pitchFamily="34" charset="0"/>
                          <a:cs typeface="Times New Roman" panose="02020603050405020304" pitchFamily="18" charset="0"/>
                        </a:rPr>
                        <a:t>38</a:t>
                      </a:r>
                      <a:endParaRPr lang="es-CO" sz="1200" kern="100">
                        <a:effectLst/>
                        <a:latin typeface="Arial" panose="020B06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r>
                        <a:rPr lang="es-CO" sz="800" kern="100">
                          <a:effectLst/>
                          <a:latin typeface="Arial" panose="020B0604020202020204" pitchFamily="34" charset="0"/>
                          <a:ea typeface="Aptos" panose="020B0004020202020204" pitchFamily="34" charset="0"/>
                          <a:cs typeface="Times New Roman" panose="02020603050405020304" pitchFamily="18" charset="0"/>
                        </a:rPr>
                        <a:t>2</a:t>
                      </a:r>
                      <a:endParaRPr lang="es-CO" sz="1200" kern="100">
                        <a:effectLst/>
                        <a:latin typeface="Arial" panose="020B06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r>
                        <a:rPr lang="es-CO" sz="800" kern="100">
                          <a:effectLst/>
                          <a:latin typeface="Arial" panose="020B0604020202020204" pitchFamily="34" charset="0"/>
                          <a:ea typeface="Aptos" panose="020B0004020202020204" pitchFamily="34" charset="0"/>
                          <a:cs typeface="Times New Roman" panose="02020603050405020304" pitchFamily="18" charset="0"/>
                        </a:rPr>
                        <a:t>17</a:t>
                      </a:r>
                      <a:endParaRPr lang="es-CO" sz="1200" kern="100">
                        <a:effectLst/>
                        <a:latin typeface="Arial" panose="020B06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vMerge="1">
                  <a:txBody>
                    <a:bodyPr/>
                    <a:lstStyle/>
                    <a:p>
                      <a:endParaRPr lang="es-CO"/>
                    </a:p>
                  </a:txBody>
                  <a:tcPr/>
                </a:tc>
                <a:tc vMerge="1">
                  <a:txBody>
                    <a:bodyPr/>
                    <a:lstStyle/>
                    <a:p>
                      <a:endParaRPr lang="es-CO"/>
                    </a:p>
                  </a:txBody>
                  <a:tcPr/>
                </a:tc>
                <a:extLst>
                  <a:ext uri="{0D108BD9-81ED-4DB2-BD59-A6C34878D82A}">
                    <a16:rowId xmlns:a16="http://schemas.microsoft.com/office/drawing/2014/main" val="797778363"/>
                  </a:ext>
                </a:extLst>
              </a:tr>
              <a:tr h="148728">
                <a:tc vMerge="1">
                  <a:txBody>
                    <a:bodyPr/>
                    <a:lstStyle/>
                    <a:p>
                      <a:endParaRPr lang="es-CO"/>
                    </a:p>
                  </a:txBody>
                  <a:tcPr/>
                </a:tc>
                <a:tc rowSpan="3">
                  <a:txBody>
                    <a:bodyPr/>
                    <a:lstStyle/>
                    <a:p>
                      <a:pPr algn="ctr">
                        <a:buNone/>
                      </a:pPr>
                      <a:r>
                        <a:rPr lang="es-CO" sz="800" kern="100">
                          <a:effectLst/>
                          <a:latin typeface="Arial" panose="020B0604020202020204" pitchFamily="34" charset="0"/>
                          <a:ea typeface="Aptos" panose="020B0004020202020204" pitchFamily="34" charset="0"/>
                          <a:cs typeface="Times New Roman" panose="02020603050405020304" pitchFamily="18" charset="0"/>
                        </a:rPr>
                        <a:t>LLAMADA VIRTUAL</a:t>
                      </a:r>
                      <a:endParaRPr lang="es-CO" sz="1200" kern="100">
                        <a:effectLst/>
                        <a:latin typeface="Arial" panose="020B06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r>
                        <a:rPr lang="es-CO" sz="800" kern="100">
                          <a:effectLst/>
                          <a:latin typeface="Arial" panose="020B0604020202020204" pitchFamily="34" charset="0"/>
                          <a:ea typeface="Aptos" panose="020B0004020202020204" pitchFamily="34" charset="0"/>
                          <a:cs typeface="Times New Roman" panose="02020603050405020304" pitchFamily="18" charset="0"/>
                        </a:rPr>
                        <a:t>36</a:t>
                      </a:r>
                      <a:endParaRPr lang="es-CO" sz="1200" kern="100">
                        <a:effectLst/>
                        <a:latin typeface="Arial" panose="020B06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r>
                        <a:rPr lang="es-CO" sz="800" kern="100">
                          <a:effectLst/>
                          <a:latin typeface="Arial" panose="020B0604020202020204" pitchFamily="34" charset="0"/>
                          <a:ea typeface="Aptos" panose="020B0004020202020204" pitchFamily="34" charset="0"/>
                          <a:cs typeface="Times New Roman" panose="02020603050405020304" pitchFamily="18" charset="0"/>
                        </a:rPr>
                        <a:t>39</a:t>
                      </a:r>
                      <a:endParaRPr lang="es-CO" sz="1200" kern="100">
                        <a:effectLst/>
                        <a:latin typeface="Arial" panose="020B06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r>
                        <a:rPr lang="es-CO" sz="800" kern="100">
                          <a:effectLst/>
                          <a:latin typeface="Arial" panose="020B0604020202020204" pitchFamily="34" charset="0"/>
                          <a:ea typeface="Aptos" panose="020B0004020202020204" pitchFamily="34" charset="0"/>
                          <a:cs typeface="Times New Roman" panose="02020603050405020304" pitchFamily="18" charset="0"/>
                        </a:rPr>
                        <a:t>1</a:t>
                      </a:r>
                      <a:endParaRPr lang="es-CO" sz="1200" kern="100">
                        <a:effectLst/>
                        <a:latin typeface="Arial" panose="020B06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r>
                        <a:rPr lang="es-CO" sz="800" kern="100">
                          <a:effectLst/>
                          <a:latin typeface="Arial" panose="020B0604020202020204" pitchFamily="34" charset="0"/>
                          <a:ea typeface="Aptos" panose="020B0004020202020204" pitchFamily="34" charset="0"/>
                          <a:cs typeface="Times New Roman" panose="02020603050405020304" pitchFamily="18" charset="0"/>
                        </a:rPr>
                        <a:t>18</a:t>
                      </a:r>
                      <a:endParaRPr lang="es-CO" sz="1200" kern="100">
                        <a:effectLst/>
                        <a:latin typeface="Arial" panose="020B06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vMerge="1">
                  <a:txBody>
                    <a:bodyPr/>
                    <a:lstStyle/>
                    <a:p>
                      <a:endParaRPr lang="es-CO"/>
                    </a:p>
                  </a:txBody>
                  <a:tcPr/>
                </a:tc>
                <a:tc vMerge="1">
                  <a:txBody>
                    <a:bodyPr/>
                    <a:lstStyle/>
                    <a:p>
                      <a:endParaRPr lang="es-CO"/>
                    </a:p>
                  </a:txBody>
                  <a:tcPr/>
                </a:tc>
                <a:extLst>
                  <a:ext uri="{0D108BD9-81ED-4DB2-BD59-A6C34878D82A}">
                    <a16:rowId xmlns:a16="http://schemas.microsoft.com/office/drawing/2014/main" val="3363144703"/>
                  </a:ext>
                </a:extLst>
              </a:tr>
              <a:tr h="148728">
                <a:tc vMerge="1">
                  <a:txBody>
                    <a:bodyPr/>
                    <a:lstStyle/>
                    <a:p>
                      <a:endParaRPr lang="es-CO"/>
                    </a:p>
                  </a:txBody>
                  <a:tcPr/>
                </a:tc>
                <a:tc vMerge="1">
                  <a:txBody>
                    <a:bodyPr/>
                    <a:lstStyle/>
                    <a:p>
                      <a:endParaRPr lang="es-CO"/>
                    </a:p>
                  </a:txBody>
                  <a:tcPr/>
                </a:tc>
                <a:tc>
                  <a:txBody>
                    <a:bodyPr/>
                    <a:lstStyle/>
                    <a:p>
                      <a:pPr algn="ctr">
                        <a:buNone/>
                      </a:pPr>
                      <a:r>
                        <a:rPr lang="es-CO" sz="800" kern="100">
                          <a:effectLst/>
                          <a:latin typeface="Arial" panose="020B0604020202020204" pitchFamily="34" charset="0"/>
                          <a:ea typeface="Aptos" panose="020B0004020202020204" pitchFamily="34" charset="0"/>
                          <a:cs typeface="Times New Roman" panose="02020603050405020304" pitchFamily="18" charset="0"/>
                        </a:rPr>
                        <a:t>37</a:t>
                      </a:r>
                      <a:endParaRPr lang="es-CO" sz="1200" kern="100">
                        <a:effectLst/>
                        <a:latin typeface="Arial" panose="020B06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r>
                        <a:rPr lang="es-CO" sz="800" kern="100">
                          <a:effectLst/>
                          <a:latin typeface="Arial" panose="020B0604020202020204" pitchFamily="34" charset="0"/>
                          <a:ea typeface="Aptos" panose="020B0004020202020204" pitchFamily="34" charset="0"/>
                          <a:cs typeface="Times New Roman" panose="02020603050405020304" pitchFamily="18" charset="0"/>
                        </a:rPr>
                        <a:t>40</a:t>
                      </a:r>
                      <a:endParaRPr lang="es-CO" sz="1200" kern="100">
                        <a:effectLst/>
                        <a:latin typeface="Arial" panose="020B06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r>
                        <a:rPr lang="es-CO" sz="800" kern="100">
                          <a:effectLst/>
                          <a:latin typeface="Arial" panose="020B0604020202020204" pitchFamily="34" charset="0"/>
                          <a:ea typeface="Aptos" panose="020B0004020202020204" pitchFamily="34" charset="0"/>
                          <a:cs typeface="Times New Roman" panose="02020603050405020304" pitchFamily="18" charset="0"/>
                        </a:rPr>
                        <a:t>2</a:t>
                      </a:r>
                      <a:endParaRPr lang="es-CO" sz="1200" kern="100">
                        <a:effectLst/>
                        <a:latin typeface="Arial" panose="020B06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r>
                        <a:rPr lang="es-CO" sz="800" kern="100" dirty="0">
                          <a:effectLst/>
                          <a:latin typeface="Arial" panose="020B0604020202020204" pitchFamily="34" charset="0"/>
                          <a:ea typeface="Aptos" panose="020B0004020202020204" pitchFamily="34" charset="0"/>
                          <a:cs typeface="Times New Roman" panose="02020603050405020304" pitchFamily="18" charset="0"/>
                        </a:rPr>
                        <a:t>19</a:t>
                      </a:r>
                      <a:endParaRPr lang="es-CO" sz="1200" kern="100" dirty="0">
                        <a:effectLst/>
                        <a:latin typeface="Arial" panose="020B06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vMerge="1">
                  <a:txBody>
                    <a:bodyPr/>
                    <a:lstStyle/>
                    <a:p>
                      <a:endParaRPr lang="es-CO"/>
                    </a:p>
                  </a:txBody>
                  <a:tcPr/>
                </a:tc>
                <a:tc vMerge="1">
                  <a:txBody>
                    <a:bodyPr/>
                    <a:lstStyle/>
                    <a:p>
                      <a:endParaRPr lang="es-CO"/>
                    </a:p>
                  </a:txBody>
                  <a:tcPr/>
                </a:tc>
                <a:extLst>
                  <a:ext uri="{0D108BD9-81ED-4DB2-BD59-A6C34878D82A}">
                    <a16:rowId xmlns:a16="http://schemas.microsoft.com/office/drawing/2014/main" val="3475710968"/>
                  </a:ext>
                </a:extLst>
              </a:tr>
              <a:tr h="148728">
                <a:tc vMerge="1">
                  <a:txBody>
                    <a:bodyPr/>
                    <a:lstStyle/>
                    <a:p>
                      <a:endParaRPr lang="es-CO"/>
                    </a:p>
                  </a:txBody>
                  <a:tcPr/>
                </a:tc>
                <a:tc vMerge="1">
                  <a:txBody>
                    <a:bodyPr/>
                    <a:lstStyle/>
                    <a:p>
                      <a:endParaRPr lang="es-CO"/>
                    </a:p>
                  </a:txBody>
                  <a:tcPr/>
                </a:tc>
                <a:tc>
                  <a:txBody>
                    <a:bodyPr/>
                    <a:lstStyle/>
                    <a:p>
                      <a:pPr algn="ctr">
                        <a:buNone/>
                      </a:pPr>
                      <a:r>
                        <a:rPr lang="es-CO" sz="800" kern="100">
                          <a:effectLst/>
                          <a:latin typeface="Arial" panose="020B0604020202020204" pitchFamily="34" charset="0"/>
                          <a:ea typeface="Aptos" panose="020B0004020202020204" pitchFamily="34" charset="0"/>
                          <a:cs typeface="Times New Roman" panose="02020603050405020304" pitchFamily="18" charset="0"/>
                        </a:rPr>
                        <a:t>38</a:t>
                      </a:r>
                      <a:endParaRPr lang="es-CO" sz="1200" kern="100">
                        <a:effectLst/>
                        <a:latin typeface="Arial" panose="020B06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r>
                        <a:rPr lang="es-CO" sz="800" kern="100">
                          <a:effectLst/>
                          <a:latin typeface="Arial" panose="020B0604020202020204" pitchFamily="34" charset="0"/>
                          <a:ea typeface="Aptos" panose="020B0004020202020204" pitchFamily="34" charset="0"/>
                          <a:cs typeface="Times New Roman" panose="02020603050405020304" pitchFamily="18" charset="0"/>
                        </a:rPr>
                        <a:t>41</a:t>
                      </a:r>
                      <a:endParaRPr lang="es-CO" sz="1200" kern="100">
                        <a:effectLst/>
                        <a:latin typeface="Arial" panose="020B06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r>
                        <a:rPr lang="es-CO" sz="800" kern="100" dirty="0">
                          <a:effectLst/>
                          <a:latin typeface="Arial" panose="020B0604020202020204" pitchFamily="34" charset="0"/>
                          <a:ea typeface="Aptos" panose="020B0004020202020204" pitchFamily="34" charset="0"/>
                          <a:cs typeface="Times New Roman" panose="02020603050405020304" pitchFamily="18" charset="0"/>
                        </a:rPr>
                        <a:t>3</a:t>
                      </a:r>
                      <a:endParaRPr lang="es-CO" sz="1200" kern="100" dirty="0">
                        <a:effectLst/>
                        <a:latin typeface="Arial" panose="020B06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r>
                        <a:rPr lang="es-CO" sz="800" kern="100" dirty="0">
                          <a:effectLst/>
                          <a:latin typeface="Arial" panose="020B0604020202020204" pitchFamily="34" charset="0"/>
                          <a:ea typeface="Aptos" panose="020B0004020202020204" pitchFamily="34" charset="0"/>
                          <a:cs typeface="Times New Roman" panose="02020603050405020304" pitchFamily="18" charset="0"/>
                        </a:rPr>
                        <a:t>20</a:t>
                      </a:r>
                      <a:endParaRPr lang="es-CO" sz="1200" kern="100" dirty="0">
                        <a:effectLst/>
                        <a:latin typeface="Arial" panose="020B06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vMerge="1">
                  <a:txBody>
                    <a:bodyPr/>
                    <a:lstStyle/>
                    <a:p>
                      <a:endParaRPr lang="es-CO"/>
                    </a:p>
                  </a:txBody>
                  <a:tcPr/>
                </a:tc>
                <a:tc vMerge="1">
                  <a:txBody>
                    <a:bodyPr/>
                    <a:lstStyle/>
                    <a:p>
                      <a:endParaRPr lang="es-CO"/>
                    </a:p>
                  </a:txBody>
                  <a:tcPr/>
                </a:tc>
                <a:extLst>
                  <a:ext uri="{0D108BD9-81ED-4DB2-BD59-A6C34878D82A}">
                    <a16:rowId xmlns:a16="http://schemas.microsoft.com/office/drawing/2014/main" val="4280301885"/>
                  </a:ext>
                </a:extLst>
              </a:tr>
            </a:tbl>
          </a:graphicData>
        </a:graphic>
      </p:graphicFrame>
    </p:spTree>
    <p:extLst>
      <p:ext uri="{BB962C8B-B14F-4D97-AF65-F5344CB8AC3E}">
        <p14:creationId xmlns:p14="http://schemas.microsoft.com/office/powerpoint/2010/main" val="6382281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13" name="Título 2">
            <a:extLst>
              <a:ext uri="{FF2B5EF4-FFF2-40B4-BE49-F238E27FC236}">
                <a16:creationId xmlns:a16="http://schemas.microsoft.com/office/drawing/2014/main" id="{3F424750-EE83-EC98-C8A2-BF86379413D9}"/>
              </a:ext>
              <a:ext uri="{C183D7F6-B498-43B3-948B-1728B52AA6E4}">
                <adec:decorative xmlns:adec="http://schemas.microsoft.com/office/drawing/2017/decorative" val="0"/>
              </a:ext>
            </a:extLst>
          </p:cNvPr>
          <p:cNvSpPr txBox="1">
            <a:spLocks noGrp="1"/>
          </p:cNvSpPr>
          <p:nvPr>
            <p:ph type="title" idx="4294967295"/>
          </p:nvPr>
        </p:nvSpPr>
        <p:spPr>
          <a:xfrm>
            <a:off x="628650" y="-993775"/>
            <a:ext cx="7886700" cy="9937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defPPr marR="0" lvl="0" algn="l" rtl="0">
              <a:lnSpc>
                <a:spcPct val="100000"/>
              </a:lnSpc>
              <a:spcBef>
                <a:spcPts val="0"/>
              </a:spcBef>
              <a:spcAft>
                <a:spcPts val="0"/>
              </a:spcAft>
              <a:defRPr/>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s-ES" sz="1400" b="0" i="0" u="none" strike="noStrike" kern="0" cap="none" spc="0" normalizeH="0" baseline="0" noProof="0" dirty="0">
                <a:ln>
                  <a:noFill/>
                </a:ln>
                <a:solidFill>
                  <a:srgbClr val="000000"/>
                </a:solidFill>
                <a:effectLst/>
                <a:uLnTx/>
                <a:uFillTx/>
                <a:latin typeface="Arial"/>
                <a:ea typeface="Arial"/>
                <a:cs typeface="Arial"/>
                <a:sym typeface="Arial"/>
              </a:rPr>
              <a:t>PREGUNTA 2 ENCUESTA CÓDIGO QR EN LOS CENTROS DE ATENCIÓN DE LA FISCALÍA</a:t>
            </a:r>
            <a:endParaRPr kumimoji="0" lang="es-CO" sz="14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70" name="Google Shape;70;p11">
            <a:extLst>
              <a:ext uri="{C183D7F6-B498-43B3-948B-1728B52AA6E4}">
                <adec:decorative xmlns:adec="http://schemas.microsoft.com/office/drawing/2017/decorative" val="1"/>
              </a:ext>
            </a:extLst>
          </p:cNvPr>
          <p:cNvSpPr txBox="1">
            <a:spLocks/>
          </p:cNvSpPr>
          <p:nvPr/>
        </p:nvSpPr>
        <p:spPr>
          <a:xfrm>
            <a:off x="1973275" y="0"/>
            <a:ext cx="4380000" cy="431700"/>
          </a:xfrm>
          <a:prstGeom prst="rect">
            <a:avLst/>
          </a:prstGeom>
          <a:noFill/>
          <a:ln>
            <a:noFill/>
            <a:prstDash/>
          </a:ln>
          <a:effectLst/>
        </p:spPr>
        <p:txBody>
          <a:bodyPr rot="0" spcFirstLastPara="1" vertOverflow="overflow" horzOverflow="overflow" vert="horz" wrap="square" lIns="91425" tIns="91425" rIns="91425" bIns="91425"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s-419" sz="2200" b="1" i="0" u="none" strike="noStrike" kern="0" cap="none" spc="0" normalizeH="0" baseline="0" noProof="0" dirty="0">
                <a:ln>
                  <a:noFill/>
                </a:ln>
                <a:solidFill>
                  <a:srgbClr val="00385F"/>
                </a:solidFill>
                <a:effectLst/>
                <a:uLnTx/>
                <a:uFillTx/>
                <a:latin typeface="Montserrat"/>
                <a:ea typeface="Montserrat"/>
                <a:cs typeface="Montserrat"/>
                <a:sym typeface="Montserrat"/>
              </a:rPr>
              <a:t>PREGUNTA 2</a:t>
            </a:r>
          </a:p>
        </p:txBody>
      </p:sp>
      <p:sp>
        <p:nvSpPr>
          <p:cNvPr id="71" name="Google Shape;71;p11"/>
          <p:cNvSpPr txBox="1"/>
          <p:nvPr/>
        </p:nvSpPr>
        <p:spPr>
          <a:xfrm>
            <a:off x="1973275" y="359999"/>
            <a:ext cx="6767954" cy="633775"/>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s-ES" sz="1800" dirty="0">
                <a:solidFill>
                  <a:srgbClr val="017B8F"/>
                </a:solidFill>
                <a:latin typeface="Montserrat"/>
                <a:ea typeface="Montserrat"/>
                <a:cs typeface="Montserrat"/>
                <a:sym typeface="Montserrat"/>
              </a:rPr>
              <a:t>¿Cómo califica la información </a:t>
            </a:r>
            <a:r>
              <a:rPr lang="es-ES" sz="1600" dirty="0">
                <a:solidFill>
                  <a:srgbClr val="017B8F"/>
                </a:solidFill>
                <a:latin typeface="Montserrat"/>
                <a:ea typeface="Montserrat"/>
                <a:cs typeface="Montserrat"/>
                <a:sym typeface="Montserrat"/>
              </a:rPr>
              <a:t>suministrada</a:t>
            </a:r>
            <a:r>
              <a:rPr lang="es-ES" sz="1800" dirty="0">
                <a:solidFill>
                  <a:srgbClr val="017B8F"/>
                </a:solidFill>
                <a:latin typeface="Montserrat"/>
                <a:ea typeface="Montserrat"/>
                <a:cs typeface="Montserrat"/>
                <a:sym typeface="Montserrat"/>
              </a:rPr>
              <a:t> por parte del servidor que lo atendió?</a:t>
            </a:r>
            <a:endParaRPr lang="es-419" sz="1800" dirty="0">
              <a:solidFill>
                <a:srgbClr val="017B8F"/>
              </a:solidFill>
              <a:latin typeface="Montserrat"/>
              <a:ea typeface="Montserrat"/>
              <a:cs typeface="Montserrat"/>
              <a:sym typeface="Montserrat"/>
            </a:endParaRPr>
          </a:p>
        </p:txBody>
      </p:sp>
      <p:graphicFrame>
        <p:nvGraphicFramePr>
          <p:cNvPr id="7" name="Tabla 6" descr="Tabla comparativa pregunta 2, entre el primer y segundo semestre de 2025">
            <a:extLst>
              <a:ext uri="{FF2B5EF4-FFF2-40B4-BE49-F238E27FC236}">
                <a16:creationId xmlns:a16="http://schemas.microsoft.com/office/drawing/2014/main" id="{DFE4F395-30FA-834E-D833-585B219C23EF}"/>
              </a:ext>
            </a:extLst>
          </p:cNvPr>
          <p:cNvGraphicFramePr>
            <a:graphicFrameLocks noGrp="1"/>
          </p:cNvGraphicFramePr>
          <p:nvPr>
            <p:extLst>
              <p:ext uri="{D42A27DB-BD31-4B8C-83A1-F6EECF244321}">
                <p14:modId xmlns:p14="http://schemas.microsoft.com/office/powerpoint/2010/main" val="3290120936"/>
              </p:ext>
            </p:extLst>
          </p:nvPr>
        </p:nvGraphicFramePr>
        <p:xfrm>
          <a:off x="2894275" y="1148315"/>
          <a:ext cx="5287121" cy="1189208"/>
        </p:xfrm>
        <a:graphic>
          <a:graphicData uri="http://schemas.openxmlformats.org/drawingml/2006/table">
            <a:tbl>
              <a:tblPr firstRow="1"/>
              <a:tblGrid>
                <a:gridCol w="1692428">
                  <a:extLst>
                    <a:ext uri="{9D8B030D-6E8A-4147-A177-3AD203B41FA5}">
                      <a16:colId xmlns:a16="http://schemas.microsoft.com/office/drawing/2014/main" val="479991885"/>
                    </a:ext>
                  </a:extLst>
                </a:gridCol>
                <a:gridCol w="1756465">
                  <a:extLst>
                    <a:ext uri="{9D8B030D-6E8A-4147-A177-3AD203B41FA5}">
                      <a16:colId xmlns:a16="http://schemas.microsoft.com/office/drawing/2014/main" val="3918864835"/>
                    </a:ext>
                  </a:extLst>
                </a:gridCol>
                <a:gridCol w="1838228">
                  <a:extLst>
                    <a:ext uri="{9D8B030D-6E8A-4147-A177-3AD203B41FA5}">
                      <a16:colId xmlns:a16="http://schemas.microsoft.com/office/drawing/2014/main" val="1646523460"/>
                    </a:ext>
                  </a:extLst>
                </a:gridCol>
              </a:tblGrid>
              <a:tr h="217658">
                <a:tc>
                  <a:txBody>
                    <a:bodyPr/>
                    <a:lstStyle/>
                    <a:p>
                      <a:pPr algn="ctr" fontAlgn="ctr">
                        <a:buNone/>
                      </a:pPr>
                      <a:r>
                        <a:rPr lang="es-CO" sz="1000" b="1" i="0" u="none" strike="noStrike" dirty="0">
                          <a:solidFill>
                            <a:srgbClr val="0097A7"/>
                          </a:solidFill>
                          <a:effectLst/>
                          <a:latin typeface="Roboto" panose="02000000000000000000" pitchFamily="2" charset="0"/>
                        </a:rPr>
                        <a:t>CALIFICACIÓN​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s-CO" sz="1000" b="1" i="0" u="none" strike="noStrike" dirty="0">
                          <a:solidFill>
                            <a:srgbClr val="0097A7"/>
                          </a:solidFill>
                          <a:effectLst/>
                          <a:latin typeface="Roboto" panose="02000000000000000000" pitchFamily="2" charset="0"/>
                        </a:rPr>
                        <a:t>PRIMER SEMESTRE 2025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s-CO" sz="1000" b="1" i="0" u="none" strike="noStrike" dirty="0">
                          <a:solidFill>
                            <a:srgbClr val="0097A7"/>
                          </a:solidFill>
                          <a:effectLst/>
                          <a:latin typeface="Roboto" panose="02000000000000000000" pitchFamily="2" charset="0"/>
                        </a:rPr>
                        <a:t>SEGUNDO SEMESTRE 2025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41886543"/>
                  </a:ext>
                </a:extLst>
              </a:tr>
              <a:tr h="126195">
                <a:tc>
                  <a:txBody>
                    <a:bodyPr/>
                    <a:lstStyle/>
                    <a:p>
                      <a:pPr algn="l" fontAlgn="b">
                        <a:buNone/>
                      </a:pPr>
                      <a:r>
                        <a:rPr lang="es-CO" sz="1000" b="0" i="0" u="none" strike="noStrike" dirty="0">
                          <a:solidFill>
                            <a:srgbClr val="0097A7"/>
                          </a:solidFill>
                          <a:effectLst/>
                          <a:latin typeface="Roboto" panose="02000000000000000000" pitchFamily="2" charset="0"/>
                        </a:rPr>
                        <a:t>EXCELENTE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s-CO" sz="1000" b="0" i="0" u="none" strike="noStrike" dirty="0">
                          <a:solidFill>
                            <a:srgbClr val="0097A7"/>
                          </a:solidFill>
                          <a:effectLst/>
                          <a:latin typeface="Roboto" panose="02000000000000000000" pitchFamily="2" charset="0"/>
                        </a:rPr>
                        <a:t>                   12.271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s-CO" sz="1000" b="0" i="0" u="none" strike="noStrike" dirty="0">
                          <a:solidFill>
                            <a:srgbClr val="0097A7"/>
                          </a:solidFill>
                          <a:effectLst/>
                          <a:latin typeface="Roboto" panose="02000000000000000000" pitchFamily="2" charset="0"/>
                        </a:rPr>
                        <a:t>                   15.952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735402654"/>
                  </a:ext>
                </a:extLst>
              </a:tr>
              <a:tr h="126195">
                <a:tc>
                  <a:txBody>
                    <a:bodyPr/>
                    <a:lstStyle/>
                    <a:p>
                      <a:pPr algn="l" fontAlgn="b">
                        <a:buNone/>
                      </a:pPr>
                      <a:r>
                        <a:rPr lang="es-CO" sz="1000" b="0" i="0" u="none" strike="noStrike">
                          <a:solidFill>
                            <a:srgbClr val="0097A7"/>
                          </a:solidFill>
                          <a:effectLst/>
                          <a:latin typeface="Roboto" panose="02000000000000000000" pitchFamily="2" charset="0"/>
                        </a:rPr>
                        <a:t>BUENO</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s-CO" sz="1000" b="0" i="0" u="none" strike="noStrike" dirty="0">
                          <a:solidFill>
                            <a:srgbClr val="0097A7"/>
                          </a:solidFill>
                          <a:effectLst/>
                          <a:latin typeface="Roboto" panose="02000000000000000000" pitchFamily="2" charset="0"/>
                        </a:rPr>
                        <a:t>                        567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s-CO" sz="1000" b="0" i="0" u="none" strike="noStrike" dirty="0">
                          <a:solidFill>
                            <a:srgbClr val="0097A7"/>
                          </a:solidFill>
                          <a:effectLst/>
                          <a:latin typeface="Roboto" panose="02000000000000000000" pitchFamily="2" charset="0"/>
                        </a:rPr>
                        <a:t>                        345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251411021"/>
                  </a:ext>
                </a:extLst>
              </a:tr>
              <a:tr h="126195">
                <a:tc>
                  <a:txBody>
                    <a:bodyPr/>
                    <a:lstStyle/>
                    <a:p>
                      <a:pPr algn="l" fontAlgn="b">
                        <a:buNone/>
                      </a:pPr>
                      <a:r>
                        <a:rPr lang="es-CO" sz="1000" b="0" i="0" u="none" strike="noStrike">
                          <a:solidFill>
                            <a:srgbClr val="0097A7"/>
                          </a:solidFill>
                          <a:effectLst/>
                          <a:latin typeface="Roboto" panose="02000000000000000000" pitchFamily="2" charset="0"/>
                        </a:rPr>
                        <a:t>REGULAR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s-CO" sz="1000" b="0" i="0" u="none" strike="noStrike" dirty="0">
                          <a:solidFill>
                            <a:srgbClr val="0097A7"/>
                          </a:solidFill>
                          <a:effectLst/>
                          <a:latin typeface="Roboto" panose="02000000000000000000" pitchFamily="2" charset="0"/>
                        </a:rPr>
                        <a:t>                        416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s-CO" sz="1000" b="0" i="0" u="none" strike="noStrike" dirty="0">
                          <a:solidFill>
                            <a:srgbClr val="0097A7"/>
                          </a:solidFill>
                          <a:effectLst/>
                          <a:latin typeface="Roboto" panose="02000000000000000000" pitchFamily="2" charset="0"/>
                        </a:rPr>
                        <a:t>                           43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572902303"/>
                  </a:ext>
                </a:extLst>
              </a:tr>
              <a:tr h="126195">
                <a:tc>
                  <a:txBody>
                    <a:bodyPr/>
                    <a:lstStyle/>
                    <a:p>
                      <a:pPr algn="l" fontAlgn="b">
                        <a:buNone/>
                      </a:pPr>
                      <a:r>
                        <a:rPr lang="es-CO" sz="1000" b="0" i="0" u="none" strike="noStrike">
                          <a:solidFill>
                            <a:srgbClr val="0097A7"/>
                          </a:solidFill>
                          <a:effectLst/>
                          <a:latin typeface="Roboto" panose="02000000000000000000" pitchFamily="2" charset="0"/>
                        </a:rPr>
                        <a:t>MALO</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s-CO" sz="1000" b="0" i="0" u="none" strike="noStrike" dirty="0">
                          <a:solidFill>
                            <a:srgbClr val="0097A7"/>
                          </a:solidFill>
                          <a:effectLst/>
                          <a:latin typeface="Roboto" panose="02000000000000000000" pitchFamily="2" charset="0"/>
                        </a:rPr>
                        <a:t>                           13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s-CO" sz="1000" b="0" i="0" u="none" strike="noStrike" dirty="0">
                          <a:solidFill>
                            <a:srgbClr val="0097A7"/>
                          </a:solidFill>
                          <a:effectLst/>
                          <a:latin typeface="Roboto" panose="02000000000000000000" pitchFamily="2" charset="0"/>
                        </a:rPr>
                        <a:t>                           12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225257354"/>
                  </a:ext>
                </a:extLst>
              </a:tr>
              <a:tr h="126195">
                <a:tc>
                  <a:txBody>
                    <a:bodyPr/>
                    <a:lstStyle/>
                    <a:p>
                      <a:pPr algn="l" fontAlgn="b">
                        <a:buNone/>
                      </a:pPr>
                      <a:r>
                        <a:rPr lang="es-CO" sz="1000" b="0" i="0" u="none" strike="noStrike">
                          <a:solidFill>
                            <a:srgbClr val="0097A7"/>
                          </a:solidFill>
                          <a:effectLst/>
                          <a:latin typeface="Roboto" panose="02000000000000000000" pitchFamily="2" charset="0"/>
                        </a:rPr>
                        <a:t>MUY MALO</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s-CO" sz="1000" b="0" i="0" u="none" strike="noStrike" dirty="0">
                          <a:solidFill>
                            <a:srgbClr val="0097A7"/>
                          </a:solidFill>
                          <a:effectLst/>
                          <a:latin typeface="Roboto" panose="02000000000000000000" pitchFamily="2" charset="0"/>
                        </a:rPr>
                        <a:t>                           22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s-CO" sz="1000" b="0" i="0" u="none" strike="noStrike" dirty="0">
                          <a:solidFill>
                            <a:srgbClr val="0097A7"/>
                          </a:solidFill>
                          <a:effectLst/>
                          <a:latin typeface="Roboto" panose="02000000000000000000" pitchFamily="2" charset="0"/>
                        </a:rPr>
                        <a:t>                           31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681799820"/>
                  </a:ext>
                </a:extLst>
              </a:tr>
              <a:tr h="126195">
                <a:tc>
                  <a:txBody>
                    <a:bodyPr/>
                    <a:lstStyle/>
                    <a:p>
                      <a:pPr algn="r" fontAlgn="b">
                        <a:buNone/>
                      </a:pPr>
                      <a:r>
                        <a:rPr lang="es-CO" sz="1000" b="1" i="0" u="none" strike="noStrike" dirty="0">
                          <a:solidFill>
                            <a:srgbClr val="0097A7"/>
                          </a:solidFill>
                          <a:effectLst/>
                          <a:latin typeface="Roboto" panose="02000000000000000000" pitchFamily="2" charset="0"/>
                        </a:rPr>
                        <a:t>TOTAL​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s-CO" sz="1000" b="1" i="0" u="none" strike="noStrike" dirty="0">
                          <a:solidFill>
                            <a:srgbClr val="0097A7"/>
                          </a:solidFill>
                          <a:effectLst/>
                          <a:latin typeface="Roboto" panose="02000000000000000000" pitchFamily="2" charset="0"/>
                        </a:rPr>
                        <a:t>                   13.289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s-CO" sz="1000" b="1" i="0" u="none" strike="noStrike" dirty="0">
                          <a:solidFill>
                            <a:srgbClr val="0097A7"/>
                          </a:solidFill>
                          <a:effectLst/>
                          <a:latin typeface="Roboto" panose="02000000000000000000" pitchFamily="2" charset="0"/>
                        </a:rPr>
                        <a:t>                   16.383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942715062"/>
                  </a:ext>
                </a:extLst>
              </a:tr>
            </a:tbl>
          </a:graphicData>
        </a:graphic>
      </p:graphicFrame>
      <p:graphicFrame>
        <p:nvGraphicFramePr>
          <p:cNvPr id="12" name="Gráfico 11" descr="Gráfica comparativa que presenta la calificación otorgada por los usuarios a la información suministrada por el servidor que los atendió en los Centros de Atención de la Fiscalía. Predominan las calificaciones positivas en ambos semestres, con un incremento en el nivel “Excelente” durante el segundo semestre de 2025.">
            <a:extLst>
              <a:ext uri="{FF2B5EF4-FFF2-40B4-BE49-F238E27FC236}">
                <a16:creationId xmlns:a16="http://schemas.microsoft.com/office/drawing/2014/main" id="{14B3F735-348A-9636-E385-1FE4690F071C}"/>
              </a:ext>
            </a:extLst>
          </p:cNvPr>
          <p:cNvGraphicFramePr/>
          <p:nvPr>
            <p:extLst>
              <p:ext uri="{D42A27DB-BD31-4B8C-83A1-F6EECF244321}">
                <p14:modId xmlns:p14="http://schemas.microsoft.com/office/powerpoint/2010/main" val="4164662236"/>
              </p:ext>
            </p:extLst>
          </p:nvPr>
        </p:nvGraphicFramePr>
        <p:xfrm>
          <a:off x="2262428" y="2436475"/>
          <a:ext cx="6189647" cy="252702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8335579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7" name="Título 2">
            <a:extLst>
              <a:ext uri="{FF2B5EF4-FFF2-40B4-BE49-F238E27FC236}">
                <a16:creationId xmlns:a16="http://schemas.microsoft.com/office/drawing/2014/main" id="{56649386-A71D-57DF-FA25-FEB1A1F59FCB}"/>
              </a:ext>
            </a:extLst>
          </p:cNvPr>
          <p:cNvSpPr txBox="1">
            <a:spLocks noGrp="1"/>
          </p:cNvSpPr>
          <p:nvPr>
            <p:ph type="title" idx="4294967295"/>
          </p:nvPr>
        </p:nvSpPr>
        <p:spPr>
          <a:xfrm>
            <a:off x="628650" y="-993775"/>
            <a:ext cx="7886700" cy="9937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defPPr marR="0" lvl="0" algn="l" rtl="0">
              <a:lnSpc>
                <a:spcPct val="100000"/>
              </a:lnSpc>
              <a:spcBef>
                <a:spcPts val="0"/>
              </a:spcBef>
              <a:spcAft>
                <a:spcPts val="0"/>
              </a:spcAft>
              <a:defRPr/>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s-ES" sz="1400" b="0" i="0" u="none" strike="noStrike" kern="0" cap="none" spc="0" normalizeH="0" baseline="0" noProof="0" dirty="0">
                <a:ln>
                  <a:noFill/>
                </a:ln>
                <a:solidFill>
                  <a:srgbClr val="000000"/>
                </a:solidFill>
                <a:effectLst/>
                <a:uLnTx/>
                <a:uFillTx/>
                <a:latin typeface="Arial"/>
                <a:ea typeface="Arial"/>
                <a:cs typeface="Arial"/>
                <a:sym typeface="Arial"/>
              </a:rPr>
              <a:t>PREGUNTA 3 ENCUESTA CÓDIGO QR EN LOS CENTROS DE ATENCIÓN DE LA FISCALÍA</a:t>
            </a:r>
            <a:endParaRPr kumimoji="0" lang="es-CO" sz="14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70" name="Google Shape;70;p11">
            <a:extLst>
              <a:ext uri="{C183D7F6-B498-43B3-948B-1728B52AA6E4}">
                <adec:decorative xmlns:adec="http://schemas.microsoft.com/office/drawing/2017/decorative" val="1"/>
              </a:ext>
            </a:extLst>
          </p:cNvPr>
          <p:cNvSpPr txBox="1">
            <a:spLocks/>
          </p:cNvSpPr>
          <p:nvPr/>
        </p:nvSpPr>
        <p:spPr>
          <a:xfrm>
            <a:off x="1973275" y="0"/>
            <a:ext cx="4380000" cy="431700"/>
          </a:xfrm>
          <a:prstGeom prst="rect">
            <a:avLst/>
          </a:prstGeom>
          <a:noFill/>
          <a:ln>
            <a:noFill/>
            <a:prstDash/>
          </a:ln>
          <a:effectLst/>
        </p:spPr>
        <p:txBody>
          <a:bodyPr rot="0" spcFirstLastPara="1" vertOverflow="overflow" horzOverflow="overflow" vert="horz" wrap="square" lIns="91425" tIns="91425" rIns="91425" bIns="91425"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s-419" sz="2200" b="1" i="0" u="none" strike="noStrike" kern="0" cap="none" spc="0" normalizeH="0" baseline="0" noProof="0" dirty="0">
                <a:ln>
                  <a:noFill/>
                </a:ln>
                <a:solidFill>
                  <a:srgbClr val="00385F"/>
                </a:solidFill>
                <a:effectLst/>
                <a:uLnTx/>
                <a:uFillTx/>
                <a:latin typeface="Montserrat"/>
                <a:ea typeface="Montserrat"/>
                <a:cs typeface="Montserrat"/>
                <a:sym typeface="Montserrat"/>
              </a:rPr>
              <a:t>PREGUNTA 3</a:t>
            </a:r>
          </a:p>
        </p:txBody>
      </p:sp>
      <p:sp>
        <p:nvSpPr>
          <p:cNvPr id="71" name="Google Shape;71;p11"/>
          <p:cNvSpPr txBox="1"/>
          <p:nvPr/>
        </p:nvSpPr>
        <p:spPr>
          <a:xfrm>
            <a:off x="1973275" y="360000"/>
            <a:ext cx="7023014" cy="431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s-ES" sz="1800" dirty="0">
                <a:solidFill>
                  <a:srgbClr val="017B8F"/>
                </a:solidFill>
                <a:latin typeface="Montserrat"/>
                <a:ea typeface="Montserrat"/>
                <a:cs typeface="Montserrat"/>
                <a:sym typeface="Montserrat"/>
              </a:rPr>
              <a:t>¿Cómo califica el trato </a:t>
            </a:r>
            <a:r>
              <a:rPr lang="es-ES" sz="1800" dirty="0">
                <a:solidFill>
                  <a:srgbClr val="017B8F"/>
                </a:solidFill>
                <a:latin typeface="Montserrat"/>
                <a:sym typeface="Montserrat"/>
              </a:rPr>
              <a:t>recibido </a:t>
            </a:r>
            <a:r>
              <a:rPr lang="es-ES" sz="1800" dirty="0">
                <a:solidFill>
                  <a:srgbClr val="017B8F"/>
                </a:solidFill>
                <a:latin typeface="Montserrat"/>
                <a:ea typeface="Montserrat"/>
                <a:cs typeface="Montserrat"/>
                <a:sym typeface="Montserrat"/>
              </a:rPr>
              <a:t>por parte del servidor que lo atendió?</a:t>
            </a:r>
            <a:endParaRPr lang="es-419" sz="1800" dirty="0">
              <a:solidFill>
                <a:srgbClr val="017B8F"/>
              </a:solidFill>
              <a:latin typeface="Montserrat"/>
              <a:ea typeface="Montserrat"/>
              <a:cs typeface="Montserrat"/>
              <a:sym typeface="Montserrat"/>
            </a:endParaRPr>
          </a:p>
        </p:txBody>
      </p:sp>
      <p:graphicFrame>
        <p:nvGraphicFramePr>
          <p:cNvPr id="3" name="Tabla 2">
            <a:extLst>
              <a:ext uri="{FF2B5EF4-FFF2-40B4-BE49-F238E27FC236}">
                <a16:creationId xmlns:a16="http://schemas.microsoft.com/office/drawing/2014/main" id="{81F08BDE-12A9-B4BB-3D53-720B4DB67C21}"/>
              </a:ext>
            </a:extLst>
          </p:cNvPr>
          <p:cNvGraphicFramePr>
            <a:graphicFrameLocks noGrp="1"/>
          </p:cNvGraphicFramePr>
          <p:nvPr>
            <p:extLst>
              <p:ext uri="{D42A27DB-BD31-4B8C-83A1-F6EECF244321}">
                <p14:modId xmlns:p14="http://schemas.microsoft.com/office/powerpoint/2010/main" val="3410480413"/>
              </p:ext>
            </p:extLst>
          </p:nvPr>
        </p:nvGraphicFramePr>
        <p:xfrm>
          <a:off x="3355450" y="1094719"/>
          <a:ext cx="4460682" cy="1285875"/>
        </p:xfrm>
        <a:graphic>
          <a:graphicData uri="http://schemas.openxmlformats.org/drawingml/2006/table">
            <a:tbl>
              <a:tblPr firstRow="1"/>
              <a:tblGrid>
                <a:gridCol w="1486894">
                  <a:extLst>
                    <a:ext uri="{9D8B030D-6E8A-4147-A177-3AD203B41FA5}">
                      <a16:colId xmlns:a16="http://schemas.microsoft.com/office/drawing/2014/main" val="4250341694"/>
                    </a:ext>
                  </a:extLst>
                </a:gridCol>
                <a:gridCol w="1486894">
                  <a:extLst>
                    <a:ext uri="{9D8B030D-6E8A-4147-A177-3AD203B41FA5}">
                      <a16:colId xmlns:a16="http://schemas.microsoft.com/office/drawing/2014/main" val="2194057966"/>
                    </a:ext>
                  </a:extLst>
                </a:gridCol>
                <a:gridCol w="1486894">
                  <a:extLst>
                    <a:ext uri="{9D8B030D-6E8A-4147-A177-3AD203B41FA5}">
                      <a16:colId xmlns:a16="http://schemas.microsoft.com/office/drawing/2014/main" val="781235880"/>
                    </a:ext>
                  </a:extLst>
                </a:gridCol>
              </a:tblGrid>
              <a:tr h="240202">
                <a:tc>
                  <a:txBody>
                    <a:bodyPr/>
                    <a:lstStyle/>
                    <a:p>
                      <a:pPr algn="ctr" fontAlgn="ctr">
                        <a:buNone/>
                      </a:pPr>
                      <a:r>
                        <a:rPr lang="es-CO" sz="1000" b="1" i="0" u="none" strike="noStrike" dirty="0">
                          <a:solidFill>
                            <a:srgbClr val="0097A7"/>
                          </a:solidFill>
                          <a:effectLst/>
                          <a:latin typeface="Roboto" panose="02000000000000000000" pitchFamily="2" charset="0"/>
                        </a:rPr>
                        <a:t>CALIFICACIÓN​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s-CO" sz="1000" b="1" i="0" u="none" strike="noStrike" dirty="0">
                          <a:solidFill>
                            <a:srgbClr val="0097A7"/>
                          </a:solidFill>
                          <a:effectLst/>
                          <a:latin typeface="Roboto" panose="02000000000000000000" pitchFamily="2" charset="0"/>
                        </a:rPr>
                        <a:t>PRIMER SEMESTRE 2025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s-CO" sz="1000" b="1" i="0" u="none" strike="noStrike" dirty="0">
                          <a:solidFill>
                            <a:srgbClr val="0097A7"/>
                          </a:solidFill>
                          <a:effectLst/>
                          <a:latin typeface="Roboto" panose="02000000000000000000" pitchFamily="2" charset="0"/>
                        </a:rPr>
                        <a:t>SEGUNDO SEMESTRE 2025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997425350"/>
                  </a:ext>
                </a:extLst>
              </a:tr>
              <a:tr h="141295">
                <a:tc>
                  <a:txBody>
                    <a:bodyPr/>
                    <a:lstStyle/>
                    <a:p>
                      <a:pPr algn="l" fontAlgn="b">
                        <a:buNone/>
                      </a:pPr>
                      <a:r>
                        <a:rPr lang="es-CO" sz="1000" b="0" i="0" u="none" strike="noStrike" dirty="0">
                          <a:solidFill>
                            <a:srgbClr val="0097A7"/>
                          </a:solidFill>
                          <a:effectLst/>
                          <a:latin typeface="Roboto" panose="02000000000000000000" pitchFamily="2" charset="0"/>
                        </a:rPr>
                        <a:t>EXCELENTE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s-CO" sz="1000" b="0" i="0" u="none" strike="noStrike" dirty="0">
                          <a:solidFill>
                            <a:srgbClr val="0097A7"/>
                          </a:solidFill>
                          <a:effectLst/>
                          <a:latin typeface="Roboto" panose="02000000000000000000" pitchFamily="2" charset="0"/>
                        </a:rPr>
                        <a:t>                   12.409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s-CO" sz="1000" b="0" i="0" u="none" strike="noStrike" dirty="0">
                          <a:solidFill>
                            <a:srgbClr val="0097A7"/>
                          </a:solidFill>
                          <a:effectLst/>
                          <a:latin typeface="Roboto" panose="02000000000000000000" pitchFamily="2" charset="0"/>
                        </a:rPr>
                        <a:t>                   16.131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015586494"/>
                  </a:ext>
                </a:extLst>
              </a:tr>
              <a:tr h="141295">
                <a:tc>
                  <a:txBody>
                    <a:bodyPr/>
                    <a:lstStyle/>
                    <a:p>
                      <a:pPr algn="l" fontAlgn="b">
                        <a:buNone/>
                      </a:pPr>
                      <a:r>
                        <a:rPr lang="es-CO" sz="1000" b="0" i="0" u="none" strike="noStrike">
                          <a:solidFill>
                            <a:srgbClr val="0097A7"/>
                          </a:solidFill>
                          <a:effectLst/>
                          <a:latin typeface="Roboto" panose="02000000000000000000" pitchFamily="2" charset="0"/>
                        </a:rPr>
                        <a:t>BUENO</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s-CO" sz="1000" b="0" i="0" u="none" strike="noStrike" dirty="0">
                          <a:solidFill>
                            <a:srgbClr val="0097A7"/>
                          </a:solidFill>
                          <a:effectLst/>
                          <a:latin typeface="Roboto" panose="02000000000000000000" pitchFamily="2" charset="0"/>
                        </a:rPr>
                        <a:t>                        449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s-CO" sz="1000" b="0" i="0" u="none" strike="noStrike" dirty="0">
                          <a:solidFill>
                            <a:srgbClr val="0097A7"/>
                          </a:solidFill>
                          <a:effectLst/>
                          <a:latin typeface="Roboto" panose="02000000000000000000" pitchFamily="2" charset="0"/>
                        </a:rPr>
                        <a:t>                        180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337612283"/>
                  </a:ext>
                </a:extLst>
              </a:tr>
              <a:tr h="141295">
                <a:tc>
                  <a:txBody>
                    <a:bodyPr/>
                    <a:lstStyle/>
                    <a:p>
                      <a:pPr algn="l" fontAlgn="b">
                        <a:buNone/>
                      </a:pPr>
                      <a:r>
                        <a:rPr lang="es-CO" sz="1000" b="0" i="0" u="none" strike="noStrike">
                          <a:solidFill>
                            <a:srgbClr val="0097A7"/>
                          </a:solidFill>
                          <a:effectLst/>
                          <a:latin typeface="Roboto" panose="02000000000000000000" pitchFamily="2" charset="0"/>
                        </a:rPr>
                        <a:t>REGULAR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s-CO" sz="1000" b="0" i="0" u="none" strike="noStrike" dirty="0">
                          <a:solidFill>
                            <a:srgbClr val="0097A7"/>
                          </a:solidFill>
                          <a:effectLst/>
                          <a:latin typeface="Roboto" panose="02000000000000000000" pitchFamily="2" charset="0"/>
                        </a:rPr>
                        <a:t>                        400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s-CO" sz="1000" b="0" i="0" u="none" strike="noStrike" dirty="0">
                          <a:solidFill>
                            <a:srgbClr val="0097A7"/>
                          </a:solidFill>
                          <a:effectLst/>
                          <a:latin typeface="Roboto" panose="02000000000000000000" pitchFamily="2" charset="0"/>
                        </a:rPr>
                        <a:t>                           34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415619802"/>
                  </a:ext>
                </a:extLst>
              </a:tr>
              <a:tr h="141295">
                <a:tc>
                  <a:txBody>
                    <a:bodyPr/>
                    <a:lstStyle/>
                    <a:p>
                      <a:pPr algn="l" fontAlgn="b">
                        <a:buNone/>
                      </a:pPr>
                      <a:r>
                        <a:rPr lang="es-CO" sz="1000" b="0" i="0" u="none" strike="noStrike">
                          <a:solidFill>
                            <a:srgbClr val="0097A7"/>
                          </a:solidFill>
                          <a:effectLst/>
                          <a:latin typeface="Roboto" panose="02000000000000000000" pitchFamily="2" charset="0"/>
                        </a:rPr>
                        <a:t>MALO</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s-CO" sz="1000" b="0" i="0" u="none" strike="noStrike" dirty="0">
                          <a:solidFill>
                            <a:srgbClr val="0097A7"/>
                          </a:solidFill>
                          <a:effectLst/>
                          <a:latin typeface="Roboto" panose="02000000000000000000" pitchFamily="2" charset="0"/>
                        </a:rPr>
                        <a:t>                             9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s-CO" sz="1000" b="0" i="0" u="none" strike="noStrike" dirty="0">
                          <a:solidFill>
                            <a:srgbClr val="0097A7"/>
                          </a:solidFill>
                          <a:effectLst/>
                          <a:latin typeface="Roboto" panose="02000000000000000000" pitchFamily="2" charset="0"/>
                        </a:rPr>
                        <a:t>                             8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987649583"/>
                  </a:ext>
                </a:extLst>
              </a:tr>
              <a:tr h="141295">
                <a:tc>
                  <a:txBody>
                    <a:bodyPr/>
                    <a:lstStyle/>
                    <a:p>
                      <a:pPr algn="l" fontAlgn="b">
                        <a:buNone/>
                      </a:pPr>
                      <a:r>
                        <a:rPr lang="es-CO" sz="1000" b="0" i="0" u="none" strike="noStrike" dirty="0">
                          <a:solidFill>
                            <a:srgbClr val="0097A7"/>
                          </a:solidFill>
                          <a:effectLst/>
                          <a:latin typeface="Roboto" panose="02000000000000000000" pitchFamily="2" charset="0"/>
                        </a:rPr>
                        <a:t>MUY MALO</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s-CO" sz="1000" b="0" i="0" u="none" strike="noStrike" dirty="0">
                          <a:solidFill>
                            <a:srgbClr val="0097A7"/>
                          </a:solidFill>
                          <a:effectLst/>
                          <a:latin typeface="Roboto" panose="02000000000000000000" pitchFamily="2" charset="0"/>
                        </a:rPr>
                        <a:t>                           22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s-CO" sz="1000" b="0" i="0" u="none" strike="noStrike" dirty="0">
                          <a:solidFill>
                            <a:srgbClr val="0097A7"/>
                          </a:solidFill>
                          <a:effectLst/>
                          <a:latin typeface="Roboto" panose="02000000000000000000" pitchFamily="2" charset="0"/>
                        </a:rPr>
                        <a:t>                           30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767014520"/>
                  </a:ext>
                </a:extLst>
              </a:tr>
              <a:tr h="141295">
                <a:tc>
                  <a:txBody>
                    <a:bodyPr/>
                    <a:lstStyle/>
                    <a:p>
                      <a:pPr algn="r" fontAlgn="b">
                        <a:buNone/>
                      </a:pPr>
                      <a:r>
                        <a:rPr lang="es-CO" sz="1000" b="1" i="0" u="none" strike="noStrike" dirty="0">
                          <a:solidFill>
                            <a:srgbClr val="0097A7"/>
                          </a:solidFill>
                          <a:effectLst/>
                          <a:latin typeface="Roboto" panose="02000000000000000000" pitchFamily="2" charset="0"/>
                        </a:rPr>
                        <a:t>TOTAL​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s-CO" sz="1000" b="1" i="0" u="none" strike="noStrike" dirty="0">
                          <a:solidFill>
                            <a:srgbClr val="0097A7"/>
                          </a:solidFill>
                          <a:effectLst/>
                          <a:latin typeface="Roboto" panose="02000000000000000000" pitchFamily="2" charset="0"/>
                        </a:rPr>
                        <a:t>                   13.289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s-CO" sz="1000" b="1" i="0" u="none" strike="noStrike" dirty="0">
                          <a:solidFill>
                            <a:srgbClr val="0097A7"/>
                          </a:solidFill>
                          <a:effectLst/>
                          <a:latin typeface="Roboto" panose="02000000000000000000" pitchFamily="2" charset="0"/>
                        </a:rPr>
                        <a:t>                   16.383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485025551"/>
                  </a:ext>
                </a:extLst>
              </a:tr>
            </a:tbl>
          </a:graphicData>
        </a:graphic>
      </p:graphicFrame>
      <p:graphicFrame>
        <p:nvGraphicFramePr>
          <p:cNvPr id="4" name="Gráfico 3" descr="Gráfica de barras comparativa correspondiente a la percepción del trato recibido por parte del servidor que atendió al usuario., en la que se observa que durante el segundo semestre de 2025 hubo mejora en las calificaciones positivas respecto al primer semestre.">
            <a:extLst>
              <a:ext uri="{FF2B5EF4-FFF2-40B4-BE49-F238E27FC236}">
                <a16:creationId xmlns:a16="http://schemas.microsoft.com/office/drawing/2014/main" id="{2B3A880A-BBF4-B401-1E73-E8B840228E2E}"/>
              </a:ext>
            </a:extLst>
          </p:cNvPr>
          <p:cNvGraphicFramePr/>
          <p:nvPr>
            <p:extLst>
              <p:ext uri="{D42A27DB-BD31-4B8C-83A1-F6EECF244321}">
                <p14:modId xmlns:p14="http://schemas.microsoft.com/office/powerpoint/2010/main" val="3935878255"/>
              </p:ext>
            </p:extLst>
          </p:nvPr>
        </p:nvGraphicFramePr>
        <p:xfrm>
          <a:off x="2494945" y="2385332"/>
          <a:ext cx="6181691" cy="275816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160267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68">
          <a:extLst>
            <a:ext uri="{FF2B5EF4-FFF2-40B4-BE49-F238E27FC236}">
              <a16:creationId xmlns:a16="http://schemas.microsoft.com/office/drawing/2014/main" id="{4274B1FF-87D7-1A47-7614-738216FAB6C6}"/>
            </a:ext>
          </a:extLst>
        </p:cNvPr>
        <p:cNvGrpSpPr/>
        <p:nvPr/>
      </p:nvGrpSpPr>
      <p:grpSpPr>
        <a:xfrm>
          <a:off x="0" y="0"/>
          <a:ext cx="0" cy="0"/>
          <a:chOff x="0" y="0"/>
          <a:chExt cx="0" cy="0"/>
        </a:xfrm>
      </p:grpSpPr>
      <p:sp>
        <p:nvSpPr>
          <p:cNvPr id="9" name="Título 2">
            <a:extLst>
              <a:ext uri="{FF2B5EF4-FFF2-40B4-BE49-F238E27FC236}">
                <a16:creationId xmlns:a16="http://schemas.microsoft.com/office/drawing/2014/main" id="{26EC83A0-D841-1A48-8F63-604A8A06BEB3}"/>
              </a:ext>
            </a:extLst>
          </p:cNvPr>
          <p:cNvSpPr txBox="1">
            <a:spLocks noGrp="1"/>
          </p:cNvSpPr>
          <p:nvPr>
            <p:ph type="title" idx="4294967295"/>
          </p:nvPr>
        </p:nvSpPr>
        <p:spPr>
          <a:xfrm>
            <a:off x="628650" y="-993775"/>
            <a:ext cx="7886700" cy="9937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defPPr marR="0" lvl="0" algn="l" rtl="0">
              <a:lnSpc>
                <a:spcPct val="100000"/>
              </a:lnSpc>
              <a:spcBef>
                <a:spcPts val="0"/>
              </a:spcBef>
              <a:spcAft>
                <a:spcPts val="0"/>
              </a:spcAft>
              <a:defRPr/>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s-ES" sz="1400" b="0" i="0" u="none" strike="noStrike" kern="0" cap="none" spc="0" normalizeH="0" baseline="0" noProof="0" dirty="0">
                <a:ln>
                  <a:noFill/>
                </a:ln>
                <a:solidFill>
                  <a:srgbClr val="000000"/>
                </a:solidFill>
                <a:effectLst/>
                <a:uLnTx/>
                <a:uFillTx/>
                <a:latin typeface="Arial"/>
                <a:ea typeface="Arial"/>
                <a:cs typeface="Arial"/>
                <a:sym typeface="Arial"/>
              </a:rPr>
              <a:t>PREGUNTA 4 ENCUESTA CÓDIGO QR EN LOS CENTROS DE ATENCIÓN DE LA FISCALÍA</a:t>
            </a:r>
            <a:endParaRPr kumimoji="0" lang="es-CO" sz="14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70" name="Google Shape;70;p11">
            <a:extLst>
              <a:ext uri="{FF2B5EF4-FFF2-40B4-BE49-F238E27FC236}">
                <a16:creationId xmlns:a16="http://schemas.microsoft.com/office/drawing/2014/main" id="{1CFA4C99-2B5A-A383-5353-4C415DC89E85}"/>
              </a:ext>
              <a:ext uri="{C183D7F6-B498-43B3-948B-1728B52AA6E4}">
                <adec:decorative xmlns:adec="http://schemas.microsoft.com/office/drawing/2017/decorative" val="1"/>
              </a:ext>
            </a:extLst>
          </p:cNvPr>
          <p:cNvSpPr txBox="1">
            <a:spLocks/>
          </p:cNvSpPr>
          <p:nvPr/>
        </p:nvSpPr>
        <p:spPr>
          <a:xfrm>
            <a:off x="1973275" y="0"/>
            <a:ext cx="4380000" cy="431700"/>
          </a:xfrm>
          <a:prstGeom prst="rect">
            <a:avLst/>
          </a:prstGeom>
          <a:noFill/>
          <a:ln>
            <a:noFill/>
            <a:prstDash/>
          </a:ln>
          <a:effectLst/>
        </p:spPr>
        <p:txBody>
          <a:bodyPr rot="0" spcFirstLastPara="1" vertOverflow="overflow" horzOverflow="overflow" vert="horz" wrap="square" lIns="91425" tIns="91425" rIns="91425" bIns="91425"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s-419" sz="2200" b="1" i="0" u="none" strike="noStrike" kern="0" cap="none" spc="0" normalizeH="0" baseline="0" noProof="0" dirty="0">
                <a:ln>
                  <a:noFill/>
                </a:ln>
                <a:solidFill>
                  <a:srgbClr val="00385F"/>
                </a:solidFill>
                <a:effectLst/>
                <a:uLnTx/>
                <a:uFillTx/>
                <a:latin typeface="Montserrat"/>
                <a:ea typeface="Montserrat"/>
                <a:cs typeface="Montserrat"/>
                <a:sym typeface="Montserrat"/>
              </a:rPr>
              <a:t>PREGUNTA 4</a:t>
            </a:r>
          </a:p>
        </p:txBody>
      </p:sp>
      <p:sp>
        <p:nvSpPr>
          <p:cNvPr id="71" name="Google Shape;71;p11">
            <a:extLst>
              <a:ext uri="{FF2B5EF4-FFF2-40B4-BE49-F238E27FC236}">
                <a16:creationId xmlns:a16="http://schemas.microsoft.com/office/drawing/2014/main" id="{39A5C7A5-C48C-EF89-53AD-EADFF370BD95}"/>
              </a:ext>
            </a:extLst>
          </p:cNvPr>
          <p:cNvSpPr txBox="1"/>
          <p:nvPr/>
        </p:nvSpPr>
        <p:spPr>
          <a:xfrm>
            <a:off x="1973275" y="360000"/>
            <a:ext cx="6767954" cy="431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s-ES" sz="1800" dirty="0">
                <a:solidFill>
                  <a:srgbClr val="017B8F"/>
                </a:solidFill>
                <a:latin typeface="Montserrat"/>
                <a:ea typeface="Montserrat"/>
                <a:cs typeface="Montserrat"/>
                <a:sym typeface="Montserrat"/>
              </a:rPr>
              <a:t>¿Fue informado sobre sus derechos y deberes como usuario?</a:t>
            </a:r>
            <a:endParaRPr lang="es-419" sz="1800" dirty="0">
              <a:solidFill>
                <a:srgbClr val="017B8F"/>
              </a:solidFill>
              <a:latin typeface="Montserrat"/>
              <a:ea typeface="Montserrat"/>
              <a:cs typeface="Montserrat"/>
              <a:sym typeface="Montserrat"/>
            </a:endParaRPr>
          </a:p>
        </p:txBody>
      </p:sp>
      <p:graphicFrame>
        <p:nvGraphicFramePr>
          <p:cNvPr id="3" name="Tabla 2">
            <a:extLst>
              <a:ext uri="{FF2B5EF4-FFF2-40B4-BE49-F238E27FC236}">
                <a16:creationId xmlns:a16="http://schemas.microsoft.com/office/drawing/2014/main" id="{838456E5-FBC4-CA4F-7328-06EBF485EAB6}"/>
              </a:ext>
            </a:extLst>
          </p:cNvPr>
          <p:cNvGraphicFramePr>
            <a:graphicFrameLocks noGrp="1"/>
          </p:cNvGraphicFramePr>
          <p:nvPr>
            <p:extLst>
              <p:ext uri="{D42A27DB-BD31-4B8C-83A1-F6EECF244321}">
                <p14:modId xmlns:p14="http://schemas.microsoft.com/office/powerpoint/2010/main" val="4008115757"/>
              </p:ext>
            </p:extLst>
          </p:nvPr>
        </p:nvGraphicFramePr>
        <p:xfrm>
          <a:off x="2695492" y="1075576"/>
          <a:ext cx="5096787" cy="962025"/>
        </p:xfrm>
        <a:graphic>
          <a:graphicData uri="http://schemas.openxmlformats.org/drawingml/2006/table">
            <a:tbl>
              <a:tblPr firstRow="1"/>
              <a:tblGrid>
                <a:gridCol w="2155567">
                  <a:extLst>
                    <a:ext uri="{9D8B030D-6E8A-4147-A177-3AD203B41FA5}">
                      <a16:colId xmlns:a16="http://schemas.microsoft.com/office/drawing/2014/main" val="3449107450"/>
                    </a:ext>
                  </a:extLst>
                </a:gridCol>
                <a:gridCol w="1424971">
                  <a:extLst>
                    <a:ext uri="{9D8B030D-6E8A-4147-A177-3AD203B41FA5}">
                      <a16:colId xmlns:a16="http://schemas.microsoft.com/office/drawing/2014/main" val="1327011296"/>
                    </a:ext>
                  </a:extLst>
                </a:gridCol>
                <a:gridCol w="1516249">
                  <a:extLst>
                    <a:ext uri="{9D8B030D-6E8A-4147-A177-3AD203B41FA5}">
                      <a16:colId xmlns:a16="http://schemas.microsoft.com/office/drawing/2014/main" val="2736776828"/>
                    </a:ext>
                  </a:extLst>
                </a:gridCol>
              </a:tblGrid>
              <a:tr h="228438">
                <a:tc>
                  <a:txBody>
                    <a:bodyPr/>
                    <a:lstStyle/>
                    <a:p>
                      <a:pPr marL="85725" indent="0" algn="ctr" fontAlgn="ctr">
                        <a:buNone/>
                      </a:pPr>
                      <a:r>
                        <a:rPr lang="es-CO" sz="1000" b="1" i="0" u="none" strike="noStrike" dirty="0">
                          <a:solidFill>
                            <a:srgbClr val="0097A7"/>
                          </a:solidFill>
                          <a:effectLst/>
                          <a:latin typeface="Roboto" panose="02000000000000000000" pitchFamily="2" charset="0"/>
                        </a:rPr>
                        <a:t>CALIFICACIÓN​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s-CO" sz="1000" b="1" i="0" u="none" strike="noStrike" dirty="0">
                          <a:solidFill>
                            <a:srgbClr val="0097A7"/>
                          </a:solidFill>
                          <a:effectLst/>
                          <a:latin typeface="Roboto" panose="02000000000000000000" pitchFamily="2" charset="0"/>
                        </a:rPr>
                        <a:t>PRIMER SEMESTRE 2025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s-CO" sz="1000" b="1" i="0" u="none" strike="noStrike" dirty="0">
                          <a:solidFill>
                            <a:srgbClr val="0097A7"/>
                          </a:solidFill>
                          <a:effectLst/>
                          <a:latin typeface="Roboto" panose="02000000000000000000" pitchFamily="2" charset="0"/>
                        </a:rPr>
                        <a:t>SEGUNDO SEMESTRE 2025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080196175"/>
                  </a:ext>
                </a:extLst>
              </a:tr>
              <a:tr h="133287">
                <a:tc>
                  <a:txBody>
                    <a:bodyPr/>
                    <a:lstStyle/>
                    <a:p>
                      <a:pPr marL="85725" indent="0" algn="l" fontAlgn="b">
                        <a:buNone/>
                      </a:pPr>
                      <a:r>
                        <a:rPr lang="es-CO" sz="1000" b="0" i="0" u="none" strike="noStrike" dirty="0">
                          <a:solidFill>
                            <a:srgbClr val="0097A7"/>
                          </a:solidFill>
                          <a:effectLst/>
                          <a:latin typeface="Roboto" panose="02000000000000000000" pitchFamily="2" charset="0"/>
                        </a:rPr>
                        <a:t>SI</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s-CO" sz="1000" b="0" i="0" u="none" strike="noStrike" dirty="0">
                          <a:solidFill>
                            <a:srgbClr val="0097A7"/>
                          </a:solidFill>
                          <a:effectLst/>
                          <a:latin typeface="Roboto" panose="02000000000000000000" pitchFamily="2" charset="0"/>
                        </a:rPr>
                        <a:t>                   11.923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s-CO" sz="1000" b="0" i="0" u="none" strike="noStrike" dirty="0">
                          <a:solidFill>
                            <a:srgbClr val="0097A7"/>
                          </a:solidFill>
                          <a:effectLst/>
                          <a:latin typeface="Roboto" panose="02000000000000000000" pitchFamily="2" charset="0"/>
                        </a:rPr>
                        <a:t>                   15.156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743296390"/>
                  </a:ext>
                </a:extLst>
              </a:tr>
              <a:tr h="133287">
                <a:tc>
                  <a:txBody>
                    <a:bodyPr/>
                    <a:lstStyle/>
                    <a:p>
                      <a:pPr marL="85725" indent="0" algn="l" fontAlgn="b">
                        <a:buNone/>
                      </a:pPr>
                      <a:r>
                        <a:rPr lang="es-CO" sz="1000" b="0" i="0" u="none" strike="noStrike" dirty="0">
                          <a:solidFill>
                            <a:srgbClr val="0097A7"/>
                          </a:solidFill>
                          <a:effectLst/>
                          <a:latin typeface="Roboto" panose="02000000000000000000" pitchFamily="2" charset="0"/>
                        </a:rPr>
                        <a:t>NO</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s-CO" sz="1000" b="0" i="0" u="none" strike="noStrike" dirty="0">
                          <a:solidFill>
                            <a:srgbClr val="0097A7"/>
                          </a:solidFill>
                          <a:effectLst/>
                          <a:latin typeface="Roboto" panose="02000000000000000000" pitchFamily="2" charset="0"/>
                        </a:rPr>
                        <a:t>                        710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s-CO" sz="1000" b="0" i="0" u="none" strike="noStrike" dirty="0">
                          <a:solidFill>
                            <a:srgbClr val="0097A7"/>
                          </a:solidFill>
                          <a:effectLst/>
                          <a:latin typeface="Roboto" panose="02000000000000000000" pitchFamily="2" charset="0"/>
                        </a:rPr>
                        <a:t>                        294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630031323"/>
                  </a:ext>
                </a:extLst>
              </a:tr>
              <a:tr h="161683">
                <a:tc>
                  <a:txBody>
                    <a:bodyPr/>
                    <a:lstStyle/>
                    <a:p>
                      <a:pPr marL="85725" indent="0" algn="l" fontAlgn="b">
                        <a:buNone/>
                      </a:pPr>
                      <a:r>
                        <a:rPr lang="es-CO" sz="1000" b="0" i="0" u="none" strike="noStrike" dirty="0">
                          <a:solidFill>
                            <a:srgbClr val="0097A7"/>
                          </a:solidFill>
                          <a:effectLst/>
                          <a:latin typeface="Roboto" panose="02000000000000000000" pitchFamily="2" charset="0"/>
                        </a:rPr>
                        <a:t>NO SABE / NO RECUERDA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s-CO" sz="1000" b="0" i="0" u="none" strike="noStrike" dirty="0">
                          <a:solidFill>
                            <a:srgbClr val="0097A7"/>
                          </a:solidFill>
                          <a:effectLst/>
                          <a:latin typeface="Roboto" panose="02000000000000000000" pitchFamily="2" charset="0"/>
                        </a:rPr>
                        <a:t>                        656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s-CO" sz="1000" b="0" i="0" u="none" strike="noStrike" dirty="0">
                          <a:solidFill>
                            <a:srgbClr val="0097A7"/>
                          </a:solidFill>
                          <a:effectLst/>
                          <a:latin typeface="Roboto" panose="02000000000000000000" pitchFamily="2" charset="0"/>
                        </a:rPr>
                        <a:t>                        933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088350190"/>
                  </a:ext>
                </a:extLst>
              </a:tr>
              <a:tr h="133287">
                <a:tc>
                  <a:txBody>
                    <a:bodyPr/>
                    <a:lstStyle/>
                    <a:p>
                      <a:pPr algn="r" fontAlgn="b">
                        <a:buNone/>
                      </a:pPr>
                      <a:r>
                        <a:rPr lang="es-CO" sz="1000" b="1" i="0" u="none" strike="noStrike" dirty="0">
                          <a:solidFill>
                            <a:srgbClr val="0097A7"/>
                          </a:solidFill>
                          <a:effectLst/>
                          <a:latin typeface="Roboto" panose="02000000000000000000" pitchFamily="2" charset="0"/>
                        </a:rPr>
                        <a:t>TOTAL​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s-CO" sz="1000" b="1" i="0" u="none" strike="noStrike" dirty="0">
                          <a:solidFill>
                            <a:srgbClr val="0097A7"/>
                          </a:solidFill>
                          <a:effectLst/>
                          <a:latin typeface="Roboto" panose="02000000000000000000" pitchFamily="2" charset="0"/>
                        </a:rPr>
                        <a:t>                   13.289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s-CO" sz="1000" b="1" i="0" u="none" strike="noStrike" dirty="0">
                          <a:solidFill>
                            <a:srgbClr val="0097A7"/>
                          </a:solidFill>
                          <a:effectLst/>
                          <a:latin typeface="Roboto" panose="02000000000000000000" pitchFamily="2" charset="0"/>
                        </a:rPr>
                        <a:t>                   16.383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779970672"/>
                  </a:ext>
                </a:extLst>
              </a:tr>
            </a:tbl>
          </a:graphicData>
        </a:graphic>
      </p:graphicFrame>
      <p:graphicFrame>
        <p:nvGraphicFramePr>
          <p:cNvPr id="8" name="Gráfico 7" descr="Gráfica comparativa que muestra si los usuarios fueron informados sobre sus derechos y deberes en los Centros de Atención de la Fiscalía. En el segundo semestre de 2025 aumenta la proporción de usuarios que afirmaron haber recibido dicha información.">
            <a:extLst>
              <a:ext uri="{FF2B5EF4-FFF2-40B4-BE49-F238E27FC236}">
                <a16:creationId xmlns:a16="http://schemas.microsoft.com/office/drawing/2014/main" id="{D2E260A0-08D2-1056-593B-1A820F28D2E9}"/>
              </a:ext>
            </a:extLst>
          </p:cNvPr>
          <p:cNvGraphicFramePr/>
          <p:nvPr>
            <p:extLst>
              <p:ext uri="{D42A27DB-BD31-4B8C-83A1-F6EECF244321}">
                <p14:modId xmlns:p14="http://schemas.microsoft.com/office/powerpoint/2010/main" val="1336112152"/>
              </p:ext>
            </p:extLst>
          </p:nvPr>
        </p:nvGraphicFramePr>
        <p:xfrm>
          <a:off x="1813390" y="2180598"/>
          <a:ext cx="6231828" cy="266050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7587932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3" name="Título 2">
            <a:extLst>
              <a:ext uri="{FF2B5EF4-FFF2-40B4-BE49-F238E27FC236}">
                <a16:creationId xmlns:a16="http://schemas.microsoft.com/office/drawing/2014/main" id="{15ECB424-C28C-E8FB-AE1A-F461FBB23F62}"/>
              </a:ext>
            </a:extLst>
          </p:cNvPr>
          <p:cNvSpPr txBox="1">
            <a:spLocks noGrp="1"/>
          </p:cNvSpPr>
          <p:nvPr>
            <p:ph type="title" idx="4294967295"/>
          </p:nvPr>
        </p:nvSpPr>
        <p:spPr>
          <a:xfrm>
            <a:off x="628650" y="-993775"/>
            <a:ext cx="7886700" cy="9937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defPPr marR="0" lvl="0" algn="l" rtl="0">
              <a:lnSpc>
                <a:spcPct val="100000"/>
              </a:lnSpc>
              <a:spcBef>
                <a:spcPts val="0"/>
              </a:spcBef>
              <a:spcAft>
                <a:spcPts val="0"/>
              </a:spcAft>
              <a:defRPr/>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s-ES" sz="1400" b="0" i="0" u="none" strike="noStrike" kern="0" cap="none" spc="0" normalizeH="0" baseline="0" noProof="0" dirty="0">
                <a:ln>
                  <a:noFill/>
                </a:ln>
                <a:solidFill>
                  <a:srgbClr val="000000"/>
                </a:solidFill>
                <a:effectLst/>
                <a:uLnTx/>
                <a:uFillTx/>
                <a:latin typeface="Arial"/>
                <a:ea typeface="Arial"/>
                <a:cs typeface="Arial"/>
                <a:sym typeface="Arial"/>
              </a:rPr>
              <a:t>CONCLUSIONES Y RECOMENDACIONES ENCUESTA CÓDIGO QR EN LOS CENTROS DE ATENCIÓN DE LA FISCALÍA</a:t>
            </a:r>
            <a:endParaRPr kumimoji="0" lang="es-CO" sz="14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70" name="Google Shape;70;p11">
            <a:extLst>
              <a:ext uri="{C183D7F6-B498-43B3-948B-1728B52AA6E4}">
                <adec:decorative xmlns:adec="http://schemas.microsoft.com/office/drawing/2017/decorative" val="1"/>
              </a:ext>
            </a:extLst>
          </p:cNvPr>
          <p:cNvSpPr txBox="1">
            <a:spLocks/>
          </p:cNvSpPr>
          <p:nvPr/>
        </p:nvSpPr>
        <p:spPr>
          <a:xfrm>
            <a:off x="1973275" y="0"/>
            <a:ext cx="6509418" cy="431700"/>
          </a:xfrm>
          <a:prstGeom prst="rect">
            <a:avLst/>
          </a:prstGeom>
          <a:noFill/>
          <a:ln>
            <a:noFill/>
            <a:prstDash/>
          </a:ln>
          <a:effectLst/>
        </p:spPr>
        <p:txBody>
          <a:bodyPr rot="0" spcFirstLastPara="1" vertOverflow="overflow" horzOverflow="overflow" vert="horz" wrap="square" lIns="91425" tIns="91425" rIns="91425" bIns="91425" numCol="1" spcCol="0" rtlCol="0" fromWordArt="0" anchor="t" anchorCtr="0" forceAA="0" compatLnSpc="1">
            <a:prstTxWarp prst="textNoShape">
              <a:avLst/>
            </a:prstTxWarp>
            <a:noAutofit/>
          </a:bodyPr>
          <a:lstStyle/>
          <a:p>
            <a:pPr marL="0" marR="0" lvl="0" indent="0" defTabSz="914400" rtl="0" eaLnBrk="1" fontAlgn="auto" latinLnBrk="0" hangingPunct="1">
              <a:lnSpc>
                <a:spcPct val="100000"/>
              </a:lnSpc>
              <a:spcBef>
                <a:spcPts val="0"/>
              </a:spcBef>
              <a:spcAft>
                <a:spcPts val="0"/>
              </a:spcAft>
              <a:buClr>
                <a:srgbClr val="000000"/>
              </a:buClr>
              <a:buSzTx/>
              <a:buFont typeface="Arial"/>
              <a:buNone/>
              <a:tabLst/>
              <a:defRPr/>
            </a:pPr>
            <a:r>
              <a:rPr kumimoji="0" lang="es-419" sz="2200" b="1" i="0" u="none" strike="noStrike" kern="0" cap="none" spc="0" normalizeH="0" baseline="0" noProof="0" dirty="0">
                <a:ln>
                  <a:noFill/>
                </a:ln>
                <a:solidFill>
                  <a:srgbClr val="00385F"/>
                </a:solidFill>
                <a:effectLst/>
                <a:uLnTx/>
                <a:uFillTx/>
                <a:latin typeface="Montserrat"/>
                <a:ea typeface="Montserrat"/>
                <a:cs typeface="Montserrat"/>
                <a:sym typeface="Montserrat"/>
              </a:rPr>
              <a:t>CONCLUSIONES Y RECOMENDACIONES</a:t>
            </a:r>
          </a:p>
        </p:txBody>
      </p:sp>
      <p:sp>
        <p:nvSpPr>
          <p:cNvPr id="2" name="Google Shape;71;p11">
            <a:extLst>
              <a:ext uri="{FF2B5EF4-FFF2-40B4-BE49-F238E27FC236}">
                <a16:creationId xmlns:a16="http://schemas.microsoft.com/office/drawing/2014/main" id="{5A646472-1BFA-1959-DA96-5DED41D143D6}"/>
              </a:ext>
            </a:extLst>
          </p:cNvPr>
          <p:cNvSpPr txBox="1"/>
          <p:nvPr/>
        </p:nvSpPr>
        <p:spPr>
          <a:xfrm>
            <a:off x="1972799" y="522000"/>
            <a:ext cx="5932951" cy="4364325"/>
          </a:xfrm>
          <a:prstGeom prst="rect">
            <a:avLst/>
          </a:prstGeom>
          <a:noFill/>
          <a:ln>
            <a:noFill/>
          </a:ln>
        </p:spPr>
        <p:txBody>
          <a:bodyPr spcFirstLastPara="1" wrap="square" lIns="91425" tIns="91425" rIns="91425" bIns="91425" anchor="t" anchorCtr="0">
            <a:noAutofit/>
          </a:bodyPr>
          <a:lstStyle/>
          <a:p>
            <a:pPr algn="just"/>
            <a:r>
              <a:rPr lang="es-ES" dirty="0">
                <a:solidFill>
                  <a:srgbClr val="0097A7"/>
                </a:solidFill>
                <a:latin typeface="Roboto"/>
                <a:ea typeface="Roboto"/>
                <a:cs typeface="Roboto"/>
              </a:rPr>
              <a:t>De acuerdo con los resultados obtenidos, se observa un aumento del 18,89% en el número de usuarios que calificaron el servicio. </a:t>
            </a:r>
          </a:p>
          <a:p>
            <a:pPr algn="just"/>
            <a:endParaRPr lang="es-ES" dirty="0">
              <a:solidFill>
                <a:srgbClr val="0097A7"/>
              </a:solidFill>
              <a:latin typeface="Roboto"/>
              <a:ea typeface="Roboto"/>
              <a:cs typeface="Roboto"/>
            </a:endParaRPr>
          </a:p>
          <a:p>
            <a:pPr algn="just"/>
            <a:r>
              <a:rPr lang="es-ES" dirty="0">
                <a:solidFill>
                  <a:srgbClr val="0097A7"/>
                </a:solidFill>
                <a:latin typeface="Roboto"/>
                <a:ea typeface="Roboto"/>
                <a:cs typeface="Roboto"/>
              </a:rPr>
              <a:t>La satisfacción percibida se puntuó en los niveles de “Excelente” y “Bueno” con un promedio de 98,70% en el servicio brindado en el canal presencial.  </a:t>
            </a:r>
            <a:endParaRPr lang="es-CO" dirty="0">
              <a:solidFill>
                <a:srgbClr val="0097A7"/>
              </a:solidFill>
              <a:latin typeface="Roboto"/>
              <a:ea typeface="Roboto"/>
              <a:cs typeface="Roboto"/>
            </a:endParaRPr>
          </a:p>
          <a:p>
            <a:endParaRPr lang="es-ES" dirty="0">
              <a:solidFill>
                <a:srgbClr val="0097A7"/>
              </a:solidFill>
              <a:latin typeface="Roboto"/>
              <a:ea typeface="Roboto"/>
              <a:cs typeface="Roboto"/>
            </a:endParaRPr>
          </a:p>
          <a:p>
            <a:pPr algn="just"/>
            <a:r>
              <a:rPr lang="es-ES" dirty="0">
                <a:solidFill>
                  <a:srgbClr val="0097A7"/>
                </a:solidFill>
                <a:latin typeface="Roboto"/>
                <a:ea typeface="Roboto"/>
                <a:cs typeface="Roboto"/>
              </a:rPr>
              <a:t>Esta evaluación consistió en responder los siguientes interrogantes:</a:t>
            </a:r>
          </a:p>
          <a:p>
            <a:pPr algn="just"/>
            <a:endParaRPr lang="es-CO" dirty="0">
              <a:solidFill>
                <a:srgbClr val="0097A7"/>
              </a:solidFill>
              <a:latin typeface="Roboto"/>
              <a:ea typeface="Roboto"/>
              <a:cs typeface="Roboto"/>
            </a:endParaRPr>
          </a:p>
          <a:p>
            <a:pPr lvl="0"/>
            <a:r>
              <a:rPr lang="es-ES" b="1" dirty="0">
                <a:solidFill>
                  <a:srgbClr val="0097A7"/>
                </a:solidFill>
                <a:latin typeface="Roboto"/>
                <a:ea typeface="Roboto"/>
                <a:cs typeface="Roboto"/>
              </a:rPr>
              <a:t>Pregunta 1 ¿Cómo califica el tiempo de espera para ser atendido? </a:t>
            </a:r>
            <a:endParaRPr lang="es-CO" b="1" dirty="0">
              <a:solidFill>
                <a:srgbClr val="0097A7"/>
              </a:solidFill>
              <a:latin typeface="Roboto"/>
              <a:ea typeface="Roboto"/>
              <a:cs typeface="Roboto"/>
            </a:endParaRPr>
          </a:p>
          <a:p>
            <a:pPr algn="just"/>
            <a:r>
              <a:rPr lang="es-ES" dirty="0">
                <a:solidFill>
                  <a:srgbClr val="0097A7"/>
                </a:solidFill>
                <a:latin typeface="Roboto"/>
                <a:ea typeface="Roboto"/>
                <a:cs typeface="Roboto"/>
              </a:rPr>
              <a:t>Se observa que la sumatoria de las calificaciones de “Excelente” y “Bueno” aumentó en un 1,87% en comparación con el primer semestre de 2025. </a:t>
            </a:r>
          </a:p>
          <a:p>
            <a:pPr algn="just"/>
            <a:endParaRPr lang="es-ES" dirty="0">
              <a:solidFill>
                <a:srgbClr val="0097A7"/>
              </a:solidFill>
              <a:latin typeface="Roboto"/>
              <a:ea typeface="Roboto"/>
              <a:cs typeface="Roboto"/>
            </a:endParaRPr>
          </a:p>
          <a:p>
            <a:pPr lvl="0" algn="just"/>
            <a:r>
              <a:rPr lang="es-ES" b="1" dirty="0">
                <a:solidFill>
                  <a:srgbClr val="0097A7"/>
                </a:solidFill>
                <a:latin typeface="Roboto"/>
                <a:ea typeface="Roboto"/>
                <a:cs typeface="Roboto"/>
              </a:rPr>
              <a:t>Pregunta 2 ¿Cómo califica la información suministrada por parte del servidor que lo atendió?</a:t>
            </a:r>
            <a:endParaRPr lang="es-CO" b="1" dirty="0">
              <a:solidFill>
                <a:srgbClr val="0097A7"/>
              </a:solidFill>
              <a:latin typeface="Roboto"/>
              <a:ea typeface="Roboto"/>
              <a:cs typeface="Roboto"/>
            </a:endParaRPr>
          </a:p>
          <a:p>
            <a:pPr algn="just"/>
            <a:r>
              <a:rPr lang="es-ES" dirty="0">
                <a:solidFill>
                  <a:srgbClr val="0097A7"/>
                </a:solidFill>
                <a:latin typeface="Roboto"/>
                <a:ea typeface="Roboto"/>
                <a:cs typeface="Roboto"/>
              </a:rPr>
              <a:t>En comparación con el semestre anterior, las calificaciones de “Excelente” y “Bueno”, presentan un aumento del 2,87%.</a:t>
            </a:r>
            <a:endParaRPr lang="es-CO" dirty="0">
              <a:solidFill>
                <a:srgbClr val="0097A7"/>
              </a:solidFill>
              <a:latin typeface="Roboto"/>
              <a:ea typeface="Roboto"/>
              <a:cs typeface="Roboto"/>
            </a:endParaRPr>
          </a:p>
          <a:p>
            <a:pPr algn="just"/>
            <a:endParaRPr lang="es-ES" dirty="0">
              <a:solidFill>
                <a:srgbClr val="0097A7"/>
              </a:solidFill>
              <a:latin typeface="Roboto"/>
              <a:ea typeface="Roboto"/>
              <a:cs typeface="Roboto"/>
            </a:endParaRPr>
          </a:p>
        </p:txBody>
      </p:sp>
    </p:spTree>
    <p:extLst>
      <p:ext uri="{BB962C8B-B14F-4D97-AF65-F5344CB8AC3E}">
        <p14:creationId xmlns:p14="http://schemas.microsoft.com/office/powerpoint/2010/main" val="22027921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68">
          <a:extLst>
            <a:ext uri="{FF2B5EF4-FFF2-40B4-BE49-F238E27FC236}">
              <a16:creationId xmlns:a16="http://schemas.microsoft.com/office/drawing/2014/main" id="{299B6E95-67DF-1D2E-93DC-468A5A2962C9}"/>
            </a:ext>
          </a:extLst>
        </p:cNvPr>
        <p:cNvGrpSpPr/>
        <p:nvPr/>
      </p:nvGrpSpPr>
      <p:grpSpPr>
        <a:xfrm>
          <a:off x="0" y="0"/>
          <a:ext cx="0" cy="0"/>
          <a:chOff x="0" y="0"/>
          <a:chExt cx="0" cy="0"/>
        </a:xfrm>
      </p:grpSpPr>
      <p:sp>
        <p:nvSpPr>
          <p:cNvPr id="3" name="Título 2">
            <a:extLst>
              <a:ext uri="{FF2B5EF4-FFF2-40B4-BE49-F238E27FC236}">
                <a16:creationId xmlns:a16="http://schemas.microsoft.com/office/drawing/2014/main" id="{57F1ECAB-061E-E979-EA7C-7E1B52D06997}"/>
              </a:ext>
            </a:extLst>
          </p:cNvPr>
          <p:cNvSpPr>
            <a:spLocks noGrp="1"/>
          </p:cNvSpPr>
          <p:nvPr>
            <p:ph type="title" idx="4294967295"/>
          </p:nvPr>
        </p:nvSpPr>
        <p:spPr>
          <a:xfrm>
            <a:off x="628650" y="-993775"/>
            <a:ext cx="7886700" cy="993775"/>
          </a:xfrm>
          <a:prstGeom prst="rect">
            <a:avLst/>
          </a:prstGeom>
        </p:spPr>
        <p:txBody>
          <a:bodyPr anchor="b"/>
          <a:lstStyle/>
          <a:p>
            <a:r>
              <a:rPr lang="es-CO" dirty="0"/>
              <a:t>CONTINUACIÓN DE CONCLUSIONES Y RECOMENDACIONES </a:t>
            </a:r>
            <a:r>
              <a:rPr lang="es-ES" dirty="0"/>
              <a:t>ENCUESTA CÓDIGO QR EN LOS CENTROS DE ATENCIÓN DE LA FISCALÍA</a:t>
            </a:r>
            <a:endParaRPr lang="es-CO" dirty="0"/>
          </a:p>
        </p:txBody>
      </p:sp>
      <p:sp>
        <p:nvSpPr>
          <p:cNvPr id="70" name="Google Shape;70;p11">
            <a:extLst>
              <a:ext uri="{FF2B5EF4-FFF2-40B4-BE49-F238E27FC236}">
                <a16:creationId xmlns:a16="http://schemas.microsoft.com/office/drawing/2014/main" id="{F8A89EA3-1360-C870-4F63-8BA14814DF85}"/>
              </a:ext>
              <a:ext uri="{C183D7F6-B498-43B3-948B-1728B52AA6E4}">
                <adec:decorative xmlns:adec="http://schemas.microsoft.com/office/drawing/2017/decorative" val="1"/>
              </a:ext>
            </a:extLst>
          </p:cNvPr>
          <p:cNvSpPr txBox="1">
            <a:spLocks/>
          </p:cNvSpPr>
          <p:nvPr/>
        </p:nvSpPr>
        <p:spPr>
          <a:xfrm>
            <a:off x="1973275" y="0"/>
            <a:ext cx="6509418" cy="4317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s-419" sz="2200" b="1" i="0" u="none" strike="noStrike" kern="0" cap="none" spc="0" normalizeH="0" baseline="0" noProof="0" dirty="0">
                <a:ln>
                  <a:noFill/>
                </a:ln>
                <a:solidFill>
                  <a:srgbClr val="00385F"/>
                </a:solidFill>
                <a:effectLst/>
                <a:uLnTx/>
                <a:uFillTx/>
                <a:latin typeface="Montserrat"/>
                <a:ea typeface="Montserrat"/>
                <a:cs typeface="Montserrat"/>
                <a:sym typeface="Montserrat"/>
              </a:rPr>
              <a:t>CONCLUSIONES Y RECOMENDACIONES</a:t>
            </a:r>
          </a:p>
        </p:txBody>
      </p:sp>
      <p:sp>
        <p:nvSpPr>
          <p:cNvPr id="2" name="Google Shape;71;p11">
            <a:extLst>
              <a:ext uri="{FF2B5EF4-FFF2-40B4-BE49-F238E27FC236}">
                <a16:creationId xmlns:a16="http://schemas.microsoft.com/office/drawing/2014/main" id="{9DDDFB01-9C6D-2740-05E0-15BCAC95FC32}"/>
              </a:ext>
            </a:extLst>
          </p:cNvPr>
          <p:cNvSpPr txBox="1"/>
          <p:nvPr/>
        </p:nvSpPr>
        <p:spPr>
          <a:xfrm>
            <a:off x="1972800" y="522000"/>
            <a:ext cx="5932800" cy="4363200"/>
          </a:xfrm>
          <a:prstGeom prst="rect">
            <a:avLst/>
          </a:prstGeom>
          <a:noFill/>
          <a:ln>
            <a:noFill/>
          </a:ln>
        </p:spPr>
        <p:txBody>
          <a:bodyPr spcFirstLastPara="1" wrap="square" lIns="91425" tIns="91425" rIns="91425" bIns="91425" anchor="t" anchorCtr="0">
            <a:noAutofit/>
          </a:bodyPr>
          <a:lstStyle/>
          <a:p>
            <a:pPr lvl="0" algn="just"/>
            <a:r>
              <a:rPr lang="es-ES" b="1" dirty="0">
                <a:solidFill>
                  <a:srgbClr val="0097A7"/>
                </a:solidFill>
                <a:latin typeface="Roboto"/>
                <a:ea typeface="Roboto"/>
                <a:cs typeface="Roboto"/>
              </a:rPr>
              <a:t>Pregunta 3 ¿Cómo califica el trato recibido por parte del servidor que lo atendió? </a:t>
            </a:r>
            <a:endParaRPr lang="es-CO" b="1" dirty="0">
              <a:solidFill>
                <a:srgbClr val="0097A7"/>
              </a:solidFill>
              <a:latin typeface="Roboto"/>
              <a:ea typeface="Roboto"/>
              <a:cs typeface="Roboto"/>
            </a:endParaRPr>
          </a:p>
          <a:p>
            <a:pPr algn="just"/>
            <a:r>
              <a:rPr lang="es-ES" dirty="0">
                <a:solidFill>
                  <a:srgbClr val="0097A7"/>
                </a:solidFill>
                <a:latin typeface="Roboto"/>
                <a:ea typeface="Roboto"/>
                <a:cs typeface="Roboto"/>
              </a:rPr>
              <a:t>En este aspecto, las calificaciones Excelente y Bueno se incrementaron 2,80% frente al semestre anterior.</a:t>
            </a:r>
          </a:p>
          <a:p>
            <a:pPr algn="just"/>
            <a:endParaRPr lang="es-ES" dirty="0">
              <a:solidFill>
                <a:srgbClr val="0097A7"/>
              </a:solidFill>
              <a:latin typeface="Roboto"/>
              <a:ea typeface="Roboto"/>
              <a:cs typeface="Roboto"/>
            </a:endParaRPr>
          </a:p>
          <a:p>
            <a:pPr algn="just"/>
            <a:r>
              <a:rPr lang="es-ES" dirty="0">
                <a:solidFill>
                  <a:srgbClr val="0097A7"/>
                </a:solidFill>
                <a:latin typeface="Roboto"/>
                <a:ea typeface="Roboto"/>
                <a:cs typeface="Roboto"/>
              </a:rPr>
              <a:t>Si bien, la satisfacción del usuario aumentó, se tienen un leve crecimiento en la calificación “Muy Malo” (0,09% en promedio). Se continuarán realizando las socializaciones con los servidores que participan en el proceso de atención, para reforzar sus conocimientos y habilidades.</a:t>
            </a:r>
          </a:p>
          <a:p>
            <a:pPr algn="just"/>
            <a:endParaRPr lang="es-ES" dirty="0">
              <a:solidFill>
                <a:srgbClr val="0097A7"/>
              </a:solidFill>
              <a:latin typeface="Roboto"/>
              <a:ea typeface="Roboto"/>
              <a:cs typeface="Roboto"/>
            </a:endParaRPr>
          </a:p>
          <a:p>
            <a:pPr lvl="0" algn="just"/>
            <a:r>
              <a:rPr lang="es-ES" b="1" dirty="0">
                <a:solidFill>
                  <a:srgbClr val="0097A7"/>
                </a:solidFill>
                <a:latin typeface="Roboto"/>
                <a:ea typeface="Roboto"/>
                <a:cs typeface="Roboto"/>
              </a:rPr>
              <a:t>Pregunta 4 ¿Fue informado sobre sus derechos y deberes como usuario?</a:t>
            </a:r>
            <a:endParaRPr lang="es-CO" b="1" dirty="0">
              <a:solidFill>
                <a:srgbClr val="0097A7"/>
              </a:solidFill>
              <a:latin typeface="Roboto"/>
              <a:ea typeface="Roboto"/>
              <a:cs typeface="Roboto"/>
            </a:endParaRPr>
          </a:p>
          <a:p>
            <a:pPr algn="just"/>
            <a:r>
              <a:rPr lang="es-ES" dirty="0">
                <a:solidFill>
                  <a:srgbClr val="0097A7"/>
                </a:solidFill>
                <a:latin typeface="Roboto"/>
                <a:ea typeface="Roboto"/>
                <a:cs typeface="Roboto"/>
              </a:rPr>
              <a:t>En comparación con el primer semestre de 2025, se observa que aumentó un 2,79% la cantidad de ciudadanos que afirmó haber recibido información sobre sus derechos y deberes como usuarios de la Fiscalía General de la Nación. </a:t>
            </a:r>
          </a:p>
          <a:p>
            <a:pPr algn="just"/>
            <a:endParaRPr lang="es-ES" dirty="0">
              <a:solidFill>
                <a:srgbClr val="0097A7"/>
              </a:solidFill>
              <a:latin typeface="Roboto"/>
              <a:ea typeface="Roboto"/>
              <a:cs typeface="Roboto"/>
            </a:endParaRPr>
          </a:p>
          <a:p>
            <a:pPr algn="just"/>
            <a:endParaRPr lang="es-CO" dirty="0">
              <a:solidFill>
                <a:srgbClr val="0097A7"/>
              </a:solidFill>
              <a:latin typeface="Roboto"/>
              <a:ea typeface="Roboto"/>
              <a:cs typeface="Roboto"/>
            </a:endParaRPr>
          </a:p>
        </p:txBody>
      </p:sp>
    </p:spTree>
    <p:extLst>
      <p:ext uri="{BB962C8B-B14F-4D97-AF65-F5344CB8AC3E}">
        <p14:creationId xmlns:p14="http://schemas.microsoft.com/office/powerpoint/2010/main" val="24147734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1">
          <a:extLst>
            <a:ext uri="{FF2B5EF4-FFF2-40B4-BE49-F238E27FC236}">
              <a16:creationId xmlns:a16="http://schemas.microsoft.com/office/drawing/2014/main" id="{B9A148D1-CEBE-C08E-5ED4-68125D318A44}"/>
            </a:ext>
          </a:extLst>
        </p:cNvPr>
        <p:cNvGrpSpPr/>
        <p:nvPr/>
      </p:nvGrpSpPr>
      <p:grpSpPr>
        <a:xfrm>
          <a:off x="0" y="0"/>
          <a:ext cx="0" cy="0"/>
          <a:chOff x="0" y="0"/>
          <a:chExt cx="0" cy="0"/>
        </a:xfrm>
      </p:grpSpPr>
      <p:sp>
        <p:nvSpPr>
          <p:cNvPr id="63" name="Google Shape;63;p10">
            <a:extLst>
              <a:ext uri="{FF2B5EF4-FFF2-40B4-BE49-F238E27FC236}">
                <a16:creationId xmlns:a16="http://schemas.microsoft.com/office/drawing/2014/main" id="{8811831C-5709-60D7-60C3-22A0BB374782}"/>
              </a:ext>
            </a:extLst>
          </p:cNvPr>
          <p:cNvSpPr txBox="1">
            <a:spLocks noGrp="1"/>
          </p:cNvSpPr>
          <p:nvPr>
            <p:ph type="title" idx="4294967295"/>
          </p:nvPr>
        </p:nvSpPr>
        <p:spPr>
          <a:xfrm>
            <a:off x="778691" y="1377990"/>
            <a:ext cx="5807164" cy="1248600"/>
          </a:xfrm>
          <a:prstGeom prst="rect">
            <a:avLst/>
          </a:prstGeom>
          <a:noFill/>
          <a:ln>
            <a:noFill/>
            <a:prstDash/>
          </a:ln>
          <a:effectLst/>
        </p:spPr>
        <p:txBody>
          <a:bodyPr rot="0" spcFirstLastPara="1" vertOverflow="overflow" horzOverflow="overflow" vert="horz" wrap="square" lIns="91425" tIns="91425" rIns="91425" bIns="91425"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80000"/>
              </a:lnSpc>
              <a:spcBef>
                <a:spcPts val="0"/>
              </a:spcBef>
              <a:spcAft>
                <a:spcPts val="0"/>
              </a:spcAft>
              <a:buClr>
                <a:srgbClr val="000000"/>
              </a:buClr>
              <a:buSzTx/>
              <a:buFont typeface="Arial"/>
              <a:buNone/>
              <a:tabLst/>
              <a:defRPr/>
            </a:pPr>
            <a:r>
              <a:rPr kumimoji="0" lang="es-ES" sz="2200" b="1" i="0" u="none" strike="noStrike" kern="0" cap="none" spc="0" normalizeH="0" baseline="0" noProof="0" dirty="0">
                <a:ln>
                  <a:noFill/>
                </a:ln>
                <a:solidFill>
                  <a:schemeClr val="dk1"/>
                </a:solidFill>
                <a:effectLst/>
                <a:uLnTx/>
                <a:uFillTx/>
                <a:latin typeface="Montserrat"/>
                <a:ea typeface="Montserrat"/>
                <a:cs typeface="Montserrat"/>
                <a:sym typeface="Montserrat"/>
              </a:rPr>
              <a:t>RESULTADOS ENCUESTA CÓDIGO QR </a:t>
            </a:r>
          </a:p>
          <a:p>
            <a:pPr marL="0" marR="0" lvl="0" indent="0" algn="l" defTabSz="914400" rtl="0" eaLnBrk="1" fontAlgn="auto" latinLnBrk="0" hangingPunct="1">
              <a:lnSpc>
                <a:spcPct val="80000"/>
              </a:lnSpc>
              <a:spcBef>
                <a:spcPts val="0"/>
              </a:spcBef>
              <a:spcAft>
                <a:spcPts val="0"/>
              </a:spcAft>
              <a:buClr>
                <a:srgbClr val="000000"/>
              </a:buClr>
              <a:buSzTx/>
              <a:buFont typeface="Arial"/>
              <a:buNone/>
              <a:tabLst/>
              <a:defRPr/>
            </a:pPr>
            <a:r>
              <a:rPr kumimoji="0" lang="es-ES" sz="2200" b="1" i="0" u="none" strike="noStrike" kern="0" cap="none" spc="0" normalizeH="0" baseline="0" noProof="0" dirty="0">
                <a:ln>
                  <a:noFill/>
                </a:ln>
                <a:solidFill>
                  <a:schemeClr val="dk1"/>
                </a:solidFill>
                <a:effectLst/>
                <a:uLnTx/>
                <a:uFillTx/>
                <a:latin typeface="Montserrat"/>
                <a:ea typeface="Montserrat"/>
                <a:cs typeface="Montserrat"/>
                <a:sym typeface="Montserrat"/>
              </a:rPr>
              <a:t>EN JUSTICIA TRANSICIONAL</a:t>
            </a:r>
            <a:endParaRPr kumimoji="0" lang="es-419" sz="2200" b="1" i="0" u="none" strike="noStrike" kern="0" cap="none" spc="0" normalizeH="0" baseline="0" noProof="0" dirty="0">
              <a:ln>
                <a:noFill/>
              </a:ln>
              <a:solidFill>
                <a:schemeClr val="dk1"/>
              </a:solidFill>
              <a:effectLst/>
              <a:uLnTx/>
              <a:uFillTx/>
              <a:latin typeface="Montserrat"/>
              <a:ea typeface="Montserrat"/>
              <a:cs typeface="Montserrat"/>
              <a:sym typeface="Montserrat"/>
            </a:endParaRPr>
          </a:p>
        </p:txBody>
      </p:sp>
    </p:spTree>
    <p:extLst>
      <p:ext uri="{BB962C8B-B14F-4D97-AF65-F5344CB8AC3E}">
        <p14:creationId xmlns:p14="http://schemas.microsoft.com/office/powerpoint/2010/main" val="21434727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8">
          <a:extLst>
            <a:ext uri="{FF2B5EF4-FFF2-40B4-BE49-F238E27FC236}">
              <a16:creationId xmlns:a16="http://schemas.microsoft.com/office/drawing/2014/main" id="{84E22A56-0CF3-456E-A150-CF814C9CA52C}"/>
            </a:ext>
          </a:extLst>
        </p:cNvPr>
        <p:cNvGrpSpPr/>
        <p:nvPr/>
      </p:nvGrpSpPr>
      <p:grpSpPr>
        <a:xfrm>
          <a:off x="0" y="0"/>
          <a:ext cx="0" cy="0"/>
          <a:chOff x="0" y="0"/>
          <a:chExt cx="0" cy="0"/>
        </a:xfrm>
      </p:grpSpPr>
      <p:sp>
        <p:nvSpPr>
          <p:cNvPr id="3" name="Título 2">
            <a:extLst>
              <a:ext uri="{FF2B5EF4-FFF2-40B4-BE49-F238E27FC236}">
                <a16:creationId xmlns:a16="http://schemas.microsoft.com/office/drawing/2014/main" id="{DC613171-DAB9-5DB5-D5B6-2F53BE3BBC89}"/>
              </a:ext>
            </a:extLst>
          </p:cNvPr>
          <p:cNvSpPr txBox="1">
            <a:spLocks noGrp="1"/>
          </p:cNvSpPr>
          <p:nvPr>
            <p:ph type="title" idx="4294967295"/>
          </p:nvPr>
        </p:nvSpPr>
        <p:spPr>
          <a:xfrm>
            <a:off x="628650" y="-993775"/>
            <a:ext cx="7886700" cy="9937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defPPr marR="0" lvl="0" algn="l" rtl="0">
              <a:lnSpc>
                <a:spcPct val="100000"/>
              </a:lnSpc>
              <a:spcBef>
                <a:spcPts val="0"/>
              </a:spcBef>
              <a:spcAft>
                <a:spcPts val="0"/>
              </a:spcAft>
              <a:defRPr/>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s-ES" sz="1400" b="0" i="0" u="none" strike="noStrike" kern="0" cap="none" spc="0" normalizeH="0" baseline="0" noProof="0" dirty="0">
                <a:ln>
                  <a:noFill/>
                </a:ln>
                <a:solidFill>
                  <a:srgbClr val="000000"/>
                </a:solidFill>
                <a:effectLst/>
                <a:uLnTx/>
                <a:uFillTx/>
                <a:latin typeface="Arial"/>
                <a:ea typeface="Arial"/>
                <a:cs typeface="Arial"/>
                <a:sym typeface="Arial"/>
              </a:rPr>
              <a:t>FICHA TÉCNICA ENCUESTA CÓDIGO QR JUSTICIA TRANSICIONAL</a:t>
            </a:r>
            <a:endParaRPr kumimoji="0" lang="es-CO" sz="14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39" name="Google Shape;39;p8">
            <a:extLst>
              <a:ext uri="{FF2B5EF4-FFF2-40B4-BE49-F238E27FC236}">
                <a16:creationId xmlns:a16="http://schemas.microsoft.com/office/drawing/2014/main" id="{F60EE8CB-3C3F-A503-4BF0-D7944EE67014}"/>
              </a:ext>
              <a:ext uri="{C183D7F6-B498-43B3-948B-1728B52AA6E4}">
                <adec:decorative xmlns:adec="http://schemas.microsoft.com/office/drawing/2017/decorative" val="1"/>
              </a:ext>
            </a:extLst>
          </p:cNvPr>
          <p:cNvSpPr txBox="1">
            <a:spLocks/>
          </p:cNvSpPr>
          <p:nvPr/>
        </p:nvSpPr>
        <p:spPr>
          <a:xfrm>
            <a:off x="1973274" y="0"/>
            <a:ext cx="4381200" cy="432000"/>
          </a:xfrm>
          <a:prstGeom prst="rect">
            <a:avLst/>
          </a:prstGeom>
          <a:noFill/>
          <a:ln>
            <a:noFill/>
            <a:prstDash/>
          </a:ln>
          <a:effectLst/>
        </p:spPr>
        <p:txBody>
          <a:bodyPr rot="0" spcFirstLastPara="1" vertOverflow="overflow" horzOverflow="overflow" vert="horz" wrap="square" lIns="91425" tIns="91425" rIns="91425" bIns="91425"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s-ES" sz="2200" b="1" i="0" u="none" strike="noStrike" kern="0" cap="none" spc="0" normalizeH="0" baseline="0" noProof="0" dirty="0">
                <a:ln>
                  <a:noFill/>
                </a:ln>
                <a:solidFill>
                  <a:srgbClr val="00385F"/>
                </a:solidFill>
                <a:effectLst/>
                <a:uLnTx/>
                <a:uFillTx/>
                <a:latin typeface="Montserrat"/>
                <a:ea typeface="Montserrat"/>
                <a:cs typeface="Montserrat"/>
                <a:sym typeface="Montserrat"/>
              </a:rPr>
              <a:t>FICHA TÉCNICA</a:t>
            </a:r>
            <a:endParaRPr kumimoji="0" lang="es-419" sz="2200" b="1" i="0" u="none" strike="noStrike" kern="0" cap="none" spc="0" normalizeH="0" baseline="0" noProof="0" dirty="0">
              <a:ln>
                <a:noFill/>
              </a:ln>
              <a:solidFill>
                <a:srgbClr val="00385F"/>
              </a:solidFill>
              <a:effectLst/>
              <a:uLnTx/>
              <a:uFillTx/>
              <a:latin typeface="Montserrat"/>
              <a:ea typeface="Montserrat"/>
              <a:cs typeface="Montserrat"/>
              <a:sym typeface="Montserrat"/>
            </a:endParaRPr>
          </a:p>
        </p:txBody>
      </p:sp>
      <p:graphicFrame>
        <p:nvGraphicFramePr>
          <p:cNvPr id="2" name="Tabla 1" descr="Tabla descriptiva de la ficha técnica de la encuesta código QR Justicia Transicional">
            <a:extLst>
              <a:ext uri="{FF2B5EF4-FFF2-40B4-BE49-F238E27FC236}">
                <a16:creationId xmlns:a16="http://schemas.microsoft.com/office/drawing/2014/main" id="{C58146E3-5D58-7D02-0A23-946EC21E2E4A}"/>
              </a:ext>
            </a:extLst>
          </p:cNvPr>
          <p:cNvGraphicFramePr>
            <a:graphicFrameLocks noGrp="1"/>
          </p:cNvGraphicFramePr>
          <p:nvPr>
            <p:extLst>
              <p:ext uri="{D42A27DB-BD31-4B8C-83A1-F6EECF244321}">
                <p14:modId xmlns:p14="http://schemas.microsoft.com/office/powerpoint/2010/main" val="233453015"/>
              </p:ext>
            </p:extLst>
          </p:nvPr>
        </p:nvGraphicFramePr>
        <p:xfrm>
          <a:off x="2106000" y="759600"/>
          <a:ext cx="5763983" cy="3629102"/>
        </p:xfrm>
        <a:graphic>
          <a:graphicData uri="http://schemas.openxmlformats.org/drawingml/2006/table">
            <a:tbl>
              <a:tblPr firstRow="1" bandRow="1">
                <a:tableStyleId>{5940675A-B579-460E-94D1-54222C63F5DA}</a:tableStyleId>
              </a:tblPr>
              <a:tblGrid>
                <a:gridCol w="1570110">
                  <a:extLst>
                    <a:ext uri="{9D8B030D-6E8A-4147-A177-3AD203B41FA5}">
                      <a16:colId xmlns:a16="http://schemas.microsoft.com/office/drawing/2014/main" val="3928481805"/>
                    </a:ext>
                  </a:extLst>
                </a:gridCol>
                <a:gridCol w="4193873">
                  <a:extLst>
                    <a:ext uri="{9D8B030D-6E8A-4147-A177-3AD203B41FA5}">
                      <a16:colId xmlns:a16="http://schemas.microsoft.com/office/drawing/2014/main" val="2034231947"/>
                    </a:ext>
                  </a:extLst>
                </a:gridCol>
              </a:tblGrid>
              <a:tr h="828908">
                <a:tc>
                  <a:txBody>
                    <a:bodyPr/>
                    <a:lstStyle/>
                    <a:p>
                      <a:pPr algn="l">
                        <a:lnSpc>
                          <a:spcPct val="115000"/>
                        </a:lnSpc>
                        <a:spcAft>
                          <a:spcPts val="800"/>
                        </a:spcAft>
                        <a:buNone/>
                      </a:pPr>
                      <a:r>
                        <a:rPr lang="es-CO" sz="1200" b="1" i="0" u="none" strike="noStrike" cap="none" dirty="0">
                          <a:solidFill>
                            <a:srgbClr val="0097A7"/>
                          </a:solidFill>
                          <a:latin typeface="Roboto"/>
                          <a:ea typeface="Roboto"/>
                          <a:cs typeface="Roboto"/>
                          <a:sym typeface="Arial"/>
                        </a:rPr>
                        <a:t>Universo de estudio</a:t>
                      </a:r>
                    </a:p>
                  </a:txBody>
                  <a:tcPr marL="68580" marR="68580" marT="0" marB="0"/>
                </a:tc>
                <a:tc>
                  <a:txBody>
                    <a:bodyPr/>
                    <a:lstStyle/>
                    <a:p>
                      <a:pPr marL="0" marR="0" lvl="0" indent="0" algn="just" defTabSz="914400" rtl="0" eaLnBrk="1" fontAlgn="auto" latinLnBrk="0" hangingPunct="1">
                        <a:lnSpc>
                          <a:spcPct val="115000"/>
                        </a:lnSpc>
                        <a:spcBef>
                          <a:spcPts val="0"/>
                        </a:spcBef>
                        <a:spcAft>
                          <a:spcPts val="800"/>
                        </a:spcAft>
                        <a:buClr>
                          <a:srgbClr val="000000"/>
                        </a:buClr>
                        <a:buSzTx/>
                        <a:buFont typeface="Arial"/>
                        <a:buNone/>
                        <a:tabLst/>
                        <a:defRPr/>
                      </a:pPr>
                      <a:r>
                        <a:rPr lang="es-ES" sz="1200" b="0" i="0" u="none" strike="noStrike" cap="none" dirty="0">
                          <a:solidFill>
                            <a:srgbClr val="0097A7"/>
                          </a:solidFill>
                          <a:latin typeface="Roboto"/>
                          <a:ea typeface="Roboto"/>
                          <a:cs typeface="Roboto"/>
                          <a:sym typeface="Montserrat"/>
                        </a:rPr>
                        <a:t>Usuarios que voluntariamente utilizaron </a:t>
                      </a:r>
                      <a:r>
                        <a:rPr lang="es-ES" sz="1200" b="0" i="0" u="none" strike="noStrike" cap="none" dirty="0">
                          <a:solidFill>
                            <a:srgbClr val="0097A7"/>
                          </a:solidFill>
                          <a:latin typeface="Roboto"/>
                          <a:ea typeface="Roboto"/>
                          <a:cs typeface="Roboto"/>
                          <a:sym typeface="Arial"/>
                        </a:rPr>
                        <a:t>el Código QR dispuesto en las salas de Justicia Transicional de la Fiscalía General de la Nación.</a:t>
                      </a:r>
                      <a:endParaRPr lang="es-CO" sz="1200" b="0" i="0" u="none" strike="noStrike" cap="none" dirty="0">
                        <a:solidFill>
                          <a:srgbClr val="0097A7"/>
                        </a:solidFill>
                        <a:latin typeface="Roboto"/>
                        <a:ea typeface="Roboto"/>
                        <a:cs typeface="Roboto"/>
                        <a:sym typeface="Arial"/>
                      </a:endParaRPr>
                    </a:p>
                  </a:txBody>
                  <a:tcPr marL="68580" marR="68580" marT="0" marB="0"/>
                </a:tc>
                <a:extLst>
                  <a:ext uri="{0D108BD9-81ED-4DB2-BD59-A6C34878D82A}">
                    <a16:rowId xmlns:a16="http://schemas.microsoft.com/office/drawing/2014/main" val="4125217036"/>
                  </a:ext>
                </a:extLst>
              </a:tr>
              <a:tr h="571278">
                <a:tc>
                  <a:txBody>
                    <a:bodyPr/>
                    <a:lstStyle/>
                    <a:p>
                      <a:pPr algn="l">
                        <a:lnSpc>
                          <a:spcPct val="115000"/>
                        </a:lnSpc>
                        <a:spcAft>
                          <a:spcPts val="800"/>
                        </a:spcAft>
                        <a:buNone/>
                      </a:pPr>
                      <a:r>
                        <a:rPr lang="es-CO" sz="1200" b="1" i="0" u="none" strike="noStrike" cap="none" dirty="0">
                          <a:solidFill>
                            <a:srgbClr val="0097A7"/>
                          </a:solidFill>
                          <a:latin typeface="Roboto"/>
                          <a:ea typeface="Roboto"/>
                          <a:cs typeface="Roboto"/>
                          <a:sym typeface="Arial"/>
                        </a:rPr>
                        <a:t>Unidades de Selección</a:t>
                      </a:r>
                    </a:p>
                  </a:txBody>
                  <a:tcPr marL="68580" marR="68580" marT="0" marB="0"/>
                </a:tc>
                <a:tc>
                  <a:txBody>
                    <a:bodyPr/>
                    <a:lstStyle/>
                    <a:p>
                      <a:pPr algn="just">
                        <a:lnSpc>
                          <a:spcPct val="115000"/>
                        </a:lnSpc>
                        <a:spcAft>
                          <a:spcPts val="800"/>
                        </a:spcAft>
                        <a:buNone/>
                      </a:pPr>
                      <a:r>
                        <a:rPr lang="es-CO" sz="1200" b="0" i="0" u="none" strike="noStrike" cap="none" dirty="0">
                          <a:solidFill>
                            <a:srgbClr val="0097A7"/>
                          </a:solidFill>
                          <a:latin typeface="Roboto"/>
                          <a:ea typeface="Roboto"/>
                          <a:cs typeface="Roboto"/>
                          <a:sym typeface="Arial"/>
                        </a:rPr>
                        <a:t>Usuarios que respondieron desde un equipo celular de manera voluntaria las cuatro (4) preguntas</a:t>
                      </a:r>
                    </a:p>
                  </a:txBody>
                  <a:tcPr marL="68580" marR="68580" marT="0" marB="0"/>
                </a:tc>
                <a:extLst>
                  <a:ext uri="{0D108BD9-81ED-4DB2-BD59-A6C34878D82A}">
                    <a16:rowId xmlns:a16="http://schemas.microsoft.com/office/drawing/2014/main" val="3585466499"/>
                  </a:ext>
                </a:extLst>
              </a:tr>
              <a:tr h="468259">
                <a:tc>
                  <a:txBody>
                    <a:bodyPr/>
                    <a:lstStyle/>
                    <a:p>
                      <a:pPr algn="l">
                        <a:lnSpc>
                          <a:spcPct val="115000"/>
                        </a:lnSpc>
                        <a:spcAft>
                          <a:spcPts val="800"/>
                        </a:spcAft>
                        <a:buNone/>
                      </a:pPr>
                      <a:r>
                        <a:rPr lang="es-CO" sz="1200" b="1" i="0" u="none" strike="noStrike" cap="none" dirty="0">
                          <a:solidFill>
                            <a:srgbClr val="0097A7"/>
                          </a:solidFill>
                          <a:latin typeface="Roboto"/>
                          <a:ea typeface="Roboto"/>
                          <a:cs typeface="Roboto"/>
                          <a:sym typeface="Arial"/>
                        </a:rPr>
                        <a:t>Población Objeto</a:t>
                      </a:r>
                    </a:p>
                  </a:txBody>
                  <a:tcPr marL="68580" marR="68580" marT="0" marB="0"/>
                </a:tc>
                <a:tc>
                  <a:txBody>
                    <a:bodyPr/>
                    <a:lstStyle/>
                    <a:p>
                      <a:pPr algn="just">
                        <a:lnSpc>
                          <a:spcPct val="115000"/>
                        </a:lnSpc>
                        <a:spcAft>
                          <a:spcPts val="800"/>
                        </a:spcAft>
                        <a:buNone/>
                      </a:pPr>
                      <a:r>
                        <a:rPr lang="es-ES" sz="1200" b="0" i="0" u="none" strike="noStrike" cap="none" dirty="0">
                          <a:solidFill>
                            <a:srgbClr val="0097A7"/>
                          </a:solidFill>
                          <a:latin typeface="Roboto"/>
                          <a:ea typeface="Roboto"/>
                          <a:cs typeface="Roboto"/>
                          <a:sym typeface="Arial"/>
                        </a:rPr>
                        <a:t>12.269 usuarios</a:t>
                      </a:r>
                      <a:endParaRPr lang="es-CO" sz="1200" b="0" i="0" u="none" strike="noStrike" cap="none" dirty="0">
                        <a:solidFill>
                          <a:srgbClr val="0097A7"/>
                        </a:solidFill>
                        <a:latin typeface="Roboto"/>
                        <a:ea typeface="Roboto"/>
                        <a:cs typeface="Roboto"/>
                        <a:sym typeface="Arial"/>
                      </a:endParaRPr>
                    </a:p>
                  </a:txBody>
                  <a:tcPr marL="68580" marR="68580" marT="0" marB="0"/>
                </a:tc>
                <a:extLst>
                  <a:ext uri="{0D108BD9-81ED-4DB2-BD59-A6C34878D82A}">
                    <a16:rowId xmlns:a16="http://schemas.microsoft.com/office/drawing/2014/main" val="2902762942"/>
                  </a:ext>
                </a:extLst>
              </a:tr>
              <a:tr h="543182">
                <a:tc>
                  <a:txBody>
                    <a:bodyPr/>
                    <a:lstStyle/>
                    <a:p>
                      <a:pPr algn="l">
                        <a:lnSpc>
                          <a:spcPct val="115000"/>
                        </a:lnSpc>
                        <a:spcAft>
                          <a:spcPts val="800"/>
                        </a:spcAft>
                        <a:buNone/>
                      </a:pPr>
                      <a:r>
                        <a:rPr lang="es-CO" sz="1200" b="1" i="0" u="none" strike="noStrike" cap="none" dirty="0">
                          <a:solidFill>
                            <a:srgbClr val="0097A7"/>
                          </a:solidFill>
                          <a:latin typeface="Roboto"/>
                          <a:ea typeface="Roboto"/>
                          <a:cs typeface="Roboto"/>
                          <a:sym typeface="Arial"/>
                        </a:rPr>
                        <a:t>Respuestas efectivas</a:t>
                      </a:r>
                    </a:p>
                  </a:txBody>
                  <a:tcPr marL="68580" marR="68580" marT="0" marB="0"/>
                </a:tc>
                <a:tc>
                  <a:txBody>
                    <a:bodyPr/>
                    <a:lstStyle/>
                    <a:p>
                      <a:pPr algn="just">
                        <a:lnSpc>
                          <a:spcPct val="115000"/>
                        </a:lnSpc>
                        <a:spcAft>
                          <a:spcPts val="800"/>
                        </a:spcAft>
                        <a:buNone/>
                      </a:pPr>
                      <a:r>
                        <a:rPr lang="es-CO" sz="1200" b="0" i="0" u="none" strike="noStrike" cap="none" dirty="0">
                          <a:solidFill>
                            <a:srgbClr val="0097A7"/>
                          </a:solidFill>
                          <a:latin typeface="Roboto"/>
                          <a:ea typeface="Roboto"/>
                          <a:cs typeface="Roboto"/>
                          <a:sym typeface="Arial"/>
                        </a:rPr>
                        <a:t>54 usuarios respondieron la encuesta</a:t>
                      </a:r>
                    </a:p>
                  </a:txBody>
                  <a:tcPr marL="68580" marR="68580" marT="0" marB="0"/>
                </a:tc>
                <a:extLst>
                  <a:ext uri="{0D108BD9-81ED-4DB2-BD59-A6C34878D82A}">
                    <a16:rowId xmlns:a16="http://schemas.microsoft.com/office/drawing/2014/main" val="2836488739"/>
                  </a:ext>
                </a:extLst>
              </a:tr>
              <a:tr h="402703">
                <a:tc>
                  <a:txBody>
                    <a:bodyPr/>
                    <a:lstStyle/>
                    <a:p>
                      <a:pPr algn="l">
                        <a:lnSpc>
                          <a:spcPct val="115000"/>
                        </a:lnSpc>
                        <a:spcAft>
                          <a:spcPts val="800"/>
                        </a:spcAft>
                        <a:buNone/>
                      </a:pPr>
                      <a:r>
                        <a:rPr lang="es-CO" sz="1200" b="1" i="0" u="none" strike="noStrike" cap="none" dirty="0">
                          <a:solidFill>
                            <a:srgbClr val="0097A7"/>
                          </a:solidFill>
                          <a:latin typeface="Roboto"/>
                          <a:ea typeface="Roboto"/>
                          <a:cs typeface="Roboto"/>
                          <a:sym typeface="Arial"/>
                        </a:rPr>
                        <a:t>Fecha de aplicación</a:t>
                      </a:r>
                    </a:p>
                  </a:txBody>
                  <a:tcPr marL="68580" marR="68580" marT="0" marB="0"/>
                </a:tc>
                <a:tc>
                  <a:txBody>
                    <a:bodyPr/>
                    <a:lstStyle/>
                    <a:p>
                      <a:pPr algn="just">
                        <a:lnSpc>
                          <a:spcPct val="115000"/>
                        </a:lnSpc>
                        <a:spcAft>
                          <a:spcPts val="800"/>
                        </a:spcAft>
                        <a:buNone/>
                      </a:pPr>
                      <a:r>
                        <a:rPr lang="es-ES" sz="1200" b="0" i="0" u="none" strike="noStrike" cap="none" dirty="0">
                          <a:solidFill>
                            <a:srgbClr val="0097A7"/>
                          </a:solidFill>
                          <a:latin typeface="Roboto"/>
                          <a:ea typeface="Roboto"/>
                          <a:cs typeface="Roboto"/>
                          <a:sym typeface="Arial"/>
                        </a:rPr>
                        <a:t>1 de julio a 31 de diciembre de 2025</a:t>
                      </a:r>
                      <a:endParaRPr lang="es-CO" sz="1200" b="0" i="0" u="none" strike="noStrike" cap="none" dirty="0">
                        <a:solidFill>
                          <a:srgbClr val="0097A7"/>
                        </a:solidFill>
                        <a:latin typeface="Roboto"/>
                        <a:ea typeface="Roboto"/>
                        <a:cs typeface="Roboto"/>
                        <a:sym typeface="Arial"/>
                      </a:endParaRPr>
                    </a:p>
                  </a:txBody>
                  <a:tcPr marL="68580" marR="68580" marT="0" marB="0"/>
                </a:tc>
                <a:extLst>
                  <a:ext uri="{0D108BD9-81ED-4DB2-BD59-A6C34878D82A}">
                    <a16:rowId xmlns:a16="http://schemas.microsoft.com/office/drawing/2014/main" val="4133052095"/>
                  </a:ext>
                </a:extLst>
              </a:tr>
              <a:tr h="814772">
                <a:tc>
                  <a:txBody>
                    <a:bodyPr/>
                    <a:lstStyle/>
                    <a:p>
                      <a:pPr algn="l">
                        <a:lnSpc>
                          <a:spcPct val="115000"/>
                        </a:lnSpc>
                        <a:spcAft>
                          <a:spcPts val="800"/>
                        </a:spcAft>
                        <a:buNone/>
                      </a:pPr>
                      <a:r>
                        <a:rPr lang="es-CO" sz="1200" b="1" i="0" u="none" strike="noStrike" cap="none" dirty="0">
                          <a:solidFill>
                            <a:srgbClr val="0097A7"/>
                          </a:solidFill>
                          <a:latin typeface="Roboto"/>
                          <a:ea typeface="Roboto"/>
                          <a:cs typeface="Roboto"/>
                          <a:sym typeface="Arial"/>
                        </a:rPr>
                        <a:t>Método de aplicación de la encuesta</a:t>
                      </a:r>
                    </a:p>
                  </a:txBody>
                  <a:tcPr marL="68580" marR="68580" marT="0" marB="0"/>
                </a:tc>
                <a:tc>
                  <a:txBody>
                    <a:bodyPr/>
                    <a:lstStyle/>
                    <a:p>
                      <a:pPr algn="just">
                        <a:lnSpc>
                          <a:spcPct val="115000"/>
                        </a:lnSpc>
                        <a:spcAft>
                          <a:spcPts val="800"/>
                        </a:spcAft>
                        <a:buNone/>
                      </a:pPr>
                      <a:r>
                        <a:rPr lang="es-ES" sz="1200" b="0" i="0" u="none" strike="noStrike" cap="none" dirty="0">
                          <a:solidFill>
                            <a:srgbClr val="0097A7"/>
                          </a:solidFill>
                          <a:latin typeface="Roboto"/>
                          <a:ea typeface="Roboto"/>
                          <a:cs typeface="Roboto"/>
                          <a:sym typeface="Arial"/>
                        </a:rPr>
                        <a:t>Usuarios que desde el celular voluntariamente escanearon el código QR publicado en las salas de Justicia Transicional</a:t>
                      </a:r>
                      <a:endParaRPr lang="es-CO" sz="1200" b="0" i="0" u="none" strike="noStrike" cap="none" dirty="0">
                        <a:solidFill>
                          <a:srgbClr val="0097A7"/>
                        </a:solidFill>
                        <a:latin typeface="Roboto"/>
                        <a:ea typeface="Roboto"/>
                        <a:cs typeface="Roboto"/>
                        <a:sym typeface="Arial"/>
                      </a:endParaRPr>
                    </a:p>
                  </a:txBody>
                  <a:tcPr marL="68580" marR="68580" marT="0" marB="0"/>
                </a:tc>
                <a:extLst>
                  <a:ext uri="{0D108BD9-81ED-4DB2-BD59-A6C34878D82A}">
                    <a16:rowId xmlns:a16="http://schemas.microsoft.com/office/drawing/2014/main" val="978548986"/>
                  </a:ext>
                </a:extLst>
              </a:tr>
            </a:tbl>
          </a:graphicData>
        </a:graphic>
      </p:graphicFrame>
    </p:spTree>
    <p:extLst>
      <p:ext uri="{BB962C8B-B14F-4D97-AF65-F5344CB8AC3E}">
        <p14:creationId xmlns:p14="http://schemas.microsoft.com/office/powerpoint/2010/main" val="22949279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68">
          <a:extLst>
            <a:ext uri="{FF2B5EF4-FFF2-40B4-BE49-F238E27FC236}">
              <a16:creationId xmlns:a16="http://schemas.microsoft.com/office/drawing/2014/main" id="{366AE088-6CF3-2023-F842-2A63B1C9359F}"/>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991A838A-A4AA-B97C-BF49-20E6745ED0F4}"/>
              </a:ext>
            </a:extLst>
          </p:cNvPr>
          <p:cNvSpPr>
            <a:spLocks noGrp="1"/>
          </p:cNvSpPr>
          <p:nvPr>
            <p:ph type="title" idx="4294967295"/>
          </p:nvPr>
        </p:nvSpPr>
        <p:spPr>
          <a:xfrm>
            <a:off x="628650" y="-993775"/>
            <a:ext cx="7886700" cy="993775"/>
          </a:xfrm>
          <a:prstGeom prst="rect">
            <a:avLst/>
          </a:prstGeom>
        </p:spPr>
        <p:txBody>
          <a:bodyPr anchor="b"/>
          <a:lstStyle/>
          <a:p>
            <a:r>
              <a:rPr lang="es-ES" dirty="0"/>
              <a:t>PREGUNTA 1 ENCUESTA CÓDIGO QR EN LAS SALAS DE JUSTICIA TRANSICIONAL</a:t>
            </a:r>
            <a:endParaRPr lang="es-CO" dirty="0"/>
          </a:p>
        </p:txBody>
      </p:sp>
      <p:sp>
        <p:nvSpPr>
          <p:cNvPr id="71" name="Google Shape;71;p11">
            <a:extLst>
              <a:ext uri="{FF2B5EF4-FFF2-40B4-BE49-F238E27FC236}">
                <a16:creationId xmlns:a16="http://schemas.microsoft.com/office/drawing/2014/main" id="{B5DC1D8D-7303-0C90-662F-CF265C9A0A05}"/>
              </a:ext>
            </a:extLst>
          </p:cNvPr>
          <p:cNvSpPr txBox="1"/>
          <p:nvPr/>
        </p:nvSpPr>
        <p:spPr>
          <a:xfrm>
            <a:off x="1973275" y="360000"/>
            <a:ext cx="6767954" cy="431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s-ES" sz="1800" dirty="0">
                <a:solidFill>
                  <a:srgbClr val="017B8F"/>
                </a:solidFill>
                <a:latin typeface="Montserrat"/>
                <a:ea typeface="Montserrat"/>
                <a:cs typeface="Montserrat"/>
                <a:sym typeface="Montserrat"/>
              </a:rPr>
              <a:t>¿Cómo califica la información suministrada?</a:t>
            </a:r>
            <a:endParaRPr lang="es-419" sz="1800" dirty="0">
              <a:solidFill>
                <a:srgbClr val="017B8F"/>
              </a:solidFill>
              <a:latin typeface="Montserrat"/>
              <a:ea typeface="Montserrat"/>
              <a:cs typeface="Montserrat"/>
              <a:sym typeface="Montserrat"/>
            </a:endParaRPr>
          </a:p>
        </p:txBody>
      </p:sp>
      <p:sp>
        <p:nvSpPr>
          <p:cNvPr id="7" name="Google Shape;70;p11">
            <a:extLst>
              <a:ext uri="{FF2B5EF4-FFF2-40B4-BE49-F238E27FC236}">
                <a16:creationId xmlns:a16="http://schemas.microsoft.com/office/drawing/2014/main" id="{5CCA28C1-5B59-65D1-2D75-1ED2EBC7DD64}"/>
              </a:ext>
              <a:ext uri="{C183D7F6-B498-43B3-948B-1728B52AA6E4}">
                <adec:decorative xmlns:adec="http://schemas.microsoft.com/office/drawing/2017/decorative" val="1"/>
              </a:ext>
            </a:extLst>
          </p:cNvPr>
          <p:cNvSpPr txBox="1"/>
          <p:nvPr/>
        </p:nvSpPr>
        <p:spPr>
          <a:xfrm>
            <a:off x="1973275" y="0"/>
            <a:ext cx="4380000" cy="431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s-419" sz="2200" b="1" dirty="0">
                <a:solidFill>
                  <a:srgbClr val="00385F"/>
                </a:solidFill>
                <a:latin typeface="Montserrat"/>
                <a:ea typeface="Montserrat"/>
                <a:cs typeface="Montserrat"/>
                <a:sym typeface="Montserrat"/>
              </a:rPr>
              <a:t>PREGUNTA 1</a:t>
            </a:r>
            <a:endParaRPr sz="2200" b="1" dirty="0">
              <a:solidFill>
                <a:srgbClr val="00385F"/>
              </a:solidFill>
              <a:latin typeface="Montserrat"/>
              <a:ea typeface="Montserrat"/>
              <a:cs typeface="Montserrat"/>
              <a:sym typeface="Montserrat"/>
            </a:endParaRPr>
          </a:p>
        </p:txBody>
      </p:sp>
      <p:graphicFrame>
        <p:nvGraphicFramePr>
          <p:cNvPr id="4" name="Tabla 3">
            <a:extLst>
              <a:ext uri="{FF2B5EF4-FFF2-40B4-BE49-F238E27FC236}">
                <a16:creationId xmlns:a16="http://schemas.microsoft.com/office/drawing/2014/main" id="{FE0E08CB-BCD1-4A70-713B-FC9FDE374A3A}"/>
              </a:ext>
            </a:extLst>
          </p:cNvPr>
          <p:cNvGraphicFramePr>
            <a:graphicFrameLocks noGrp="1"/>
          </p:cNvGraphicFramePr>
          <p:nvPr>
            <p:extLst>
              <p:ext uri="{D42A27DB-BD31-4B8C-83A1-F6EECF244321}">
                <p14:modId xmlns:p14="http://schemas.microsoft.com/office/powerpoint/2010/main" val="2330533909"/>
              </p:ext>
            </p:extLst>
          </p:nvPr>
        </p:nvGraphicFramePr>
        <p:xfrm>
          <a:off x="2321782" y="961720"/>
          <a:ext cx="5300312" cy="853798"/>
        </p:xfrm>
        <a:graphic>
          <a:graphicData uri="http://schemas.openxmlformats.org/drawingml/2006/table">
            <a:tbl>
              <a:tblPr firstRow="1"/>
              <a:tblGrid>
                <a:gridCol w="1823958">
                  <a:extLst>
                    <a:ext uri="{9D8B030D-6E8A-4147-A177-3AD203B41FA5}">
                      <a16:colId xmlns:a16="http://schemas.microsoft.com/office/drawing/2014/main" val="764601284"/>
                    </a:ext>
                  </a:extLst>
                </a:gridCol>
                <a:gridCol w="1785933">
                  <a:extLst>
                    <a:ext uri="{9D8B030D-6E8A-4147-A177-3AD203B41FA5}">
                      <a16:colId xmlns:a16="http://schemas.microsoft.com/office/drawing/2014/main" val="1554388358"/>
                    </a:ext>
                  </a:extLst>
                </a:gridCol>
                <a:gridCol w="1690421">
                  <a:extLst>
                    <a:ext uri="{9D8B030D-6E8A-4147-A177-3AD203B41FA5}">
                      <a16:colId xmlns:a16="http://schemas.microsoft.com/office/drawing/2014/main" val="2739736034"/>
                    </a:ext>
                  </a:extLst>
                </a:gridCol>
              </a:tblGrid>
              <a:tr h="255853">
                <a:tc>
                  <a:txBody>
                    <a:bodyPr/>
                    <a:lstStyle/>
                    <a:p>
                      <a:pPr algn="ctr" fontAlgn="ctr">
                        <a:buNone/>
                      </a:pPr>
                      <a:r>
                        <a:rPr lang="es-CO" sz="1050" b="1" i="0" u="none" strike="noStrike" dirty="0">
                          <a:solidFill>
                            <a:srgbClr val="0097A7"/>
                          </a:solidFill>
                          <a:effectLst/>
                          <a:latin typeface="Roboto" panose="02000000000000000000" pitchFamily="2" charset="0"/>
                        </a:rPr>
                        <a:t>CALIFICACIÓN​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s-CO" sz="1050" b="1" i="0" u="none" strike="noStrike" dirty="0">
                          <a:solidFill>
                            <a:srgbClr val="0097A7"/>
                          </a:solidFill>
                          <a:effectLst/>
                          <a:latin typeface="Roboto" panose="02000000000000000000" pitchFamily="2" charset="0"/>
                        </a:rPr>
                        <a:t>PRIMER SEMESTRE 2025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s-CO" sz="1050" b="1" i="0" u="none" strike="noStrike" dirty="0">
                          <a:solidFill>
                            <a:srgbClr val="0097A7"/>
                          </a:solidFill>
                          <a:effectLst/>
                          <a:latin typeface="Roboto" panose="02000000000000000000" pitchFamily="2" charset="0"/>
                        </a:rPr>
                        <a:t>SEGUNDO SEMESTRE 2025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28431427"/>
                  </a:ext>
                </a:extLst>
              </a:tr>
              <a:tr h="199315">
                <a:tc>
                  <a:txBody>
                    <a:bodyPr/>
                    <a:lstStyle/>
                    <a:p>
                      <a:pPr algn="l" fontAlgn="b">
                        <a:buNone/>
                      </a:pPr>
                      <a:r>
                        <a:rPr lang="es-CO" sz="1000" b="0" i="0" u="none" strike="noStrike" dirty="0">
                          <a:solidFill>
                            <a:srgbClr val="0097A7"/>
                          </a:solidFill>
                          <a:effectLst/>
                          <a:latin typeface="Roboto" panose="02000000000000000000" pitchFamily="2" charset="0"/>
                        </a:rPr>
                        <a:t>MUY BUENA</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r>
                        <a:rPr lang="es-CO" sz="1100" b="0" i="0" u="none" strike="noStrike" dirty="0">
                          <a:solidFill>
                            <a:srgbClr val="0097A7"/>
                          </a:solidFill>
                          <a:effectLst/>
                          <a:latin typeface="Roboto" panose="02000000000000000000" pitchFamily="2" charset="0"/>
                        </a:rPr>
                        <a:t>                           93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r>
                        <a:rPr lang="es-CO" sz="1100" b="0" i="0" u="none" strike="noStrike" dirty="0">
                          <a:solidFill>
                            <a:srgbClr val="0097A7"/>
                          </a:solidFill>
                          <a:effectLst/>
                          <a:latin typeface="Roboto" panose="02000000000000000000" pitchFamily="2" charset="0"/>
                        </a:rPr>
                        <a:t>                           53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942644139"/>
                  </a:ext>
                </a:extLst>
              </a:tr>
              <a:tr h="199315">
                <a:tc>
                  <a:txBody>
                    <a:bodyPr/>
                    <a:lstStyle/>
                    <a:p>
                      <a:pPr algn="l" fontAlgn="b">
                        <a:buNone/>
                      </a:pPr>
                      <a:r>
                        <a:rPr lang="es-CO" sz="1000" b="0" i="0" u="none" strike="noStrike" dirty="0">
                          <a:solidFill>
                            <a:srgbClr val="0097A7"/>
                          </a:solidFill>
                          <a:effectLst/>
                          <a:latin typeface="Roboto" panose="02000000000000000000" pitchFamily="2" charset="0"/>
                        </a:rPr>
                        <a:t>BUENA</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r>
                        <a:rPr lang="es-CO" sz="1100" b="0" i="0" u="none" strike="noStrike" dirty="0">
                          <a:solidFill>
                            <a:srgbClr val="0097A7"/>
                          </a:solidFill>
                          <a:effectLst/>
                          <a:latin typeface="Roboto" panose="02000000000000000000" pitchFamily="2" charset="0"/>
                        </a:rPr>
                        <a:t>                             6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r>
                        <a:rPr lang="es-CO" sz="1100" b="0" i="0" u="none" strike="noStrike" dirty="0">
                          <a:solidFill>
                            <a:srgbClr val="0097A7"/>
                          </a:solidFill>
                          <a:effectLst/>
                          <a:latin typeface="Roboto" panose="02000000000000000000" pitchFamily="2" charset="0"/>
                        </a:rPr>
                        <a:t>                             1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341753021"/>
                  </a:ext>
                </a:extLst>
              </a:tr>
              <a:tr h="199315">
                <a:tc>
                  <a:txBody>
                    <a:bodyPr/>
                    <a:lstStyle/>
                    <a:p>
                      <a:pPr algn="r" fontAlgn="b">
                        <a:buNone/>
                      </a:pPr>
                      <a:r>
                        <a:rPr lang="es-CO" sz="1100" b="1" i="0" u="none" strike="noStrike" dirty="0">
                          <a:solidFill>
                            <a:srgbClr val="0097A7"/>
                          </a:solidFill>
                          <a:effectLst/>
                          <a:latin typeface="Roboto" panose="02000000000000000000" pitchFamily="2" charset="0"/>
                        </a:rPr>
                        <a:t>TOTAL​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r>
                        <a:rPr lang="es-CO" sz="1100" b="1" i="0" u="none" strike="noStrike">
                          <a:solidFill>
                            <a:srgbClr val="0097A7"/>
                          </a:solidFill>
                          <a:effectLst/>
                          <a:latin typeface="Roboto" panose="02000000000000000000" pitchFamily="2" charset="0"/>
                        </a:rPr>
                        <a:t>                           99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r>
                        <a:rPr lang="es-CO" sz="1100" b="1" i="0" u="none" strike="noStrike" dirty="0">
                          <a:solidFill>
                            <a:srgbClr val="0097A7"/>
                          </a:solidFill>
                          <a:effectLst/>
                          <a:latin typeface="Roboto" panose="02000000000000000000" pitchFamily="2" charset="0"/>
                        </a:rPr>
                        <a:t>                           54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77954668"/>
                  </a:ext>
                </a:extLst>
              </a:tr>
            </a:tbl>
          </a:graphicData>
        </a:graphic>
      </p:graphicFrame>
      <p:graphicFrame>
        <p:nvGraphicFramePr>
          <p:cNvPr id="8" name="Gráfico 7" descr="Gráfica comparativa de la encuesta aplicada en las salas de Justicia Transicional, relacionada con la calificación de la información suministrada a los usuarios. En el segundo semestre de 2025 se mantiene una tendencia altamente positiva, concentrada en la opción “Muy buena”.">
            <a:extLst>
              <a:ext uri="{FF2B5EF4-FFF2-40B4-BE49-F238E27FC236}">
                <a16:creationId xmlns:a16="http://schemas.microsoft.com/office/drawing/2014/main" id="{225DD514-9DF8-3A99-41FD-ED3496CEB910}"/>
              </a:ext>
            </a:extLst>
          </p:cNvPr>
          <p:cNvGraphicFramePr/>
          <p:nvPr>
            <p:extLst>
              <p:ext uri="{D42A27DB-BD31-4B8C-83A1-F6EECF244321}">
                <p14:modId xmlns:p14="http://schemas.microsoft.com/office/powerpoint/2010/main" val="4288336323"/>
              </p:ext>
            </p:extLst>
          </p:nvPr>
        </p:nvGraphicFramePr>
        <p:xfrm>
          <a:off x="1782443" y="1985538"/>
          <a:ext cx="6280179" cy="279796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0190218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68">
          <a:extLst>
            <a:ext uri="{FF2B5EF4-FFF2-40B4-BE49-F238E27FC236}">
              <a16:creationId xmlns:a16="http://schemas.microsoft.com/office/drawing/2014/main" id="{27A8E72F-E9C2-B5F6-E119-520EC4EAF2FF}"/>
            </a:ext>
          </a:extLst>
        </p:cNvPr>
        <p:cNvGrpSpPr/>
        <p:nvPr/>
      </p:nvGrpSpPr>
      <p:grpSpPr>
        <a:xfrm>
          <a:off x="0" y="0"/>
          <a:ext cx="0" cy="0"/>
          <a:chOff x="0" y="0"/>
          <a:chExt cx="0" cy="0"/>
        </a:xfrm>
      </p:grpSpPr>
      <p:sp>
        <p:nvSpPr>
          <p:cNvPr id="5" name="Título 2">
            <a:extLst>
              <a:ext uri="{FF2B5EF4-FFF2-40B4-BE49-F238E27FC236}">
                <a16:creationId xmlns:a16="http://schemas.microsoft.com/office/drawing/2014/main" id="{B1AC5B49-8E37-20CD-0B54-F9C67C29B6D3}"/>
              </a:ext>
            </a:extLst>
          </p:cNvPr>
          <p:cNvSpPr txBox="1">
            <a:spLocks noGrp="1"/>
          </p:cNvSpPr>
          <p:nvPr>
            <p:ph type="title" idx="4294967295"/>
          </p:nvPr>
        </p:nvSpPr>
        <p:spPr>
          <a:xfrm>
            <a:off x="628650" y="-993775"/>
            <a:ext cx="7886700" cy="9937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defPPr marR="0" lvl="0" algn="l" rtl="0">
              <a:lnSpc>
                <a:spcPct val="100000"/>
              </a:lnSpc>
              <a:spcBef>
                <a:spcPts val="0"/>
              </a:spcBef>
              <a:spcAft>
                <a:spcPts val="0"/>
              </a:spcAft>
              <a:defRPr/>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lvl="0">
              <a:defRPr/>
            </a:pPr>
            <a:r>
              <a:rPr kumimoji="0" lang="es-ES" sz="1400" b="0" i="0" u="none" strike="noStrike" kern="0" cap="none" spc="0" normalizeH="0" baseline="0" noProof="0" dirty="0">
                <a:ln>
                  <a:noFill/>
                </a:ln>
                <a:solidFill>
                  <a:srgbClr val="000000"/>
                </a:solidFill>
                <a:effectLst/>
                <a:uLnTx/>
                <a:uFillTx/>
                <a:latin typeface="Arial"/>
                <a:ea typeface="Arial"/>
                <a:cs typeface="Arial"/>
                <a:sym typeface="Arial"/>
              </a:rPr>
              <a:t>PREGUNTA 2 ENCUESTA CÓDIGO </a:t>
            </a:r>
            <a:r>
              <a:rPr lang="es-ES" dirty="0"/>
              <a:t>QR EN LAS SALAS DE JUSTICIA TRANSICIONAL</a:t>
            </a:r>
            <a:endParaRPr kumimoji="0" lang="es-CO" sz="14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70" name="Google Shape;70;p11">
            <a:extLst>
              <a:ext uri="{FF2B5EF4-FFF2-40B4-BE49-F238E27FC236}">
                <a16:creationId xmlns:a16="http://schemas.microsoft.com/office/drawing/2014/main" id="{AFC4CF33-762B-8006-5C11-ED4FEC35F20E}"/>
              </a:ext>
              <a:ext uri="{C183D7F6-B498-43B3-948B-1728B52AA6E4}">
                <adec:decorative xmlns:adec="http://schemas.microsoft.com/office/drawing/2017/decorative" val="1"/>
              </a:ext>
            </a:extLst>
          </p:cNvPr>
          <p:cNvSpPr txBox="1"/>
          <p:nvPr/>
        </p:nvSpPr>
        <p:spPr>
          <a:xfrm>
            <a:off x="1973275" y="0"/>
            <a:ext cx="4380000" cy="431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s-419" sz="2200" b="1" dirty="0">
                <a:solidFill>
                  <a:srgbClr val="00385F"/>
                </a:solidFill>
                <a:latin typeface="Montserrat"/>
                <a:ea typeface="Montserrat"/>
                <a:cs typeface="Montserrat"/>
                <a:sym typeface="Montserrat"/>
              </a:rPr>
              <a:t>PREGUNTA 2</a:t>
            </a:r>
            <a:endParaRPr sz="2200" b="1" dirty="0">
              <a:solidFill>
                <a:srgbClr val="00385F"/>
              </a:solidFill>
              <a:latin typeface="Montserrat"/>
              <a:ea typeface="Montserrat"/>
              <a:cs typeface="Montserrat"/>
              <a:sym typeface="Montserrat"/>
            </a:endParaRPr>
          </a:p>
        </p:txBody>
      </p:sp>
      <p:sp>
        <p:nvSpPr>
          <p:cNvPr id="71" name="Google Shape;71;p11">
            <a:extLst>
              <a:ext uri="{FF2B5EF4-FFF2-40B4-BE49-F238E27FC236}">
                <a16:creationId xmlns:a16="http://schemas.microsoft.com/office/drawing/2014/main" id="{A256DA10-CCAC-1A16-E53A-4C17D819EBDA}"/>
              </a:ext>
            </a:extLst>
          </p:cNvPr>
          <p:cNvSpPr txBox="1"/>
          <p:nvPr/>
        </p:nvSpPr>
        <p:spPr>
          <a:xfrm>
            <a:off x="1973275" y="360000"/>
            <a:ext cx="6767954" cy="431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s-ES" sz="1800" dirty="0">
                <a:solidFill>
                  <a:srgbClr val="017B8F"/>
                </a:solidFill>
                <a:latin typeface="Montserrat"/>
                <a:ea typeface="Montserrat"/>
                <a:cs typeface="Montserrat"/>
                <a:sym typeface="Montserrat"/>
              </a:rPr>
              <a:t>¿Cómo califica el trato recibido por el servidor que lo atendió?</a:t>
            </a:r>
            <a:endParaRPr lang="es-419" sz="1800" dirty="0">
              <a:solidFill>
                <a:srgbClr val="017B8F"/>
              </a:solidFill>
              <a:latin typeface="Montserrat"/>
              <a:ea typeface="Montserrat"/>
              <a:cs typeface="Montserrat"/>
              <a:sym typeface="Montserrat"/>
            </a:endParaRPr>
          </a:p>
        </p:txBody>
      </p:sp>
      <p:graphicFrame>
        <p:nvGraphicFramePr>
          <p:cNvPr id="3" name="Tabla 2">
            <a:extLst>
              <a:ext uri="{FF2B5EF4-FFF2-40B4-BE49-F238E27FC236}">
                <a16:creationId xmlns:a16="http://schemas.microsoft.com/office/drawing/2014/main" id="{42232D8C-2CEE-FC92-F251-84D00F1D506D}"/>
              </a:ext>
            </a:extLst>
          </p:cNvPr>
          <p:cNvGraphicFramePr>
            <a:graphicFrameLocks noGrp="1"/>
          </p:cNvGraphicFramePr>
          <p:nvPr>
            <p:extLst>
              <p:ext uri="{D42A27DB-BD31-4B8C-83A1-F6EECF244321}">
                <p14:modId xmlns:p14="http://schemas.microsoft.com/office/powerpoint/2010/main" val="2073989175"/>
              </p:ext>
            </p:extLst>
          </p:nvPr>
        </p:nvGraphicFramePr>
        <p:xfrm>
          <a:off x="2615979" y="1164442"/>
          <a:ext cx="5462544" cy="628636"/>
        </p:xfrm>
        <a:graphic>
          <a:graphicData uri="http://schemas.openxmlformats.org/drawingml/2006/table">
            <a:tbl>
              <a:tblPr firstRow="1"/>
              <a:tblGrid>
                <a:gridCol w="1820848">
                  <a:extLst>
                    <a:ext uri="{9D8B030D-6E8A-4147-A177-3AD203B41FA5}">
                      <a16:colId xmlns:a16="http://schemas.microsoft.com/office/drawing/2014/main" val="712667104"/>
                    </a:ext>
                  </a:extLst>
                </a:gridCol>
                <a:gridCol w="1820848">
                  <a:extLst>
                    <a:ext uri="{9D8B030D-6E8A-4147-A177-3AD203B41FA5}">
                      <a16:colId xmlns:a16="http://schemas.microsoft.com/office/drawing/2014/main" val="492499614"/>
                    </a:ext>
                  </a:extLst>
                </a:gridCol>
                <a:gridCol w="1820848">
                  <a:extLst>
                    <a:ext uri="{9D8B030D-6E8A-4147-A177-3AD203B41FA5}">
                      <a16:colId xmlns:a16="http://schemas.microsoft.com/office/drawing/2014/main" val="3215406899"/>
                    </a:ext>
                  </a:extLst>
                </a:gridCol>
              </a:tblGrid>
              <a:tr h="304786">
                <a:tc>
                  <a:txBody>
                    <a:bodyPr/>
                    <a:lstStyle/>
                    <a:p>
                      <a:pPr algn="ctr" fontAlgn="ctr">
                        <a:buNone/>
                      </a:pPr>
                      <a:r>
                        <a:rPr lang="es-CO" sz="1000" b="1" i="0" u="none" strike="noStrike" dirty="0">
                          <a:solidFill>
                            <a:srgbClr val="0097A7"/>
                          </a:solidFill>
                          <a:effectLst/>
                          <a:latin typeface="Roboto" panose="02000000000000000000" pitchFamily="2" charset="0"/>
                        </a:rPr>
                        <a:t>CALIFICACIÓN​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s-CO" sz="1000" b="1" i="0" u="none" strike="noStrike" dirty="0">
                          <a:solidFill>
                            <a:srgbClr val="0097A7"/>
                          </a:solidFill>
                          <a:effectLst/>
                          <a:latin typeface="Roboto" panose="02000000000000000000" pitchFamily="2" charset="0"/>
                        </a:rPr>
                        <a:t>PRIMER SEMESTRE 2025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s-CO" sz="1000" b="1" i="0" u="none" strike="noStrike" dirty="0">
                          <a:solidFill>
                            <a:srgbClr val="0097A7"/>
                          </a:solidFill>
                          <a:effectLst/>
                          <a:latin typeface="Roboto" panose="02000000000000000000" pitchFamily="2" charset="0"/>
                        </a:rPr>
                        <a:t>SEGUNDO SEMESTRE 2025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936115688"/>
                  </a:ext>
                </a:extLst>
              </a:tr>
              <a:tr h="157507">
                <a:tc>
                  <a:txBody>
                    <a:bodyPr/>
                    <a:lstStyle/>
                    <a:p>
                      <a:pPr algn="l" fontAlgn="b">
                        <a:buNone/>
                      </a:pPr>
                      <a:r>
                        <a:rPr lang="es-CO" sz="1000" b="0" i="0" u="none" strike="noStrike" dirty="0">
                          <a:solidFill>
                            <a:srgbClr val="0097A7"/>
                          </a:solidFill>
                          <a:effectLst/>
                          <a:latin typeface="Roboto" panose="02000000000000000000" pitchFamily="2" charset="0"/>
                        </a:rPr>
                        <a:t>MUY BUENO</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r>
                        <a:rPr lang="es-CO" sz="1000" b="0" i="0" u="none" strike="noStrike" dirty="0">
                          <a:solidFill>
                            <a:srgbClr val="0097A7"/>
                          </a:solidFill>
                          <a:effectLst/>
                          <a:latin typeface="Roboto" panose="02000000000000000000" pitchFamily="2" charset="0"/>
                        </a:rPr>
                        <a:t>                           99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r>
                        <a:rPr lang="es-CO" sz="1000" b="0" i="0" u="none" strike="noStrike" dirty="0">
                          <a:solidFill>
                            <a:srgbClr val="0097A7"/>
                          </a:solidFill>
                          <a:effectLst/>
                          <a:latin typeface="Roboto" panose="02000000000000000000" pitchFamily="2" charset="0"/>
                        </a:rPr>
                        <a:t>                           54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65623931"/>
                  </a:ext>
                </a:extLst>
              </a:tr>
              <a:tr h="157507">
                <a:tc>
                  <a:txBody>
                    <a:bodyPr/>
                    <a:lstStyle/>
                    <a:p>
                      <a:pPr algn="r" fontAlgn="b">
                        <a:buNone/>
                      </a:pPr>
                      <a:r>
                        <a:rPr lang="es-CO" sz="1000" b="1" i="0" u="none" strike="noStrike" dirty="0">
                          <a:solidFill>
                            <a:srgbClr val="0097A7"/>
                          </a:solidFill>
                          <a:effectLst/>
                          <a:latin typeface="Roboto" panose="02000000000000000000" pitchFamily="2" charset="0"/>
                        </a:rPr>
                        <a:t>TOTAL​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r>
                        <a:rPr lang="es-CO" sz="1000" b="1" i="0" u="none" strike="noStrike">
                          <a:solidFill>
                            <a:srgbClr val="0097A7"/>
                          </a:solidFill>
                          <a:effectLst/>
                          <a:latin typeface="Roboto" panose="02000000000000000000" pitchFamily="2" charset="0"/>
                        </a:rPr>
                        <a:t>                           99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r>
                        <a:rPr lang="es-CO" sz="1000" b="1" i="0" u="none" strike="noStrike" dirty="0">
                          <a:solidFill>
                            <a:srgbClr val="0097A7"/>
                          </a:solidFill>
                          <a:effectLst/>
                          <a:latin typeface="Roboto" panose="02000000000000000000" pitchFamily="2" charset="0"/>
                        </a:rPr>
                        <a:t>                           54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80048585"/>
                  </a:ext>
                </a:extLst>
              </a:tr>
            </a:tbl>
          </a:graphicData>
        </a:graphic>
      </p:graphicFrame>
      <p:graphicFrame>
        <p:nvGraphicFramePr>
          <p:cNvPr id="4" name="Gráfico 3" descr="Gráfica de resultados de la encuesta de satisfacción sobre el trato recibido por parte del servidor en las salas de Justicia Transicional. La totalidad de las respuestas del segundo y del primer semestre de 2025 califican el trato como &quot;Muy Bueno&quot;.">
            <a:extLst>
              <a:ext uri="{FF2B5EF4-FFF2-40B4-BE49-F238E27FC236}">
                <a16:creationId xmlns:a16="http://schemas.microsoft.com/office/drawing/2014/main" id="{5A9F6586-68E7-2048-A213-A5194AC31F50}"/>
              </a:ext>
            </a:extLst>
          </p:cNvPr>
          <p:cNvGraphicFramePr/>
          <p:nvPr>
            <p:extLst>
              <p:ext uri="{D42A27DB-BD31-4B8C-83A1-F6EECF244321}">
                <p14:modId xmlns:p14="http://schemas.microsoft.com/office/powerpoint/2010/main" val="3214616605"/>
              </p:ext>
            </p:extLst>
          </p:nvPr>
        </p:nvGraphicFramePr>
        <p:xfrm>
          <a:off x="1772575" y="1793078"/>
          <a:ext cx="6370311" cy="279332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9175330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68">
          <a:extLst>
            <a:ext uri="{FF2B5EF4-FFF2-40B4-BE49-F238E27FC236}">
              <a16:creationId xmlns:a16="http://schemas.microsoft.com/office/drawing/2014/main" id="{876D4A35-0E8F-F058-1020-F9E86FAD968A}"/>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4DC06E57-E33B-B14F-26D7-68DC81D58E2A}"/>
              </a:ext>
            </a:extLst>
          </p:cNvPr>
          <p:cNvSpPr>
            <a:spLocks noGrp="1"/>
          </p:cNvSpPr>
          <p:nvPr>
            <p:ph type="title" idx="4294967295"/>
          </p:nvPr>
        </p:nvSpPr>
        <p:spPr>
          <a:xfrm>
            <a:off x="628650" y="-993775"/>
            <a:ext cx="7886700" cy="993775"/>
          </a:xfrm>
          <a:prstGeom prst="rect">
            <a:avLst/>
          </a:prstGeom>
        </p:spPr>
        <p:txBody>
          <a:bodyPr anchor="b"/>
          <a:lstStyle/>
          <a:p>
            <a:r>
              <a:rPr lang="es-ES" dirty="0"/>
              <a:t>PREGUNTA 3 ENCUESTA CÓDIGO QR EN LAS SALAS DE JUSTICIA TRANSICIONAL</a:t>
            </a:r>
            <a:endParaRPr lang="es-CO" dirty="0"/>
          </a:p>
        </p:txBody>
      </p:sp>
      <p:sp>
        <p:nvSpPr>
          <p:cNvPr id="70" name="Google Shape;70;p11">
            <a:extLst>
              <a:ext uri="{FF2B5EF4-FFF2-40B4-BE49-F238E27FC236}">
                <a16:creationId xmlns:a16="http://schemas.microsoft.com/office/drawing/2014/main" id="{F1DD8A3D-7A80-B4D1-29E6-5F8834DC97D4}"/>
              </a:ext>
              <a:ext uri="{C183D7F6-B498-43B3-948B-1728B52AA6E4}">
                <adec:decorative xmlns:adec="http://schemas.microsoft.com/office/drawing/2017/decorative" val="1"/>
              </a:ext>
            </a:extLst>
          </p:cNvPr>
          <p:cNvSpPr txBox="1"/>
          <p:nvPr/>
        </p:nvSpPr>
        <p:spPr>
          <a:xfrm>
            <a:off x="1973275" y="0"/>
            <a:ext cx="4380000" cy="431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s-419" sz="2200" b="1" dirty="0">
                <a:solidFill>
                  <a:srgbClr val="00385F"/>
                </a:solidFill>
                <a:latin typeface="Montserrat"/>
                <a:ea typeface="Montserrat"/>
                <a:cs typeface="Montserrat"/>
                <a:sym typeface="Montserrat"/>
              </a:rPr>
              <a:t>PREGUNTA 3</a:t>
            </a:r>
            <a:endParaRPr sz="2200" b="1" dirty="0">
              <a:solidFill>
                <a:srgbClr val="00385F"/>
              </a:solidFill>
              <a:latin typeface="Montserrat"/>
              <a:ea typeface="Montserrat"/>
              <a:cs typeface="Montserrat"/>
              <a:sym typeface="Montserrat"/>
            </a:endParaRPr>
          </a:p>
        </p:txBody>
      </p:sp>
      <p:sp>
        <p:nvSpPr>
          <p:cNvPr id="71" name="Google Shape;71;p11">
            <a:extLst>
              <a:ext uri="{FF2B5EF4-FFF2-40B4-BE49-F238E27FC236}">
                <a16:creationId xmlns:a16="http://schemas.microsoft.com/office/drawing/2014/main" id="{61A915FC-E620-41D7-8644-1314143CE5A7}"/>
              </a:ext>
            </a:extLst>
          </p:cNvPr>
          <p:cNvSpPr txBox="1"/>
          <p:nvPr/>
        </p:nvSpPr>
        <p:spPr>
          <a:xfrm>
            <a:off x="1973275" y="360000"/>
            <a:ext cx="6767954" cy="431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s-ES" sz="1800" dirty="0">
                <a:solidFill>
                  <a:srgbClr val="017B8F"/>
                </a:solidFill>
                <a:latin typeface="Montserrat"/>
                <a:ea typeface="Montserrat"/>
                <a:cs typeface="Montserrat"/>
                <a:sym typeface="Montserrat"/>
              </a:rPr>
              <a:t>¿Cómo califica la orientación recibida?</a:t>
            </a:r>
            <a:endParaRPr lang="es-419" sz="1800" dirty="0">
              <a:solidFill>
                <a:srgbClr val="017B8F"/>
              </a:solidFill>
              <a:latin typeface="Montserrat"/>
              <a:ea typeface="Montserrat"/>
              <a:cs typeface="Montserrat"/>
              <a:sym typeface="Montserrat"/>
            </a:endParaRPr>
          </a:p>
        </p:txBody>
      </p:sp>
      <p:graphicFrame>
        <p:nvGraphicFramePr>
          <p:cNvPr id="4" name="Tabla 3">
            <a:extLst>
              <a:ext uri="{FF2B5EF4-FFF2-40B4-BE49-F238E27FC236}">
                <a16:creationId xmlns:a16="http://schemas.microsoft.com/office/drawing/2014/main" id="{E87160AB-7BB5-EDF8-A1B6-A120BE94BC9B}"/>
              </a:ext>
            </a:extLst>
          </p:cNvPr>
          <p:cNvGraphicFramePr>
            <a:graphicFrameLocks noGrp="1"/>
          </p:cNvGraphicFramePr>
          <p:nvPr>
            <p:extLst>
              <p:ext uri="{D42A27DB-BD31-4B8C-83A1-F6EECF244321}">
                <p14:modId xmlns:p14="http://schemas.microsoft.com/office/powerpoint/2010/main" val="1621432561"/>
              </p:ext>
            </p:extLst>
          </p:nvPr>
        </p:nvGraphicFramePr>
        <p:xfrm>
          <a:off x="2456954" y="1040276"/>
          <a:ext cx="5430741" cy="770397"/>
        </p:xfrm>
        <a:graphic>
          <a:graphicData uri="http://schemas.openxmlformats.org/drawingml/2006/table">
            <a:tbl>
              <a:tblPr firstRow="1"/>
              <a:tblGrid>
                <a:gridCol w="1810247">
                  <a:extLst>
                    <a:ext uri="{9D8B030D-6E8A-4147-A177-3AD203B41FA5}">
                      <a16:colId xmlns:a16="http://schemas.microsoft.com/office/drawing/2014/main" val="2975982056"/>
                    </a:ext>
                  </a:extLst>
                </a:gridCol>
                <a:gridCol w="1810247">
                  <a:extLst>
                    <a:ext uri="{9D8B030D-6E8A-4147-A177-3AD203B41FA5}">
                      <a16:colId xmlns:a16="http://schemas.microsoft.com/office/drawing/2014/main" val="1233055800"/>
                    </a:ext>
                  </a:extLst>
                </a:gridCol>
                <a:gridCol w="1810247">
                  <a:extLst>
                    <a:ext uri="{9D8B030D-6E8A-4147-A177-3AD203B41FA5}">
                      <a16:colId xmlns:a16="http://schemas.microsoft.com/office/drawing/2014/main" val="4113251878"/>
                    </a:ext>
                  </a:extLst>
                </a:gridCol>
              </a:tblGrid>
              <a:tr h="284622">
                <a:tc>
                  <a:txBody>
                    <a:bodyPr/>
                    <a:lstStyle/>
                    <a:p>
                      <a:pPr algn="ctr" fontAlgn="ctr">
                        <a:buNone/>
                      </a:pPr>
                      <a:r>
                        <a:rPr lang="es-CO" sz="1000" b="1" i="0" u="none" strike="noStrike" dirty="0">
                          <a:solidFill>
                            <a:srgbClr val="0097A7"/>
                          </a:solidFill>
                          <a:effectLst/>
                          <a:latin typeface="Roboto" panose="02000000000000000000" pitchFamily="2" charset="0"/>
                        </a:rPr>
                        <a:t>CALIFICACIÓN​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s-CO" sz="1000" b="1" i="0" u="none" strike="noStrike" dirty="0">
                          <a:solidFill>
                            <a:srgbClr val="0097A7"/>
                          </a:solidFill>
                          <a:effectLst/>
                          <a:latin typeface="Roboto" panose="02000000000000000000" pitchFamily="2" charset="0"/>
                        </a:rPr>
                        <a:t>PRIMER SEMESTRE 2025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s-CO" sz="1000" b="1" i="0" u="none" strike="noStrike" dirty="0">
                          <a:solidFill>
                            <a:srgbClr val="0097A7"/>
                          </a:solidFill>
                          <a:effectLst/>
                          <a:latin typeface="Roboto" panose="02000000000000000000" pitchFamily="2" charset="0"/>
                        </a:rPr>
                        <a:t>SEGUNDO SEMESTRE 2025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346693367"/>
                  </a:ext>
                </a:extLst>
              </a:tr>
              <a:tr h="147086">
                <a:tc>
                  <a:txBody>
                    <a:bodyPr/>
                    <a:lstStyle/>
                    <a:p>
                      <a:pPr algn="l" fontAlgn="b">
                        <a:buNone/>
                      </a:pPr>
                      <a:r>
                        <a:rPr lang="es-CO" sz="1000" b="0" i="0" u="none" strike="noStrike" dirty="0">
                          <a:solidFill>
                            <a:srgbClr val="0097A7"/>
                          </a:solidFill>
                          <a:effectLst/>
                          <a:latin typeface="Roboto" panose="02000000000000000000" pitchFamily="2" charset="0"/>
                        </a:rPr>
                        <a:t>MUY BUENA</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r>
                        <a:rPr lang="es-CO" sz="1000" b="0" i="0" u="none" strike="noStrike" dirty="0">
                          <a:solidFill>
                            <a:srgbClr val="0097A7"/>
                          </a:solidFill>
                          <a:effectLst/>
                          <a:latin typeface="Roboto" panose="02000000000000000000" pitchFamily="2" charset="0"/>
                        </a:rPr>
                        <a:t>                           95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r>
                        <a:rPr lang="es-CO" sz="1000" b="0" i="0" u="none" strike="noStrike">
                          <a:solidFill>
                            <a:srgbClr val="0097A7"/>
                          </a:solidFill>
                          <a:effectLst/>
                          <a:latin typeface="Roboto" panose="02000000000000000000" pitchFamily="2" charset="0"/>
                        </a:rPr>
                        <a:t>                           54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457354249"/>
                  </a:ext>
                </a:extLst>
              </a:tr>
              <a:tr h="147086">
                <a:tc>
                  <a:txBody>
                    <a:bodyPr/>
                    <a:lstStyle/>
                    <a:p>
                      <a:pPr algn="l" fontAlgn="b">
                        <a:buNone/>
                      </a:pPr>
                      <a:r>
                        <a:rPr lang="es-CO" sz="1000" b="0" i="0" u="none" strike="noStrike" dirty="0">
                          <a:solidFill>
                            <a:srgbClr val="0097A7"/>
                          </a:solidFill>
                          <a:effectLst/>
                          <a:latin typeface="Roboto" panose="02000000000000000000" pitchFamily="2" charset="0"/>
                        </a:rPr>
                        <a:t>BUENA</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r>
                        <a:rPr lang="es-CO" sz="1000" b="0" i="0" u="none" strike="noStrike">
                          <a:solidFill>
                            <a:srgbClr val="0097A7"/>
                          </a:solidFill>
                          <a:effectLst/>
                          <a:latin typeface="Roboto" panose="02000000000000000000" pitchFamily="2" charset="0"/>
                        </a:rPr>
                        <a:t>                             4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r>
                        <a:rPr lang="es-CO" sz="1000" b="0" i="0" u="none" strike="noStrike" dirty="0">
                          <a:solidFill>
                            <a:srgbClr val="0097A7"/>
                          </a:solidFill>
                          <a:effectLst/>
                          <a:latin typeface="Roboto" panose="02000000000000000000" pitchFamily="2" charset="0"/>
                        </a:rPr>
                        <a:t>                            -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698586035"/>
                  </a:ext>
                </a:extLst>
              </a:tr>
              <a:tr h="147086">
                <a:tc>
                  <a:txBody>
                    <a:bodyPr/>
                    <a:lstStyle/>
                    <a:p>
                      <a:pPr algn="r" fontAlgn="b">
                        <a:buNone/>
                      </a:pPr>
                      <a:r>
                        <a:rPr lang="es-CO" sz="1000" b="1" i="0" u="none" strike="noStrike" dirty="0">
                          <a:solidFill>
                            <a:srgbClr val="0097A7"/>
                          </a:solidFill>
                          <a:effectLst/>
                          <a:latin typeface="Roboto" panose="02000000000000000000" pitchFamily="2" charset="0"/>
                        </a:rPr>
                        <a:t>TOTAL​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r>
                        <a:rPr lang="es-CO" sz="1000" b="1" i="0" u="none" strike="noStrike">
                          <a:solidFill>
                            <a:srgbClr val="0097A7"/>
                          </a:solidFill>
                          <a:effectLst/>
                          <a:latin typeface="Roboto" panose="02000000000000000000" pitchFamily="2" charset="0"/>
                        </a:rPr>
                        <a:t>                           99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r>
                        <a:rPr lang="es-CO" sz="1000" b="1" i="0" u="none" strike="noStrike" dirty="0">
                          <a:solidFill>
                            <a:srgbClr val="0097A7"/>
                          </a:solidFill>
                          <a:effectLst/>
                          <a:latin typeface="Roboto" panose="02000000000000000000" pitchFamily="2" charset="0"/>
                        </a:rPr>
                        <a:t>                           54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555109548"/>
                  </a:ext>
                </a:extLst>
              </a:tr>
            </a:tbl>
          </a:graphicData>
        </a:graphic>
      </p:graphicFrame>
      <p:graphicFrame>
        <p:nvGraphicFramePr>
          <p:cNvPr id="5" name="Gráfico 4" descr="Gráfica comparativa que muestra la calificación otorgada a la orientación brindada a los usuarios de Justicia Transicional. En el segundo semestre de 2025 se observa una valoración totalmente positiva.">
            <a:extLst>
              <a:ext uri="{FF2B5EF4-FFF2-40B4-BE49-F238E27FC236}">
                <a16:creationId xmlns:a16="http://schemas.microsoft.com/office/drawing/2014/main" id="{66C6BE9B-6393-E024-1B9C-2BCB2D354660}"/>
              </a:ext>
            </a:extLst>
          </p:cNvPr>
          <p:cNvGraphicFramePr/>
          <p:nvPr>
            <p:extLst>
              <p:ext uri="{D42A27DB-BD31-4B8C-83A1-F6EECF244321}">
                <p14:modId xmlns:p14="http://schemas.microsoft.com/office/powerpoint/2010/main" val="346024593"/>
              </p:ext>
            </p:extLst>
          </p:nvPr>
        </p:nvGraphicFramePr>
        <p:xfrm>
          <a:off x="1905308" y="2059249"/>
          <a:ext cx="6313335" cy="252865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4711626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51FB75-35D0-A178-83AF-DE8A80F3549A}"/>
            </a:ext>
          </a:extLst>
        </p:cNvPr>
        <p:cNvGrpSpPr/>
        <p:nvPr/>
      </p:nvGrpSpPr>
      <p:grpSpPr>
        <a:xfrm>
          <a:off x="0" y="0"/>
          <a:ext cx="0" cy="0"/>
          <a:chOff x="0" y="0"/>
          <a:chExt cx="0" cy="0"/>
        </a:xfrm>
      </p:grpSpPr>
      <p:pic>
        <p:nvPicPr>
          <p:cNvPr id="2" name="Imagen 1">
            <a:extLst>
              <a:ext uri="{FF2B5EF4-FFF2-40B4-BE49-F238E27FC236}">
                <a16:creationId xmlns:a16="http://schemas.microsoft.com/office/drawing/2014/main" id="{FEB65F68-595B-209D-8428-6870B135AC32}"/>
              </a:ext>
            </a:extLst>
          </p:cNvPr>
          <p:cNvPicPr>
            <a:picLocks noChangeAspect="1"/>
          </p:cNvPicPr>
          <p:nvPr/>
        </p:nvPicPr>
        <p:blipFill>
          <a:blip r:embed="rId2"/>
          <a:stretch>
            <a:fillRect/>
          </a:stretch>
        </p:blipFill>
        <p:spPr>
          <a:xfrm>
            <a:off x="8085666" y="3920067"/>
            <a:ext cx="702734" cy="897467"/>
          </a:xfrm>
          <a:prstGeom prst="rect">
            <a:avLst/>
          </a:prstGeom>
        </p:spPr>
      </p:pic>
      <p:graphicFrame>
        <p:nvGraphicFramePr>
          <p:cNvPr id="4" name="Tabla 3">
            <a:extLst>
              <a:ext uri="{FF2B5EF4-FFF2-40B4-BE49-F238E27FC236}">
                <a16:creationId xmlns:a16="http://schemas.microsoft.com/office/drawing/2014/main" id="{DFE5FFE5-8F0E-5CA3-09DE-4551EE3F3D71}"/>
              </a:ext>
            </a:extLst>
          </p:cNvPr>
          <p:cNvGraphicFramePr>
            <a:graphicFrameLocks noGrp="1"/>
          </p:cNvGraphicFramePr>
          <p:nvPr>
            <p:extLst>
              <p:ext uri="{D42A27DB-BD31-4B8C-83A1-F6EECF244321}">
                <p14:modId xmlns:p14="http://schemas.microsoft.com/office/powerpoint/2010/main" val="4274369861"/>
              </p:ext>
            </p:extLst>
          </p:nvPr>
        </p:nvGraphicFramePr>
        <p:xfrm>
          <a:off x="1843200" y="828000"/>
          <a:ext cx="7171201" cy="3562536"/>
        </p:xfrm>
        <a:graphic>
          <a:graphicData uri="http://schemas.openxmlformats.org/drawingml/2006/table">
            <a:tbl>
              <a:tblPr firstRow="1" firstCol="1" bandRow="1"/>
              <a:tblGrid>
                <a:gridCol w="982759">
                  <a:extLst>
                    <a:ext uri="{9D8B030D-6E8A-4147-A177-3AD203B41FA5}">
                      <a16:colId xmlns:a16="http://schemas.microsoft.com/office/drawing/2014/main" val="884517696"/>
                    </a:ext>
                  </a:extLst>
                </a:gridCol>
                <a:gridCol w="471641">
                  <a:extLst>
                    <a:ext uri="{9D8B030D-6E8A-4147-A177-3AD203B41FA5}">
                      <a16:colId xmlns:a16="http://schemas.microsoft.com/office/drawing/2014/main" val="4207111558"/>
                    </a:ext>
                  </a:extLst>
                </a:gridCol>
                <a:gridCol w="662400">
                  <a:extLst>
                    <a:ext uri="{9D8B030D-6E8A-4147-A177-3AD203B41FA5}">
                      <a16:colId xmlns:a16="http://schemas.microsoft.com/office/drawing/2014/main" val="768753939"/>
                    </a:ext>
                  </a:extLst>
                </a:gridCol>
                <a:gridCol w="619200">
                  <a:extLst>
                    <a:ext uri="{9D8B030D-6E8A-4147-A177-3AD203B41FA5}">
                      <a16:colId xmlns:a16="http://schemas.microsoft.com/office/drawing/2014/main" val="1060402402"/>
                    </a:ext>
                  </a:extLst>
                </a:gridCol>
                <a:gridCol w="1332000">
                  <a:extLst>
                    <a:ext uri="{9D8B030D-6E8A-4147-A177-3AD203B41FA5}">
                      <a16:colId xmlns:a16="http://schemas.microsoft.com/office/drawing/2014/main" val="230700330"/>
                    </a:ext>
                  </a:extLst>
                </a:gridCol>
                <a:gridCol w="619200">
                  <a:extLst>
                    <a:ext uri="{9D8B030D-6E8A-4147-A177-3AD203B41FA5}">
                      <a16:colId xmlns:a16="http://schemas.microsoft.com/office/drawing/2014/main" val="2765881325"/>
                    </a:ext>
                  </a:extLst>
                </a:gridCol>
                <a:gridCol w="917543">
                  <a:extLst>
                    <a:ext uri="{9D8B030D-6E8A-4147-A177-3AD203B41FA5}">
                      <a16:colId xmlns:a16="http://schemas.microsoft.com/office/drawing/2014/main" val="1442347678"/>
                    </a:ext>
                  </a:extLst>
                </a:gridCol>
                <a:gridCol w="1566458">
                  <a:extLst>
                    <a:ext uri="{9D8B030D-6E8A-4147-A177-3AD203B41FA5}">
                      <a16:colId xmlns:a16="http://schemas.microsoft.com/office/drawing/2014/main" val="898489659"/>
                    </a:ext>
                  </a:extLst>
                </a:gridCol>
              </a:tblGrid>
              <a:tr h="405054">
                <a:tc>
                  <a:txBody>
                    <a:bodyPr/>
                    <a:lstStyle/>
                    <a:p>
                      <a:pPr algn="ctr">
                        <a:buNone/>
                      </a:pPr>
                      <a:r>
                        <a:rPr lang="es-CO" sz="800" b="1" kern="100" dirty="0">
                          <a:effectLst/>
                          <a:latin typeface="Arial" panose="020B0604020202020204" pitchFamily="34" charset="0"/>
                          <a:ea typeface="Aptos" panose="020B0004020202020204" pitchFamily="34" charset="0"/>
                          <a:cs typeface="Times New Roman" panose="02020603050405020304" pitchFamily="18" charset="0"/>
                        </a:rPr>
                        <a:t>SECCIÓN</a:t>
                      </a:r>
                      <a:endParaRPr lang="es-CO" sz="1400" kern="100" dirty="0">
                        <a:effectLst/>
                        <a:latin typeface="Arial" panose="020B0604020202020204" pitchFamily="34" charset="0"/>
                        <a:ea typeface="Aptos" panose="020B0004020202020204" pitchFamily="34" charset="0"/>
                        <a:cs typeface="Times New Roman" panose="02020603050405020304" pitchFamily="18" charset="0"/>
                      </a:endParaRPr>
                    </a:p>
                  </a:txBody>
                  <a:tcPr marL="63305" marR="633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r>
                        <a:rPr lang="es-CO" sz="800" b="1" kern="100" dirty="0">
                          <a:effectLst/>
                          <a:latin typeface="Arial" panose="020B0604020202020204" pitchFamily="34" charset="0"/>
                          <a:ea typeface="Aptos" panose="020B0004020202020204" pitchFamily="34" charset="0"/>
                          <a:cs typeface="Times New Roman" panose="02020603050405020304" pitchFamily="18" charset="0"/>
                        </a:rPr>
                        <a:t># DIAP.</a:t>
                      </a:r>
                      <a:endParaRPr lang="es-CO" sz="1400" kern="100" dirty="0">
                        <a:effectLst/>
                        <a:latin typeface="Arial" panose="020B0604020202020204" pitchFamily="34" charset="0"/>
                        <a:ea typeface="Aptos" panose="020B0004020202020204" pitchFamily="34" charset="0"/>
                        <a:cs typeface="Times New Roman" panose="02020603050405020304" pitchFamily="18" charset="0"/>
                      </a:endParaRPr>
                    </a:p>
                  </a:txBody>
                  <a:tcPr marL="63305" marR="633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r>
                        <a:rPr lang="es-CO" sz="800" b="1" kern="100">
                          <a:effectLst/>
                          <a:latin typeface="Arial" panose="020B0604020202020204" pitchFamily="34" charset="0"/>
                          <a:ea typeface="Aptos" panose="020B0004020202020204" pitchFamily="34" charset="0"/>
                          <a:cs typeface="Times New Roman" panose="02020603050405020304" pitchFamily="18" charset="0"/>
                        </a:rPr>
                        <a:t># DIAP. ACTUAL</a:t>
                      </a:r>
                      <a:endParaRPr lang="es-CO" sz="1400" kern="100">
                        <a:effectLst/>
                        <a:latin typeface="Arial" panose="020B0604020202020204" pitchFamily="34" charset="0"/>
                        <a:ea typeface="Aptos" panose="020B0004020202020204" pitchFamily="34" charset="0"/>
                        <a:cs typeface="Times New Roman" panose="02020603050405020304" pitchFamily="18" charset="0"/>
                      </a:endParaRPr>
                    </a:p>
                  </a:txBody>
                  <a:tcPr marL="63305" marR="633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r>
                        <a:rPr lang="es-CO" sz="700" b="1" kern="100" dirty="0">
                          <a:effectLst/>
                          <a:latin typeface="Arial" panose="020B0604020202020204" pitchFamily="34" charset="0"/>
                          <a:ea typeface="Aptos" panose="020B0004020202020204" pitchFamily="34" charset="0"/>
                          <a:cs typeface="Times New Roman" panose="02020603050405020304" pitchFamily="18" charset="0"/>
                        </a:rPr>
                        <a:t>FOCO TEMÁTICO</a:t>
                      </a:r>
                      <a:endParaRPr lang="es-CO" sz="1200" kern="100" dirty="0">
                        <a:effectLst/>
                        <a:latin typeface="Arial" panose="020B0604020202020204" pitchFamily="34" charset="0"/>
                        <a:ea typeface="Aptos" panose="020B0004020202020204" pitchFamily="34" charset="0"/>
                        <a:cs typeface="Times New Roman" panose="02020603050405020304" pitchFamily="18" charset="0"/>
                      </a:endParaRPr>
                    </a:p>
                  </a:txBody>
                  <a:tcPr marL="63305" marR="633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r>
                        <a:rPr lang="es-CO" sz="800" b="1" kern="100">
                          <a:effectLst/>
                          <a:latin typeface="Arial" panose="020B0604020202020204" pitchFamily="34" charset="0"/>
                          <a:ea typeface="Aptos" panose="020B0004020202020204" pitchFamily="34" charset="0"/>
                          <a:cs typeface="Times New Roman" panose="02020603050405020304" pitchFamily="18" charset="0"/>
                        </a:rPr>
                        <a:t>ITEM</a:t>
                      </a:r>
                      <a:endParaRPr lang="es-CO" sz="1400" kern="100">
                        <a:effectLst/>
                        <a:latin typeface="Arial" panose="020B0604020202020204" pitchFamily="34" charset="0"/>
                        <a:ea typeface="Aptos" panose="020B0004020202020204" pitchFamily="34" charset="0"/>
                        <a:cs typeface="Times New Roman" panose="02020603050405020304" pitchFamily="18" charset="0"/>
                      </a:endParaRPr>
                    </a:p>
                  </a:txBody>
                  <a:tcPr marL="63305" marR="633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r>
                        <a:rPr lang="es-CO" sz="800" b="1" kern="100">
                          <a:effectLst/>
                          <a:latin typeface="Arial" panose="020B0604020202020204" pitchFamily="34" charset="0"/>
                          <a:ea typeface="Aptos" panose="020B0004020202020204" pitchFamily="34" charset="0"/>
                          <a:cs typeface="Times New Roman" panose="02020603050405020304" pitchFamily="18" charset="0"/>
                        </a:rPr>
                        <a:t>GRÁFICO</a:t>
                      </a:r>
                      <a:endParaRPr lang="es-CO" sz="1400" kern="100">
                        <a:effectLst/>
                        <a:latin typeface="Arial" panose="020B0604020202020204" pitchFamily="34" charset="0"/>
                        <a:ea typeface="Aptos" panose="020B0004020202020204" pitchFamily="34" charset="0"/>
                        <a:cs typeface="Times New Roman" panose="02020603050405020304" pitchFamily="18" charset="0"/>
                      </a:endParaRPr>
                    </a:p>
                  </a:txBody>
                  <a:tcPr marL="63305" marR="633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r>
                        <a:rPr lang="es-CO" sz="800" b="1" kern="100">
                          <a:effectLst/>
                          <a:latin typeface="Arial" panose="020B0604020202020204" pitchFamily="34" charset="0"/>
                          <a:ea typeface="Aptos" panose="020B0004020202020204" pitchFamily="34" charset="0"/>
                          <a:cs typeface="Times New Roman" panose="02020603050405020304" pitchFamily="18" charset="0"/>
                        </a:rPr>
                        <a:t>CÓMO ESTÁ</a:t>
                      </a:r>
                      <a:endParaRPr lang="es-CO" sz="1400" kern="100">
                        <a:effectLst/>
                        <a:latin typeface="Arial" panose="020B0604020202020204" pitchFamily="34" charset="0"/>
                        <a:ea typeface="Aptos" panose="020B0004020202020204" pitchFamily="34" charset="0"/>
                        <a:cs typeface="Times New Roman" panose="02020603050405020304" pitchFamily="18" charset="0"/>
                      </a:endParaRPr>
                    </a:p>
                  </a:txBody>
                  <a:tcPr marL="63305" marR="633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r>
                        <a:rPr lang="es-CO" sz="800" b="1" kern="100">
                          <a:effectLst/>
                          <a:latin typeface="Arial" panose="020B0604020202020204" pitchFamily="34" charset="0"/>
                          <a:ea typeface="Aptos" panose="020B0004020202020204" pitchFamily="34" charset="0"/>
                          <a:cs typeface="Times New Roman" panose="02020603050405020304" pitchFamily="18" charset="0"/>
                        </a:rPr>
                        <a:t>MODIFICACIÓN</a:t>
                      </a:r>
                      <a:endParaRPr lang="es-CO" sz="1400" kern="100">
                        <a:effectLst/>
                        <a:latin typeface="Arial" panose="020B0604020202020204" pitchFamily="34" charset="0"/>
                        <a:ea typeface="Aptos" panose="020B0004020202020204" pitchFamily="34" charset="0"/>
                        <a:cs typeface="Times New Roman" panose="02020603050405020304" pitchFamily="18" charset="0"/>
                      </a:endParaRPr>
                    </a:p>
                  </a:txBody>
                  <a:tcPr marL="63305" marR="633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08556296"/>
                  </a:ext>
                </a:extLst>
              </a:tr>
              <a:tr h="264125">
                <a:tc rowSpan="9">
                  <a:txBody>
                    <a:bodyPr/>
                    <a:lstStyle/>
                    <a:p>
                      <a:pPr algn="ctr">
                        <a:buNone/>
                      </a:pPr>
                      <a:r>
                        <a:rPr lang="es-CO" sz="800" kern="100">
                          <a:effectLst/>
                          <a:latin typeface="Arial" panose="020B0604020202020204" pitchFamily="34" charset="0"/>
                          <a:ea typeface="Aptos" panose="020B0004020202020204" pitchFamily="34" charset="0"/>
                          <a:cs typeface="Times New Roman" panose="02020603050405020304" pitchFamily="18" charset="0"/>
                        </a:rPr>
                        <a:t>PROTECCIÓN Y ASISTENCIA</a:t>
                      </a:r>
                      <a:endParaRPr lang="es-CO" sz="1400" kern="100">
                        <a:effectLst/>
                        <a:latin typeface="Arial" panose="020B0604020202020204" pitchFamily="34" charset="0"/>
                        <a:ea typeface="Aptos" panose="020B0004020202020204" pitchFamily="34" charset="0"/>
                        <a:cs typeface="Times New Roman" panose="02020603050405020304" pitchFamily="18" charset="0"/>
                      </a:endParaRPr>
                    </a:p>
                  </a:txBody>
                  <a:tcPr marL="63305" marR="633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r>
                        <a:rPr lang="es-CO" sz="800" kern="100">
                          <a:effectLst/>
                          <a:latin typeface="Arial" panose="020B0604020202020204" pitchFamily="34" charset="0"/>
                          <a:ea typeface="Aptos" panose="020B0004020202020204" pitchFamily="34" charset="0"/>
                          <a:cs typeface="Times New Roman" panose="02020603050405020304" pitchFamily="18" charset="0"/>
                        </a:rPr>
                        <a:t>46</a:t>
                      </a:r>
                      <a:endParaRPr lang="es-CO" sz="1400" kern="100">
                        <a:effectLst/>
                        <a:latin typeface="Arial" panose="020B0604020202020204" pitchFamily="34" charset="0"/>
                        <a:ea typeface="Aptos" panose="020B0004020202020204" pitchFamily="34" charset="0"/>
                        <a:cs typeface="Times New Roman" panose="02020603050405020304" pitchFamily="18" charset="0"/>
                      </a:endParaRPr>
                    </a:p>
                  </a:txBody>
                  <a:tcPr marL="63305" marR="633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r>
                        <a:rPr lang="es-CO" sz="800" kern="100">
                          <a:effectLst/>
                          <a:latin typeface="Arial" panose="020B0604020202020204" pitchFamily="34" charset="0"/>
                          <a:ea typeface="Aptos" panose="020B0004020202020204" pitchFamily="34" charset="0"/>
                          <a:cs typeface="Times New Roman" panose="02020603050405020304" pitchFamily="18" charset="0"/>
                        </a:rPr>
                        <a:t>49</a:t>
                      </a:r>
                      <a:endParaRPr lang="es-CO" sz="1400" kern="100">
                        <a:effectLst/>
                        <a:latin typeface="Arial" panose="020B0604020202020204" pitchFamily="34" charset="0"/>
                        <a:ea typeface="Aptos" panose="020B0004020202020204" pitchFamily="34" charset="0"/>
                        <a:cs typeface="Times New Roman" panose="02020603050405020304" pitchFamily="18" charset="0"/>
                      </a:endParaRPr>
                    </a:p>
                  </a:txBody>
                  <a:tcPr marL="63305" marR="633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rowSpan="3">
                  <a:txBody>
                    <a:bodyPr/>
                    <a:lstStyle/>
                    <a:p>
                      <a:pPr algn="ctr">
                        <a:buNone/>
                      </a:pPr>
                      <a:r>
                        <a:rPr lang="es-CO" sz="800" kern="100">
                          <a:effectLst/>
                          <a:latin typeface="Arial" panose="020B0604020202020204" pitchFamily="34" charset="0"/>
                          <a:ea typeface="Aptos" panose="020B0004020202020204" pitchFamily="34" charset="0"/>
                          <a:cs typeface="Times New Roman" panose="02020603050405020304" pitchFamily="18" charset="0"/>
                        </a:rPr>
                        <a:t>1</a:t>
                      </a:r>
                      <a:endParaRPr lang="es-CO" sz="1400" kern="100">
                        <a:effectLst/>
                        <a:latin typeface="Arial" panose="020B0604020202020204" pitchFamily="34" charset="0"/>
                        <a:ea typeface="Aptos" panose="020B0004020202020204" pitchFamily="34" charset="0"/>
                        <a:cs typeface="Times New Roman" panose="02020603050405020304" pitchFamily="18" charset="0"/>
                      </a:endParaRPr>
                    </a:p>
                  </a:txBody>
                  <a:tcPr marL="63305" marR="633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r>
                        <a:rPr lang="es-CO" sz="800" kern="100">
                          <a:effectLst/>
                          <a:latin typeface="Arial" panose="020B0604020202020204" pitchFamily="34" charset="0"/>
                          <a:ea typeface="Aptos" panose="020B0004020202020204" pitchFamily="34" charset="0"/>
                          <a:cs typeface="Times New Roman" panose="02020603050405020304" pitchFamily="18" charset="0"/>
                        </a:rPr>
                        <a:t>AGENTE A CARGO</a:t>
                      </a:r>
                      <a:endParaRPr lang="es-CO" sz="1400" kern="100">
                        <a:effectLst/>
                        <a:latin typeface="Arial" panose="020B0604020202020204" pitchFamily="34" charset="0"/>
                        <a:ea typeface="Aptos" panose="020B0004020202020204" pitchFamily="34" charset="0"/>
                        <a:cs typeface="Times New Roman" panose="02020603050405020304" pitchFamily="18" charset="0"/>
                      </a:endParaRPr>
                    </a:p>
                  </a:txBody>
                  <a:tcPr marL="63305" marR="633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r>
                        <a:rPr lang="es-CO" sz="800" kern="100">
                          <a:effectLst/>
                          <a:latin typeface="Arial" panose="020B0604020202020204" pitchFamily="34" charset="0"/>
                          <a:ea typeface="Aptos" panose="020B0004020202020204" pitchFamily="34" charset="0"/>
                          <a:cs typeface="Times New Roman" panose="02020603050405020304" pitchFamily="18" charset="0"/>
                        </a:rPr>
                        <a:t>21</a:t>
                      </a:r>
                      <a:endParaRPr lang="es-CO" sz="1400" kern="100">
                        <a:effectLst/>
                        <a:latin typeface="Arial" panose="020B0604020202020204" pitchFamily="34" charset="0"/>
                        <a:ea typeface="Aptos" panose="020B0004020202020204" pitchFamily="34" charset="0"/>
                        <a:cs typeface="Times New Roman" panose="02020603050405020304" pitchFamily="18" charset="0"/>
                      </a:endParaRPr>
                    </a:p>
                  </a:txBody>
                  <a:tcPr marL="63305" marR="633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rowSpan="9">
                  <a:txBody>
                    <a:bodyPr/>
                    <a:lstStyle/>
                    <a:p>
                      <a:pPr algn="ctr">
                        <a:buNone/>
                      </a:pPr>
                      <a:r>
                        <a:rPr lang="es-CO" sz="900" kern="100">
                          <a:effectLst/>
                          <a:latin typeface="Arial" panose="020B0604020202020204" pitchFamily="34" charset="0"/>
                          <a:ea typeface="Aptos" panose="020B0004020202020204" pitchFamily="34" charset="0"/>
                          <a:cs typeface="Times New Roman" panose="02020603050405020304" pitchFamily="18" charset="0"/>
                        </a:rPr>
                        <a:t>El gráfico no tiene título.</a:t>
                      </a:r>
                      <a:endParaRPr lang="es-CO" sz="1400" kern="100">
                        <a:effectLst/>
                        <a:latin typeface="Arial" panose="020B0604020202020204" pitchFamily="34" charset="0"/>
                        <a:ea typeface="Aptos" panose="020B0004020202020204" pitchFamily="34" charset="0"/>
                        <a:cs typeface="Times New Roman" panose="02020603050405020304" pitchFamily="18" charset="0"/>
                      </a:endParaRPr>
                    </a:p>
                    <a:p>
                      <a:pPr algn="ctr">
                        <a:buNone/>
                      </a:pPr>
                      <a:r>
                        <a:rPr lang="es-CO" sz="900" kern="100">
                          <a:effectLst/>
                          <a:latin typeface="Arial" panose="020B0604020202020204" pitchFamily="34" charset="0"/>
                          <a:ea typeface="Aptos" panose="020B0004020202020204" pitchFamily="34" charset="0"/>
                          <a:cs typeface="Times New Roman" panose="02020603050405020304" pitchFamily="18" charset="0"/>
                        </a:rPr>
                        <a:t> </a:t>
                      </a:r>
                      <a:endParaRPr lang="es-CO" sz="1400" kern="100">
                        <a:effectLst/>
                        <a:latin typeface="Arial" panose="020B0604020202020204" pitchFamily="34" charset="0"/>
                        <a:ea typeface="Aptos" panose="020B0004020202020204" pitchFamily="34" charset="0"/>
                        <a:cs typeface="Times New Roman" panose="02020603050405020304" pitchFamily="18" charset="0"/>
                      </a:endParaRPr>
                    </a:p>
                    <a:p>
                      <a:pPr algn="ctr">
                        <a:buNone/>
                      </a:pPr>
                      <a:r>
                        <a:rPr lang="es-CO" sz="900" kern="100">
                          <a:effectLst/>
                          <a:latin typeface="Arial" panose="020B0604020202020204" pitchFamily="34" charset="0"/>
                          <a:ea typeface="Aptos" panose="020B0004020202020204" pitchFamily="34" charset="0"/>
                          <a:cs typeface="Times New Roman" panose="02020603050405020304" pitchFamily="18" charset="0"/>
                        </a:rPr>
                        <a:t>El gráfico incluye tabla de datos</a:t>
                      </a:r>
                      <a:endParaRPr lang="es-CO" sz="1400" kern="100">
                        <a:effectLst/>
                        <a:latin typeface="Arial" panose="020B0604020202020204" pitchFamily="34" charset="0"/>
                        <a:ea typeface="Aptos" panose="020B0004020202020204" pitchFamily="34" charset="0"/>
                        <a:cs typeface="Times New Roman" panose="02020603050405020304" pitchFamily="18" charset="0"/>
                      </a:endParaRPr>
                    </a:p>
                  </a:txBody>
                  <a:tcPr marL="63305" marR="633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rowSpan="9">
                  <a:txBody>
                    <a:bodyPr/>
                    <a:lstStyle/>
                    <a:p>
                      <a:pPr algn="ctr">
                        <a:buNone/>
                      </a:pPr>
                      <a:r>
                        <a:rPr lang="es-CO" sz="900" kern="100">
                          <a:effectLst/>
                          <a:latin typeface="Arial" panose="020B0604020202020204" pitchFamily="34" charset="0"/>
                          <a:ea typeface="Aptos" panose="020B0004020202020204" pitchFamily="34" charset="0"/>
                          <a:cs typeface="Times New Roman" panose="02020603050405020304" pitchFamily="18" charset="0"/>
                        </a:rPr>
                        <a:t>Se agregó título al gráfico y se ajustó la diapositiva eliminando la tabla de datos incluida en la gráfica, por duplicar la información ya presentada en una tabla independiente dentro de la misma diapositiva.</a:t>
                      </a:r>
                      <a:endParaRPr lang="es-CO" sz="1400" kern="100">
                        <a:effectLst/>
                        <a:latin typeface="Arial" panose="020B0604020202020204" pitchFamily="34" charset="0"/>
                        <a:ea typeface="Aptos" panose="020B0004020202020204" pitchFamily="34" charset="0"/>
                        <a:cs typeface="Times New Roman" panose="02020603050405020304" pitchFamily="18" charset="0"/>
                      </a:endParaRPr>
                    </a:p>
                    <a:p>
                      <a:pPr algn="ctr">
                        <a:buNone/>
                      </a:pPr>
                      <a:r>
                        <a:rPr lang="es-CO" sz="900" kern="100">
                          <a:effectLst/>
                          <a:latin typeface="Arial" panose="020B0604020202020204" pitchFamily="34" charset="0"/>
                          <a:ea typeface="Aptos" panose="020B0004020202020204" pitchFamily="34" charset="0"/>
                          <a:cs typeface="Times New Roman" panose="02020603050405020304" pitchFamily="18" charset="0"/>
                        </a:rPr>
                        <a:t> </a:t>
                      </a:r>
                      <a:endParaRPr lang="es-CO" sz="1400" kern="100">
                        <a:effectLst/>
                        <a:latin typeface="Arial" panose="020B0604020202020204" pitchFamily="34" charset="0"/>
                        <a:ea typeface="Aptos" panose="020B0004020202020204" pitchFamily="34" charset="0"/>
                        <a:cs typeface="Times New Roman" panose="02020603050405020304" pitchFamily="18" charset="0"/>
                      </a:endParaRPr>
                    </a:p>
                    <a:p>
                      <a:pPr algn="ctr">
                        <a:buNone/>
                      </a:pPr>
                      <a:r>
                        <a:rPr lang="es-CO" sz="900" kern="100">
                          <a:effectLst/>
                          <a:latin typeface="Arial" panose="020B0604020202020204" pitchFamily="34" charset="0"/>
                          <a:ea typeface="Aptos" panose="020B0004020202020204" pitchFamily="34" charset="0"/>
                          <a:cs typeface="Times New Roman" panose="02020603050405020304" pitchFamily="18" charset="0"/>
                        </a:rPr>
                        <a:t>Este cambio mejora la claridad sin afectar la interpretación de los datos.</a:t>
                      </a:r>
                      <a:endParaRPr lang="es-CO" sz="1400" kern="100">
                        <a:effectLst/>
                        <a:latin typeface="Arial" panose="020B0604020202020204" pitchFamily="34" charset="0"/>
                        <a:ea typeface="Aptos" panose="020B0004020202020204" pitchFamily="34" charset="0"/>
                        <a:cs typeface="Times New Roman" panose="02020603050405020304" pitchFamily="18" charset="0"/>
                      </a:endParaRPr>
                    </a:p>
                    <a:p>
                      <a:pPr algn="ctr">
                        <a:buNone/>
                      </a:pPr>
                      <a:r>
                        <a:rPr lang="es-CO" sz="800" kern="100">
                          <a:effectLst/>
                          <a:latin typeface="Arial" panose="020B0604020202020204" pitchFamily="34" charset="0"/>
                          <a:ea typeface="Aptos" panose="020B0004020202020204" pitchFamily="34" charset="0"/>
                          <a:cs typeface="Times New Roman" panose="02020603050405020304" pitchFamily="18" charset="0"/>
                        </a:rPr>
                        <a:t> </a:t>
                      </a:r>
                      <a:endParaRPr lang="es-CO" sz="1400" kern="100">
                        <a:effectLst/>
                        <a:latin typeface="Arial" panose="020B0604020202020204" pitchFamily="34" charset="0"/>
                        <a:ea typeface="Aptos" panose="020B0004020202020204" pitchFamily="34" charset="0"/>
                        <a:cs typeface="Times New Roman" panose="02020603050405020304" pitchFamily="18" charset="0"/>
                      </a:endParaRPr>
                    </a:p>
                  </a:txBody>
                  <a:tcPr marL="63305" marR="633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634637073"/>
                  </a:ext>
                </a:extLst>
              </a:tr>
              <a:tr h="202527">
                <a:tc vMerge="1">
                  <a:txBody>
                    <a:bodyPr/>
                    <a:lstStyle/>
                    <a:p>
                      <a:endParaRPr lang="es-CO"/>
                    </a:p>
                  </a:txBody>
                  <a:tcPr/>
                </a:tc>
                <a:tc>
                  <a:txBody>
                    <a:bodyPr/>
                    <a:lstStyle/>
                    <a:p>
                      <a:pPr algn="ctr">
                        <a:buNone/>
                      </a:pPr>
                      <a:r>
                        <a:rPr lang="es-CO" sz="800" kern="100">
                          <a:effectLst/>
                          <a:latin typeface="Arial" panose="020B0604020202020204" pitchFamily="34" charset="0"/>
                          <a:ea typeface="Aptos" panose="020B0004020202020204" pitchFamily="34" charset="0"/>
                          <a:cs typeface="Times New Roman" panose="02020603050405020304" pitchFamily="18" charset="0"/>
                        </a:rPr>
                        <a:t>47</a:t>
                      </a:r>
                      <a:endParaRPr lang="es-CO" sz="1400" kern="100">
                        <a:effectLst/>
                        <a:latin typeface="Arial" panose="020B0604020202020204" pitchFamily="34" charset="0"/>
                        <a:ea typeface="Aptos" panose="020B0004020202020204" pitchFamily="34" charset="0"/>
                        <a:cs typeface="Times New Roman" panose="02020603050405020304" pitchFamily="18" charset="0"/>
                      </a:endParaRPr>
                    </a:p>
                  </a:txBody>
                  <a:tcPr marL="63305" marR="633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r>
                        <a:rPr lang="es-CO" sz="800" kern="100" dirty="0">
                          <a:effectLst/>
                          <a:latin typeface="Arial" panose="020B0604020202020204" pitchFamily="34" charset="0"/>
                          <a:ea typeface="Aptos" panose="020B0004020202020204" pitchFamily="34" charset="0"/>
                          <a:cs typeface="Times New Roman" panose="02020603050405020304" pitchFamily="18" charset="0"/>
                        </a:rPr>
                        <a:t>50</a:t>
                      </a:r>
                      <a:endParaRPr lang="es-CO" sz="1400" kern="100" dirty="0">
                        <a:effectLst/>
                        <a:latin typeface="Arial" panose="020B0604020202020204" pitchFamily="34" charset="0"/>
                        <a:ea typeface="Aptos" panose="020B0004020202020204" pitchFamily="34" charset="0"/>
                        <a:cs typeface="Times New Roman" panose="02020603050405020304" pitchFamily="18" charset="0"/>
                      </a:endParaRPr>
                    </a:p>
                  </a:txBody>
                  <a:tcPr marL="63305" marR="633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vMerge="1">
                  <a:txBody>
                    <a:bodyPr/>
                    <a:lstStyle/>
                    <a:p>
                      <a:endParaRPr lang="es-CO"/>
                    </a:p>
                  </a:txBody>
                  <a:tcPr/>
                </a:tc>
                <a:tc>
                  <a:txBody>
                    <a:bodyPr/>
                    <a:lstStyle/>
                    <a:p>
                      <a:pPr algn="ctr">
                        <a:buNone/>
                      </a:pPr>
                      <a:r>
                        <a:rPr lang="es-CO" sz="800" kern="100">
                          <a:effectLst/>
                          <a:latin typeface="Arial" panose="020B0604020202020204" pitchFamily="34" charset="0"/>
                          <a:ea typeface="Aptos" panose="020B0004020202020204" pitchFamily="34" charset="0"/>
                          <a:cs typeface="Times New Roman" panose="02020603050405020304" pitchFamily="18" charset="0"/>
                        </a:rPr>
                        <a:t>PSICÓLOGO</a:t>
                      </a:r>
                      <a:endParaRPr lang="es-CO" sz="1400" kern="100">
                        <a:effectLst/>
                        <a:latin typeface="Arial" panose="020B0604020202020204" pitchFamily="34" charset="0"/>
                        <a:ea typeface="Aptos" panose="020B0004020202020204" pitchFamily="34" charset="0"/>
                        <a:cs typeface="Times New Roman" panose="02020603050405020304" pitchFamily="18" charset="0"/>
                      </a:endParaRPr>
                    </a:p>
                  </a:txBody>
                  <a:tcPr marL="63305" marR="633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r>
                        <a:rPr lang="es-CO" sz="800" kern="100">
                          <a:effectLst/>
                          <a:latin typeface="Arial" panose="020B0604020202020204" pitchFamily="34" charset="0"/>
                          <a:ea typeface="Aptos" panose="020B0004020202020204" pitchFamily="34" charset="0"/>
                          <a:cs typeface="Times New Roman" panose="02020603050405020304" pitchFamily="18" charset="0"/>
                        </a:rPr>
                        <a:t>22</a:t>
                      </a:r>
                      <a:endParaRPr lang="es-CO" sz="1400" kern="100">
                        <a:effectLst/>
                        <a:latin typeface="Arial" panose="020B0604020202020204" pitchFamily="34" charset="0"/>
                        <a:ea typeface="Aptos" panose="020B0004020202020204" pitchFamily="34" charset="0"/>
                        <a:cs typeface="Times New Roman" panose="02020603050405020304" pitchFamily="18" charset="0"/>
                      </a:endParaRPr>
                    </a:p>
                  </a:txBody>
                  <a:tcPr marL="63305" marR="633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vMerge="1">
                  <a:txBody>
                    <a:bodyPr/>
                    <a:lstStyle/>
                    <a:p>
                      <a:endParaRPr lang="es-CO"/>
                    </a:p>
                  </a:txBody>
                  <a:tcPr/>
                </a:tc>
                <a:tc vMerge="1">
                  <a:txBody>
                    <a:bodyPr/>
                    <a:lstStyle/>
                    <a:p>
                      <a:endParaRPr lang="es-CO"/>
                    </a:p>
                  </a:txBody>
                  <a:tcPr/>
                </a:tc>
                <a:extLst>
                  <a:ext uri="{0D108BD9-81ED-4DB2-BD59-A6C34878D82A}">
                    <a16:rowId xmlns:a16="http://schemas.microsoft.com/office/drawing/2014/main" val="3166504182"/>
                  </a:ext>
                </a:extLst>
              </a:tr>
              <a:tr h="264125">
                <a:tc vMerge="1">
                  <a:txBody>
                    <a:bodyPr/>
                    <a:lstStyle/>
                    <a:p>
                      <a:endParaRPr lang="es-CO"/>
                    </a:p>
                  </a:txBody>
                  <a:tcPr/>
                </a:tc>
                <a:tc>
                  <a:txBody>
                    <a:bodyPr/>
                    <a:lstStyle/>
                    <a:p>
                      <a:pPr algn="ctr">
                        <a:buNone/>
                      </a:pPr>
                      <a:r>
                        <a:rPr lang="es-CO" sz="800" kern="100">
                          <a:effectLst/>
                          <a:latin typeface="Arial" panose="020B0604020202020204" pitchFamily="34" charset="0"/>
                          <a:ea typeface="Aptos" panose="020B0004020202020204" pitchFamily="34" charset="0"/>
                          <a:cs typeface="Times New Roman" panose="02020603050405020304" pitchFamily="18" charset="0"/>
                        </a:rPr>
                        <a:t>48</a:t>
                      </a:r>
                      <a:endParaRPr lang="es-CO" sz="1400" kern="100">
                        <a:effectLst/>
                        <a:latin typeface="Arial" panose="020B0604020202020204" pitchFamily="34" charset="0"/>
                        <a:ea typeface="Aptos" panose="020B0004020202020204" pitchFamily="34" charset="0"/>
                        <a:cs typeface="Times New Roman" panose="02020603050405020304" pitchFamily="18" charset="0"/>
                      </a:endParaRPr>
                    </a:p>
                  </a:txBody>
                  <a:tcPr marL="63305" marR="633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r>
                        <a:rPr lang="es-CO" sz="800" kern="100">
                          <a:effectLst/>
                          <a:latin typeface="Arial" panose="020B0604020202020204" pitchFamily="34" charset="0"/>
                          <a:ea typeface="Aptos" panose="020B0004020202020204" pitchFamily="34" charset="0"/>
                          <a:cs typeface="Times New Roman" panose="02020603050405020304" pitchFamily="18" charset="0"/>
                        </a:rPr>
                        <a:t>51</a:t>
                      </a:r>
                      <a:endParaRPr lang="es-CO" sz="1400" kern="100">
                        <a:effectLst/>
                        <a:latin typeface="Arial" panose="020B0604020202020204" pitchFamily="34" charset="0"/>
                        <a:ea typeface="Aptos" panose="020B0004020202020204" pitchFamily="34" charset="0"/>
                        <a:cs typeface="Times New Roman" panose="02020603050405020304" pitchFamily="18" charset="0"/>
                      </a:endParaRPr>
                    </a:p>
                  </a:txBody>
                  <a:tcPr marL="63305" marR="633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vMerge="1">
                  <a:txBody>
                    <a:bodyPr/>
                    <a:lstStyle/>
                    <a:p>
                      <a:endParaRPr lang="es-CO"/>
                    </a:p>
                  </a:txBody>
                  <a:tcPr/>
                </a:tc>
                <a:tc>
                  <a:txBody>
                    <a:bodyPr/>
                    <a:lstStyle/>
                    <a:p>
                      <a:pPr algn="ctr">
                        <a:buNone/>
                      </a:pPr>
                      <a:r>
                        <a:rPr lang="es-CO" sz="800" kern="100" dirty="0">
                          <a:effectLst/>
                          <a:latin typeface="Arial" panose="020B0604020202020204" pitchFamily="34" charset="0"/>
                          <a:ea typeface="Aptos" panose="020B0004020202020204" pitchFamily="34" charset="0"/>
                          <a:cs typeface="Times New Roman" panose="02020603050405020304" pitchFamily="18" charset="0"/>
                        </a:rPr>
                        <a:t>DESPLAZAMIENTO</a:t>
                      </a:r>
                      <a:endParaRPr lang="es-CO" sz="1400" kern="100" dirty="0">
                        <a:effectLst/>
                        <a:latin typeface="Arial" panose="020B0604020202020204" pitchFamily="34" charset="0"/>
                        <a:ea typeface="Aptos" panose="020B0004020202020204" pitchFamily="34" charset="0"/>
                        <a:cs typeface="Times New Roman" panose="02020603050405020304" pitchFamily="18" charset="0"/>
                      </a:endParaRPr>
                    </a:p>
                  </a:txBody>
                  <a:tcPr marL="63305" marR="633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r>
                        <a:rPr lang="es-CO" sz="800" kern="100">
                          <a:effectLst/>
                          <a:latin typeface="Arial" panose="020B0604020202020204" pitchFamily="34" charset="0"/>
                          <a:ea typeface="Aptos" panose="020B0004020202020204" pitchFamily="34" charset="0"/>
                          <a:cs typeface="Times New Roman" panose="02020603050405020304" pitchFamily="18" charset="0"/>
                        </a:rPr>
                        <a:t>23</a:t>
                      </a:r>
                      <a:endParaRPr lang="es-CO" sz="1400" kern="100">
                        <a:effectLst/>
                        <a:latin typeface="Arial" panose="020B0604020202020204" pitchFamily="34" charset="0"/>
                        <a:ea typeface="Aptos" panose="020B0004020202020204" pitchFamily="34" charset="0"/>
                        <a:cs typeface="Times New Roman" panose="02020603050405020304" pitchFamily="18" charset="0"/>
                      </a:endParaRPr>
                    </a:p>
                  </a:txBody>
                  <a:tcPr marL="63305" marR="633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vMerge="1">
                  <a:txBody>
                    <a:bodyPr/>
                    <a:lstStyle/>
                    <a:p>
                      <a:endParaRPr lang="es-CO"/>
                    </a:p>
                  </a:txBody>
                  <a:tcPr/>
                </a:tc>
                <a:tc vMerge="1">
                  <a:txBody>
                    <a:bodyPr/>
                    <a:lstStyle/>
                    <a:p>
                      <a:endParaRPr lang="es-CO"/>
                    </a:p>
                  </a:txBody>
                  <a:tcPr/>
                </a:tc>
                <a:extLst>
                  <a:ext uri="{0D108BD9-81ED-4DB2-BD59-A6C34878D82A}">
                    <a16:rowId xmlns:a16="http://schemas.microsoft.com/office/drawing/2014/main" val="3847872010"/>
                  </a:ext>
                </a:extLst>
              </a:tr>
              <a:tr h="202527">
                <a:tc vMerge="1">
                  <a:txBody>
                    <a:bodyPr/>
                    <a:lstStyle/>
                    <a:p>
                      <a:endParaRPr lang="es-CO"/>
                    </a:p>
                  </a:txBody>
                  <a:tcPr/>
                </a:tc>
                <a:tc>
                  <a:txBody>
                    <a:bodyPr/>
                    <a:lstStyle/>
                    <a:p>
                      <a:pPr algn="ctr">
                        <a:buNone/>
                      </a:pPr>
                      <a:r>
                        <a:rPr lang="es-CO" sz="800" kern="100">
                          <a:effectLst/>
                          <a:latin typeface="Arial" panose="020B0604020202020204" pitchFamily="34" charset="0"/>
                          <a:ea typeface="Aptos" panose="020B0004020202020204" pitchFamily="34" charset="0"/>
                          <a:cs typeface="Times New Roman" panose="02020603050405020304" pitchFamily="18" charset="0"/>
                        </a:rPr>
                        <a:t>49</a:t>
                      </a:r>
                      <a:endParaRPr lang="es-CO" sz="1400" kern="100">
                        <a:effectLst/>
                        <a:latin typeface="Arial" panose="020B0604020202020204" pitchFamily="34" charset="0"/>
                        <a:ea typeface="Aptos" panose="020B0004020202020204" pitchFamily="34" charset="0"/>
                        <a:cs typeface="Times New Roman" panose="02020603050405020304" pitchFamily="18" charset="0"/>
                      </a:endParaRPr>
                    </a:p>
                  </a:txBody>
                  <a:tcPr marL="63305" marR="633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r>
                        <a:rPr lang="es-CO" sz="800" kern="100">
                          <a:effectLst/>
                          <a:latin typeface="Arial" panose="020B0604020202020204" pitchFamily="34" charset="0"/>
                          <a:ea typeface="Aptos" panose="020B0004020202020204" pitchFamily="34" charset="0"/>
                          <a:cs typeface="Times New Roman" panose="02020603050405020304" pitchFamily="18" charset="0"/>
                        </a:rPr>
                        <a:t>52</a:t>
                      </a:r>
                      <a:endParaRPr lang="es-CO" sz="1400" kern="100">
                        <a:effectLst/>
                        <a:latin typeface="Arial" panose="020B0604020202020204" pitchFamily="34" charset="0"/>
                        <a:ea typeface="Aptos" panose="020B0004020202020204" pitchFamily="34" charset="0"/>
                        <a:cs typeface="Times New Roman" panose="02020603050405020304" pitchFamily="18" charset="0"/>
                      </a:endParaRPr>
                    </a:p>
                  </a:txBody>
                  <a:tcPr marL="63305" marR="633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rowSpan="3">
                  <a:txBody>
                    <a:bodyPr/>
                    <a:lstStyle/>
                    <a:p>
                      <a:pPr algn="ctr">
                        <a:buNone/>
                      </a:pPr>
                      <a:r>
                        <a:rPr lang="es-CO" sz="800" kern="100">
                          <a:effectLst/>
                          <a:latin typeface="Arial" panose="020B0604020202020204" pitchFamily="34" charset="0"/>
                          <a:ea typeface="Aptos" panose="020B0004020202020204" pitchFamily="34" charset="0"/>
                          <a:cs typeface="Times New Roman" panose="02020603050405020304" pitchFamily="18" charset="0"/>
                        </a:rPr>
                        <a:t>2</a:t>
                      </a:r>
                      <a:endParaRPr lang="es-CO" sz="1400" kern="100">
                        <a:effectLst/>
                        <a:latin typeface="Arial" panose="020B0604020202020204" pitchFamily="34" charset="0"/>
                        <a:ea typeface="Aptos" panose="020B0004020202020204" pitchFamily="34" charset="0"/>
                        <a:cs typeface="Times New Roman" panose="02020603050405020304" pitchFamily="18" charset="0"/>
                      </a:endParaRPr>
                    </a:p>
                  </a:txBody>
                  <a:tcPr marL="63305" marR="633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r>
                        <a:rPr lang="es-CO" sz="800" kern="100">
                          <a:effectLst/>
                          <a:latin typeface="Arial" panose="020B0604020202020204" pitchFamily="34" charset="0"/>
                          <a:ea typeface="Aptos" panose="020B0004020202020204" pitchFamily="34" charset="0"/>
                          <a:cs typeface="Times New Roman" panose="02020603050405020304" pitchFamily="18" charset="0"/>
                        </a:rPr>
                        <a:t>SEGURIDAD</a:t>
                      </a:r>
                      <a:endParaRPr lang="es-CO" sz="1400" kern="100">
                        <a:effectLst/>
                        <a:latin typeface="Arial" panose="020B0604020202020204" pitchFamily="34" charset="0"/>
                        <a:ea typeface="Aptos" panose="020B0004020202020204" pitchFamily="34" charset="0"/>
                        <a:cs typeface="Times New Roman" panose="02020603050405020304" pitchFamily="18" charset="0"/>
                      </a:endParaRPr>
                    </a:p>
                  </a:txBody>
                  <a:tcPr marL="63305" marR="633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r>
                        <a:rPr lang="es-CO" sz="800" kern="100">
                          <a:effectLst/>
                          <a:latin typeface="Arial" panose="020B0604020202020204" pitchFamily="34" charset="0"/>
                          <a:ea typeface="Aptos" panose="020B0004020202020204" pitchFamily="34" charset="0"/>
                          <a:cs typeface="Times New Roman" panose="02020603050405020304" pitchFamily="18" charset="0"/>
                        </a:rPr>
                        <a:t>24</a:t>
                      </a:r>
                      <a:endParaRPr lang="es-CO" sz="1400" kern="100">
                        <a:effectLst/>
                        <a:latin typeface="Arial" panose="020B0604020202020204" pitchFamily="34" charset="0"/>
                        <a:ea typeface="Aptos" panose="020B0004020202020204" pitchFamily="34" charset="0"/>
                        <a:cs typeface="Times New Roman" panose="02020603050405020304" pitchFamily="18" charset="0"/>
                      </a:endParaRPr>
                    </a:p>
                  </a:txBody>
                  <a:tcPr marL="63305" marR="633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vMerge="1">
                  <a:txBody>
                    <a:bodyPr/>
                    <a:lstStyle/>
                    <a:p>
                      <a:endParaRPr lang="es-CO"/>
                    </a:p>
                  </a:txBody>
                  <a:tcPr/>
                </a:tc>
                <a:tc vMerge="1">
                  <a:txBody>
                    <a:bodyPr/>
                    <a:lstStyle/>
                    <a:p>
                      <a:endParaRPr lang="es-CO"/>
                    </a:p>
                  </a:txBody>
                  <a:tcPr/>
                </a:tc>
                <a:extLst>
                  <a:ext uri="{0D108BD9-81ED-4DB2-BD59-A6C34878D82A}">
                    <a16:rowId xmlns:a16="http://schemas.microsoft.com/office/drawing/2014/main" val="2887095570"/>
                  </a:ext>
                </a:extLst>
              </a:tr>
              <a:tr h="405054">
                <a:tc vMerge="1">
                  <a:txBody>
                    <a:bodyPr/>
                    <a:lstStyle/>
                    <a:p>
                      <a:endParaRPr lang="es-CO"/>
                    </a:p>
                  </a:txBody>
                  <a:tcPr/>
                </a:tc>
                <a:tc>
                  <a:txBody>
                    <a:bodyPr/>
                    <a:lstStyle/>
                    <a:p>
                      <a:pPr algn="ctr">
                        <a:buNone/>
                      </a:pPr>
                      <a:r>
                        <a:rPr lang="es-CO" sz="800" kern="100">
                          <a:effectLst/>
                          <a:latin typeface="Arial" panose="020B0604020202020204" pitchFamily="34" charset="0"/>
                          <a:ea typeface="Aptos" panose="020B0004020202020204" pitchFamily="34" charset="0"/>
                          <a:cs typeface="Times New Roman" panose="02020603050405020304" pitchFamily="18" charset="0"/>
                        </a:rPr>
                        <a:t>50</a:t>
                      </a:r>
                      <a:endParaRPr lang="es-CO" sz="1400" kern="100">
                        <a:effectLst/>
                        <a:latin typeface="Arial" panose="020B0604020202020204" pitchFamily="34" charset="0"/>
                        <a:ea typeface="Aptos" panose="020B0004020202020204" pitchFamily="34" charset="0"/>
                        <a:cs typeface="Times New Roman" panose="02020603050405020304" pitchFamily="18" charset="0"/>
                      </a:endParaRPr>
                    </a:p>
                  </a:txBody>
                  <a:tcPr marL="63305" marR="633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r>
                        <a:rPr lang="es-CO" sz="800" kern="100">
                          <a:effectLst/>
                          <a:latin typeface="Arial" panose="020B0604020202020204" pitchFamily="34" charset="0"/>
                          <a:ea typeface="Aptos" panose="020B0004020202020204" pitchFamily="34" charset="0"/>
                          <a:cs typeface="Times New Roman" panose="02020603050405020304" pitchFamily="18" charset="0"/>
                        </a:rPr>
                        <a:t>53</a:t>
                      </a:r>
                      <a:endParaRPr lang="es-CO" sz="1400" kern="100">
                        <a:effectLst/>
                        <a:latin typeface="Arial" panose="020B0604020202020204" pitchFamily="34" charset="0"/>
                        <a:ea typeface="Aptos" panose="020B0004020202020204" pitchFamily="34" charset="0"/>
                        <a:cs typeface="Times New Roman" panose="02020603050405020304" pitchFamily="18" charset="0"/>
                      </a:endParaRPr>
                    </a:p>
                  </a:txBody>
                  <a:tcPr marL="63305" marR="633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vMerge="1">
                  <a:txBody>
                    <a:bodyPr/>
                    <a:lstStyle/>
                    <a:p>
                      <a:endParaRPr lang="es-CO"/>
                    </a:p>
                  </a:txBody>
                  <a:tcPr/>
                </a:tc>
                <a:tc>
                  <a:txBody>
                    <a:bodyPr/>
                    <a:lstStyle/>
                    <a:p>
                      <a:pPr algn="ctr">
                        <a:buNone/>
                      </a:pPr>
                      <a:r>
                        <a:rPr lang="es-CO" sz="800" kern="100" dirty="0">
                          <a:effectLst/>
                          <a:latin typeface="Arial" panose="020B0604020202020204" pitchFamily="34" charset="0"/>
                          <a:ea typeface="Aptos" panose="020B0004020202020204" pitchFamily="34" charset="0"/>
                          <a:cs typeface="Times New Roman" panose="02020603050405020304" pitchFamily="18" charset="0"/>
                        </a:rPr>
                        <a:t>ASISTENCIA PSICOLÓGICA</a:t>
                      </a:r>
                      <a:endParaRPr lang="es-CO" sz="1400" kern="100" dirty="0">
                        <a:effectLst/>
                        <a:latin typeface="Arial" panose="020B0604020202020204" pitchFamily="34" charset="0"/>
                        <a:ea typeface="Aptos" panose="020B0004020202020204" pitchFamily="34" charset="0"/>
                        <a:cs typeface="Times New Roman" panose="02020603050405020304" pitchFamily="18" charset="0"/>
                      </a:endParaRPr>
                    </a:p>
                  </a:txBody>
                  <a:tcPr marL="63305" marR="633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r>
                        <a:rPr lang="es-CO" sz="800" kern="100" dirty="0">
                          <a:effectLst/>
                          <a:latin typeface="Arial" panose="020B0604020202020204" pitchFamily="34" charset="0"/>
                          <a:ea typeface="Aptos" panose="020B0004020202020204" pitchFamily="34" charset="0"/>
                          <a:cs typeface="Times New Roman" panose="02020603050405020304" pitchFamily="18" charset="0"/>
                        </a:rPr>
                        <a:t>25</a:t>
                      </a:r>
                      <a:endParaRPr lang="es-CO" sz="1400" kern="100" dirty="0">
                        <a:effectLst/>
                        <a:latin typeface="Arial" panose="020B0604020202020204" pitchFamily="34" charset="0"/>
                        <a:ea typeface="Aptos" panose="020B0004020202020204" pitchFamily="34" charset="0"/>
                        <a:cs typeface="Times New Roman" panose="02020603050405020304" pitchFamily="18" charset="0"/>
                      </a:endParaRPr>
                    </a:p>
                  </a:txBody>
                  <a:tcPr marL="63305" marR="633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vMerge="1">
                  <a:txBody>
                    <a:bodyPr/>
                    <a:lstStyle/>
                    <a:p>
                      <a:endParaRPr lang="es-CO"/>
                    </a:p>
                  </a:txBody>
                  <a:tcPr/>
                </a:tc>
                <a:tc vMerge="1">
                  <a:txBody>
                    <a:bodyPr/>
                    <a:lstStyle/>
                    <a:p>
                      <a:endParaRPr lang="es-CO"/>
                    </a:p>
                  </a:txBody>
                  <a:tcPr/>
                </a:tc>
                <a:extLst>
                  <a:ext uri="{0D108BD9-81ED-4DB2-BD59-A6C34878D82A}">
                    <a16:rowId xmlns:a16="http://schemas.microsoft.com/office/drawing/2014/main" val="1287111369"/>
                  </a:ext>
                </a:extLst>
              </a:tr>
              <a:tr h="405054">
                <a:tc vMerge="1">
                  <a:txBody>
                    <a:bodyPr/>
                    <a:lstStyle/>
                    <a:p>
                      <a:endParaRPr lang="es-CO"/>
                    </a:p>
                  </a:txBody>
                  <a:tcPr/>
                </a:tc>
                <a:tc>
                  <a:txBody>
                    <a:bodyPr/>
                    <a:lstStyle/>
                    <a:p>
                      <a:pPr algn="ctr">
                        <a:buNone/>
                      </a:pPr>
                      <a:r>
                        <a:rPr lang="es-CO" sz="800" kern="100">
                          <a:effectLst/>
                          <a:latin typeface="Arial" panose="020B0604020202020204" pitchFamily="34" charset="0"/>
                          <a:ea typeface="Aptos" panose="020B0004020202020204" pitchFamily="34" charset="0"/>
                          <a:cs typeface="Times New Roman" panose="02020603050405020304" pitchFamily="18" charset="0"/>
                        </a:rPr>
                        <a:t>51</a:t>
                      </a:r>
                      <a:endParaRPr lang="es-CO" sz="1400" kern="100">
                        <a:effectLst/>
                        <a:latin typeface="Arial" panose="020B0604020202020204" pitchFamily="34" charset="0"/>
                        <a:ea typeface="Aptos" panose="020B0004020202020204" pitchFamily="34" charset="0"/>
                        <a:cs typeface="Times New Roman" panose="02020603050405020304" pitchFamily="18" charset="0"/>
                      </a:endParaRPr>
                    </a:p>
                  </a:txBody>
                  <a:tcPr marL="63305" marR="633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r>
                        <a:rPr lang="es-CO" sz="800" kern="100">
                          <a:effectLst/>
                          <a:latin typeface="Arial" panose="020B0604020202020204" pitchFamily="34" charset="0"/>
                          <a:ea typeface="Aptos" panose="020B0004020202020204" pitchFamily="34" charset="0"/>
                          <a:cs typeface="Times New Roman" panose="02020603050405020304" pitchFamily="18" charset="0"/>
                        </a:rPr>
                        <a:t>54</a:t>
                      </a:r>
                      <a:endParaRPr lang="es-CO" sz="1400" kern="100">
                        <a:effectLst/>
                        <a:latin typeface="Arial" panose="020B0604020202020204" pitchFamily="34" charset="0"/>
                        <a:ea typeface="Aptos" panose="020B0004020202020204" pitchFamily="34" charset="0"/>
                        <a:cs typeface="Times New Roman" panose="02020603050405020304" pitchFamily="18" charset="0"/>
                      </a:endParaRPr>
                    </a:p>
                  </a:txBody>
                  <a:tcPr marL="63305" marR="633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vMerge="1">
                  <a:txBody>
                    <a:bodyPr/>
                    <a:lstStyle/>
                    <a:p>
                      <a:endParaRPr lang="es-CO"/>
                    </a:p>
                  </a:txBody>
                  <a:tcPr/>
                </a:tc>
                <a:tc>
                  <a:txBody>
                    <a:bodyPr/>
                    <a:lstStyle/>
                    <a:p>
                      <a:pPr algn="ctr">
                        <a:buNone/>
                      </a:pPr>
                      <a:r>
                        <a:rPr lang="es-CO" sz="800" kern="100">
                          <a:effectLst/>
                          <a:latin typeface="Arial" panose="020B0604020202020204" pitchFamily="34" charset="0"/>
                          <a:ea typeface="Aptos" panose="020B0004020202020204" pitchFamily="34" charset="0"/>
                          <a:cs typeface="Times New Roman" panose="02020603050405020304" pitchFamily="18" charset="0"/>
                        </a:rPr>
                        <a:t>TIEMPO DE RESPUESTA</a:t>
                      </a:r>
                      <a:endParaRPr lang="es-CO" sz="1400" kern="100">
                        <a:effectLst/>
                        <a:latin typeface="Arial" panose="020B0604020202020204" pitchFamily="34" charset="0"/>
                        <a:ea typeface="Aptos" panose="020B0004020202020204" pitchFamily="34" charset="0"/>
                        <a:cs typeface="Times New Roman" panose="02020603050405020304" pitchFamily="18" charset="0"/>
                      </a:endParaRPr>
                    </a:p>
                  </a:txBody>
                  <a:tcPr marL="63305" marR="633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r>
                        <a:rPr lang="es-CO" sz="800" kern="100" dirty="0">
                          <a:effectLst/>
                          <a:latin typeface="Arial" panose="020B0604020202020204" pitchFamily="34" charset="0"/>
                          <a:ea typeface="Aptos" panose="020B0004020202020204" pitchFamily="34" charset="0"/>
                          <a:cs typeface="Times New Roman" panose="02020603050405020304" pitchFamily="18" charset="0"/>
                        </a:rPr>
                        <a:t>26</a:t>
                      </a:r>
                      <a:endParaRPr lang="es-CO" sz="1400" kern="100" dirty="0">
                        <a:effectLst/>
                        <a:latin typeface="Arial" panose="020B0604020202020204" pitchFamily="34" charset="0"/>
                        <a:ea typeface="Aptos" panose="020B0004020202020204" pitchFamily="34" charset="0"/>
                        <a:cs typeface="Times New Roman" panose="02020603050405020304" pitchFamily="18" charset="0"/>
                      </a:endParaRPr>
                    </a:p>
                  </a:txBody>
                  <a:tcPr marL="63305" marR="633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vMerge="1">
                  <a:txBody>
                    <a:bodyPr/>
                    <a:lstStyle/>
                    <a:p>
                      <a:endParaRPr lang="es-CO"/>
                    </a:p>
                  </a:txBody>
                  <a:tcPr/>
                </a:tc>
                <a:tc vMerge="1">
                  <a:txBody>
                    <a:bodyPr/>
                    <a:lstStyle/>
                    <a:p>
                      <a:endParaRPr lang="es-CO"/>
                    </a:p>
                  </a:txBody>
                  <a:tcPr/>
                </a:tc>
                <a:extLst>
                  <a:ext uri="{0D108BD9-81ED-4DB2-BD59-A6C34878D82A}">
                    <a16:rowId xmlns:a16="http://schemas.microsoft.com/office/drawing/2014/main" val="868158173"/>
                  </a:ext>
                </a:extLst>
              </a:tr>
              <a:tr h="405054">
                <a:tc vMerge="1">
                  <a:txBody>
                    <a:bodyPr/>
                    <a:lstStyle/>
                    <a:p>
                      <a:endParaRPr lang="es-CO"/>
                    </a:p>
                  </a:txBody>
                  <a:tcPr/>
                </a:tc>
                <a:tc>
                  <a:txBody>
                    <a:bodyPr/>
                    <a:lstStyle/>
                    <a:p>
                      <a:pPr algn="ctr">
                        <a:buNone/>
                      </a:pPr>
                      <a:r>
                        <a:rPr lang="es-CO" sz="800" kern="100">
                          <a:effectLst/>
                          <a:latin typeface="Arial" panose="020B0604020202020204" pitchFamily="34" charset="0"/>
                          <a:ea typeface="Aptos" panose="020B0004020202020204" pitchFamily="34" charset="0"/>
                          <a:cs typeface="Times New Roman" panose="02020603050405020304" pitchFamily="18" charset="0"/>
                        </a:rPr>
                        <a:t>52</a:t>
                      </a:r>
                      <a:endParaRPr lang="es-CO" sz="1400" kern="100">
                        <a:effectLst/>
                        <a:latin typeface="Arial" panose="020B0604020202020204" pitchFamily="34" charset="0"/>
                        <a:ea typeface="Aptos" panose="020B0004020202020204" pitchFamily="34" charset="0"/>
                        <a:cs typeface="Times New Roman" panose="02020603050405020304" pitchFamily="18" charset="0"/>
                      </a:endParaRPr>
                    </a:p>
                  </a:txBody>
                  <a:tcPr marL="63305" marR="633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r>
                        <a:rPr lang="es-CO" sz="800" kern="100">
                          <a:effectLst/>
                          <a:latin typeface="Arial" panose="020B0604020202020204" pitchFamily="34" charset="0"/>
                          <a:ea typeface="Aptos" panose="020B0004020202020204" pitchFamily="34" charset="0"/>
                          <a:cs typeface="Times New Roman" panose="02020603050405020304" pitchFamily="18" charset="0"/>
                        </a:rPr>
                        <a:t>55</a:t>
                      </a:r>
                      <a:endParaRPr lang="es-CO" sz="1400" kern="100">
                        <a:effectLst/>
                        <a:latin typeface="Arial" panose="020B0604020202020204" pitchFamily="34" charset="0"/>
                        <a:ea typeface="Aptos" panose="020B0004020202020204" pitchFamily="34" charset="0"/>
                        <a:cs typeface="Times New Roman" panose="02020603050405020304" pitchFamily="18" charset="0"/>
                      </a:endParaRPr>
                    </a:p>
                  </a:txBody>
                  <a:tcPr marL="63305" marR="633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rowSpan="3">
                  <a:txBody>
                    <a:bodyPr/>
                    <a:lstStyle/>
                    <a:p>
                      <a:pPr algn="ctr">
                        <a:buNone/>
                      </a:pPr>
                      <a:r>
                        <a:rPr lang="es-CO" sz="800" kern="100">
                          <a:effectLst/>
                          <a:latin typeface="Arial" panose="020B0604020202020204" pitchFamily="34" charset="0"/>
                          <a:ea typeface="Aptos" panose="020B0004020202020204" pitchFamily="34" charset="0"/>
                          <a:cs typeface="Times New Roman" panose="02020603050405020304" pitchFamily="18" charset="0"/>
                        </a:rPr>
                        <a:t>3</a:t>
                      </a:r>
                      <a:endParaRPr lang="es-CO" sz="1400" kern="100">
                        <a:effectLst/>
                        <a:latin typeface="Arial" panose="020B0604020202020204" pitchFamily="34" charset="0"/>
                        <a:ea typeface="Aptos" panose="020B0004020202020204" pitchFamily="34" charset="0"/>
                        <a:cs typeface="Times New Roman" panose="02020603050405020304" pitchFamily="18" charset="0"/>
                      </a:endParaRPr>
                    </a:p>
                  </a:txBody>
                  <a:tcPr marL="63305" marR="633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r>
                        <a:rPr lang="es-CO" sz="800" kern="100">
                          <a:effectLst/>
                          <a:latin typeface="Arial" panose="020B0604020202020204" pitchFamily="34" charset="0"/>
                          <a:ea typeface="Aptos" panose="020B0004020202020204" pitchFamily="34" charset="0"/>
                          <a:cs typeface="Times New Roman" panose="02020603050405020304" pitchFamily="18" charset="0"/>
                        </a:rPr>
                        <a:t>ELEMENTOS DE DOTACIÓN</a:t>
                      </a:r>
                      <a:endParaRPr lang="es-CO" sz="1400" kern="100">
                        <a:effectLst/>
                        <a:latin typeface="Arial" panose="020B0604020202020204" pitchFamily="34" charset="0"/>
                        <a:ea typeface="Aptos" panose="020B0004020202020204" pitchFamily="34" charset="0"/>
                        <a:cs typeface="Times New Roman" panose="02020603050405020304" pitchFamily="18" charset="0"/>
                      </a:endParaRPr>
                    </a:p>
                  </a:txBody>
                  <a:tcPr marL="63305" marR="633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r>
                        <a:rPr lang="es-CO" sz="800" kern="100" dirty="0">
                          <a:effectLst/>
                          <a:latin typeface="Arial" panose="020B0604020202020204" pitchFamily="34" charset="0"/>
                          <a:ea typeface="Aptos" panose="020B0004020202020204" pitchFamily="34" charset="0"/>
                          <a:cs typeface="Times New Roman" panose="02020603050405020304" pitchFamily="18" charset="0"/>
                        </a:rPr>
                        <a:t>27</a:t>
                      </a:r>
                      <a:endParaRPr lang="es-CO" sz="1400" kern="100" dirty="0">
                        <a:effectLst/>
                        <a:latin typeface="Arial" panose="020B0604020202020204" pitchFamily="34" charset="0"/>
                        <a:ea typeface="Aptos" panose="020B0004020202020204" pitchFamily="34" charset="0"/>
                        <a:cs typeface="Times New Roman" panose="02020603050405020304" pitchFamily="18" charset="0"/>
                      </a:endParaRPr>
                    </a:p>
                  </a:txBody>
                  <a:tcPr marL="63305" marR="633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vMerge="1">
                  <a:txBody>
                    <a:bodyPr/>
                    <a:lstStyle/>
                    <a:p>
                      <a:endParaRPr lang="es-CO"/>
                    </a:p>
                  </a:txBody>
                  <a:tcPr/>
                </a:tc>
                <a:tc vMerge="1">
                  <a:txBody>
                    <a:bodyPr/>
                    <a:lstStyle/>
                    <a:p>
                      <a:endParaRPr lang="es-CO"/>
                    </a:p>
                  </a:txBody>
                  <a:tcPr/>
                </a:tc>
                <a:extLst>
                  <a:ext uri="{0D108BD9-81ED-4DB2-BD59-A6C34878D82A}">
                    <a16:rowId xmlns:a16="http://schemas.microsoft.com/office/drawing/2014/main" val="2051419947"/>
                  </a:ext>
                </a:extLst>
              </a:tr>
              <a:tr h="405054">
                <a:tc vMerge="1">
                  <a:txBody>
                    <a:bodyPr/>
                    <a:lstStyle/>
                    <a:p>
                      <a:endParaRPr lang="es-CO"/>
                    </a:p>
                  </a:txBody>
                  <a:tcPr/>
                </a:tc>
                <a:tc>
                  <a:txBody>
                    <a:bodyPr/>
                    <a:lstStyle/>
                    <a:p>
                      <a:pPr algn="ctr">
                        <a:buNone/>
                      </a:pPr>
                      <a:r>
                        <a:rPr lang="es-CO" sz="800" kern="100">
                          <a:effectLst/>
                          <a:latin typeface="Arial" panose="020B0604020202020204" pitchFamily="34" charset="0"/>
                          <a:ea typeface="Aptos" panose="020B0004020202020204" pitchFamily="34" charset="0"/>
                          <a:cs typeface="Times New Roman" panose="02020603050405020304" pitchFamily="18" charset="0"/>
                        </a:rPr>
                        <a:t>53</a:t>
                      </a:r>
                      <a:endParaRPr lang="es-CO" sz="1400" kern="100">
                        <a:effectLst/>
                        <a:latin typeface="Arial" panose="020B0604020202020204" pitchFamily="34" charset="0"/>
                        <a:ea typeface="Aptos" panose="020B0004020202020204" pitchFamily="34" charset="0"/>
                        <a:cs typeface="Times New Roman" panose="02020603050405020304" pitchFamily="18" charset="0"/>
                      </a:endParaRPr>
                    </a:p>
                  </a:txBody>
                  <a:tcPr marL="63305" marR="633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r>
                        <a:rPr lang="es-CO" sz="800" kern="100">
                          <a:effectLst/>
                          <a:latin typeface="Arial" panose="020B0604020202020204" pitchFamily="34" charset="0"/>
                          <a:ea typeface="Aptos" panose="020B0004020202020204" pitchFamily="34" charset="0"/>
                          <a:cs typeface="Times New Roman" panose="02020603050405020304" pitchFamily="18" charset="0"/>
                        </a:rPr>
                        <a:t>56</a:t>
                      </a:r>
                      <a:endParaRPr lang="es-CO" sz="1400" kern="100">
                        <a:effectLst/>
                        <a:latin typeface="Arial" panose="020B0604020202020204" pitchFamily="34" charset="0"/>
                        <a:ea typeface="Aptos" panose="020B0004020202020204" pitchFamily="34" charset="0"/>
                        <a:cs typeface="Times New Roman" panose="02020603050405020304" pitchFamily="18" charset="0"/>
                      </a:endParaRPr>
                    </a:p>
                  </a:txBody>
                  <a:tcPr marL="63305" marR="633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vMerge="1">
                  <a:txBody>
                    <a:bodyPr/>
                    <a:lstStyle/>
                    <a:p>
                      <a:endParaRPr lang="es-CO"/>
                    </a:p>
                  </a:txBody>
                  <a:tcPr/>
                </a:tc>
                <a:tc>
                  <a:txBody>
                    <a:bodyPr/>
                    <a:lstStyle/>
                    <a:p>
                      <a:pPr algn="ctr">
                        <a:buNone/>
                      </a:pPr>
                      <a:r>
                        <a:rPr lang="es-CO" sz="800" kern="100">
                          <a:effectLst/>
                          <a:latin typeface="Arial" panose="020B0604020202020204" pitchFamily="34" charset="0"/>
                          <a:ea typeface="Aptos" panose="020B0004020202020204" pitchFamily="34" charset="0"/>
                          <a:cs typeface="Times New Roman" panose="02020603050405020304" pitchFamily="18" charset="0"/>
                        </a:rPr>
                        <a:t>VIVIENDA DIGNA Y ADECUADA</a:t>
                      </a:r>
                      <a:endParaRPr lang="es-CO" sz="1400" kern="100">
                        <a:effectLst/>
                        <a:latin typeface="Arial" panose="020B0604020202020204" pitchFamily="34" charset="0"/>
                        <a:ea typeface="Aptos" panose="020B0004020202020204" pitchFamily="34" charset="0"/>
                        <a:cs typeface="Times New Roman" panose="02020603050405020304" pitchFamily="18" charset="0"/>
                      </a:endParaRPr>
                    </a:p>
                  </a:txBody>
                  <a:tcPr marL="63305" marR="633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r>
                        <a:rPr lang="es-CO" sz="800" kern="100" dirty="0">
                          <a:effectLst/>
                          <a:latin typeface="Arial" panose="020B0604020202020204" pitchFamily="34" charset="0"/>
                          <a:ea typeface="Aptos" panose="020B0004020202020204" pitchFamily="34" charset="0"/>
                          <a:cs typeface="Times New Roman" panose="02020603050405020304" pitchFamily="18" charset="0"/>
                        </a:rPr>
                        <a:t>28</a:t>
                      </a:r>
                      <a:endParaRPr lang="es-CO" sz="1400" kern="100" dirty="0">
                        <a:effectLst/>
                        <a:latin typeface="Arial" panose="020B0604020202020204" pitchFamily="34" charset="0"/>
                        <a:ea typeface="Aptos" panose="020B0004020202020204" pitchFamily="34" charset="0"/>
                        <a:cs typeface="Times New Roman" panose="02020603050405020304" pitchFamily="18" charset="0"/>
                      </a:endParaRPr>
                    </a:p>
                  </a:txBody>
                  <a:tcPr marL="63305" marR="633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vMerge="1">
                  <a:txBody>
                    <a:bodyPr/>
                    <a:lstStyle/>
                    <a:p>
                      <a:endParaRPr lang="es-CO"/>
                    </a:p>
                  </a:txBody>
                  <a:tcPr/>
                </a:tc>
                <a:tc vMerge="1">
                  <a:txBody>
                    <a:bodyPr/>
                    <a:lstStyle/>
                    <a:p>
                      <a:endParaRPr lang="es-CO"/>
                    </a:p>
                  </a:txBody>
                  <a:tcPr/>
                </a:tc>
                <a:extLst>
                  <a:ext uri="{0D108BD9-81ED-4DB2-BD59-A6C34878D82A}">
                    <a16:rowId xmlns:a16="http://schemas.microsoft.com/office/drawing/2014/main" val="3230722915"/>
                  </a:ext>
                </a:extLst>
              </a:tr>
              <a:tr h="603962">
                <a:tc vMerge="1">
                  <a:txBody>
                    <a:bodyPr/>
                    <a:lstStyle/>
                    <a:p>
                      <a:endParaRPr lang="es-CO"/>
                    </a:p>
                  </a:txBody>
                  <a:tcPr/>
                </a:tc>
                <a:tc>
                  <a:txBody>
                    <a:bodyPr/>
                    <a:lstStyle/>
                    <a:p>
                      <a:pPr algn="ctr">
                        <a:buNone/>
                      </a:pPr>
                      <a:r>
                        <a:rPr lang="es-CO" sz="800" kern="100">
                          <a:effectLst/>
                          <a:latin typeface="Arial" panose="020B0604020202020204" pitchFamily="34" charset="0"/>
                          <a:ea typeface="Aptos" panose="020B0004020202020204" pitchFamily="34" charset="0"/>
                          <a:cs typeface="Times New Roman" panose="02020603050405020304" pitchFamily="18" charset="0"/>
                        </a:rPr>
                        <a:t>54</a:t>
                      </a:r>
                      <a:endParaRPr lang="es-CO" sz="1400" kern="100">
                        <a:effectLst/>
                        <a:latin typeface="Arial" panose="020B0604020202020204" pitchFamily="34" charset="0"/>
                        <a:ea typeface="Aptos" panose="020B0004020202020204" pitchFamily="34" charset="0"/>
                        <a:cs typeface="Times New Roman" panose="02020603050405020304" pitchFamily="18" charset="0"/>
                      </a:endParaRPr>
                    </a:p>
                  </a:txBody>
                  <a:tcPr marL="63305" marR="633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r>
                        <a:rPr lang="es-CO" sz="800" kern="100">
                          <a:effectLst/>
                          <a:latin typeface="Arial" panose="020B0604020202020204" pitchFamily="34" charset="0"/>
                          <a:ea typeface="Aptos" panose="020B0004020202020204" pitchFamily="34" charset="0"/>
                          <a:cs typeface="Times New Roman" panose="02020603050405020304" pitchFamily="18" charset="0"/>
                        </a:rPr>
                        <a:t>57</a:t>
                      </a:r>
                      <a:endParaRPr lang="es-CO" sz="1400" kern="100">
                        <a:effectLst/>
                        <a:latin typeface="Arial" panose="020B0604020202020204" pitchFamily="34" charset="0"/>
                        <a:ea typeface="Aptos" panose="020B0004020202020204" pitchFamily="34" charset="0"/>
                        <a:cs typeface="Times New Roman" panose="02020603050405020304" pitchFamily="18" charset="0"/>
                      </a:endParaRPr>
                    </a:p>
                  </a:txBody>
                  <a:tcPr marL="63305" marR="633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vMerge="1">
                  <a:txBody>
                    <a:bodyPr/>
                    <a:lstStyle/>
                    <a:p>
                      <a:endParaRPr lang="es-CO"/>
                    </a:p>
                  </a:txBody>
                  <a:tcPr/>
                </a:tc>
                <a:tc>
                  <a:txBody>
                    <a:bodyPr/>
                    <a:lstStyle/>
                    <a:p>
                      <a:pPr algn="ctr">
                        <a:buNone/>
                      </a:pPr>
                      <a:r>
                        <a:rPr lang="es-CO" sz="800" kern="100">
                          <a:effectLst/>
                          <a:latin typeface="Arial" panose="020B0604020202020204" pitchFamily="34" charset="0"/>
                          <a:ea typeface="Aptos" panose="020B0004020202020204" pitchFamily="34" charset="0"/>
                          <a:cs typeface="Times New Roman" panose="02020603050405020304" pitchFamily="18" charset="0"/>
                        </a:rPr>
                        <a:t>VIVIENDA APTA PARA DISCAPACITADOS</a:t>
                      </a:r>
                      <a:endParaRPr lang="es-CO" sz="1400" kern="100">
                        <a:effectLst/>
                        <a:latin typeface="Arial" panose="020B0604020202020204" pitchFamily="34" charset="0"/>
                        <a:ea typeface="Aptos" panose="020B0004020202020204" pitchFamily="34" charset="0"/>
                        <a:cs typeface="Times New Roman" panose="02020603050405020304" pitchFamily="18" charset="0"/>
                      </a:endParaRPr>
                    </a:p>
                  </a:txBody>
                  <a:tcPr marL="63305" marR="633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r>
                        <a:rPr lang="es-CO" sz="800" kern="100" dirty="0">
                          <a:effectLst/>
                          <a:latin typeface="Arial" panose="020B0604020202020204" pitchFamily="34" charset="0"/>
                          <a:ea typeface="Aptos" panose="020B0004020202020204" pitchFamily="34" charset="0"/>
                          <a:cs typeface="Times New Roman" panose="02020603050405020304" pitchFamily="18" charset="0"/>
                        </a:rPr>
                        <a:t>29</a:t>
                      </a:r>
                      <a:endParaRPr lang="es-CO" sz="1400" kern="100" dirty="0">
                        <a:effectLst/>
                        <a:latin typeface="Arial" panose="020B0604020202020204" pitchFamily="34" charset="0"/>
                        <a:ea typeface="Aptos" panose="020B0004020202020204" pitchFamily="34" charset="0"/>
                        <a:cs typeface="Times New Roman" panose="02020603050405020304" pitchFamily="18" charset="0"/>
                      </a:endParaRPr>
                    </a:p>
                  </a:txBody>
                  <a:tcPr marL="63305" marR="633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vMerge="1">
                  <a:txBody>
                    <a:bodyPr/>
                    <a:lstStyle/>
                    <a:p>
                      <a:endParaRPr lang="es-CO"/>
                    </a:p>
                  </a:txBody>
                  <a:tcPr/>
                </a:tc>
                <a:tc vMerge="1">
                  <a:txBody>
                    <a:bodyPr/>
                    <a:lstStyle/>
                    <a:p>
                      <a:endParaRPr lang="es-CO"/>
                    </a:p>
                  </a:txBody>
                  <a:tcPr/>
                </a:tc>
                <a:extLst>
                  <a:ext uri="{0D108BD9-81ED-4DB2-BD59-A6C34878D82A}">
                    <a16:rowId xmlns:a16="http://schemas.microsoft.com/office/drawing/2014/main" val="850702769"/>
                  </a:ext>
                </a:extLst>
              </a:tr>
            </a:tbl>
          </a:graphicData>
        </a:graphic>
      </p:graphicFrame>
    </p:spTree>
    <p:extLst>
      <p:ext uri="{BB962C8B-B14F-4D97-AF65-F5344CB8AC3E}">
        <p14:creationId xmlns:p14="http://schemas.microsoft.com/office/powerpoint/2010/main" val="25969459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68">
          <a:extLst>
            <a:ext uri="{FF2B5EF4-FFF2-40B4-BE49-F238E27FC236}">
              <a16:creationId xmlns:a16="http://schemas.microsoft.com/office/drawing/2014/main" id="{46FD0B7E-2EDD-6A80-DB36-E742E1FBC3DA}"/>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FD35C1F8-BDDE-9A2E-92C1-4FE137A55019}"/>
              </a:ext>
            </a:extLst>
          </p:cNvPr>
          <p:cNvSpPr>
            <a:spLocks noGrp="1"/>
          </p:cNvSpPr>
          <p:nvPr>
            <p:ph type="title" idx="4294967295"/>
          </p:nvPr>
        </p:nvSpPr>
        <p:spPr>
          <a:xfrm>
            <a:off x="628650" y="-993775"/>
            <a:ext cx="7886700" cy="993775"/>
          </a:xfrm>
          <a:prstGeom prst="rect">
            <a:avLst/>
          </a:prstGeom>
        </p:spPr>
        <p:txBody>
          <a:bodyPr anchor="b"/>
          <a:lstStyle/>
          <a:p>
            <a:r>
              <a:rPr lang="es-ES" dirty="0"/>
              <a:t>PREGUNTA 4 ENCUESTA CÓDIGO QR EN LAS SALAS DE JUSTICIA TRANSICIONAL</a:t>
            </a:r>
            <a:endParaRPr lang="es-CO" dirty="0"/>
          </a:p>
        </p:txBody>
      </p:sp>
      <p:sp>
        <p:nvSpPr>
          <p:cNvPr id="70" name="Google Shape;70;p11">
            <a:extLst>
              <a:ext uri="{FF2B5EF4-FFF2-40B4-BE49-F238E27FC236}">
                <a16:creationId xmlns:a16="http://schemas.microsoft.com/office/drawing/2014/main" id="{FE7A35A0-2B5E-BB8C-4B1E-DA841BE15752}"/>
              </a:ext>
              <a:ext uri="{C183D7F6-B498-43B3-948B-1728B52AA6E4}">
                <adec:decorative xmlns:adec="http://schemas.microsoft.com/office/drawing/2017/decorative" val="1"/>
              </a:ext>
            </a:extLst>
          </p:cNvPr>
          <p:cNvSpPr txBox="1"/>
          <p:nvPr/>
        </p:nvSpPr>
        <p:spPr>
          <a:xfrm>
            <a:off x="1973275" y="0"/>
            <a:ext cx="4380000" cy="431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s-419" sz="2200" b="1" dirty="0">
                <a:solidFill>
                  <a:srgbClr val="00385F"/>
                </a:solidFill>
                <a:latin typeface="Montserrat"/>
                <a:ea typeface="Montserrat"/>
                <a:cs typeface="Montserrat"/>
                <a:sym typeface="Montserrat"/>
              </a:rPr>
              <a:t>PREGUNTA 4</a:t>
            </a:r>
            <a:endParaRPr sz="2200" b="1" dirty="0">
              <a:solidFill>
                <a:srgbClr val="00385F"/>
              </a:solidFill>
              <a:latin typeface="Montserrat"/>
              <a:ea typeface="Montserrat"/>
              <a:cs typeface="Montserrat"/>
              <a:sym typeface="Montserrat"/>
            </a:endParaRPr>
          </a:p>
        </p:txBody>
      </p:sp>
      <p:sp>
        <p:nvSpPr>
          <p:cNvPr id="71" name="Google Shape;71;p11">
            <a:extLst>
              <a:ext uri="{FF2B5EF4-FFF2-40B4-BE49-F238E27FC236}">
                <a16:creationId xmlns:a16="http://schemas.microsoft.com/office/drawing/2014/main" id="{ACDDBFC5-3A36-AEB7-71D5-0742119A1751}"/>
              </a:ext>
            </a:extLst>
          </p:cNvPr>
          <p:cNvSpPr txBox="1"/>
          <p:nvPr/>
        </p:nvSpPr>
        <p:spPr>
          <a:xfrm>
            <a:off x="1973275" y="360000"/>
            <a:ext cx="6767954" cy="431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s-ES" sz="1800" dirty="0">
                <a:solidFill>
                  <a:srgbClr val="017B8F"/>
                </a:solidFill>
                <a:latin typeface="Montserrat"/>
                <a:ea typeface="Montserrat"/>
                <a:cs typeface="Montserrat"/>
                <a:sym typeface="Montserrat"/>
              </a:rPr>
              <a:t>¿Fue resuelto su requerimiento?</a:t>
            </a:r>
            <a:endParaRPr lang="es-419" sz="1800" dirty="0">
              <a:solidFill>
                <a:srgbClr val="017B8F"/>
              </a:solidFill>
              <a:latin typeface="Montserrat"/>
              <a:ea typeface="Montserrat"/>
              <a:cs typeface="Montserrat"/>
              <a:sym typeface="Montserrat"/>
            </a:endParaRPr>
          </a:p>
        </p:txBody>
      </p:sp>
      <p:graphicFrame>
        <p:nvGraphicFramePr>
          <p:cNvPr id="4" name="Tabla 3">
            <a:extLst>
              <a:ext uri="{FF2B5EF4-FFF2-40B4-BE49-F238E27FC236}">
                <a16:creationId xmlns:a16="http://schemas.microsoft.com/office/drawing/2014/main" id="{0DCF74B5-A797-7E0A-D84F-540775BD1B05}"/>
              </a:ext>
            </a:extLst>
          </p:cNvPr>
          <p:cNvGraphicFramePr>
            <a:graphicFrameLocks noGrp="1"/>
          </p:cNvGraphicFramePr>
          <p:nvPr>
            <p:extLst>
              <p:ext uri="{D42A27DB-BD31-4B8C-83A1-F6EECF244321}">
                <p14:modId xmlns:p14="http://schemas.microsoft.com/office/powerpoint/2010/main" val="2303756976"/>
              </p:ext>
            </p:extLst>
          </p:nvPr>
        </p:nvGraphicFramePr>
        <p:xfrm>
          <a:off x="3085105" y="997073"/>
          <a:ext cx="4866199" cy="856803"/>
        </p:xfrm>
        <a:graphic>
          <a:graphicData uri="http://schemas.openxmlformats.org/drawingml/2006/table">
            <a:tbl>
              <a:tblPr firstRow="1"/>
              <a:tblGrid>
                <a:gridCol w="1411929">
                  <a:extLst>
                    <a:ext uri="{9D8B030D-6E8A-4147-A177-3AD203B41FA5}">
                      <a16:colId xmlns:a16="http://schemas.microsoft.com/office/drawing/2014/main" val="1754900800"/>
                    </a:ext>
                  </a:extLst>
                </a:gridCol>
                <a:gridCol w="1786047">
                  <a:extLst>
                    <a:ext uri="{9D8B030D-6E8A-4147-A177-3AD203B41FA5}">
                      <a16:colId xmlns:a16="http://schemas.microsoft.com/office/drawing/2014/main" val="1316963665"/>
                    </a:ext>
                  </a:extLst>
                </a:gridCol>
                <a:gridCol w="1668223">
                  <a:extLst>
                    <a:ext uri="{9D8B030D-6E8A-4147-A177-3AD203B41FA5}">
                      <a16:colId xmlns:a16="http://schemas.microsoft.com/office/drawing/2014/main" val="3078155633"/>
                    </a:ext>
                  </a:extLst>
                </a:gridCol>
              </a:tblGrid>
              <a:tr h="331203">
                <a:tc>
                  <a:txBody>
                    <a:bodyPr/>
                    <a:lstStyle/>
                    <a:p>
                      <a:pPr algn="ctr" fontAlgn="ctr">
                        <a:buNone/>
                      </a:pPr>
                      <a:r>
                        <a:rPr lang="es-CO" sz="1000" b="1" i="0" u="none" strike="noStrike" dirty="0">
                          <a:solidFill>
                            <a:srgbClr val="0097A7"/>
                          </a:solidFill>
                          <a:effectLst/>
                          <a:latin typeface="Roboto" panose="02000000000000000000" pitchFamily="2" charset="0"/>
                        </a:rPr>
                        <a:t>CALIFICACIÓN​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s-CO" sz="1000" b="1" i="0" u="none" strike="noStrike" dirty="0">
                          <a:solidFill>
                            <a:srgbClr val="0097A7"/>
                          </a:solidFill>
                          <a:effectLst/>
                          <a:latin typeface="Roboto" panose="02000000000000000000" pitchFamily="2" charset="0"/>
                        </a:rPr>
                        <a:t>PRIMER SEMESTRE 2025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s-CO" sz="1000" b="1" i="0" u="none" strike="noStrike" dirty="0">
                          <a:solidFill>
                            <a:srgbClr val="0097A7"/>
                          </a:solidFill>
                          <a:effectLst/>
                          <a:latin typeface="Roboto" panose="02000000000000000000" pitchFamily="2" charset="0"/>
                        </a:rPr>
                        <a:t>SEGUNDO SEMESTRE 2025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996852979"/>
                  </a:ext>
                </a:extLst>
              </a:tr>
              <a:tr h="175200">
                <a:tc>
                  <a:txBody>
                    <a:bodyPr/>
                    <a:lstStyle/>
                    <a:p>
                      <a:pPr algn="l" fontAlgn="b">
                        <a:buNone/>
                      </a:pPr>
                      <a:r>
                        <a:rPr lang="es-CO" sz="1000" b="0" i="0" u="none" strike="noStrike" dirty="0">
                          <a:solidFill>
                            <a:srgbClr val="0097A7"/>
                          </a:solidFill>
                          <a:effectLst/>
                          <a:latin typeface="Roboto" panose="02000000000000000000" pitchFamily="2" charset="0"/>
                        </a:rPr>
                        <a:t>SI</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r>
                        <a:rPr lang="es-CO" sz="1000" b="0" i="0" u="none" strike="noStrike" dirty="0">
                          <a:solidFill>
                            <a:srgbClr val="0097A7"/>
                          </a:solidFill>
                          <a:effectLst/>
                          <a:latin typeface="Roboto" panose="02000000000000000000" pitchFamily="2" charset="0"/>
                        </a:rPr>
                        <a:t>                           99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r>
                        <a:rPr lang="es-CO" sz="1000" b="0" i="0" u="none" strike="noStrike" dirty="0">
                          <a:solidFill>
                            <a:srgbClr val="0097A7"/>
                          </a:solidFill>
                          <a:effectLst/>
                          <a:latin typeface="Roboto" panose="02000000000000000000" pitchFamily="2" charset="0"/>
                        </a:rPr>
                        <a:t>                           54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410320249"/>
                  </a:ext>
                </a:extLst>
              </a:tr>
              <a:tr h="175200">
                <a:tc>
                  <a:txBody>
                    <a:bodyPr/>
                    <a:lstStyle/>
                    <a:p>
                      <a:pPr algn="l" fontAlgn="b">
                        <a:buNone/>
                      </a:pPr>
                      <a:r>
                        <a:rPr lang="es-CO" sz="1000" b="0" i="0" u="none" strike="noStrike" dirty="0">
                          <a:solidFill>
                            <a:srgbClr val="0097A7"/>
                          </a:solidFill>
                          <a:effectLst/>
                          <a:latin typeface="Roboto" panose="02000000000000000000" pitchFamily="2" charset="0"/>
                        </a:rPr>
                        <a:t>NO</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r>
                        <a:rPr lang="es-CO" sz="1000" b="0" i="0" u="none" strike="noStrike">
                          <a:solidFill>
                            <a:srgbClr val="0097A7"/>
                          </a:solidFill>
                          <a:effectLst/>
                          <a:latin typeface="Roboto" panose="02000000000000000000" pitchFamily="2" charset="0"/>
                        </a:rPr>
                        <a:t>                            -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r>
                        <a:rPr lang="es-CO" sz="1000" b="0" i="0" u="none" strike="noStrike" dirty="0">
                          <a:solidFill>
                            <a:srgbClr val="0097A7"/>
                          </a:solidFill>
                          <a:effectLst/>
                          <a:latin typeface="Roboto" panose="02000000000000000000" pitchFamily="2" charset="0"/>
                        </a:rPr>
                        <a:t>                            -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958993628"/>
                  </a:ext>
                </a:extLst>
              </a:tr>
              <a:tr h="175200">
                <a:tc>
                  <a:txBody>
                    <a:bodyPr/>
                    <a:lstStyle/>
                    <a:p>
                      <a:pPr algn="r" fontAlgn="b">
                        <a:buNone/>
                      </a:pPr>
                      <a:r>
                        <a:rPr lang="es-CO" sz="1000" b="1" i="0" u="none" strike="noStrike" dirty="0">
                          <a:solidFill>
                            <a:srgbClr val="0097A7"/>
                          </a:solidFill>
                          <a:effectLst/>
                          <a:latin typeface="Roboto" panose="02000000000000000000" pitchFamily="2" charset="0"/>
                        </a:rPr>
                        <a:t>TOTAL​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r>
                        <a:rPr lang="es-CO" sz="1000" b="1" i="0" u="none" strike="noStrike" dirty="0">
                          <a:solidFill>
                            <a:srgbClr val="0097A7"/>
                          </a:solidFill>
                          <a:effectLst/>
                          <a:latin typeface="Roboto" panose="02000000000000000000" pitchFamily="2" charset="0"/>
                        </a:rPr>
                        <a:t>                           99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r>
                        <a:rPr lang="es-CO" sz="1000" b="1" i="0" u="none" strike="noStrike" dirty="0">
                          <a:solidFill>
                            <a:srgbClr val="0097A7"/>
                          </a:solidFill>
                          <a:effectLst/>
                          <a:latin typeface="Roboto" panose="02000000000000000000" pitchFamily="2" charset="0"/>
                        </a:rPr>
                        <a:t>                           54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753402237"/>
                  </a:ext>
                </a:extLst>
              </a:tr>
            </a:tbl>
          </a:graphicData>
        </a:graphic>
      </p:graphicFrame>
      <p:graphicFrame>
        <p:nvGraphicFramePr>
          <p:cNvPr id="5" name="Gráfico 4" descr="Gráfica que muestra los resultados sobre la resolución del requerimiento de los usuarios en las salas de Justicia Transicional. En el periodo evaluado del segundo semestre de 2025, la totalidad de los encuestados indicó que su requerimiento fue resuelto.">
            <a:extLst>
              <a:ext uri="{FF2B5EF4-FFF2-40B4-BE49-F238E27FC236}">
                <a16:creationId xmlns:a16="http://schemas.microsoft.com/office/drawing/2014/main" id="{6345BA91-EE48-601B-E58A-4265A07B5E95}"/>
              </a:ext>
            </a:extLst>
          </p:cNvPr>
          <p:cNvGraphicFramePr/>
          <p:nvPr>
            <p:extLst>
              <p:ext uri="{D42A27DB-BD31-4B8C-83A1-F6EECF244321}">
                <p14:modId xmlns:p14="http://schemas.microsoft.com/office/powerpoint/2010/main" val="1597523090"/>
              </p:ext>
            </p:extLst>
          </p:nvPr>
        </p:nvGraphicFramePr>
        <p:xfrm>
          <a:off x="2222733" y="1987075"/>
          <a:ext cx="5915772" cy="279642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6829912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68">
          <a:extLst>
            <a:ext uri="{FF2B5EF4-FFF2-40B4-BE49-F238E27FC236}">
              <a16:creationId xmlns:a16="http://schemas.microsoft.com/office/drawing/2014/main" id="{023AAA53-92B1-E94C-73E3-08213F37C650}"/>
            </a:ext>
          </a:extLst>
        </p:cNvPr>
        <p:cNvGrpSpPr/>
        <p:nvPr/>
      </p:nvGrpSpPr>
      <p:grpSpPr>
        <a:xfrm>
          <a:off x="0" y="0"/>
          <a:ext cx="0" cy="0"/>
          <a:chOff x="0" y="0"/>
          <a:chExt cx="0" cy="0"/>
        </a:xfrm>
      </p:grpSpPr>
      <p:sp>
        <p:nvSpPr>
          <p:cNvPr id="3" name="Título 2">
            <a:extLst>
              <a:ext uri="{FF2B5EF4-FFF2-40B4-BE49-F238E27FC236}">
                <a16:creationId xmlns:a16="http://schemas.microsoft.com/office/drawing/2014/main" id="{A780FFEA-60E9-5F55-7BCB-405566483924}"/>
              </a:ext>
            </a:extLst>
          </p:cNvPr>
          <p:cNvSpPr>
            <a:spLocks noGrp="1"/>
          </p:cNvSpPr>
          <p:nvPr>
            <p:ph type="title" idx="4294967295"/>
          </p:nvPr>
        </p:nvSpPr>
        <p:spPr>
          <a:xfrm>
            <a:off x="628650" y="-993775"/>
            <a:ext cx="7886700" cy="993775"/>
          </a:xfrm>
          <a:prstGeom prst="rect">
            <a:avLst/>
          </a:prstGeom>
        </p:spPr>
        <p:txBody>
          <a:bodyPr anchor="b"/>
          <a:lstStyle/>
          <a:p>
            <a:r>
              <a:rPr lang="es-ES" dirty="0"/>
              <a:t>CONCLUSIONES Y RECOMENDACIONES ENCUESTA CÓDIGO QR EN LAS SALAS DE JUSTICIA TRANSICIONAL</a:t>
            </a:r>
            <a:endParaRPr lang="es-CO" dirty="0"/>
          </a:p>
        </p:txBody>
      </p:sp>
      <p:sp>
        <p:nvSpPr>
          <p:cNvPr id="70" name="Google Shape;70;p11">
            <a:extLst>
              <a:ext uri="{FF2B5EF4-FFF2-40B4-BE49-F238E27FC236}">
                <a16:creationId xmlns:a16="http://schemas.microsoft.com/office/drawing/2014/main" id="{6009F5DD-AF6F-A825-53D4-E9724D0A4FCA}"/>
              </a:ext>
              <a:ext uri="{C183D7F6-B498-43B3-948B-1728B52AA6E4}">
                <adec:decorative xmlns:adec="http://schemas.microsoft.com/office/drawing/2017/decorative" val="1"/>
              </a:ext>
            </a:extLst>
          </p:cNvPr>
          <p:cNvSpPr txBox="1"/>
          <p:nvPr/>
        </p:nvSpPr>
        <p:spPr>
          <a:xfrm>
            <a:off x="1972800" y="0"/>
            <a:ext cx="6509418" cy="431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s-419" sz="2200" b="1" dirty="0">
                <a:solidFill>
                  <a:srgbClr val="00385F"/>
                </a:solidFill>
                <a:latin typeface="Montserrat"/>
                <a:ea typeface="Montserrat"/>
                <a:cs typeface="Montserrat"/>
                <a:sym typeface="Montserrat"/>
              </a:rPr>
              <a:t>CONCLUSIONES Y RECOMENDACIONES</a:t>
            </a:r>
            <a:endParaRPr sz="2200" b="1" dirty="0">
              <a:solidFill>
                <a:srgbClr val="00385F"/>
              </a:solidFill>
              <a:latin typeface="Montserrat"/>
              <a:ea typeface="Montserrat"/>
              <a:cs typeface="Montserrat"/>
              <a:sym typeface="Montserrat"/>
            </a:endParaRPr>
          </a:p>
        </p:txBody>
      </p:sp>
      <p:sp>
        <p:nvSpPr>
          <p:cNvPr id="2" name="Google Shape;71;p11">
            <a:extLst>
              <a:ext uri="{FF2B5EF4-FFF2-40B4-BE49-F238E27FC236}">
                <a16:creationId xmlns:a16="http://schemas.microsoft.com/office/drawing/2014/main" id="{7D2187A8-CA61-48F0-0887-472A1F115603}"/>
              </a:ext>
            </a:extLst>
          </p:cNvPr>
          <p:cNvSpPr txBox="1"/>
          <p:nvPr/>
        </p:nvSpPr>
        <p:spPr>
          <a:xfrm>
            <a:off x="1972800" y="522000"/>
            <a:ext cx="5932800" cy="4363200"/>
          </a:xfrm>
          <a:prstGeom prst="rect">
            <a:avLst/>
          </a:prstGeom>
          <a:noFill/>
          <a:ln>
            <a:noFill/>
          </a:ln>
        </p:spPr>
        <p:txBody>
          <a:bodyPr spcFirstLastPara="1" wrap="square" lIns="91425" tIns="91425" rIns="91425" bIns="91425" anchor="t" anchorCtr="0">
            <a:noAutofit/>
          </a:bodyPr>
          <a:lstStyle/>
          <a:p>
            <a:pPr algn="just"/>
            <a:r>
              <a:rPr lang="es-ES" b="1" dirty="0">
                <a:solidFill>
                  <a:srgbClr val="0097A7"/>
                </a:solidFill>
                <a:latin typeface="Roboto"/>
                <a:ea typeface="Roboto"/>
                <a:cs typeface="Roboto"/>
              </a:rPr>
              <a:t>Pregunta 1 Califique la información suministrada. </a:t>
            </a:r>
          </a:p>
          <a:p>
            <a:pPr algn="just"/>
            <a:r>
              <a:rPr lang="es-ES" dirty="0">
                <a:solidFill>
                  <a:srgbClr val="0097A7"/>
                </a:solidFill>
                <a:latin typeface="Roboto"/>
                <a:ea typeface="Roboto"/>
                <a:cs typeface="Roboto"/>
              </a:rPr>
              <a:t>Analizando los resultados de esta primera pregunta, se evidencia que la calificación promedio de la información suministrada por parte de los servidores que pertenecen al proceso es de 98,15%, la cual la ubica en muy buena. Ello obedece a que dentro de la Dirección de Justicia Transicional existe un grupo especializado que se encarga de orientar, registrar y asignar los casos de víctimas en el marco de la Ley 975 de 2005. Adicionalmente, la Dirección de Justicia Transicional ha puesto a disposición de las víctimas en la página web de la Fiscalía, un apartado de Justicia Transicional donde se consigna información de interés para ellas.</a:t>
            </a:r>
          </a:p>
          <a:p>
            <a:pPr algn="just"/>
            <a:endParaRPr lang="es-ES" dirty="0">
              <a:solidFill>
                <a:srgbClr val="0097A7"/>
              </a:solidFill>
              <a:latin typeface="Roboto"/>
              <a:ea typeface="Roboto"/>
              <a:cs typeface="Roboto"/>
            </a:endParaRPr>
          </a:p>
          <a:p>
            <a:pPr algn="just"/>
            <a:r>
              <a:rPr lang="es-ES" b="1" dirty="0">
                <a:solidFill>
                  <a:srgbClr val="0097A7"/>
                </a:solidFill>
                <a:latin typeface="Roboto"/>
                <a:ea typeface="Roboto"/>
                <a:cs typeface="Roboto"/>
              </a:rPr>
              <a:t>Pregunta 2 Califique el trato recibido por el servidor que lo atendió. </a:t>
            </a:r>
          </a:p>
          <a:p>
            <a:pPr algn="just"/>
            <a:r>
              <a:rPr lang="es-ES" dirty="0">
                <a:solidFill>
                  <a:srgbClr val="0097A7"/>
                </a:solidFill>
                <a:latin typeface="Roboto"/>
                <a:ea typeface="Roboto"/>
                <a:cs typeface="Roboto"/>
              </a:rPr>
              <a:t>En esta segunda pregunta, se observa que la calificación promedio de los encuestados, respecto al trato recibido por parte de los servidores que pertenecen al proceso es de 100%, la cual la ubica en muy bueno. Esto se debe a que, dentro de la Dirección de Justicia Transicional, se han adelantado sensibilizaciones relacionadas con el enfoque psicosocial y acción sin daño, los derechos y deberes de los ciudadanos y las víctimas, a todos sus servidores adscritos.</a:t>
            </a:r>
          </a:p>
        </p:txBody>
      </p:sp>
    </p:spTree>
    <p:extLst>
      <p:ext uri="{BB962C8B-B14F-4D97-AF65-F5344CB8AC3E}">
        <p14:creationId xmlns:p14="http://schemas.microsoft.com/office/powerpoint/2010/main" val="10078426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68">
          <a:extLst>
            <a:ext uri="{FF2B5EF4-FFF2-40B4-BE49-F238E27FC236}">
              <a16:creationId xmlns:a16="http://schemas.microsoft.com/office/drawing/2014/main" id="{FE870C60-F687-D784-3D8C-5C0091742FE0}"/>
            </a:ext>
          </a:extLst>
        </p:cNvPr>
        <p:cNvGrpSpPr/>
        <p:nvPr/>
      </p:nvGrpSpPr>
      <p:grpSpPr>
        <a:xfrm>
          <a:off x="0" y="0"/>
          <a:ext cx="0" cy="0"/>
          <a:chOff x="0" y="0"/>
          <a:chExt cx="0" cy="0"/>
        </a:xfrm>
      </p:grpSpPr>
      <p:sp>
        <p:nvSpPr>
          <p:cNvPr id="3" name="Título 2">
            <a:extLst>
              <a:ext uri="{FF2B5EF4-FFF2-40B4-BE49-F238E27FC236}">
                <a16:creationId xmlns:a16="http://schemas.microsoft.com/office/drawing/2014/main" id="{6AD5F4C6-8361-9170-D857-963E114B7972}"/>
              </a:ext>
            </a:extLst>
          </p:cNvPr>
          <p:cNvSpPr>
            <a:spLocks noGrp="1"/>
          </p:cNvSpPr>
          <p:nvPr>
            <p:ph type="title" idx="4294967295"/>
          </p:nvPr>
        </p:nvSpPr>
        <p:spPr>
          <a:xfrm>
            <a:off x="628650" y="-993775"/>
            <a:ext cx="7886700" cy="993775"/>
          </a:xfrm>
          <a:prstGeom prst="rect">
            <a:avLst/>
          </a:prstGeom>
        </p:spPr>
        <p:txBody>
          <a:bodyPr anchor="b"/>
          <a:lstStyle/>
          <a:p>
            <a:r>
              <a:rPr lang="es-ES" dirty="0"/>
              <a:t>CONTINUACIÓN DE CONCLUSIONES Y RECOMENDACIONES ENCUESTA CÓDIGO QR EN LAS SALAS DE JUSTICIA TRANSICIONAL</a:t>
            </a:r>
            <a:endParaRPr lang="es-CO" dirty="0"/>
          </a:p>
        </p:txBody>
      </p:sp>
      <p:sp>
        <p:nvSpPr>
          <p:cNvPr id="70" name="Google Shape;70;p11">
            <a:extLst>
              <a:ext uri="{FF2B5EF4-FFF2-40B4-BE49-F238E27FC236}">
                <a16:creationId xmlns:a16="http://schemas.microsoft.com/office/drawing/2014/main" id="{C8F7DDC8-9F1B-F5F9-F324-DA48C68A82F7}"/>
              </a:ext>
              <a:ext uri="{C183D7F6-B498-43B3-948B-1728B52AA6E4}">
                <adec:decorative xmlns:adec="http://schemas.microsoft.com/office/drawing/2017/decorative" val="1"/>
              </a:ext>
            </a:extLst>
          </p:cNvPr>
          <p:cNvSpPr txBox="1"/>
          <p:nvPr/>
        </p:nvSpPr>
        <p:spPr>
          <a:xfrm>
            <a:off x="1973275" y="0"/>
            <a:ext cx="6509418" cy="431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s-419" sz="2200" b="1" dirty="0">
                <a:solidFill>
                  <a:srgbClr val="00385F"/>
                </a:solidFill>
                <a:latin typeface="Montserrat"/>
                <a:ea typeface="Montserrat"/>
                <a:cs typeface="Montserrat"/>
                <a:sym typeface="Montserrat"/>
              </a:rPr>
              <a:t>CONCLUSIONES Y RECOMENDACIONES</a:t>
            </a:r>
            <a:endParaRPr sz="2200" b="1" dirty="0">
              <a:solidFill>
                <a:srgbClr val="00385F"/>
              </a:solidFill>
              <a:latin typeface="Montserrat"/>
              <a:ea typeface="Montserrat"/>
              <a:cs typeface="Montserrat"/>
              <a:sym typeface="Montserrat"/>
            </a:endParaRPr>
          </a:p>
        </p:txBody>
      </p:sp>
      <p:sp>
        <p:nvSpPr>
          <p:cNvPr id="2" name="Google Shape;71;p11">
            <a:extLst>
              <a:ext uri="{FF2B5EF4-FFF2-40B4-BE49-F238E27FC236}">
                <a16:creationId xmlns:a16="http://schemas.microsoft.com/office/drawing/2014/main" id="{63C0FF80-BC6F-70AA-3497-42B46D92697E}"/>
              </a:ext>
            </a:extLst>
          </p:cNvPr>
          <p:cNvSpPr txBox="1"/>
          <p:nvPr/>
        </p:nvSpPr>
        <p:spPr>
          <a:xfrm>
            <a:off x="1972800" y="522000"/>
            <a:ext cx="5932800" cy="4363200"/>
          </a:xfrm>
          <a:prstGeom prst="rect">
            <a:avLst/>
          </a:prstGeom>
          <a:noFill/>
          <a:ln>
            <a:noFill/>
          </a:ln>
        </p:spPr>
        <p:txBody>
          <a:bodyPr spcFirstLastPara="1" wrap="square" lIns="91425" tIns="91425" rIns="91425" bIns="91425" anchor="t" anchorCtr="0">
            <a:noAutofit/>
          </a:bodyPr>
          <a:lstStyle/>
          <a:p>
            <a:pPr lvl="0" algn="just"/>
            <a:r>
              <a:rPr lang="es-ES" b="1" dirty="0">
                <a:solidFill>
                  <a:srgbClr val="0097A7"/>
                </a:solidFill>
                <a:latin typeface="Roboto"/>
                <a:ea typeface="Roboto"/>
                <a:cs typeface="Roboto"/>
              </a:rPr>
              <a:t>Pregunta 3 Califique la orientación recibida. </a:t>
            </a:r>
          </a:p>
          <a:p>
            <a:pPr lvl="0" algn="just"/>
            <a:r>
              <a:rPr lang="es-ES" dirty="0">
                <a:solidFill>
                  <a:srgbClr val="0097A7"/>
                </a:solidFill>
                <a:latin typeface="Roboto"/>
                <a:ea typeface="Roboto"/>
                <a:cs typeface="Roboto"/>
              </a:rPr>
              <a:t>Al analizar los resultados de esta pregunta, se observa que la calificación promedio de los encuestados, relacionada con la orientación recibida por parte de los servidores adscritos a las salas de atención a víctimas es de 100%, la cual la ubica en muy buena. Debido al nivel de profesionalización y especialización alcanzados por los servidores de la Dirección de Justicia Transicional designados para la orientación y atención de las víctimas en el marco del proceso especial de justicia y paz, a partir del perfil y conocimiento de los encargados.</a:t>
            </a:r>
          </a:p>
          <a:p>
            <a:pPr lvl="0" algn="just"/>
            <a:endParaRPr lang="es-ES" dirty="0">
              <a:solidFill>
                <a:srgbClr val="0097A7"/>
              </a:solidFill>
              <a:latin typeface="Roboto"/>
              <a:ea typeface="Roboto"/>
              <a:cs typeface="Roboto"/>
            </a:endParaRPr>
          </a:p>
          <a:p>
            <a:pPr lvl="0" algn="just"/>
            <a:r>
              <a:rPr lang="es-ES" b="1" dirty="0">
                <a:solidFill>
                  <a:srgbClr val="0097A7"/>
                </a:solidFill>
                <a:latin typeface="Roboto"/>
                <a:ea typeface="Roboto"/>
                <a:cs typeface="Roboto"/>
              </a:rPr>
              <a:t>Pregunta 4 ¿Fue resuelto su requerimiento?</a:t>
            </a:r>
          </a:p>
          <a:p>
            <a:pPr lvl="0" algn="just"/>
            <a:r>
              <a:rPr lang="es-ES" dirty="0">
                <a:solidFill>
                  <a:srgbClr val="0097A7"/>
                </a:solidFill>
                <a:latin typeface="Roboto"/>
                <a:ea typeface="Roboto"/>
                <a:cs typeface="Roboto"/>
              </a:rPr>
              <a:t>Finalmente, en esta última pregunta se observa que el 100% de los encuestados respondió que su requerimiento fue resuelto. Lo anterior se debe al conocimiento adquirido por los servidores de la Dirección de Justicia Transicional designados para la orientación y atención de las víctimas en el trámite y las fases del proceso especial de justicia y paz.</a:t>
            </a:r>
          </a:p>
        </p:txBody>
      </p:sp>
    </p:spTree>
    <p:extLst>
      <p:ext uri="{BB962C8B-B14F-4D97-AF65-F5344CB8AC3E}">
        <p14:creationId xmlns:p14="http://schemas.microsoft.com/office/powerpoint/2010/main" val="13727520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1">
          <a:extLst>
            <a:ext uri="{FF2B5EF4-FFF2-40B4-BE49-F238E27FC236}">
              <a16:creationId xmlns:a16="http://schemas.microsoft.com/office/drawing/2014/main" id="{A3DC8F31-864E-ACE2-BEDB-19EE1AEF2D62}"/>
            </a:ext>
          </a:extLst>
        </p:cNvPr>
        <p:cNvGrpSpPr/>
        <p:nvPr/>
      </p:nvGrpSpPr>
      <p:grpSpPr>
        <a:xfrm>
          <a:off x="0" y="0"/>
          <a:ext cx="0" cy="0"/>
          <a:chOff x="0" y="0"/>
          <a:chExt cx="0" cy="0"/>
        </a:xfrm>
      </p:grpSpPr>
      <p:sp>
        <p:nvSpPr>
          <p:cNvPr id="63" name="Google Shape;63;p10">
            <a:extLst>
              <a:ext uri="{FF2B5EF4-FFF2-40B4-BE49-F238E27FC236}">
                <a16:creationId xmlns:a16="http://schemas.microsoft.com/office/drawing/2014/main" id="{DE8DBA84-6C15-C562-B3B5-169FB263B893}"/>
              </a:ext>
            </a:extLst>
          </p:cNvPr>
          <p:cNvSpPr txBox="1">
            <a:spLocks noGrp="1"/>
          </p:cNvSpPr>
          <p:nvPr>
            <p:ph type="title" idx="4294967295"/>
          </p:nvPr>
        </p:nvSpPr>
        <p:spPr>
          <a:xfrm>
            <a:off x="778691" y="1377990"/>
            <a:ext cx="5671093" cy="1248600"/>
          </a:xfrm>
          <a:prstGeom prst="rect">
            <a:avLst/>
          </a:prstGeom>
          <a:noFill/>
          <a:ln>
            <a:noFill/>
            <a:prstDash/>
          </a:ln>
          <a:effectLst/>
        </p:spPr>
        <p:txBody>
          <a:bodyPr rot="0" spcFirstLastPara="1" vertOverflow="overflow" horzOverflow="overflow" vert="horz" wrap="square" lIns="91425" tIns="91425" rIns="91425" bIns="91425"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80000"/>
              </a:lnSpc>
              <a:spcBef>
                <a:spcPts val="0"/>
              </a:spcBef>
              <a:spcAft>
                <a:spcPts val="0"/>
              </a:spcAft>
              <a:buClr>
                <a:srgbClr val="000000"/>
              </a:buClr>
              <a:buSzTx/>
              <a:buFont typeface="Arial"/>
              <a:buNone/>
              <a:tabLst/>
              <a:defRPr/>
            </a:pPr>
            <a:r>
              <a:rPr kumimoji="0" lang="es-ES" sz="2200" b="1" i="0" u="none" strike="noStrike" kern="0" cap="none" spc="0" normalizeH="0" baseline="0" noProof="0" dirty="0">
                <a:ln>
                  <a:noFill/>
                </a:ln>
                <a:solidFill>
                  <a:schemeClr val="dk1"/>
                </a:solidFill>
                <a:effectLst/>
                <a:uLnTx/>
                <a:uFillTx/>
                <a:latin typeface="Montserrat"/>
                <a:ea typeface="Montserrat"/>
                <a:cs typeface="Montserrat"/>
                <a:sym typeface="Montserrat"/>
              </a:rPr>
              <a:t>RESULTADOS ENCUESTA VIRTUAL DEL SISTEMA UNICO DE INFORMACIÓN PENAL – DENUNCIA VIRTUAL</a:t>
            </a:r>
            <a:endParaRPr kumimoji="0" lang="es-419" sz="2200" b="1" i="0" u="none" strike="noStrike" kern="0" cap="none" spc="0" normalizeH="0" baseline="0" noProof="0" dirty="0">
              <a:ln>
                <a:noFill/>
              </a:ln>
              <a:solidFill>
                <a:schemeClr val="dk1"/>
              </a:solidFill>
              <a:effectLst/>
              <a:uLnTx/>
              <a:uFillTx/>
              <a:latin typeface="Montserrat"/>
              <a:ea typeface="Montserrat"/>
              <a:cs typeface="Montserrat"/>
              <a:sym typeface="Montserrat"/>
            </a:endParaRPr>
          </a:p>
        </p:txBody>
      </p:sp>
    </p:spTree>
    <p:extLst>
      <p:ext uri="{BB962C8B-B14F-4D97-AF65-F5344CB8AC3E}">
        <p14:creationId xmlns:p14="http://schemas.microsoft.com/office/powerpoint/2010/main" val="28239623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8">
          <a:extLst>
            <a:ext uri="{FF2B5EF4-FFF2-40B4-BE49-F238E27FC236}">
              <a16:creationId xmlns:a16="http://schemas.microsoft.com/office/drawing/2014/main" id="{BB10F3A7-2C83-374E-989E-96293980CCC1}"/>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77BDA426-B033-2891-CBE0-8BB0D1FEF11B}"/>
              </a:ext>
            </a:extLst>
          </p:cNvPr>
          <p:cNvSpPr>
            <a:spLocks noGrp="1"/>
          </p:cNvSpPr>
          <p:nvPr>
            <p:ph type="title" idx="4294967295"/>
          </p:nvPr>
        </p:nvSpPr>
        <p:spPr>
          <a:xfrm>
            <a:off x="628650" y="-993775"/>
            <a:ext cx="7886700" cy="993775"/>
          </a:xfrm>
          <a:prstGeom prst="rect">
            <a:avLst/>
          </a:prstGeom>
        </p:spPr>
        <p:txBody>
          <a:bodyPr anchor="b"/>
          <a:lstStyle/>
          <a:p>
            <a:r>
              <a:rPr lang="es-ES" dirty="0"/>
              <a:t>FICHA TÉCNICA ENCUESTA VIRTUAL DEL SISTEMA UNICO DE INFORMACIÓN PENAL – DENUNCIA VIRTUAL</a:t>
            </a:r>
            <a:endParaRPr lang="es-CO" dirty="0"/>
          </a:p>
        </p:txBody>
      </p:sp>
      <p:sp>
        <p:nvSpPr>
          <p:cNvPr id="39" name="Google Shape;39;p8">
            <a:extLst>
              <a:ext uri="{FF2B5EF4-FFF2-40B4-BE49-F238E27FC236}">
                <a16:creationId xmlns:a16="http://schemas.microsoft.com/office/drawing/2014/main" id="{016F2970-69A5-9AB5-EC44-37795A03B703}"/>
              </a:ext>
              <a:ext uri="{C183D7F6-B498-43B3-948B-1728B52AA6E4}">
                <adec:decorative xmlns:adec="http://schemas.microsoft.com/office/drawing/2017/decorative" val="1"/>
              </a:ext>
            </a:extLst>
          </p:cNvPr>
          <p:cNvSpPr txBox="1"/>
          <p:nvPr/>
        </p:nvSpPr>
        <p:spPr>
          <a:xfrm>
            <a:off x="1973274" y="0"/>
            <a:ext cx="6996554" cy="432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s-ES" sz="2200" b="1" dirty="0">
                <a:solidFill>
                  <a:srgbClr val="00385F"/>
                </a:solidFill>
                <a:latin typeface="Montserrat"/>
                <a:ea typeface="Montserrat"/>
                <a:cs typeface="Montserrat"/>
                <a:sym typeface="Montserrat"/>
              </a:rPr>
              <a:t>FICHA TÉCNICA</a:t>
            </a:r>
            <a:endParaRPr lang="es-419" sz="2200" b="1" dirty="0">
              <a:solidFill>
                <a:srgbClr val="00385F"/>
              </a:solidFill>
              <a:latin typeface="Montserrat"/>
              <a:ea typeface="Montserrat"/>
              <a:cs typeface="Montserrat"/>
              <a:sym typeface="Montserrat"/>
            </a:endParaRPr>
          </a:p>
        </p:txBody>
      </p:sp>
      <p:graphicFrame>
        <p:nvGraphicFramePr>
          <p:cNvPr id="6" name="Tabla 5" descr="Tabla descriptiva de la ficha técnica de la encuesta virtual del Sistema Único de Información Penal - Denuncia Virtual">
            <a:extLst>
              <a:ext uri="{FF2B5EF4-FFF2-40B4-BE49-F238E27FC236}">
                <a16:creationId xmlns:a16="http://schemas.microsoft.com/office/drawing/2014/main" id="{BAF3C9BD-A276-9121-751B-015A403F6A75}"/>
              </a:ext>
            </a:extLst>
          </p:cNvPr>
          <p:cNvGraphicFramePr>
            <a:graphicFrameLocks noGrp="1"/>
          </p:cNvGraphicFramePr>
          <p:nvPr>
            <p:extLst>
              <p:ext uri="{D42A27DB-BD31-4B8C-83A1-F6EECF244321}">
                <p14:modId xmlns:p14="http://schemas.microsoft.com/office/powerpoint/2010/main" val="1149135443"/>
              </p:ext>
            </p:extLst>
          </p:nvPr>
        </p:nvGraphicFramePr>
        <p:xfrm>
          <a:off x="1972800" y="759600"/>
          <a:ext cx="6066189" cy="4107963"/>
        </p:xfrm>
        <a:graphic>
          <a:graphicData uri="http://schemas.openxmlformats.org/drawingml/2006/table">
            <a:tbl>
              <a:tblPr firstRow="1" bandRow="1">
                <a:tableStyleId>{5940675A-B579-460E-94D1-54222C63F5DA}</a:tableStyleId>
              </a:tblPr>
              <a:tblGrid>
                <a:gridCol w="1652430">
                  <a:extLst>
                    <a:ext uri="{9D8B030D-6E8A-4147-A177-3AD203B41FA5}">
                      <a16:colId xmlns:a16="http://schemas.microsoft.com/office/drawing/2014/main" val="3928481805"/>
                    </a:ext>
                  </a:extLst>
                </a:gridCol>
                <a:gridCol w="4413759">
                  <a:extLst>
                    <a:ext uri="{9D8B030D-6E8A-4147-A177-3AD203B41FA5}">
                      <a16:colId xmlns:a16="http://schemas.microsoft.com/office/drawing/2014/main" val="2034231947"/>
                    </a:ext>
                  </a:extLst>
                </a:gridCol>
              </a:tblGrid>
              <a:tr h="1648800">
                <a:tc>
                  <a:txBody>
                    <a:bodyPr/>
                    <a:lstStyle/>
                    <a:p>
                      <a:pPr algn="l">
                        <a:lnSpc>
                          <a:spcPct val="115000"/>
                        </a:lnSpc>
                        <a:spcAft>
                          <a:spcPts val="800"/>
                        </a:spcAft>
                        <a:buNone/>
                      </a:pPr>
                      <a:r>
                        <a:rPr lang="es-CO" sz="1200" b="1" i="0" u="none" strike="noStrike" cap="none" dirty="0">
                          <a:solidFill>
                            <a:srgbClr val="0097A7"/>
                          </a:solidFill>
                          <a:latin typeface="Roboto"/>
                          <a:ea typeface="Roboto"/>
                          <a:cs typeface="Roboto"/>
                          <a:sym typeface="Arial"/>
                        </a:rPr>
                        <a:t>Universo de estudio</a:t>
                      </a:r>
                    </a:p>
                  </a:txBody>
                  <a:tcPr marL="68580" marR="68580" marT="0" marB="0"/>
                </a:tc>
                <a:tc>
                  <a:txBody>
                    <a:bodyPr/>
                    <a:lstStyle/>
                    <a:p>
                      <a:pPr marL="0" marR="0" lvl="0" indent="0" algn="just" defTabSz="914400" rtl="0" eaLnBrk="1" fontAlgn="auto" latinLnBrk="0" hangingPunct="1">
                        <a:lnSpc>
                          <a:spcPct val="115000"/>
                        </a:lnSpc>
                        <a:spcBef>
                          <a:spcPts val="0"/>
                        </a:spcBef>
                        <a:spcAft>
                          <a:spcPts val="800"/>
                        </a:spcAft>
                        <a:buClr>
                          <a:srgbClr val="000000"/>
                        </a:buClr>
                        <a:buSzTx/>
                        <a:buFont typeface="Arial"/>
                        <a:buNone/>
                        <a:tabLst/>
                        <a:defRPr/>
                      </a:pPr>
                      <a:r>
                        <a:rPr lang="es-ES" sz="1200" b="0" i="0" u="none" strike="noStrike" cap="none" dirty="0">
                          <a:solidFill>
                            <a:srgbClr val="0097A7"/>
                          </a:solidFill>
                          <a:latin typeface="Roboto"/>
                          <a:ea typeface="Roboto"/>
                          <a:cs typeface="Roboto"/>
                          <a:sym typeface="Montserrat"/>
                        </a:rPr>
                        <a:t>Usuarios que presentaron su denuncia a través de alguno de los siguientes canales y que, de manera voluntaria, diligenciaron la encuesta al finalizar el proceso de denuncia:</a:t>
                      </a:r>
                    </a:p>
                    <a:p>
                      <a:pPr marL="171450" marR="0" lvl="0" indent="-171450" algn="just" defTabSz="914400" rtl="0" eaLnBrk="1" fontAlgn="auto" latinLnBrk="0" hangingPunct="1">
                        <a:lnSpc>
                          <a:spcPct val="100000"/>
                        </a:lnSpc>
                        <a:spcBef>
                          <a:spcPts val="0"/>
                        </a:spcBef>
                        <a:spcAft>
                          <a:spcPts val="0"/>
                        </a:spcAft>
                        <a:buClr>
                          <a:srgbClr val="0097A7"/>
                        </a:buClr>
                        <a:buSzTx/>
                        <a:buFont typeface="Wingdings" panose="05000000000000000000" pitchFamily="2" charset="2"/>
                        <a:buChar char="ü"/>
                        <a:tabLst/>
                        <a:defRPr/>
                      </a:pPr>
                      <a:r>
                        <a:rPr lang="es-ES" sz="1200" b="0" i="0" u="none" strike="noStrike" cap="none" dirty="0">
                          <a:solidFill>
                            <a:srgbClr val="0097A7"/>
                          </a:solidFill>
                          <a:latin typeface="Roboto"/>
                          <a:ea typeface="Roboto"/>
                          <a:cs typeface="Roboto"/>
                          <a:sym typeface="Montserrat"/>
                        </a:rPr>
                        <a:t>Centro de Contacto de la Fiscalía General de la Nación.</a:t>
                      </a:r>
                    </a:p>
                    <a:p>
                      <a:pPr marL="171450" marR="0" lvl="0" indent="-171450" algn="just" defTabSz="914400" rtl="0" eaLnBrk="1" fontAlgn="auto" latinLnBrk="0" hangingPunct="1">
                        <a:lnSpc>
                          <a:spcPct val="100000"/>
                        </a:lnSpc>
                        <a:spcBef>
                          <a:spcPts val="0"/>
                        </a:spcBef>
                        <a:spcAft>
                          <a:spcPts val="0"/>
                        </a:spcAft>
                        <a:buClr>
                          <a:srgbClr val="0097A7"/>
                        </a:buClr>
                        <a:buSzTx/>
                        <a:buFont typeface="Wingdings" panose="05000000000000000000" pitchFamily="2" charset="2"/>
                        <a:buChar char="ü"/>
                        <a:tabLst/>
                        <a:defRPr/>
                      </a:pPr>
                      <a:r>
                        <a:rPr lang="es-ES" sz="1200" b="0" i="0" u="none" strike="noStrike" cap="none" dirty="0">
                          <a:solidFill>
                            <a:srgbClr val="0097A7"/>
                          </a:solidFill>
                          <a:latin typeface="Roboto"/>
                          <a:ea typeface="Roboto"/>
                          <a:cs typeface="Roboto"/>
                          <a:sym typeface="Montserrat"/>
                        </a:rPr>
                        <a:t>Denuncia Fácil, disponible en la página web de la entidad.</a:t>
                      </a:r>
                    </a:p>
                    <a:p>
                      <a:pPr marL="171450" marR="0" lvl="0" indent="-171450" algn="just" defTabSz="914400" rtl="0" eaLnBrk="1" fontAlgn="auto" latinLnBrk="0" hangingPunct="1">
                        <a:lnSpc>
                          <a:spcPct val="100000"/>
                        </a:lnSpc>
                        <a:spcBef>
                          <a:spcPts val="0"/>
                        </a:spcBef>
                        <a:spcAft>
                          <a:spcPts val="0"/>
                        </a:spcAft>
                        <a:buClr>
                          <a:srgbClr val="0097A7"/>
                        </a:buClr>
                        <a:buSzTx/>
                        <a:buFont typeface="Wingdings" panose="05000000000000000000" pitchFamily="2" charset="2"/>
                        <a:buChar char="ü"/>
                        <a:tabLst/>
                        <a:defRPr/>
                      </a:pPr>
                      <a:r>
                        <a:rPr lang="es-ES" sz="1200" b="0" i="0" u="none" strike="noStrike" cap="none" dirty="0">
                          <a:solidFill>
                            <a:srgbClr val="0097A7"/>
                          </a:solidFill>
                          <a:latin typeface="Roboto"/>
                          <a:ea typeface="Roboto"/>
                          <a:cs typeface="Roboto"/>
                          <a:sym typeface="Montserrat"/>
                        </a:rPr>
                        <a:t>Enlace enviado al correo electrónico del usuario desde los Centros de Atención de la Fiscalía (CAF) o desde el Centro de Contacto.</a:t>
                      </a:r>
                    </a:p>
                  </a:txBody>
                  <a:tcPr marL="68580" marR="68580" marT="0" marB="0"/>
                </a:tc>
                <a:extLst>
                  <a:ext uri="{0D108BD9-81ED-4DB2-BD59-A6C34878D82A}">
                    <a16:rowId xmlns:a16="http://schemas.microsoft.com/office/drawing/2014/main" val="4125217036"/>
                  </a:ext>
                </a:extLst>
              </a:tr>
              <a:tr h="672708">
                <a:tc>
                  <a:txBody>
                    <a:bodyPr/>
                    <a:lstStyle/>
                    <a:p>
                      <a:pPr algn="l">
                        <a:lnSpc>
                          <a:spcPct val="115000"/>
                        </a:lnSpc>
                        <a:spcAft>
                          <a:spcPts val="800"/>
                        </a:spcAft>
                        <a:buNone/>
                      </a:pPr>
                      <a:r>
                        <a:rPr lang="es-CO" sz="1200" b="1" i="0" u="none" strike="noStrike" cap="none" dirty="0">
                          <a:solidFill>
                            <a:srgbClr val="0097A7"/>
                          </a:solidFill>
                          <a:latin typeface="Roboto"/>
                          <a:ea typeface="Roboto"/>
                          <a:cs typeface="Roboto"/>
                          <a:sym typeface="Arial"/>
                        </a:rPr>
                        <a:t>Unidades de Selección</a:t>
                      </a:r>
                    </a:p>
                  </a:txBody>
                  <a:tcPr marL="68580" marR="68580" marT="0" marB="0"/>
                </a:tc>
                <a:tc>
                  <a:txBody>
                    <a:bodyPr/>
                    <a:lstStyle/>
                    <a:p>
                      <a:pPr algn="just">
                        <a:lnSpc>
                          <a:spcPct val="115000"/>
                        </a:lnSpc>
                        <a:spcAft>
                          <a:spcPts val="800"/>
                        </a:spcAft>
                        <a:buNone/>
                      </a:pPr>
                      <a:r>
                        <a:rPr lang="es-ES" sz="1200" b="0" i="0" u="none" strike="noStrike" cap="none" dirty="0">
                          <a:solidFill>
                            <a:srgbClr val="0097A7"/>
                          </a:solidFill>
                          <a:latin typeface="Roboto"/>
                          <a:ea typeface="Roboto"/>
                          <a:cs typeface="Roboto"/>
                          <a:sym typeface="Arial"/>
                        </a:rPr>
                        <a:t>Usuarios que respondieron de manera voluntaria las cuatro (4) preguntas de la encuesta, una vez terminaron de diligenciar la denuncia de manera virtual.</a:t>
                      </a:r>
                      <a:endParaRPr lang="es-CO" sz="1200" b="0" i="0" u="none" strike="noStrike" cap="none" dirty="0">
                        <a:solidFill>
                          <a:srgbClr val="0097A7"/>
                        </a:solidFill>
                        <a:latin typeface="Roboto"/>
                        <a:ea typeface="Roboto"/>
                        <a:cs typeface="Roboto"/>
                        <a:sym typeface="Arial"/>
                      </a:endParaRPr>
                    </a:p>
                  </a:txBody>
                  <a:tcPr marL="68580" marR="68580" marT="0" marB="0"/>
                </a:tc>
                <a:extLst>
                  <a:ext uri="{0D108BD9-81ED-4DB2-BD59-A6C34878D82A}">
                    <a16:rowId xmlns:a16="http://schemas.microsoft.com/office/drawing/2014/main" val="3585466499"/>
                  </a:ext>
                </a:extLst>
              </a:tr>
              <a:tr h="446400">
                <a:tc>
                  <a:txBody>
                    <a:bodyPr/>
                    <a:lstStyle/>
                    <a:p>
                      <a:pPr algn="l">
                        <a:lnSpc>
                          <a:spcPct val="115000"/>
                        </a:lnSpc>
                        <a:spcAft>
                          <a:spcPts val="800"/>
                        </a:spcAft>
                        <a:buNone/>
                      </a:pPr>
                      <a:r>
                        <a:rPr lang="es-CO" sz="1200" b="1" i="0" u="none" strike="noStrike" cap="none" dirty="0">
                          <a:solidFill>
                            <a:srgbClr val="0097A7"/>
                          </a:solidFill>
                          <a:latin typeface="Roboto"/>
                          <a:ea typeface="Roboto"/>
                          <a:cs typeface="Roboto"/>
                          <a:sym typeface="Arial"/>
                        </a:rPr>
                        <a:t>Población Objeto</a:t>
                      </a:r>
                    </a:p>
                  </a:txBody>
                  <a:tcPr marL="68580" marR="68580" marT="0" marB="0"/>
                </a:tc>
                <a:tc>
                  <a:txBody>
                    <a:bodyPr/>
                    <a:lstStyle/>
                    <a:p>
                      <a:pPr algn="just">
                        <a:lnSpc>
                          <a:spcPct val="115000"/>
                        </a:lnSpc>
                        <a:spcAft>
                          <a:spcPts val="800"/>
                        </a:spcAft>
                        <a:buNone/>
                      </a:pPr>
                      <a:r>
                        <a:rPr lang="es-ES" sz="1200" b="0" i="0" u="none" strike="noStrike" cap="none" dirty="0">
                          <a:solidFill>
                            <a:srgbClr val="0097A7"/>
                          </a:solidFill>
                          <a:latin typeface="Roboto"/>
                          <a:ea typeface="Roboto"/>
                          <a:cs typeface="Roboto"/>
                          <a:sym typeface="Arial"/>
                        </a:rPr>
                        <a:t>332.649 usuarios que crearon denuncias virtuales</a:t>
                      </a:r>
                      <a:endParaRPr lang="es-CO" sz="1200" b="0" i="0" u="none" strike="noStrike" cap="none" dirty="0">
                        <a:solidFill>
                          <a:srgbClr val="0097A7"/>
                        </a:solidFill>
                        <a:latin typeface="Roboto"/>
                        <a:ea typeface="Roboto"/>
                        <a:cs typeface="Roboto"/>
                        <a:sym typeface="Arial"/>
                      </a:endParaRPr>
                    </a:p>
                  </a:txBody>
                  <a:tcPr marL="68580" marR="68580" marT="0" marB="0"/>
                </a:tc>
                <a:extLst>
                  <a:ext uri="{0D108BD9-81ED-4DB2-BD59-A6C34878D82A}">
                    <a16:rowId xmlns:a16="http://schemas.microsoft.com/office/drawing/2014/main" val="2902762942"/>
                  </a:ext>
                </a:extLst>
              </a:tr>
              <a:tr h="446400">
                <a:tc>
                  <a:txBody>
                    <a:bodyPr/>
                    <a:lstStyle/>
                    <a:p>
                      <a:pPr algn="l">
                        <a:lnSpc>
                          <a:spcPct val="115000"/>
                        </a:lnSpc>
                        <a:spcAft>
                          <a:spcPts val="800"/>
                        </a:spcAft>
                        <a:buNone/>
                      </a:pPr>
                      <a:r>
                        <a:rPr lang="es-CO" sz="1200" b="1" i="0" u="none" strike="noStrike" cap="none" dirty="0">
                          <a:solidFill>
                            <a:srgbClr val="0097A7"/>
                          </a:solidFill>
                          <a:latin typeface="Roboto"/>
                          <a:ea typeface="Roboto"/>
                          <a:cs typeface="Roboto"/>
                          <a:sym typeface="Arial"/>
                        </a:rPr>
                        <a:t>Respuestas efectivas</a:t>
                      </a:r>
                    </a:p>
                  </a:txBody>
                  <a:tcPr marL="68580" marR="68580" marT="0" marB="0"/>
                </a:tc>
                <a:tc>
                  <a:txBody>
                    <a:bodyPr/>
                    <a:lstStyle/>
                    <a:p>
                      <a:pPr algn="just">
                        <a:lnSpc>
                          <a:spcPct val="115000"/>
                        </a:lnSpc>
                        <a:spcAft>
                          <a:spcPts val="800"/>
                        </a:spcAft>
                        <a:buNone/>
                      </a:pPr>
                      <a:r>
                        <a:rPr lang="es-ES" sz="1200" b="0" i="0" u="none" strike="noStrike" cap="none" dirty="0">
                          <a:solidFill>
                            <a:srgbClr val="0097A7"/>
                          </a:solidFill>
                          <a:latin typeface="Roboto"/>
                          <a:ea typeface="Roboto"/>
                          <a:cs typeface="Roboto"/>
                          <a:sym typeface="Arial"/>
                        </a:rPr>
                        <a:t>63.001 usuarios que respondieron la encuesta</a:t>
                      </a:r>
                      <a:endParaRPr lang="es-CO" sz="1200" b="0" i="0" u="none" strike="noStrike" cap="none" dirty="0">
                        <a:solidFill>
                          <a:srgbClr val="0097A7"/>
                        </a:solidFill>
                        <a:latin typeface="Roboto"/>
                        <a:ea typeface="Roboto"/>
                        <a:cs typeface="Roboto"/>
                        <a:sym typeface="Arial"/>
                      </a:endParaRPr>
                    </a:p>
                  </a:txBody>
                  <a:tcPr marL="68580" marR="68580" marT="0" marB="0"/>
                </a:tc>
                <a:extLst>
                  <a:ext uri="{0D108BD9-81ED-4DB2-BD59-A6C34878D82A}">
                    <a16:rowId xmlns:a16="http://schemas.microsoft.com/office/drawing/2014/main" val="2836488739"/>
                  </a:ext>
                </a:extLst>
              </a:tr>
              <a:tr h="446400">
                <a:tc>
                  <a:txBody>
                    <a:bodyPr/>
                    <a:lstStyle/>
                    <a:p>
                      <a:pPr algn="l">
                        <a:lnSpc>
                          <a:spcPct val="115000"/>
                        </a:lnSpc>
                        <a:spcAft>
                          <a:spcPts val="800"/>
                        </a:spcAft>
                        <a:buNone/>
                      </a:pPr>
                      <a:r>
                        <a:rPr lang="es-CO" sz="1200" b="1" i="0" u="none" strike="noStrike" cap="none" dirty="0">
                          <a:solidFill>
                            <a:srgbClr val="0097A7"/>
                          </a:solidFill>
                          <a:latin typeface="Roboto"/>
                          <a:ea typeface="Roboto"/>
                          <a:cs typeface="Roboto"/>
                          <a:sym typeface="Arial"/>
                        </a:rPr>
                        <a:t>Fecha de aplicación</a:t>
                      </a:r>
                    </a:p>
                  </a:txBody>
                  <a:tcPr marL="68580" marR="68580" marT="0" marB="0"/>
                </a:tc>
                <a:tc>
                  <a:txBody>
                    <a:bodyPr/>
                    <a:lstStyle/>
                    <a:p>
                      <a:pPr algn="just">
                        <a:lnSpc>
                          <a:spcPct val="115000"/>
                        </a:lnSpc>
                        <a:spcAft>
                          <a:spcPts val="800"/>
                        </a:spcAft>
                        <a:buNone/>
                      </a:pPr>
                      <a:r>
                        <a:rPr lang="es-ES" sz="1200" b="0" i="0" u="none" strike="noStrike" cap="none" dirty="0">
                          <a:solidFill>
                            <a:srgbClr val="0097A7"/>
                          </a:solidFill>
                          <a:latin typeface="Roboto"/>
                          <a:ea typeface="Roboto"/>
                          <a:cs typeface="Roboto"/>
                          <a:sym typeface="Arial"/>
                        </a:rPr>
                        <a:t>1 de julio a 31 de diciembre de 2025</a:t>
                      </a:r>
                      <a:endParaRPr lang="es-CO" sz="1200" b="0" i="0" u="none" strike="noStrike" cap="none" dirty="0">
                        <a:solidFill>
                          <a:srgbClr val="0097A7"/>
                        </a:solidFill>
                        <a:latin typeface="Roboto"/>
                        <a:ea typeface="Roboto"/>
                        <a:cs typeface="Roboto"/>
                        <a:sym typeface="Arial"/>
                      </a:endParaRPr>
                    </a:p>
                  </a:txBody>
                  <a:tcPr marL="68580" marR="68580" marT="0" marB="0"/>
                </a:tc>
                <a:extLst>
                  <a:ext uri="{0D108BD9-81ED-4DB2-BD59-A6C34878D82A}">
                    <a16:rowId xmlns:a16="http://schemas.microsoft.com/office/drawing/2014/main" val="4133052095"/>
                  </a:ext>
                </a:extLst>
              </a:tr>
              <a:tr h="447255">
                <a:tc>
                  <a:txBody>
                    <a:bodyPr/>
                    <a:lstStyle/>
                    <a:p>
                      <a:pPr algn="l">
                        <a:lnSpc>
                          <a:spcPct val="115000"/>
                        </a:lnSpc>
                        <a:spcAft>
                          <a:spcPts val="800"/>
                        </a:spcAft>
                        <a:buNone/>
                      </a:pPr>
                      <a:r>
                        <a:rPr lang="es-CO" sz="1200" b="1" i="0" u="none" strike="noStrike" cap="none" dirty="0">
                          <a:solidFill>
                            <a:srgbClr val="0097A7"/>
                          </a:solidFill>
                          <a:latin typeface="Roboto"/>
                          <a:ea typeface="Roboto"/>
                          <a:cs typeface="Roboto"/>
                          <a:sym typeface="Arial"/>
                        </a:rPr>
                        <a:t>Método de aplicación de la encuesta</a:t>
                      </a:r>
                    </a:p>
                  </a:txBody>
                  <a:tcPr marL="68580" marR="68580" marT="0" marB="0"/>
                </a:tc>
                <a:tc>
                  <a:txBody>
                    <a:bodyPr/>
                    <a:lstStyle/>
                    <a:p>
                      <a:pPr algn="just">
                        <a:lnSpc>
                          <a:spcPct val="115000"/>
                        </a:lnSpc>
                        <a:spcAft>
                          <a:spcPts val="800"/>
                        </a:spcAft>
                        <a:buNone/>
                      </a:pPr>
                      <a:r>
                        <a:rPr lang="es-ES" sz="1200" b="0" i="0" u="none" strike="noStrike" cap="none" dirty="0">
                          <a:solidFill>
                            <a:srgbClr val="0097A7"/>
                          </a:solidFill>
                          <a:latin typeface="Roboto"/>
                          <a:ea typeface="Roboto"/>
                          <a:cs typeface="Roboto"/>
                          <a:sym typeface="Arial"/>
                        </a:rPr>
                        <a:t>Virtual y voluntario</a:t>
                      </a:r>
                      <a:endParaRPr lang="es-CO" sz="1200" b="0" i="0" u="none" strike="noStrike" cap="none" dirty="0">
                        <a:solidFill>
                          <a:srgbClr val="0097A7"/>
                        </a:solidFill>
                        <a:latin typeface="Roboto"/>
                        <a:ea typeface="Roboto"/>
                        <a:cs typeface="Roboto"/>
                        <a:sym typeface="Arial"/>
                      </a:endParaRPr>
                    </a:p>
                  </a:txBody>
                  <a:tcPr marL="68580" marR="68580" marT="0" marB="0"/>
                </a:tc>
                <a:extLst>
                  <a:ext uri="{0D108BD9-81ED-4DB2-BD59-A6C34878D82A}">
                    <a16:rowId xmlns:a16="http://schemas.microsoft.com/office/drawing/2014/main" val="978548986"/>
                  </a:ext>
                </a:extLst>
              </a:tr>
            </a:tbl>
          </a:graphicData>
        </a:graphic>
      </p:graphicFrame>
    </p:spTree>
    <p:extLst>
      <p:ext uri="{BB962C8B-B14F-4D97-AF65-F5344CB8AC3E}">
        <p14:creationId xmlns:p14="http://schemas.microsoft.com/office/powerpoint/2010/main" val="18564573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68">
          <a:extLst>
            <a:ext uri="{FF2B5EF4-FFF2-40B4-BE49-F238E27FC236}">
              <a16:creationId xmlns:a16="http://schemas.microsoft.com/office/drawing/2014/main" id="{E1A4A5A3-15EB-3943-2E63-2339659901F5}"/>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25A4160A-6B19-FB64-4F1B-050AF9930088}"/>
              </a:ext>
            </a:extLst>
          </p:cNvPr>
          <p:cNvSpPr>
            <a:spLocks noGrp="1"/>
          </p:cNvSpPr>
          <p:nvPr>
            <p:ph type="title" idx="4294967295"/>
          </p:nvPr>
        </p:nvSpPr>
        <p:spPr>
          <a:xfrm>
            <a:off x="628650" y="-993775"/>
            <a:ext cx="7886700" cy="993775"/>
          </a:xfrm>
          <a:prstGeom prst="rect">
            <a:avLst/>
          </a:prstGeom>
        </p:spPr>
        <p:txBody>
          <a:bodyPr anchor="b"/>
          <a:lstStyle/>
          <a:p>
            <a:r>
              <a:rPr lang="es-ES" dirty="0"/>
              <a:t>PREGUNTA 1 ENCUESTA VIRTUAL DEL SISTEMA UNICO DE INFORMACIÓN PENAL – DENUNCIA VIRTUAL</a:t>
            </a:r>
            <a:endParaRPr lang="es-CO" dirty="0"/>
          </a:p>
        </p:txBody>
      </p:sp>
      <p:sp>
        <p:nvSpPr>
          <p:cNvPr id="7" name="Google Shape;70;p11">
            <a:extLst>
              <a:ext uri="{FF2B5EF4-FFF2-40B4-BE49-F238E27FC236}">
                <a16:creationId xmlns:a16="http://schemas.microsoft.com/office/drawing/2014/main" id="{CABB38DD-4C5E-CB04-1177-2885BD308659}"/>
              </a:ext>
              <a:ext uri="{C183D7F6-B498-43B3-948B-1728B52AA6E4}">
                <adec:decorative xmlns:adec="http://schemas.microsoft.com/office/drawing/2017/decorative" val="1"/>
              </a:ext>
            </a:extLst>
          </p:cNvPr>
          <p:cNvSpPr txBox="1"/>
          <p:nvPr/>
        </p:nvSpPr>
        <p:spPr>
          <a:xfrm>
            <a:off x="1973275" y="0"/>
            <a:ext cx="4380000" cy="431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s-419" sz="2200" b="1" dirty="0">
                <a:solidFill>
                  <a:srgbClr val="00385F"/>
                </a:solidFill>
                <a:latin typeface="Montserrat"/>
                <a:ea typeface="Montserrat"/>
                <a:cs typeface="Montserrat"/>
                <a:sym typeface="Montserrat"/>
              </a:rPr>
              <a:t>PREGUNTA 1</a:t>
            </a:r>
            <a:endParaRPr sz="2200" b="1" dirty="0">
              <a:solidFill>
                <a:srgbClr val="00385F"/>
              </a:solidFill>
              <a:latin typeface="Montserrat"/>
              <a:ea typeface="Montserrat"/>
              <a:cs typeface="Montserrat"/>
              <a:sym typeface="Montserrat"/>
            </a:endParaRPr>
          </a:p>
        </p:txBody>
      </p:sp>
      <p:sp>
        <p:nvSpPr>
          <p:cNvPr id="71" name="Google Shape;71;p11">
            <a:extLst>
              <a:ext uri="{FF2B5EF4-FFF2-40B4-BE49-F238E27FC236}">
                <a16:creationId xmlns:a16="http://schemas.microsoft.com/office/drawing/2014/main" id="{FA040639-ED6F-FCE1-AD49-72D596D5390D}"/>
              </a:ext>
            </a:extLst>
          </p:cNvPr>
          <p:cNvSpPr txBox="1"/>
          <p:nvPr/>
        </p:nvSpPr>
        <p:spPr>
          <a:xfrm>
            <a:off x="1973275" y="360000"/>
            <a:ext cx="6767954" cy="431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s-ES" sz="1800" dirty="0">
                <a:solidFill>
                  <a:srgbClr val="017B8F"/>
                </a:solidFill>
                <a:latin typeface="Montserrat"/>
                <a:ea typeface="Montserrat"/>
                <a:cs typeface="Montserrat"/>
                <a:sym typeface="Montserrat"/>
              </a:rPr>
              <a:t>¿Cómo califica nuestro servicio de denuncia virtual (autogestión)?</a:t>
            </a:r>
            <a:endParaRPr lang="es-419" sz="1800" dirty="0">
              <a:solidFill>
                <a:srgbClr val="017B8F"/>
              </a:solidFill>
              <a:latin typeface="Montserrat"/>
              <a:ea typeface="Montserrat"/>
              <a:cs typeface="Montserrat"/>
              <a:sym typeface="Montserrat"/>
            </a:endParaRPr>
          </a:p>
        </p:txBody>
      </p:sp>
      <p:graphicFrame>
        <p:nvGraphicFramePr>
          <p:cNvPr id="3" name="Tabla 2">
            <a:extLst>
              <a:ext uri="{FF2B5EF4-FFF2-40B4-BE49-F238E27FC236}">
                <a16:creationId xmlns:a16="http://schemas.microsoft.com/office/drawing/2014/main" id="{B14702D1-709B-F892-0A9E-514983163CAC}"/>
              </a:ext>
            </a:extLst>
          </p:cNvPr>
          <p:cNvGraphicFramePr>
            <a:graphicFrameLocks noGrp="1"/>
          </p:cNvGraphicFramePr>
          <p:nvPr>
            <p:extLst>
              <p:ext uri="{D42A27DB-BD31-4B8C-83A1-F6EECF244321}">
                <p14:modId xmlns:p14="http://schemas.microsoft.com/office/powerpoint/2010/main" val="1425129895"/>
              </p:ext>
            </p:extLst>
          </p:nvPr>
        </p:nvGraphicFramePr>
        <p:xfrm>
          <a:off x="2309935" y="1151700"/>
          <a:ext cx="5328883" cy="1263650"/>
        </p:xfrm>
        <a:graphic>
          <a:graphicData uri="http://schemas.openxmlformats.org/drawingml/2006/table">
            <a:tbl>
              <a:tblPr firstRow="1"/>
              <a:tblGrid>
                <a:gridCol w="1758171">
                  <a:extLst>
                    <a:ext uri="{9D8B030D-6E8A-4147-A177-3AD203B41FA5}">
                      <a16:colId xmlns:a16="http://schemas.microsoft.com/office/drawing/2014/main" val="3985752464"/>
                    </a:ext>
                  </a:extLst>
                </a:gridCol>
                <a:gridCol w="2086417">
                  <a:extLst>
                    <a:ext uri="{9D8B030D-6E8A-4147-A177-3AD203B41FA5}">
                      <a16:colId xmlns:a16="http://schemas.microsoft.com/office/drawing/2014/main" val="1901974418"/>
                    </a:ext>
                  </a:extLst>
                </a:gridCol>
                <a:gridCol w="1484295">
                  <a:extLst>
                    <a:ext uri="{9D8B030D-6E8A-4147-A177-3AD203B41FA5}">
                      <a16:colId xmlns:a16="http://schemas.microsoft.com/office/drawing/2014/main" val="3280963170"/>
                    </a:ext>
                  </a:extLst>
                </a:gridCol>
              </a:tblGrid>
              <a:tr h="228015">
                <a:tc>
                  <a:txBody>
                    <a:bodyPr/>
                    <a:lstStyle/>
                    <a:p>
                      <a:pPr algn="ctr" fontAlgn="ctr">
                        <a:buNone/>
                      </a:pPr>
                      <a:r>
                        <a:rPr lang="es-CO" sz="1000" b="1" i="0" u="none" strike="noStrike" dirty="0">
                          <a:solidFill>
                            <a:srgbClr val="0097A7"/>
                          </a:solidFill>
                          <a:effectLst/>
                          <a:latin typeface="Roboto" panose="02000000000000000000" pitchFamily="2" charset="0"/>
                        </a:rPr>
                        <a:t>CALIFICACIÓN​</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s-CO" sz="1000" b="1" i="0" u="none" strike="noStrike" dirty="0">
                          <a:solidFill>
                            <a:srgbClr val="0097A7"/>
                          </a:solidFill>
                          <a:effectLst/>
                          <a:latin typeface="Roboto" panose="02000000000000000000" pitchFamily="2" charset="0"/>
                        </a:rPr>
                        <a:t>PRIMER SEMESTRE 2025</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s-CO" sz="1000" b="1" i="0" u="none" strike="noStrike" dirty="0">
                          <a:solidFill>
                            <a:srgbClr val="0097A7"/>
                          </a:solidFill>
                          <a:effectLst/>
                          <a:latin typeface="Roboto" panose="02000000000000000000" pitchFamily="2" charset="0"/>
                        </a:rPr>
                        <a:t>SEGUNDO SEMESTRE 2025</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330431519"/>
                  </a:ext>
                </a:extLst>
              </a:tr>
              <a:tr h="153165">
                <a:tc>
                  <a:txBody>
                    <a:bodyPr/>
                    <a:lstStyle/>
                    <a:p>
                      <a:pPr algn="l" fontAlgn="b">
                        <a:buNone/>
                      </a:pPr>
                      <a:r>
                        <a:rPr lang="es-CO" sz="1000" b="0" i="0" u="none" strike="noStrike" dirty="0">
                          <a:solidFill>
                            <a:srgbClr val="0097A7"/>
                          </a:solidFill>
                          <a:effectLst/>
                          <a:latin typeface="Roboto" panose="02000000000000000000" pitchFamily="2" charset="0"/>
                        </a:rPr>
                        <a:t>EXCELENTE</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r>
                        <a:rPr lang="es-CO" sz="1000" b="0" i="0" u="none" strike="noStrike" dirty="0">
                          <a:solidFill>
                            <a:srgbClr val="0097A7"/>
                          </a:solidFill>
                          <a:effectLst/>
                          <a:latin typeface="Roboto" panose="02000000000000000000" pitchFamily="2" charset="0"/>
                        </a:rPr>
                        <a:t>                    2.099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r>
                        <a:rPr lang="es-CO" sz="1000" b="0" i="0" u="none" strike="noStrike" dirty="0">
                          <a:solidFill>
                            <a:srgbClr val="0097A7"/>
                          </a:solidFill>
                          <a:effectLst/>
                          <a:latin typeface="Roboto" panose="02000000000000000000" pitchFamily="2" charset="0"/>
                        </a:rPr>
                        <a:t>                  41.728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959468194"/>
                  </a:ext>
                </a:extLst>
              </a:tr>
              <a:tr h="153165">
                <a:tc>
                  <a:txBody>
                    <a:bodyPr/>
                    <a:lstStyle/>
                    <a:p>
                      <a:pPr algn="l" fontAlgn="b">
                        <a:buNone/>
                      </a:pPr>
                      <a:r>
                        <a:rPr lang="es-CO" sz="1000" b="0" i="0" u="none" strike="noStrike" dirty="0">
                          <a:solidFill>
                            <a:srgbClr val="0097A7"/>
                          </a:solidFill>
                          <a:effectLst/>
                          <a:latin typeface="Roboto" panose="02000000000000000000" pitchFamily="2" charset="0"/>
                        </a:rPr>
                        <a:t>BUENO</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r>
                        <a:rPr lang="es-CO" sz="1000" b="0" i="0" u="none" strike="noStrike" dirty="0">
                          <a:solidFill>
                            <a:srgbClr val="0097A7"/>
                          </a:solidFill>
                          <a:effectLst/>
                          <a:latin typeface="Roboto" panose="02000000000000000000" pitchFamily="2" charset="0"/>
                        </a:rPr>
                        <a:t>                       669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r>
                        <a:rPr lang="es-CO" sz="1000" b="0" i="0" u="none" strike="noStrike" dirty="0">
                          <a:solidFill>
                            <a:srgbClr val="0097A7"/>
                          </a:solidFill>
                          <a:effectLst/>
                          <a:latin typeface="Roboto" panose="02000000000000000000" pitchFamily="2" charset="0"/>
                        </a:rPr>
                        <a:t>                  15.166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932587169"/>
                  </a:ext>
                </a:extLst>
              </a:tr>
              <a:tr h="153165">
                <a:tc>
                  <a:txBody>
                    <a:bodyPr/>
                    <a:lstStyle/>
                    <a:p>
                      <a:pPr algn="l" fontAlgn="b">
                        <a:buNone/>
                      </a:pPr>
                      <a:r>
                        <a:rPr lang="es-CO" sz="1000" b="0" i="0" u="none" strike="noStrike">
                          <a:solidFill>
                            <a:srgbClr val="0097A7"/>
                          </a:solidFill>
                          <a:effectLst/>
                          <a:latin typeface="Roboto" panose="02000000000000000000" pitchFamily="2" charset="0"/>
                        </a:rPr>
                        <a:t>REGULAR</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r>
                        <a:rPr lang="es-CO" sz="1000" b="0" i="0" u="none" strike="noStrike" dirty="0">
                          <a:solidFill>
                            <a:srgbClr val="0097A7"/>
                          </a:solidFill>
                          <a:effectLst/>
                          <a:latin typeface="Roboto" panose="02000000000000000000" pitchFamily="2" charset="0"/>
                        </a:rPr>
                        <a:t>                       203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r>
                        <a:rPr lang="es-CO" sz="1000" b="0" i="0" u="none" strike="noStrike" dirty="0">
                          <a:solidFill>
                            <a:srgbClr val="0097A7"/>
                          </a:solidFill>
                          <a:effectLst/>
                          <a:latin typeface="Roboto" panose="02000000000000000000" pitchFamily="2" charset="0"/>
                        </a:rPr>
                        <a:t>                    4.854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158723585"/>
                  </a:ext>
                </a:extLst>
              </a:tr>
              <a:tr h="153165">
                <a:tc>
                  <a:txBody>
                    <a:bodyPr/>
                    <a:lstStyle/>
                    <a:p>
                      <a:pPr algn="l" fontAlgn="b">
                        <a:buNone/>
                      </a:pPr>
                      <a:r>
                        <a:rPr lang="es-CO" sz="1000" b="0" i="0" u="none" strike="noStrike">
                          <a:solidFill>
                            <a:srgbClr val="0097A7"/>
                          </a:solidFill>
                          <a:effectLst/>
                          <a:latin typeface="Roboto" panose="02000000000000000000" pitchFamily="2" charset="0"/>
                        </a:rPr>
                        <a:t>MALO</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r>
                        <a:rPr lang="es-CO" sz="1000" b="0" i="0" u="none" strike="noStrike" dirty="0">
                          <a:solidFill>
                            <a:srgbClr val="0097A7"/>
                          </a:solidFill>
                          <a:effectLst/>
                          <a:latin typeface="Roboto" panose="02000000000000000000" pitchFamily="2" charset="0"/>
                        </a:rPr>
                        <a:t>                         43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r>
                        <a:rPr lang="es-CO" sz="1000" b="0" i="0" u="none" strike="noStrike" dirty="0">
                          <a:solidFill>
                            <a:srgbClr val="0097A7"/>
                          </a:solidFill>
                          <a:effectLst/>
                          <a:latin typeface="Roboto" panose="02000000000000000000" pitchFamily="2" charset="0"/>
                        </a:rPr>
                        <a:t>                       931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360170233"/>
                  </a:ext>
                </a:extLst>
              </a:tr>
              <a:tr h="153165">
                <a:tc>
                  <a:txBody>
                    <a:bodyPr/>
                    <a:lstStyle/>
                    <a:p>
                      <a:pPr algn="l" fontAlgn="b">
                        <a:buNone/>
                      </a:pPr>
                      <a:r>
                        <a:rPr lang="es-CO" sz="1000" b="0" i="0" u="none" strike="noStrike">
                          <a:solidFill>
                            <a:srgbClr val="0097A7"/>
                          </a:solidFill>
                          <a:effectLst/>
                          <a:latin typeface="Roboto" panose="02000000000000000000" pitchFamily="2" charset="0"/>
                        </a:rPr>
                        <a:t>MUY MALO</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r>
                        <a:rPr lang="es-CO" sz="1000" b="0" i="0" u="none" strike="noStrike" dirty="0">
                          <a:solidFill>
                            <a:srgbClr val="0097A7"/>
                          </a:solidFill>
                          <a:effectLst/>
                          <a:latin typeface="Roboto" panose="02000000000000000000" pitchFamily="2" charset="0"/>
                        </a:rPr>
                        <a:t>                         22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r>
                        <a:rPr lang="es-CO" sz="1000" b="0" i="0" u="none" strike="noStrike" dirty="0">
                          <a:solidFill>
                            <a:srgbClr val="0097A7"/>
                          </a:solidFill>
                          <a:effectLst/>
                          <a:latin typeface="Roboto" panose="02000000000000000000" pitchFamily="2" charset="0"/>
                        </a:rPr>
                        <a:t>                       322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137136674"/>
                  </a:ext>
                </a:extLst>
              </a:tr>
              <a:tr h="153165">
                <a:tc>
                  <a:txBody>
                    <a:bodyPr/>
                    <a:lstStyle/>
                    <a:p>
                      <a:pPr algn="r" fontAlgn="b">
                        <a:buNone/>
                      </a:pPr>
                      <a:r>
                        <a:rPr lang="es-CO" sz="1000" b="1" i="0" u="none" strike="noStrike" dirty="0">
                          <a:solidFill>
                            <a:srgbClr val="0097A7"/>
                          </a:solidFill>
                          <a:effectLst/>
                          <a:latin typeface="Roboto" panose="02000000000000000000" pitchFamily="2" charset="0"/>
                        </a:rPr>
                        <a:t>TOTAL</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r>
                        <a:rPr lang="es-CO" sz="1000" b="1" i="0" u="none" strike="noStrike" dirty="0">
                          <a:solidFill>
                            <a:srgbClr val="0097A7"/>
                          </a:solidFill>
                          <a:effectLst/>
                          <a:latin typeface="Roboto" panose="02000000000000000000" pitchFamily="2" charset="0"/>
                        </a:rPr>
                        <a:t>                    3.036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r>
                        <a:rPr lang="es-CO" sz="1000" b="1" i="0" u="none" strike="noStrike" dirty="0">
                          <a:solidFill>
                            <a:srgbClr val="0097A7"/>
                          </a:solidFill>
                          <a:effectLst/>
                          <a:latin typeface="Roboto" panose="02000000000000000000" pitchFamily="2" charset="0"/>
                        </a:rPr>
                        <a:t>                  63.001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38303593"/>
                  </a:ext>
                </a:extLst>
              </a:tr>
            </a:tbl>
          </a:graphicData>
        </a:graphic>
      </p:graphicFrame>
      <p:graphicFrame>
        <p:nvGraphicFramePr>
          <p:cNvPr id="4" name="Gráfico 3" descr="Gráfica comparativa de la calificación del servicio de denuncia virtual del Sistema Único de Información Penal. En el segundo semestre de 2025 se mantiene una percepción mayoritariamente positiva del servicio, con predominio de las calificaciones “Excelente” y “Bueno”.">
            <a:extLst>
              <a:ext uri="{FF2B5EF4-FFF2-40B4-BE49-F238E27FC236}">
                <a16:creationId xmlns:a16="http://schemas.microsoft.com/office/drawing/2014/main" id="{605F2389-CED6-41B5-3F81-B35C4C53FEDA}"/>
              </a:ext>
            </a:extLst>
          </p:cNvPr>
          <p:cNvGraphicFramePr/>
          <p:nvPr>
            <p:extLst>
              <p:ext uri="{D42A27DB-BD31-4B8C-83A1-F6EECF244321}">
                <p14:modId xmlns:p14="http://schemas.microsoft.com/office/powerpoint/2010/main" val="1633523478"/>
              </p:ext>
            </p:extLst>
          </p:nvPr>
        </p:nvGraphicFramePr>
        <p:xfrm>
          <a:off x="1874204" y="2415350"/>
          <a:ext cx="6200344" cy="250342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7599840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68">
          <a:extLst>
            <a:ext uri="{FF2B5EF4-FFF2-40B4-BE49-F238E27FC236}">
              <a16:creationId xmlns:a16="http://schemas.microsoft.com/office/drawing/2014/main" id="{0C83F8A1-2588-9028-2622-9D04E3C4CE2F}"/>
            </a:ext>
          </a:extLst>
        </p:cNvPr>
        <p:cNvGrpSpPr/>
        <p:nvPr/>
      </p:nvGrpSpPr>
      <p:grpSpPr>
        <a:xfrm>
          <a:off x="0" y="0"/>
          <a:ext cx="0" cy="0"/>
          <a:chOff x="0" y="0"/>
          <a:chExt cx="0" cy="0"/>
        </a:xfrm>
      </p:grpSpPr>
      <p:sp>
        <p:nvSpPr>
          <p:cNvPr id="5" name="Título 4">
            <a:extLst>
              <a:ext uri="{FF2B5EF4-FFF2-40B4-BE49-F238E27FC236}">
                <a16:creationId xmlns:a16="http://schemas.microsoft.com/office/drawing/2014/main" id="{C51D70FD-38C4-F84B-351C-55F9EB533445}"/>
              </a:ext>
            </a:extLst>
          </p:cNvPr>
          <p:cNvSpPr>
            <a:spLocks noGrp="1"/>
          </p:cNvSpPr>
          <p:nvPr>
            <p:ph type="title" idx="4294967295"/>
          </p:nvPr>
        </p:nvSpPr>
        <p:spPr>
          <a:xfrm>
            <a:off x="628650" y="-993775"/>
            <a:ext cx="7886700" cy="993775"/>
          </a:xfrm>
          <a:prstGeom prst="rect">
            <a:avLst/>
          </a:prstGeom>
        </p:spPr>
        <p:txBody>
          <a:bodyPr anchor="b"/>
          <a:lstStyle/>
          <a:p>
            <a:r>
              <a:rPr lang="es-ES" dirty="0"/>
              <a:t>PREGUNTA 2 ENCUESTA VIRTUAL DEL SISTEMA UNICO DE INFORMACIÓN PENAL – DENUNCIA VIRTUAL</a:t>
            </a:r>
            <a:endParaRPr lang="es-CO" dirty="0"/>
          </a:p>
        </p:txBody>
      </p:sp>
      <p:sp>
        <p:nvSpPr>
          <p:cNvPr id="70" name="Google Shape;70;p11">
            <a:extLst>
              <a:ext uri="{FF2B5EF4-FFF2-40B4-BE49-F238E27FC236}">
                <a16:creationId xmlns:a16="http://schemas.microsoft.com/office/drawing/2014/main" id="{1B809009-7625-FEB3-301C-BB141A2F3388}"/>
              </a:ext>
              <a:ext uri="{C183D7F6-B498-43B3-948B-1728B52AA6E4}">
                <adec:decorative xmlns:adec="http://schemas.microsoft.com/office/drawing/2017/decorative" val="1"/>
              </a:ext>
            </a:extLst>
          </p:cNvPr>
          <p:cNvSpPr txBox="1"/>
          <p:nvPr/>
        </p:nvSpPr>
        <p:spPr>
          <a:xfrm>
            <a:off x="1973275" y="0"/>
            <a:ext cx="4380000" cy="431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s-419" sz="2200" b="1" dirty="0">
                <a:solidFill>
                  <a:srgbClr val="00385F"/>
                </a:solidFill>
                <a:latin typeface="Montserrat"/>
                <a:ea typeface="Montserrat"/>
                <a:cs typeface="Montserrat"/>
                <a:sym typeface="Montserrat"/>
              </a:rPr>
              <a:t>PREGUNTA 2</a:t>
            </a:r>
            <a:endParaRPr sz="2200" b="1" dirty="0">
              <a:solidFill>
                <a:srgbClr val="00385F"/>
              </a:solidFill>
              <a:latin typeface="Montserrat"/>
              <a:ea typeface="Montserrat"/>
              <a:cs typeface="Montserrat"/>
              <a:sym typeface="Montserrat"/>
            </a:endParaRPr>
          </a:p>
        </p:txBody>
      </p:sp>
      <p:sp>
        <p:nvSpPr>
          <p:cNvPr id="71" name="Google Shape;71;p11">
            <a:extLst>
              <a:ext uri="{FF2B5EF4-FFF2-40B4-BE49-F238E27FC236}">
                <a16:creationId xmlns:a16="http://schemas.microsoft.com/office/drawing/2014/main" id="{6AEB749E-A1D6-0269-88FA-F28962158D52}"/>
              </a:ext>
            </a:extLst>
          </p:cNvPr>
          <p:cNvSpPr txBox="1"/>
          <p:nvPr/>
        </p:nvSpPr>
        <p:spPr>
          <a:xfrm>
            <a:off x="1973275" y="360000"/>
            <a:ext cx="6767954" cy="431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s-ES" sz="1800" dirty="0">
                <a:solidFill>
                  <a:srgbClr val="017B8F"/>
                </a:solidFill>
                <a:latin typeface="Montserrat"/>
                <a:ea typeface="Montserrat"/>
                <a:cs typeface="Montserrat"/>
                <a:sym typeface="Montserrat"/>
              </a:rPr>
              <a:t>¿Qué tan fácil fue hacer su denuncia virtual?</a:t>
            </a:r>
            <a:endParaRPr lang="es-419" sz="1800" dirty="0">
              <a:solidFill>
                <a:srgbClr val="017B8F"/>
              </a:solidFill>
              <a:latin typeface="Montserrat"/>
              <a:ea typeface="Montserrat"/>
              <a:cs typeface="Montserrat"/>
              <a:sym typeface="Montserrat"/>
            </a:endParaRPr>
          </a:p>
        </p:txBody>
      </p:sp>
      <p:graphicFrame>
        <p:nvGraphicFramePr>
          <p:cNvPr id="4" name="Tabla 3" descr="Tabla comparativa pregunta 2, entre el primer y segundo semestre de 2025">
            <a:extLst>
              <a:ext uri="{FF2B5EF4-FFF2-40B4-BE49-F238E27FC236}">
                <a16:creationId xmlns:a16="http://schemas.microsoft.com/office/drawing/2014/main" id="{8C779935-05C7-6206-8835-77749B2268DA}"/>
              </a:ext>
            </a:extLst>
          </p:cNvPr>
          <p:cNvGraphicFramePr>
            <a:graphicFrameLocks noGrp="1"/>
          </p:cNvGraphicFramePr>
          <p:nvPr>
            <p:extLst>
              <p:ext uri="{D42A27DB-BD31-4B8C-83A1-F6EECF244321}">
                <p14:modId xmlns:p14="http://schemas.microsoft.com/office/powerpoint/2010/main" val="2025751686"/>
              </p:ext>
            </p:extLst>
          </p:nvPr>
        </p:nvGraphicFramePr>
        <p:xfrm>
          <a:off x="2794329" y="847887"/>
          <a:ext cx="4910484" cy="1194893"/>
        </p:xfrm>
        <a:graphic>
          <a:graphicData uri="http://schemas.openxmlformats.org/drawingml/2006/table">
            <a:tbl>
              <a:tblPr firstRow="1"/>
              <a:tblGrid>
                <a:gridCol w="1636828">
                  <a:extLst>
                    <a:ext uri="{9D8B030D-6E8A-4147-A177-3AD203B41FA5}">
                      <a16:colId xmlns:a16="http://schemas.microsoft.com/office/drawing/2014/main" val="3521544376"/>
                    </a:ext>
                  </a:extLst>
                </a:gridCol>
                <a:gridCol w="1636828">
                  <a:extLst>
                    <a:ext uri="{9D8B030D-6E8A-4147-A177-3AD203B41FA5}">
                      <a16:colId xmlns:a16="http://schemas.microsoft.com/office/drawing/2014/main" val="633741039"/>
                    </a:ext>
                  </a:extLst>
                </a:gridCol>
                <a:gridCol w="1636828">
                  <a:extLst>
                    <a:ext uri="{9D8B030D-6E8A-4147-A177-3AD203B41FA5}">
                      <a16:colId xmlns:a16="http://schemas.microsoft.com/office/drawing/2014/main" val="2592523190"/>
                    </a:ext>
                  </a:extLst>
                </a:gridCol>
              </a:tblGrid>
              <a:tr h="242393">
                <a:tc>
                  <a:txBody>
                    <a:bodyPr/>
                    <a:lstStyle/>
                    <a:p>
                      <a:pPr algn="ctr" fontAlgn="ctr">
                        <a:buNone/>
                      </a:pPr>
                      <a:r>
                        <a:rPr lang="es-CO" sz="1000" b="1" i="0" u="none" strike="noStrike" dirty="0">
                          <a:solidFill>
                            <a:srgbClr val="0097A7"/>
                          </a:solidFill>
                          <a:effectLst/>
                          <a:latin typeface="Roboto" panose="02000000000000000000" pitchFamily="2" charset="0"/>
                        </a:rPr>
                        <a:t>CALIFICACIÓN​</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s-CO" sz="1000" b="1" i="0" u="none" strike="noStrike" dirty="0">
                          <a:solidFill>
                            <a:srgbClr val="0097A7"/>
                          </a:solidFill>
                          <a:effectLst/>
                          <a:latin typeface="Roboto" panose="02000000000000000000" pitchFamily="2" charset="0"/>
                        </a:rPr>
                        <a:t>PRIMER SEMESTRE 2025</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s-CO" sz="1000" b="1" i="0" u="none" strike="noStrike" dirty="0">
                          <a:solidFill>
                            <a:srgbClr val="0097A7"/>
                          </a:solidFill>
                          <a:effectLst/>
                          <a:latin typeface="Roboto" panose="02000000000000000000" pitchFamily="2" charset="0"/>
                        </a:rPr>
                        <a:t>SEGUNDO SEMESTRE 2025</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369976232"/>
                  </a:ext>
                </a:extLst>
              </a:tr>
              <a:tr h="143854">
                <a:tc>
                  <a:txBody>
                    <a:bodyPr/>
                    <a:lstStyle/>
                    <a:p>
                      <a:pPr algn="l" fontAlgn="b">
                        <a:buNone/>
                      </a:pPr>
                      <a:r>
                        <a:rPr lang="es-CO" sz="1000" b="0" i="0" u="none" strike="noStrike" dirty="0">
                          <a:solidFill>
                            <a:srgbClr val="0097A7"/>
                          </a:solidFill>
                          <a:effectLst/>
                          <a:latin typeface="Roboto" panose="02000000000000000000" pitchFamily="2" charset="0"/>
                        </a:rPr>
                        <a:t>EXCELENTE</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r>
                        <a:rPr lang="es-CO" sz="1000" b="0" i="0" u="none" strike="noStrike" dirty="0">
                          <a:solidFill>
                            <a:srgbClr val="0097A7"/>
                          </a:solidFill>
                          <a:effectLst/>
                          <a:latin typeface="Roboto" panose="02000000000000000000" pitchFamily="2" charset="0"/>
                        </a:rPr>
                        <a:t>                    1.206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s-CO" sz="1000" b="0" i="0" u="none" strike="noStrike" dirty="0">
                          <a:solidFill>
                            <a:srgbClr val="0097A7"/>
                          </a:solidFill>
                          <a:effectLst/>
                          <a:latin typeface="Roboto" panose="02000000000000000000" pitchFamily="2" charset="0"/>
                        </a:rPr>
                        <a:t>                  26.490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187761741"/>
                  </a:ext>
                </a:extLst>
              </a:tr>
              <a:tr h="128837">
                <a:tc>
                  <a:txBody>
                    <a:bodyPr/>
                    <a:lstStyle/>
                    <a:p>
                      <a:pPr algn="l" fontAlgn="b">
                        <a:buNone/>
                      </a:pPr>
                      <a:r>
                        <a:rPr lang="es-CO" sz="1000" b="0" i="0" u="none" strike="noStrike" dirty="0">
                          <a:solidFill>
                            <a:srgbClr val="0097A7"/>
                          </a:solidFill>
                          <a:effectLst/>
                          <a:latin typeface="Roboto" panose="02000000000000000000" pitchFamily="2" charset="0"/>
                        </a:rPr>
                        <a:t>BUENO</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r>
                        <a:rPr lang="es-CO" sz="1000" b="0" i="0" u="none" strike="noStrike" dirty="0">
                          <a:solidFill>
                            <a:srgbClr val="0097A7"/>
                          </a:solidFill>
                          <a:effectLst/>
                          <a:latin typeface="Roboto" panose="02000000000000000000" pitchFamily="2" charset="0"/>
                        </a:rPr>
                        <a:t>                    1,223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s-CO" sz="1000" b="0" i="0" u="none" strike="noStrike" dirty="0">
                          <a:solidFill>
                            <a:srgbClr val="0097A7"/>
                          </a:solidFill>
                          <a:effectLst/>
                          <a:latin typeface="Roboto" panose="02000000000000000000" pitchFamily="2" charset="0"/>
                        </a:rPr>
                        <a:t>                  26.986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91530232"/>
                  </a:ext>
                </a:extLst>
              </a:tr>
              <a:tr h="128837">
                <a:tc>
                  <a:txBody>
                    <a:bodyPr/>
                    <a:lstStyle/>
                    <a:p>
                      <a:pPr algn="l" fontAlgn="b">
                        <a:buNone/>
                      </a:pPr>
                      <a:r>
                        <a:rPr lang="es-CO" sz="1000" b="0" i="0" u="none" strike="noStrike">
                          <a:solidFill>
                            <a:srgbClr val="0097A7"/>
                          </a:solidFill>
                          <a:effectLst/>
                          <a:latin typeface="Roboto" panose="02000000000000000000" pitchFamily="2" charset="0"/>
                        </a:rPr>
                        <a:t>REGULAR</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r>
                        <a:rPr lang="es-CO" sz="1000" b="0" i="0" u="none" strike="noStrike" dirty="0">
                          <a:solidFill>
                            <a:srgbClr val="0097A7"/>
                          </a:solidFill>
                          <a:effectLst/>
                          <a:latin typeface="Roboto" panose="02000000000000000000" pitchFamily="2" charset="0"/>
                        </a:rPr>
                        <a:t>                       469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s-CO" sz="1000" b="0" i="0" u="none" strike="noStrike" dirty="0">
                          <a:solidFill>
                            <a:srgbClr val="0097A7"/>
                          </a:solidFill>
                          <a:effectLst/>
                          <a:latin typeface="Roboto" panose="02000000000000000000" pitchFamily="2" charset="0"/>
                        </a:rPr>
                        <a:t>                    8.231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076762642"/>
                  </a:ext>
                </a:extLst>
              </a:tr>
              <a:tr h="128837">
                <a:tc>
                  <a:txBody>
                    <a:bodyPr/>
                    <a:lstStyle/>
                    <a:p>
                      <a:pPr algn="l" fontAlgn="b">
                        <a:buNone/>
                      </a:pPr>
                      <a:r>
                        <a:rPr lang="es-CO" sz="1000" b="0" i="0" u="none" strike="noStrike">
                          <a:solidFill>
                            <a:srgbClr val="0097A7"/>
                          </a:solidFill>
                          <a:effectLst/>
                          <a:latin typeface="Roboto" panose="02000000000000000000" pitchFamily="2" charset="0"/>
                        </a:rPr>
                        <a:t>MALO</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r>
                        <a:rPr lang="es-CO" sz="1000" b="0" i="0" u="none" strike="noStrike" dirty="0">
                          <a:solidFill>
                            <a:srgbClr val="0097A7"/>
                          </a:solidFill>
                          <a:effectLst/>
                          <a:latin typeface="Roboto" panose="02000000000000000000" pitchFamily="2" charset="0"/>
                        </a:rPr>
                        <a:t>                         86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s-CO" sz="1000" b="0" i="0" u="none" strike="noStrike" dirty="0">
                          <a:solidFill>
                            <a:srgbClr val="0097A7"/>
                          </a:solidFill>
                          <a:effectLst/>
                          <a:latin typeface="Roboto" panose="02000000000000000000" pitchFamily="2" charset="0"/>
                        </a:rPr>
                        <a:t>                       695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47945749"/>
                  </a:ext>
                </a:extLst>
              </a:tr>
              <a:tr h="128837">
                <a:tc>
                  <a:txBody>
                    <a:bodyPr/>
                    <a:lstStyle/>
                    <a:p>
                      <a:pPr algn="l" fontAlgn="b">
                        <a:buNone/>
                      </a:pPr>
                      <a:r>
                        <a:rPr lang="es-CO" sz="1000" b="0" i="0" u="none" strike="noStrike" dirty="0">
                          <a:solidFill>
                            <a:srgbClr val="0097A7"/>
                          </a:solidFill>
                          <a:effectLst/>
                          <a:latin typeface="Roboto" panose="02000000000000000000" pitchFamily="2" charset="0"/>
                        </a:rPr>
                        <a:t>MUY MALO</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r>
                        <a:rPr lang="es-CO" sz="1000" b="0" i="0" u="none" strike="noStrike">
                          <a:solidFill>
                            <a:srgbClr val="0097A7"/>
                          </a:solidFill>
                          <a:effectLst/>
                          <a:latin typeface="Roboto" panose="02000000000000000000" pitchFamily="2" charset="0"/>
                        </a:rPr>
                        <a:t>                         52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s-CO" sz="1000" b="0" i="0" u="none" strike="noStrike" dirty="0">
                          <a:solidFill>
                            <a:srgbClr val="0097A7"/>
                          </a:solidFill>
                          <a:effectLst/>
                          <a:latin typeface="Roboto" panose="02000000000000000000" pitchFamily="2" charset="0"/>
                        </a:rPr>
                        <a:t>                       599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745903449"/>
                  </a:ext>
                </a:extLst>
              </a:tr>
              <a:tr h="128837">
                <a:tc>
                  <a:txBody>
                    <a:bodyPr/>
                    <a:lstStyle/>
                    <a:p>
                      <a:pPr algn="r" fontAlgn="b">
                        <a:buNone/>
                      </a:pPr>
                      <a:r>
                        <a:rPr lang="es-CO" sz="1000" b="1" i="0" u="none" strike="noStrike" dirty="0">
                          <a:solidFill>
                            <a:srgbClr val="0097A7"/>
                          </a:solidFill>
                          <a:effectLst/>
                          <a:latin typeface="Roboto" panose="02000000000000000000" pitchFamily="2" charset="0"/>
                        </a:rPr>
                        <a:t>TOTAL​</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r>
                        <a:rPr lang="es-CO" sz="1000" b="1" i="0" u="none" strike="noStrike" dirty="0">
                          <a:solidFill>
                            <a:srgbClr val="0097A7"/>
                          </a:solidFill>
                          <a:effectLst/>
                          <a:latin typeface="Roboto" panose="02000000000000000000" pitchFamily="2" charset="0"/>
                        </a:rPr>
                        <a:t>                    3.036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s-CO" sz="1000" b="1" i="0" u="none" strike="noStrike" dirty="0">
                          <a:solidFill>
                            <a:srgbClr val="0097A7"/>
                          </a:solidFill>
                          <a:effectLst/>
                          <a:latin typeface="Roboto" panose="02000000000000000000" pitchFamily="2" charset="0"/>
                        </a:rPr>
                        <a:t>                  63.001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117117745"/>
                  </a:ext>
                </a:extLst>
              </a:tr>
            </a:tbl>
          </a:graphicData>
        </a:graphic>
      </p:graphicFrame>
      <p:graphicFrame>
        <p:nvGraphicFramePr>
          <p:cNvPr id="3" name="Gráfico 2" descr="Gráfica de barras que presenta la percepción de los usuarios sobre la facilidad para realizar la denuncia virtual. En el segundo semestre de 2025 se observa una mejora general en la experiencia de uso frente al semestre anterior.">
            <a:extLst>
              <a:ext uri="{FF2B5EF4-FFF2-40B4-BE49-F238E27FC236}">
                <a16:creationId xmlns:a16="http://schemas.microsoft.com/office/drawing/2014/main" id="{1B6D01F6-5A85-C922-02C8-8B76874CD1C9}"/>
              </a:ext>
            </a:extLst>
          </p:cNvPr>
          <p:cNvGraphicFramePr/>
          <p:nvPr>
            <p:extLst>
              <p:ext uri="{D42A27DB-BD31-4B8C-83A1-F6EECF244321}">
                <p14:modId xmlns:p14="http://schemas.microsoft.com/office/powerpoint/2010/main" val="1043764885"/>
              </p:ext>
            </p:extLst>
          </p:nvPr>
        </p:nvGraphicFramePr>
        <p:xfrm>
          <a:off x="1762080" y="2253884"/>
          <a:ext cx="6244884" cy="288961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10354500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68">
          <a:extLst>
            <a:ext uri="{FF2B5EF4-FFF2-40B4-BE49-F238E27FC236}">
              <a16:creationId xmlns:a16="http://schemas.microsoft.com/office/drawing/2014/main" id="{2FCE3AEC-2E61-7659-036D-4B5F497EAE40}"/>
            </a:ext>
          </a:extLst>
        </p:cNvPr>
        <p:cNvGrpSpPr/>
        <p:nvPr/>
      </p:nvGrpSpPr>
      <p:grpSpPr>
        <a:xfrm>
          <a:off x="0" y="0"/>
          <a:ext cx="0" cy="0"/>
          <a:chOff x="0" y="0"/>
          <a:chExt cx="0" cy="0"/>
        </a:xfrm>
      </p:grpSpPr>
      <p:sp>
        <p:nvSpPr>
          <p:cNvPr id="3" name="Título 2">
            <a:extLst>
              <a:ext uri="{FF2B5EF4-FFF2-40B4-BE49-F238E27FC236}">
                <a16:creationId xmlns:a16="http://schemas.microsoft.com/office/drawing/2014/main" id="{6E6EA6B1-2FFF-1BA4-0122-B982CAE2EC9C}"/>
              </a:ext>
            </a:extLst>
          </p:cNvPr>
          <p:cNvSpPr>
            <a:spLocks noGrp="1"/>
          </p:cNvSpPr>
          <p:nvPr>
            <p:ph type="title" idx="4294967295"/>
          </p:nvPr>
        </p:nvSpPr>
        <p:spPr>
          <a:xfrm>
            <a:off x="628650" y="-993775"/>
            <a:ext cx="7886700" cy="993775"/>
          </a:xfrm>
          <a:prstGeom prst="rect">
            <a:avLst/>
          </a:prstGeom>
        </p:spPr>
        <p:txBody>
          <a:bodyPr anchor="b"/>
          <a:lstStyle/>
          <a:p>
            <a:r>
              <a:rPr lang="es-ES" dirty="0"/>
              <a:t>PREGUNTA 3 ENCUESTA VIRTUAL DEL SISTEMA UNICO DE INFORMACIÓN PENAL – DENUNCIA VIRTUAL</a:t>
            </a:r>
            <a:endParaRPr lang="es-CO" dirty="0"/>
          </a:p>
        </p:txBody>
      </p:sp>
      <p:sp>
        <p:nvSpPr>
          <p:cNvPr id="70" name="Google Shape;70;p11">
            <a:extLst>
              <a:ext uri="{FF2B5EF4-FFF2-40B4-BE49-F238E27FC236}">
                <a16:creationId xmlns:a16="http://schemas.microsoft.com/office/drawing/2014/main" id="{9ADDCDBF-31DE-F030-D2E3-F959942124AA}"/>
              </a:ext>
              <a:ext uri="{C183D7F6-B498-43B3-948B-1728B52AA6E4}">
                <adec:decorative xmlns:adec="http://schemas.microsoft.com/office/drawing/2017/decorative" val="1"/>
              </a:ext>
            </a:extLst>
          </p:cNvPr>
          <p:cNvSpPr txBox="1"/>
          <p:nvPr/>
        </p:nvSpPr>
        <p:spPr>
          <a:xfrm>
            <a:off x="1973275" y="0"/>
            <a:ext cx="4380000" cy="431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s-419" sz="2200" b="1" dirty="0">
                <a:solidFill>
                  <a:srgbClr val="00385F"/>
                </a:solidFill>
                <a:latin typeface="Montserrat"/>
                <a:ea typeface="Montserrat"/>
                <a:cs typeface="Montserrat"/>
                <a:sym typeface="Montserrat"/>
              </a:rPr>
              <a:t>PREGUNTA 3</a:t>
            </a:r>
            <a:endParaRPr sz="2200" b="1" dirty="0">
              <a:solidFill>
                <a:srgbClr val="00385F"/>
              </a:solidFill>
              <a:latin typeface="Montserrat"/>
              <a:ea typeface="Montserrat"/>
              <a:cs typeface="Montserrat"/>
              <a:sym typeface="Montserrat"/>
            </a:endParaRPr>
          </a:p>
        </p:txBody>
      </p:sp>
      <p:sp>
        <p:nvSpPr>
          <p:cNvPr id="71" name="Google Shape;71;p11">
            <a:extLst>
              <a:ext uri="{FF2B5EF4-FFF2-40B4-BE49-F238E27FC236}">
                <a16:creationId xmlns:a16="http://schemas.microsoft.com/office/drawing/2014/main" id="{60AC7F39-4DCD-D156-0E17-1784E5FAF194}"/>
              </a:ext>
            </a:extLst>
          </p:cNvPr>
          <p:cNvSpPr txBox="1"/>
          <p:nvPr/>
        </p:nvSpPr>
        <p:spPr>
          <a:xfrm>
            <a:off x="1973275" y="360000"/>
            <a:ext cx="6767954" cy="431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s-ES" sz="1800" dirty="0">
                <a:solidFill>
                  <a:srgbClr val="017B8F"/>
                </a:solidFill>
                <a:latin typeface="Montserrat"/>
                <a:ea typeface="Montserrat"/>
                <a:cs typeface="Montserrat"/>
                <a:sym typeface="Montserrat"/>
              </a:rPr>
              <a:t>¿Cuál fue la principal motivación para hacer su denuncia de manera virtual?</a:t>
            </a:r>
            <a:endParaRPr lang="es-419" sz="1800" dirty="0">
              <a:solidFill>
                <a:srgbClr val="017B8F"/>
              </a:solidFill>
              <a:latin typeface="Montserrat"/>
              <a:ea typeface="Montserrat"/>
              <a:cs typeface="Montserrat"/>
              <a:sym typeface="Montserrat"/>
            </a:endParaRPr>
          </a:p>
        </p:txBody>
      </p:sp>
      <p:graphicFrame>
        <p:nvGraphicFramePr>
          <p:cNvPr id="4" name="Tabla 3">
            <a:extLst>
              <a:ext uri="{FF2B5EF4-FFF2-40B4-BE49-F238E27FC236}">
                <a16:creationId xmlns:a16="http://schemas.microsoft.com/office/drawing/2014/main" id="{375E4062-313F-A228-0FC6-78C7019AD412}"/>
              </a:ext>
            </a:extLst>
          </p:cNvPr>
          <p:cNvGraphicFramePr>
            <a:graphicFrameLocks noGrp="1"/>
          </p:cNvGraphicFramePr>
          <p:nvPr>
            <p:extLst>
              <p:ext uri="{D42A27DB-BD31-4B8C-83A1-F6EECF244321}">
                <p14:modId xmlns:p14="http://schemas.microsoft.com/office/powerpoint/2010/main" val="2867313716"/>
              </p:ext>
            </p:extLst>
          </p:nvPr>
        </p:nvGraphicFramePr>
        <p:xfrm>
          <a:off x="2063563" y="1151700"/>
          <a:ext cx="6451787" cy="1145550"/>
        </p:xfrm>
        <a:graphic>
          <a:graphicData uri="http://schemas.openxmlformats.org/drawingml/2006/table">
            <a:tbl>
              <a:tblPr firstRow="1"/>
              <a:tblGrid>
                <a:gridCol w="3265937">
                  <a:extLst>
                    <a:ext uri="{9D8B030D-6E8A-4147-A177-3AD203B41FA5}">
                      <a16:colId xmlns:a16="http://schemas.microsoft.com/office/drawing/2014/main" val="2058303686"/>
                    </a:ext>
                  </a:extLst>
                </a:gridCol>
                <a:gridCol w="1483713">
                  <a:extLst>
                    <a:ext uri="{9D8B030D-6E8A-4147-A177-3AD203B41FA5}">
                      <a16:colId xmlns:a16="http://schemas.microsoft.com/office/drawing/2014/main" val="3062487578"/>
                    </a:ext>
                  </a:extLst>
                </a:gridCol>
                <a:gridCol w="1702137">
                  <a:extLst>
                    <a:ext uri="{9D8B030D-6E8A-4147-A177-3AD203B41FA5}">
                      <a16:colId xmlns:a16="http://schemas.microsoft.com/office/drawing/2014/main" val="2907598686"/>
                    </a:ext>
                  </a:extLst>
                </a:gridCol>
              </a:tblGrid>
              <a:tr h="193050">
                <a:tc>
                  <a:txBody>
                    <a:bodyPr/>
                    <a:lstStyle/>
                    <a:p>
                      <a:pPr algn="ctr" fontAlgn="ctr">
                        <a:buNone/>
                      </a:pPr>
                      <a:r>
                        <a:rPr lang="es-CO" sz="1000" b="1" i="0" u="none" strike="noStrike" dirty="0">
                          <a:solidFill>
                            <a:srgbClr val="0097A7"/>
                          </a:solidFill>
                          <a:effectLst/>
                          <a:latin typeface="Roboto" panose="02000000000000000000" pitchFamily="2" charset="0"/>
                        </a:rPr>
                        <a:t>CALIFICACIÓN​</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s-CO" sz="1000" b="1" i="0" u="none" strike="noStrike" dirty="0">
                          <a:solidFill>
                            <a:srgbClr val="0097A7"/>
                          </a:solidFill>
                          <a:effectLst/>
                          <a:latin typeface="Roboto" panose="02000000000000000000" pitchFamily="2" charset="0"/>
                        </a:rPr>
                        <a:t>PRIMER SEMESTRE 2025</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s-CO" sz="1000" b="1" i="0" u="none" strike="noStrike" dirty="0">
                          <a:solidFill>
                            <a:srgbClr val="0097A7"/>
                          </a:solidFill>
                          <a:effectLst/>
                          <a:latin typeface="Roboto" panose="02000000000000000000" pitchFamily="2" charset="0"/>
                        </a:rPr>
                        <a:t>SEGUNDO SEMESTRE 2025</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009700643"/>
                  </a:ext>
                </a:extLst>
              </a:tr>
              <a:tr h="155542">
                <a:tc>
                  <a:txBody>
                    <a:bodyPr/>
                    <a:lstStyle/>
                    <a:p>
                      <a:pPr algn="l" fontAlgn="b">
                        <a:buNone/>
                      </a:pPr>
                      <a:r>
                        <a:rPr lang="es-ES" sz="1000" b="0" i="0" u="none" strike="noStrike" dirty="0">
                          <a:solidFill>
                            <a:srgbClr val="0097A7"/>
                          </a:solidFill>
                          <a:effectLst/>
                          <a:latin typeface="Roboto" panose="02000000000000000000" pitchFamily="2" charset="0"/>
                        </a:rPr>
                        <a:t>Flexibilidad en el manejo de mi tiempo</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r>
                        <a:rPr lang="es-CO" sz="1000" b="0" i="0" u="none" strike="noStrike" dirty="0">
                          <a:solidFill>
                            <a:srgbClr val="0097A7"/>
                          </a:solidFill>
                          <a:effectLst/>
                          <a:latin typeface="Roboto" panose="02000000000000000000" pitchFamily="2" charset="0"/>
                        </a:rPr>
                        <a:t>                    1.324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r>
                        <a:rPr lang="es-CO" sz="1000" b="0" i="0" u="none" strike="noStrike" dirty="0">
                          <a:solidFill>
                            <a:srgbClr val="0097A7"/>
                          </a:solidFill>
                          <a:effectLst/>
                          <a:latin typeface="Roboto" panose="02000000000000000000" pitchFamily="2" charset="0"/>
                        </a:rPr>
                        <a:t>                  28.228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694507143"/>
                  </a:ext>
                </a:extLst>
              </a:tr>
              <a:tr h="155542">
                <a:tc>
                  <a:txBody>
                    <a:bodyPr/>
                    <a:lstStyle/>
                    <a:p>
                      <a:pPr algn="l" fontAlgn="b">
                        <a:buNone/>
                      </a:pPr>
                      <a:r>
                        <a:rPr lang="es-ES" sz="1000" b="0" i="0" u="none" strike="noStrike" dirty="0">
                          <a:solidFill>
                            <a:srgbClr val="0097A7"/>
                          </a:solidFill>
                          <a:effectLst/>
                          <a:latin typeface="Roboto" panose="02000000000000000000" pitchFamily="2" charset="0"/>
                        </a:rPr>
                        <a:t>Me ofrecieron esta alternativa en el punto de atención</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r>
                        <a:rPr lang="es-CO" sz="1000" b="0" i="0" u="none" strike="noStrike" dirty="0">
                          <a:solidFill>
                            <a:srgbClr val="0097A7"/>
                          </a:solidFill>
                          <a:effectLst/>
                          <a:latin typeface="Roboto" panose="02000000000000000000" pitchFamily="2" charset="0"/>
                        </a:rPr>
                        <a:t>                    1.290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r>
                        <a:rPr lang="es-CO" sz="1000" b="0" i="0" u="none" strike="noStrike" dirty="0">
                          <a:solidFill>
                            <a:srgbClr val="0097A7"/>
                          </a:solidFill>
                          <a:effectLst/>
                          <a:latin typeface="Roboto" panose="02000000000000000000" pitchFamily="2" charset="0"/>
                        </a:rPr>
                        <a:t>                    9.468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693015330"/>
                  </a:ext>
                </a:extLst>
              </a:tr>
              <a:tr h="155542">
                <a:tc>
                  <a:txBody>
                    <a:bodyPr/>
                    <a:lstStyle/>
                    <a:p>
                      <a:pPr algn="l" fontAlgn="b">
                        <a:buNone/>
                      </a:pPr>
                      <a:r>
                        <a:rPr lang="es-ES" sz="1000" b="0" i="0" u="none" strike="noStrike" dirty="0">
                          <a:solidFill>
                            <a:srgbClr val="0097A7"/>
                          </a:solidFill>
                          <a:effectLst/>
                          <a:latin typeface="Roboto" panose="02000000000000000000" pitchFamily="2" charset="0"/>
                        </a:rPr>
                        <a:t>Se me facilita el uso de la tecnología</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r>
                        <a:rPr lang="es-CO" sz="1000" b="0" i="0" u="none" strike="noStrike" dirty="0">
                          <a:solidFill>
                            <a:srgbClr val="0097A7"/>
                          </a:solidFill>
                          <a:effectLst/>
                          <a:latin typeface="Roboto" panose="02000000000000000000" pitchFamily="2" charset="0"/>
                        </a:rPr>
                        <a:t>                       179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r>
                        <a:rPr lang="es-CO" sz="1000" b="0" i="0" u="none" strike="noStrike" dirty="0">
                          <a:solidFill>
                            <a:srgbClr val="0097A7"/>
                          </a:solidFill>
                          <a:effectLst/>
                          <a:latin typeface="Roboto" panose="02000000000000000000" pitchFamily="2" charset="0"/>
                        </a:rPr>
                        <a:t>                    7.355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576494192"/>
                  </a:ext>
                </a:extLst>
              </a:tr>
              <a:tr h="155542">
                <a:tc>
                  <a:txBody>
                    <a:bodyPr/>
                    <a:lstStyle/>
                    <a:p>
                      <a:pPr algn="l" fontAlgn="b">
                        <a:buNone/>
                      </a:pPr>
                      <a:r>
                        <a:rPr lang="es-ES" sz="1000" b="0" i="0" u="none" strike="noStrike" dirty="0">
                          <a:solidFill>
                            <a:srgbClr val="0097A7"/>
                          </a:solidFill>
                          <a:effectLst/>
                          <a:latin typeface="Roboto" panose="02000000000000000000" pitchFamily="2" charset="0"/>
                        </a:rPr>
                        <a:t>Evitar desplazamientos hasta un punto de atención</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r>
                        <a:rPr lang="es-CO" sz="1000" b="0" i="0" u="none" strike="noStrike" dirty="0">
                          <a:solidFill>
                            <a:srgbClr val="0097A7"/>
                          </a:solidFill>
                          <a:effectLst/>
                          <a:latin typeface="Roboto" panose="02000000000000000000" pitchFamily="2" charset="0"/>
                        </a:rPr>
                        <a:t>                       151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r>
                        <a:rPr lang="es-CO" sz="1000" b="0" i="0" u="none" strike="noStrike" dirty="0">
                          <a:solidFill>
                            <a:srgbClr val="0097A7"/>
                          </a:solidFill>
                          <a:effectLst/>
                          <a:latin typeface="Roboto" panose="02000000000000000000" pitchFamily="2" charset="0"/>
                        </a:rPr>
                        <a:t>                  14.410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038013305"/>
                  </a:ext>
                </a:extLst>
              </a:tr>
              <a:tr h="116632">
                <a:tc>
                  <a:txBody>
                    <a:bodyPr/>
                    <a:lstStyle/>
                    <a:p>
                      <a:pPr algn="l" fontAlgn="b">
                        <a:buNone/>
                      </a:pPr>
                      <a:r>
                        <a:rPr lang="es-CO" sz="1000" b="0" i="0" u="none" strike="noStrike" dirty="0">
                          <a:solidFill>
                            <a:srgbClr val="0097A7"/>
                          </a:solidFill>
                          <a:effectLst/>
                          <a:latin typeface="Roboto" panose="02000000000000000000" pitchFamily="2" charset="0"/>
                        </a:rPr>
                        <a:t>Privacidad de la información</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r>
                        <a:rPr lang="es-CO" sz="1000" b="0" i="0" u="none" strike="noStrike" dirty="0">
                          <a:solidFill>
                            <a:srgbClr val="0097A7"/>
                          </a:solidFill>
                          <a:effectLst/>
                          <a:latin typeface="Roboto" panose="02000000000000000000" pitchFamily="2" charset="0"/>
                        </a:rPr>
                        <a:t>                         92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r>
                        <a:rPr lang="es-CO" sz="1000" b="0" i="0" u="none" strike="noStrike" dirty="0">
                          <a:solidFill>
                            <a:srgbClr val="0097A7"/>
                          </a:solidFill>
                          <a:effectLst/>
                          <a:latin typeface="Roboto" panose="02000000000000000000" pitchFamily="2" charset="0"/>
                        </a:rPr>
                        <a:t>                    3.540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687401731"/>
                  </a:ext>
                </a:extLst>
              </a:tr>
              <a:tr h="116632">
                <a:tc>
                  <a:txBody>
                    <a:bodyPr/>
                    <a:lstStyle/>
                    <a:p>
                      <a:pPr algn="r" fontAlgn="b">
                        <a:buNone/>
                      </a:pPr>
                      <a:r>
                        <a:rPr lang="es-CO" sz="1000" b="1" i="0" u="none" strike="noStrike" dirty="0">
                          <a:solidFill>
                            <a:srgbClr val="0097A7"/>
                          </a:solidFill>
                          <a:effectLst/>
                          <a:latin typeface="Roboto" panose="02000000000000000000" pitchFamily="2" charset="0"/>
                        </a:rPr>
                        <a:t>TOTAL</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r>
                        <a:rPr lang="es-CO" sz="1000" b="1" i="0" u="none" strike="noStrike" dirty="0">
                          <a:solidFill>
                            <a:srgbClr val="0097A7"/>
                          </a:solidFill>
                          <a:effectLst/>
                          <a:latin typeface="Roboto" panose="02000000000000000000" pitchFamily="2" charset="0"/>
                        </a:rPr>
                        <a:t>                    3.036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r>
                        <a:rPr lang="es-CO" sz="1000" b="1" i="0" u="none" strike="noStrike" dirty="0">
                          <a:solidFill>
                            <a:srgbClr val="0097A7"/>
                          </a:solidFill>
                          <a:effectLst/>
                          <a:latin typeface="Roboto" panose="02000000000000000000" pitchFamily="2" charset="0"/>
                        </a:rPr>
                        <a:t>                  63.001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062464248"/>
                  </a:ext>
                </a:extLst>
              </a:tr>
            </a:tbl>
          </a:graphicData>
        </a:graphic>
      </p:graphicFrame>
      <p:graphicFrame>
        <p:nvGraphicFramePr>
          <p:cNvPr id="2" name="Gráfico 1" descr="Gráfica comparativa que identifica las principales motivaciones de los usuarios para realizar su denuncia de manera virtual. La flexibilidad en el manejo del tiempo se mantiene como el principal factor durante el segundo semestre de 2025.">
            <a:extLst>
              <a:ext uri="{FF2B5EF4-FFF2-40B4-BE49-F238E27FC236}">
                <a16:creationId xmlns:a16="http://schemas.microsoft.com/office/drawing/2014/main" id="{D4EE19E2-C580-E930-8BE7-A2139D36C70B}"/>
              </a:ext>
            </a:extLst>
          </p:cNvPr>
          <p:cNvGraphicFramePr/>
          <p:nvPr>
            <p:extLst>
              <p:ext uri="{D42A27DB-BD31-4B8C-83A1-F6EECF244321}">
                <p14:modId xmlns:p14="http://schemas.microsoft.com/office/powerpoint/2010/main" val="343195454"/>
              </p:ext>
            </p:extLst>
          </p:nvPr>
        </p:nvGraphicFramePr>
        <p:xfrm>
          <a:off x="1752834" y="2297250"/>
          <a:ext cx="6344286" cy="250005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63063319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68">
          <a:extLst>
            <a:ext uri="{FF2B5EF4-FFF2-40B4-BE49-F238E27FC236}">
              <a16:creationId xmlns:a16="http://schemas.microsoft.com/office/drawing/2014/main" id="{A2D7806A-AF59-8C6C-DBD3-A71907832568}"/>
            </a:ext>
          </a:extLst>
        </p:cNvPr>
        <p:cNvGrpSpPr/>
        <p:nvPr/>
      </p:nvGrpSpPr>
      <p:grpSpPr>
        <a:xfrm>
          <a:off x="0" y="0"/>
          <a:ext cx="0" cy="0"/>
          <a:chOff x="0" y="0"/>
          <a:chExt cx="0" cy="0"/>
        </a:xfrm>
      </p:grpSpPr>
      <p:sp>
        <p:nvSpPr>
          <p:cNvPr id="3" name="Título 2">
            <a:extLst>
              <a:ext uri="{FF2B5EF4-FFF2-40B4-BE49-F238E27FC236}">
                <a16:creationId xmlns:a16="http://schemas.microsoft.com/office/drawing/2014/main" id="{C39F3C99-B2D5-F1EE-4B40-4E0F5429404A}"/>
              </a:ext>
            </a:extLst>
          </p:cNvPr>
          <p:cNvSpPr>
            <a:spLocks noGrp="1"/>
          </p:cNvSpPr>
          <p:nvPr>
            <p:ph type="title" idx="4294967295"/>
          </p:nvPr>
        </p:nvSpPr>
        <p:spPr>
          <a:xfrm>
            <a:off x="628650" y="-993775"/>
            <a:ext cx="7886700" cy="993775"/>
          </a:xfrm>
          <a:prstGeom prst="rect">
            <a:avLst/>
          </a:prstGeom>
        </p:spPr>
        <p:txBody>
          <a:bodyPr anchor="b"/>
          <a:lstStyle/>
          <a:p>
            <a:r>
              <a:rPr lang="es-ES" dirty="0"/>
              <a:t>PREGUNTA 4 ENCUESTA VIRTUAL DEL SISTEMA UNICO DE INFORMACIÓN PENAL – DENUNCIA VIRTUAL</a:t>
            </a:r>
            <a:endParaRPr lang="es-CO" dirty="0"/>
          </a:p>
        </p:txBody>
      </p:sp>
      <p:sp>
        <p:nvSpPr>
          <p:cNvPr id="70" name="Google Shape;70;p11">
            <a:extLst>
              <a:ext uri="{FF2B5EF4-FFF2-40B4-BE49-F238E27FC236}">
                <a16:creationId xmlns:a16="http://schemas.microsoft.com/office/drawing/2014/main" id="{7D745ABF-AD87-BC8C-1067-CE85B75E305C}"/>
              </a:ext>
              <a:ext uri="{C183D7F6-B498-43B3-948B-1728B52AA6E4}">
                <adec:decorative xmlns:adec="http://schemas.microsoft.com/office/drawing/2017/decorative" val="1"/>
              </a:ext>
            </a:extLst>
          </p:cNvPr>
          <p:cNvSpPr txBox="1"/>
          <p:nvPr/>
        </p:nvSpPr>
        <p:spPr>
          <a:xfrm>
            <a:off x="1973275" y="0"/>
            <a:ext cx="4380000" cy="431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s-419" sz="2200" b="1" dirty="0">
                <a:solidFill>
                  <a:srgbClr val="00385F"/>
                </a:solidFill>
                <a:latin typeface="Montserrat"/>
                <a:ea typeface="Montserrat"/>
                <a:cs typeface="Montserrat"/>
                <a:sym typeface="Montserrat"/>
              </a:rPr>
              <a:t>PREGUNTA 4</a:t>
            </a:r>
            <a:endParaRPr sz="2200" b="1" dirty="0">
              <a:solidFill>
                <a:srgbClr val="00385F"/>
              </a:solidFill>
              <a:latin typeface="Montserrat"/>
              <a:ea typeface="Montserrat"/>
              <a:cs typeface="Montserrat"/>
              <a:sym typeface="Montserrat"/>
            </a:endParaRPr>
          </a:p>
        </p:txBody>
      </p:sp>
      <p:sp>
        <p:nvSpPr>
          <p:cNvPr id="71" name="Google Shape;71;p11">
            <a:extLst>
              <a:ext uri="{FF2B5EF4-FFF2-40B4-BE49-F238E27FC236}">
                <a16:creationId xmlns:a16="http://schemas.microsoft.com/office/drawing/2014/main" id="{1D96572A-D9FB-408D-1B26-A14C8AA3E8AA}"/>
              </a:ext>
            </a:extLst>
          </p:cNvPr>
          <p:cNvSpPr txBox="1"/>
          <p:nvPr/>
        </p:nvSpPr>
        <p:spPr>
          <a:xfrm>
            <a:off x="1973275" y="360000"/>
            <a:ext cx="6767954" cy="431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s-ES" sz="1800" dirty="0">
                <a:solidFill>
                  <a:srgbClr val="017B8F"/>
                </a:solidFill>
                <a:latin typeface="Montserrat"/>
                <a:ea typeface="Montserrat"/>
                <a:cs typeface="Montserrat"/>
                <a:sym typeface="Montserrat"/>
              </a:rPr>
              <a:t>¿Consultó sus derechos y deberes como usuario de la Fiscalía General de la Nación?</a:t>
            </a:r>
            <a:endParaRPr lang="es-419" sz="1800" dirty="0">
              <a:solidFill>
                <a:srgbClr val="017B8F"/>
              </a:solidFill>
              <a:latin typeface="Montserrat"/>
              <a:ea typeface="Montserrat"/>
              <a:cs typeface="Montserrat"/>
              <a:sym typeface="Montserrat"/>
            </a:endParaRPr>
          </a:p>
        </p:txBody>
      </p:sp>
      <p:graphicFrame>
        <p:nvGraphicFramePr>
          <p:cNvPr id="4" name="Tabla 3">
            <a:extLst>
              <a:ext uri="{FF2B5EF4-FFF2-40B4-BE49-F238E27FC236}">
                <a16:creationId xmlns:a16="http://schemas.microsoft.com/office/drawing/2014/main" id="{57DAEEA0-1098-5569-44C4-62AD9948AF8E}"/>
              </a:ext>
            </a:extLst>
          </p:cNvPr>
          <p:cNvGraphicFramePr>
            <a:graphicFrameLocks noGrp="1"/>
          </p:cNvGraphicFramePr>
          <p:nvPr>
            <p:extLst>
              <p:ext uri="{D42A27DB-BD31-4B8C-83A1-F6EECF244321}">
                <p14:modId xmlns:p14="http://schemas.microsoft.com/office/powerpoint/2010/main" val="3941464790"/>
              </p:ext>
            </p:extLst>
          </p:nvPr>
        </p:nvGraphicFramePr>
        <p:xfrm>
          <a:off x="3140764" y="1151700"/>
          <a:ext cx="4888125" cy="780823"/>
        </p:xfrm>
        <a:graphic>
          <a:graphicData uri="http://schemas.openxmlformats.org/drawingml/2006/table">
            <a:tbl>
              <a:tblPr firstRow="1"/>
              <a:tblGrid>
                <a:gridCol w="1725434">
                  <a:extLst>
                    <a:ext uri="{9D8B030D-6E8A-4147-A177-3AD203B41FA5}">
                      <a16:colId xmlns:a16="http://schemas.microsoft.com/office/drawing/2014/main" val="3946826906"/>
                    </a:ext>
                  </a:extLst>
                </a:gridCol>
                <a:gridCol w="1542353">
                  <a:extLst>
                    <a:ext uri="{9D8B030D-6E8A-4147-A177-3AD203B41FA5}">
                      <a16:colId xmlns:a16="http://schemas.microsoft.com/office/drawing/2014/main" val="3461391727"/>
                    </a:ext>
                  </a:extLst>
                </a:gridCol>
                <a:gridCol w="1620338">
                  <a:extLst>
                    <a:ext uri="{9D8B030D-6E8A-4147-A177-3AD203B41FA5}">
                      <a16:colId xmlns:a16="http://schemas.microsoft.com/office/drawing/2014/main" val="3905213562"/>
                    </a:ext>
                  </a:extLst>
                </a:gridCol>
              </a:tblGrid>
              <a:tr h="241438">
                <a:tc>
                  <a:txBody>
                    <a:bodyPr/>
                    <a:lstStyle/>
                    <a:p>
                      <a:pPr algn="ctr" fontAlgn="ctr">
                        <a:buNone/>
                      </a:pPr>
                      <a:r>
                        <a:rPr lang="es-CO" sz="1000" b="1" i="0" u="none" strike="noStrike" dirty="0">
                          <a:solidFill>
                            <a:srgbClr val="0097A7"/>
                          </a:solidFill>
                          <a:effectLst/>
                          <a:latin typeface="Roboto" panose="02000000000000000000" pitchFamily="2" charset="0"/>
                        </a:rPr>
                        <a:t>CALIFICACIÓN</a:t>
                      </a:r>
                      <a:r>
                        <a:rPr lang="es-CO" sz="1050" b="1" i="0" u="none" strike="noStrike" dirty="0">
                          <a:solidFill>
                            <a:srgbClr val="0097A7"/>
                          </a:solidFill>
                          <a:effectLst/>
                          <a:latin typeface="Roboto" panose="02000000000000000000" pitchFamily="2" charset="0"/>
                        </a:rPr>
                        <a:t>​</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s-CO" sz="1000" b="1" i="0" u="none" strike="noStrike" cap="none" dirty="0">
                          <a:solidFill>
                            <a:srgbClr val="0097A7"/>
                          </a:solidFill>
                          <a:effectLst/>
                          <a:latin typeface="Roboto" panose="02000000000000000000" pitchFamily="2" charset="0"/>
                          <a:ea typeface="+mn-ea"/>
                          <a:cs typeface="+mn-cs"/>
                          <a:sym typeface="Arial"/>
                        </a:rPr>
                        <a:t>PRIMER SEMESTRE 2025</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s-CO" sz="1000" b="1" i="0" u="none" strike="noStrike" cap="none" dirty="0">
                          <a:solidFill>
                            <a:srgbClr val="0097A7"/>
                          </a:solidFill>
                          <a:effectLst/>
                          <a:latin typeface="Roboto" panose="02000000000000000000" pitchFamily="2" charset="0"/>
                          <a:ea typeface="+mn-ea"/>
                          <a:cs typeface="+mn-cs"/>
                          <a:sym typeface="Arial"/>
                        </a:rPr>
                        <a:t>SEGUNDO SEMESTRE 2025</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511869538"/>
                  </a:ext>
                </a:extLst>
              </a:tr>
              <a:tr h="179795">
                <a:tc>
                  <a:txBody>
                    <a:bodyPr/>
                    <a:lstStyle/>
                    <a:p>
                      <a:pPr algn="ctr" fontAlgn="b">
                        <a:buNone/>
                      </a:pPr>
                      <a:r>
                        <a:rPr lang="es-CO" sz="1000" b="0" i="0" u="none" strike="noStrike" dirty="0">
                          <a:solidFill>
                            <a:srgbClr val="0097A7"/>
                          </a:solidFill>
                          <a:effectLst/>
                          <a:latin typeface="Roboto" panose="02000000000000000000" pitchFamily="2" charset="0"/>
                        </a:rPr>
                        <a:t>SI</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s-CO" sz="1000" b="0" i="0" u="none" strike="noStrike" dirty="0">
                          <a:solidFill>
                            <a:srgbClr val="0097A7"/>
                          </a:solidFill>
                          <a:effectLst/>
                          <a:latin typeface="Roboto" panose="02000000000000000000" pitchFamily="2" charset="0"/>
                        </a:rPr>
                        <a:t>                    2.575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s-CO" sz="1000" b="0" i="0" u="none" strike="noStrike" dirty="0">
                          <a:solidFill>
                            <a:srgbClr val="0097A7"/>
                          </a:solidFill>
                          <a:effectLst/>
                          <a:latin typeface="Roboto" panose="02000000000000000000" pitchFamily="2" charset="0"/>
                        </a:rPr>
                        <a:t>                  50.386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591919655"/>
                  </a:ext>
                </a:extLst>
              </a:tr>
              <a:tr h="179795">
                <a:tc>
                  <a:txBody>
                    <a:bodyPr/>
                    <a:lstStyle/>
                    <a:p>
                      <a:pPr algn="ctr" fontAlgn="b">
                        <a:buNone/>
                      </a:pPr>
                      <a:r>
                        <a:rPr lang="es-CO" sz="1000" b="0" i="0" u="none" strike="noStrike">
                          <a:solidFill>
                            <a:srgbClr val="0097A7"/>
                          </a:solidFill>
                          <a:effectLst/>
                          <a:latin typeface="Roboto" panose="02000000000000000000" pitchFamily="2" charset="0"/>
                        </a:rPr>
                        <a:t>NO</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s-CO" sz="1000" b="0" i="0" u="none" strike="noStrike" dirty="0">
                          <a:solidFill>
                            <a:srgbClr val="0097A7"/>
                          </a:solidFill>
                          <a:effectLst/>
                          <a:latin typeface="Roboto" panose="02000000000000000000" pitchFamily="2" charset="0"/>
                        </a:rPr>
                        <a:t>                       461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s-CO" sz="1000" b="0" i="0" u="none" strike="noStrike" dirty="0">
                          <a:solidFill>
                            <a:srgbClr val="0097A7"/>
                          </a:solidFill>
                          <a:effectLst/>
                          <a:latin typeface="Roboto" panose="02000000000000000000" pitchFamily="2" charset="0"/>
                        </a:rPr>
                        <a:t>                  12.615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886943727"/>
                  </a:ext>
                </a:extLst>
              </a:tr>
              <a:tr h="179795">
                <a:tc>
                  <a:txBody>
                    <a:bodyPr/>
                    <a:lstStyle/>
                    <a:p>
                      <a:pPr algn="ctr" fontAlgn="b">
                        <a:buNone/>
                      </a:pPr>
                      <a:r>
                        <a:rPr lang="es-CO" sz="1000" b="1" i="0" u="none" strike="noStrike" dirty="0">
                          <a:solidFill>
                            <a:srgbClr val="0097A7"/>
                          </a:solidFill>
                          <a:effectLst/>
                          <a:latin typeface="Roboto" panose="02000000000000000000" pitchFamily="2" charset="0"/>
                        </a:rPr>
                        <a:t>TOTAL</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s-CO" sz="1000" b="1" i="0" u="none" strike="noStrike" dirty="0">
                          <a:solidFill>
                            <a:srgbClr val="0097A7"/>
                          </a:solidFill>
                          <a:effectLst/>
                          <a:latin typeface="Roboto" panose="02000000000000000000" pitchFamily="2" charset="0"/>
                        </a:rPr>
                        <a:t>                    3.036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s-CO" sz="1000" b="1" i="0" u="none" strike="noStrike" dirty="0">
                          <a:solidFill>
                            <a:srgbClr val="0097A7"/>
                          </a:solidFill>
                          <a:effectLst/>
                          <a:latin typeface="Roboto" panose="02000000000000000000" pitchFamily="2" charset="0"/>
                        </a:rPr>
                        <a:t>                  63.001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556182492"/>
                  </a:ext>
                </a:extLst>
              </a:tr>
            </a:tbl>
          </a:graphicData>
        </a:graphic>
      </p:graphicFrame>
      <p:graphicFrame>
        <p:nvGraphicFramePr>
          <p:cNvPr id="2" name="Gráfico 1" descr="Gráfica comparativa que muestra si los usuarios consultaron sus derechos y deberes como usuarios de la Fiscalía General de la Nación al realizar la denuncia virtual. Aunque la mayoría afirma haberlos consultado, se evidencia una disminución frente al primer semestre de 2025.">
            <a:extLst>
              <a:ext uri="{FF2B5EF4-FFF2-40B4-BE49-F238E27FC236}">
                <a16:creationId xmlns:a16="http://schemas.microsoft.com/office/drawing/2014/main" id="{E72077A6-E60F-7A38-1605-DC1A38185B9B}"/>
              </a:ext>
            </a:extLst>
          </p:cNvPr>
          <p:cNvGraphicFramePr/>
          <p:nvPr>
            <p:extLst>
              <p:ext uri="{D42A27DB-BD31-4B8C-83A1-F6EECF244321}">
                <p14:modId xmlns:p14="http://schemas.microsoft.com/office/powerpoint/2010/main" val="3498835895"/>
              </p:ext>
            </p:extLst>
          </p:nvPr>
        </p:nvGraphicFramePr>
        <p:xfrm>
          <a:off x="1898073" y="2016753"/>
          <a:ext cx="6351625" cy="253575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3665389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68">
          <a:extLst>
            <a:ext uri="{FF2B5EF4-FFF2-40B4-BE49-F238E27FC236}">
              <a16:creationId xmlns:a16="http://schemas.microsoft.com/office/drawing/2014/main" id="{C9D36366-C6F7-5FAA-6F0F-2965E87E28B7}"/>
            </a:ext>
          </a:extLst>
        </p:cNvPr>
        <p:cNvGrpSpPr/>
        <p:nvPr/>
      </p:nvGrpSpPr>
      <p:grpSpPr>
        <a:xfrm>
          <a:off x="0" y="0"/>
          <a:ext cx="0" cy="0"/>
          <a:chOff x="0" y="0"/>
          <a:chExt cx="0" cy="0"/>
        </a:xfrm>
      </p:grpSpPr>
      <p:sp>
        <p:nvSpPr>
          <p:cNvPr id="3" name="Título 2">
            <a:extLst>
              <a:ext uri="{FF2B5EF4-FFF2-40B4-BE49-F238E27FC236}">
                <a16:creationId xmlns:a16="http://schemas.microsoft.com/office/drawing/2014/main" id="{9CB48919-EC25-DC44-2B83-96C693CFEA0F}"/>
              </a:ext>
            </a:extLst>
          </p:cNvPr>
          <p:cNvSpPr>
            <a:spLocks noGrp="1"/>
          </p:cNvSpPr>
          <p:nvPr>
            <p:ph type="title" idx="4294967295"/>
          </p:nvPr>
        </p:nvSpPr>
        <p:spPr>
          <a:xfrm>
            <a:off x="628650" y="-993775"/>
            <a:ext cx="7886700" cy="993775"/>
          </a:xfrm>
          <a:prstGeom prst="rect">
            <a:avLst/>
          </a:prstGeom>
        </p:spPr>
        <p:txBody>
          <a:bodyPr anchor="b"/>
          <a:lstStyle/>
          <a:p>
            <a:r>
              <a:rPr lang="es-ES" dirty="0"/>
              <a:t>CONCLUSIONES Y RECOMENDACIONES ENCUESTA VIRTUAL DEL SISTEMA UNICO DE INFORMACIÓN PENAL – DENUNCIA VIRTUAL</a:t>
            </a:r>
            <a:endParaRPr lang="es-CO" dirty="0"/>
          </a:p>
        </p:txBody>
      </p:sp>
      <p:sp>
        <p:nvSpPr>
          <p:cNvPr id="4" name="Google Shape;70;p11">
            <a:extLst>
              <a:ext uri="{FF2B5EF4-FFF2-40B4-BE49-F238E27FC236}">
                <a16:creationId xmlns:a16="http://schemas.microsoft.com/office/drawing/2014/main" id="{7B5E1CA3-2346-EDDF-E29D-DD543232683D}"/>
              </a:ext>
              <a:ext uri="{C183D7F6-B498-43B3-948B-1728B52AA6E4}">
                <adec:decorative xmlns:adec="http://schemas.microsoft.com/office/drawing/2017/decorative" val="1"/>
              </a:ext>
            </a:extLst>
          </p:cNvPr>
          <p:cNvSpPr txBox="1"/>
          <p:nvPr/>
        </p:nvSpPr>
        <p:spPr>
          <a:xfrm>
            <a:off x="1972800" y="0"/>
            <a:ext cx="6084874" cy="431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s-419" sz="2200" b="1" dirty="0">
                <a:solidFill>
                  <a:srgbClr val="00385F"/>
                </a:solidFill>
                <a:latin typeface="Montserrat"/>
                <a:ea typeface="Montserrat"/>
                <a:cs typeface="Montserrat"/>
                <a:sym typeface="Montserrat"/>
              </a:rPr>
              <a:t>CONCLUSIONES Y RECOMENDACIONES</a:t>
            </a:r>
          </a:p>
        </p:txBody>
      </p:sp>
      <p:sp>
        <p:nvSpPr>
          <p:cNvPr id="2" name="Google Shape;71;p11">
            <a:extLst>
              <a:ext uri="{FF2B5EF4-FFF2-40B4-BE49-F238E27FC236}">
                <a16:creationId xmlns:a16="http://schemas.microsoft.com/office/drawing/2014/main" id="{4872D6FA-46A1-C91C-14D9-906EB0050D87}"/>
              </a:ext>
            </a:extLst>
          </p:cNvPr>
          <p:cNvSpPr txBox="1"/>
          <p:nvPr/>
        </p:nvSpPr>
        <p:spPr>
          <a:xfrm>
            <a:off x="1713600" y="352800"/>
            <a:ext cx="7028326" cy="4363200"/>
          </a:xfrm>
          <a:prstGeom prst="rect">
            <a:avLst/>
          </a:prstGeom>
          <a:noFill/>
          <a:ln>
            <a:noFill/>
          </a:ln>
        </p:spPr>
        <p:txBody>
          <a:bodyPr spcFirstLastPara="1" wrap="square" lIns="91425" tIns="91425" rIns="91425" bIns="91425" anchor="t" anchorCtr="0">
            <a:noAutofit/>
          </a:bodyPr>
          <a:lstStyle/>
          <a:p>
            <a:pPr algn="just"/>
            <a:r>
              <a:rPr lang="es-ES" dirty="0">
                <a:solidFill>
                  <a:srgbClr val="0097A7"/>
                </a:solidFill>
                <a:latin typeface="Roboto"/>
                <a:ea typeface="Roboto"/>
                <a:cs typeface="Roboto"/>
              </a:rPr>
              <a:t>En el segundo semestre de 2025, la encuesta amplió su cobertura, incorporando también a los usuarios que realizaron denuncias virtuales por medio del Centro de Contacto de la Fiscalía General de la Nación y del botón de Denuncia Fácil, disponible en la página web de la entidad, modificando el tamaño de la población objetivo. Teniendo en cuenta lo anterior, para el análisis de las calificaciones correspondientes al segundo semestre de 2025, se presenta comparación de porcentajes, y se aclara que, dado el incremento de la población objetivo, las variaciones no siempre reflejan un cambio “real” del servicio, sino también un cambio en quiénes responden y desde qué canal.</a:t>
            </a:r>
          </a:p>
          <a:p>
            <a:pPr algn="just"/>
            <a:endParaRPr lang="es-ES" dirty="0">
              <a:solidFill>
                <a:srgbClr val="0097A7"/>
              </a:solidFill>
              <a:latin typeface="Roboto"/>
              <a:ea typeface="Roboto"/>
              <a:cs typeface="Roboto"/>
            </a:endParaRPr>
          </a:p>
          <a:p>
            <a:pPr algn="just"/>
            <a:r>
              <a:rPr lang="es-ES" dirty="0">
                <a:solidFill>
                  <a:srgbClr val="0097A7"/>
                </a:solidFill>
                <a:latin typeface="Roboto"/>
                <a:ea typeface="Roboto"/>
                <a:cs typeface="Roboto"/>
              </a:rPr>
              <a:t>Los interrogantes propuestos para la medición fueron los siguientes:</a:t>
            </a:r>
          </a:p>
          <a:p>
            <a:pPr algn="just"/>
            <a:endParaRPr lang="es-ES" dirty="0">
              <a:solidFill>
                <a:srgbClr val="0097A7"/>
              </a:solidFill>
              <a:latin typeface="Roboto"/>
              <a:ea typeface="Roboto"/>
              <a:cs typeface="Roboto"/>
            </a:endParaRPr>
          </a:p>
          <a:p>
            <a:pPr algn="just"/>
            <a:r>
              <a:rPr lang="es-ES" b="1" dirty="0">
                <a:solidFill>
                  <a:srgbClr val="0097A7"/>
                </a:solidFill>
                <a:latin typeface="Roboto"/>
                <a:ea typeface="Roboto"/>
                <a:cs typeface="Roboto"/>
              </a:rPr>
              <a:t>Pregunta 1 ¿Cómo califica nuestro servicio de denuncia virtual?</a:t>
            </a:r>
          </a:p>
          <a:p>
            <a:pPr algn="just"/>
            <a:r>
              <a:rPr lang="es-ES" dirty="0">
                <a:solidFill>
                  <a:srgbClr val="0097A7"/>
                </a:solidFill>
                <a:latin typeface="Roboto"/>
                <a:ea typeface="Roboto"/>
                <a:cs typeface="Roboto"/>
              </a:rPr>
              <a:t>En el segundo semestre, la percepción del servicio es altamente positiva: 90% de los usuarios lo calificaron como “Muy bueno” y “Bueno". En comparación con los resultados del primer semestre, “Muy bueno” disminuyó 3%; pero se aumentó </a:t>
            </a:r>
          </a:p>
          <a:p>
            <a:pPr algn="just"/>
            <a:r>
              <a:rPr lang="es-ES" dirty="0">
                <a:solidFill>
                  <a:srgbClr val="0097A7"/>
                </a:solidFill>
                <a:latin typeface="Roboto"/>
                <a:ea typeface="Roboto"/>
                <a:cs typeface="Roboto"/>
              </a:rPr>
              <a:t>el porcentaje de “Bueno” en 2% en el segundo semestre. Las calificaciones </a:t>
            </a:r>
          </a:p>
          <a:p>
            <a:pPr algn="just"/>
            <a:r>
              <a:rPr lang="es-ES" dirty="0">
                <a:solidFill>
                  <a:srgbClr val="0097A7"/>
                </a:solidFill>
                <a:latin typeface="Roboto"/>
                <a:ea typeface="Roboto"/>
                <a:cs typeface="Roboto"/>
              </a:rPr>
              <a:t>negativas se mantienen muy bajas (2%), lo que indica estabilidad del servicio.</a:t>
            </a:r>
          </a:p>
          <a:p>
            <a:pPr algn="just"/>
            <a:endParaRPr lang="es-ES" dirty="0">
              <a:solidFill>
                <a:srgbClr val="0097A7"/>
              </a:solidFill>
              <a:latin typeface="Roboto"/>
              <a:ea typeface="Roboto"/>
              <a:cs typeface="Roboto"/>
            </a:endParaRPr>
          </a:p>
          <a:p>
            <a:pPr algn="just"/>
            <a:r>
              <a:rPr lang="es-ES" dirty="0">
                <a:solidFill>
                  <a:srgbClr val="0097A7"/>
                </a:solidFill>
                <a:latin typeface="Roboto"/>
                <a:ea typeface="Roboto"/>
                <a:cs typeface="Roboto"/>
              </a:rPr>
              <a:t>El servicio de denuncia virtual cuenta con una alta  aceptación, demostrando</a:t>
            </a:r>
          </a:p>
          <a:p>
            <a:pPr algn="just"/>
            <a:r>
              <a:rPr lang="es-ES" dirty="0">
                <a:solidFill>
                  <a:srgbClr val="0097A7"/>
                </a:solidFill>
                <a:latin typeface="Roboto"/>
                <a:ea typeface="Roboto"/>
                <a:cs typeface="Roboto"/>
              </a:rPr>
              <a:t>que es un canal confiable y útil.</a:t>
            </a:r>
          </a:p>
          <a:p>
            <a:pPr algn="just"/>
            <a:endParaRPr lang="es-ES" dirty="0">
              <a:solidFill>
                <a:srgbClr val="0097A7"/>
              </a:solidFill>
              <a:latin typeface="Roboto"/>
              <a:ea typeface="Roboto"/>
              <a:cs typeface="Roboto"/>
            </a:endParaRPr>
          </a:p>
        </p:txBody>
      </p:sp>
    </p:spTree>
    <p:extLst>
      <p:ext uri="{BB962C8B-B14F-4D97-AF65-F5344CB8AC3E}">
        <p14:creationId xmlns:p14="http://schemas.microsoft.com/office/powerpoint/2010/main" val="27555586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2F675A-9192-D3CB-0EF0-B8484D648995}"/>
            </a:ext>
          </a:extLst>
        </p:cNvPr>
        <p:cNvGrpSpPr/>
        <p:nvPr/>
      </p:nvGrpSpPr>
      <p:grpSpPr>
        <a:xfrm>
          <a:off x="0" y="0"/>
          <a:ext cx="0" cy="0"/>
          <a:chOff x="0" y="0"/>
          <a:chExt cx="0" cy="0"/>
        </a:xfrm>
      </p:grpSpPr>
      <p:pic>
        <p:nvPicPr>
          <p:cNvPr id="3" name="Imagen 2">
            <a:extLst>
              <a:ext uri="{FF2B5EF4-FFF2-40B4-BE49-F238E27FC236}">
                <a16:creationId xmlns:a16="http://schemas.microsoft.com/office/drawing/2014/main" id="{C0FCA33C-591D-A782-3539-F0990298ABCC}"/>
              </a:ext>
            </a:extLst>
          </p:cNvPr>
          <p:cNvPicPr>
            <a:picLocks noChangeAspect="1"/>
          </p:cNvPicPr>
          <p:nvPr/>
        </p:nvPicPr>
        <p:blipFill>
          <a:blip r:embed="rId2"/>
          <a:stretch>
            <a:fillRect/>
          </a:stretch>
        </p:blipFill>
        <p:spPr>
          <a:xfrm>
            <a:off x="8085666" y="3920067"/>
            <a:ext cx="702734" cy="897467"/>
          </a:xfrm>
          <a:prstGeom prst="rect">
            <a:avLst/>
          </a:prstGeom>
        </p:spPr>
      </p:pic>
      <p:graphicFrame>
        <p:nvGraphicFramePr>
          <p:cNvPr id="4" name="Tabla 3">
            <a:extLst>
              <a:ext uri="{FF2B5EF4-FFF2-40B4-BE49-F238E27FC236}">
                <a16:creationId xmlns:a16="http://schemas.microsoft.com/office/drawing/2014/main" id="{EC80254E-DD64-D50A-524F-D1F46F5CDE65}"/>
              </a:ext>
            </a:extLst>
          </p:cNvPr>
          <p:cNvGraphicFramePr>
            <a:graphicFrameLocks noGrp="1"/>
          </p:cNvGraphicFramePr>
          <p:nvPr>
            <p:extLst>
              <p:ext uri="{D42A27DB-BD31-4B8C-83A1-F6EECF244321}">
                <p14:modId xmlns:p14="http://schemas.microsoft.com/office/powerpoint/2010/main" val="255984420"/>
              </p:ext>
            </p:extLst>
          </p:nvPr>
        </p:nvGraphicFramePr>
        <p:xfrm>
          <a:off x="1893600" y="200086"/>
          <a:ext cx="6991199" cy="4810804"/>
        </p:xfrm>
        <a:graphic>
          <a:graphicData uri="http://schemas.openxmlformats.org/drawingml/2006/table">
            <a:tbl>
              <a:tblPr firstRow="1" firstCol="1" bandRow="1"/>
              <a:tblGrid>
                <a:gridCol w="1497600">
                  <a:extLst>
                    <a:ext uri="{9D8B030D-6E8A-4147-A177-3AD203B41FA5}">
                      <a16:colId xmlns:a16="http://schemas.microsoft.com/office/drawing/2014/main" val="4023189171"/>
                    </a:ext>
                  </a:extLst>
                </a:gridCol>
                <a:gridCol w="558823">
                  <a:extLst>
                    <a:ext uri="{9D8B030D-6E8A-4147-A177-3AD203B41FA5}">
                      <a16:colId xmlns:a16="http://schemas.microsoft.com/office/drawing/2014/main" val="1002540561"/>
                    </a:ext>
                  </a:extLst>
                </a:gridCol>
                <a:gridCol w="585977">
                  <a:extLst>
                    <a:ext uri="{9D8B030D-6E8A-4147-A177-3AD203B41FA5}">
                      <a16:colId xmlns:a16="http://schemas.microsoft.com/office/drawing/2014/main" val="2087866505"/>
                    </a:ext>
                  </a:extLst>
                </a:gridCol>
                <a:gridCol w="662400">
                  <a:extLst>
                    <a:ext uri="{9D8B030D-6E8A-4147-A177-3AD203B41FA5}">
                      <a16:colId xmlns:a16="http://schemas.microsoft.com/office/drawing/2014/main" val="1579673195"/>
                    </a:ext>
                  </a:extLst>
                </a:gridCol>
                <a:gridCol w="548786">
                  <a:extLst>
                    <a:ext uri="{9D8B030D-6E8A-4147-A177-3AD203B41FA5}">
                      <a16:colId xmlns:a16="http://schemas.microsoft.com/office/drawing/2014/main" val="1876266899"/>
                    </a:ext>
                  </a:extLst>
                </a:gridCol>
                <a:gridCol w="1186875">
                  <a:extLst>
                    <a:ext uri="{9D8B030D-6E8A-4147-A177-3AD203B41FA5}">
                      <a16:colId xmlns:a16="http://schemas.microsoft.com/office/drawing/2014/main" val="685515044"/>
                    </a:ext>
                  </a:extLst>
                </a:gridCol>
                <a:gridCol w="1950738">
                  <a:extLst>
                    <a:ext uri="{9D8B030D-6E8A-4147-A177-3AD203B41FA5}">
                      <a16:colId xmlns:a16="http://schemas.microsoft.com/office/drawing/2014/main" val="700849540"/>
                    </a:ext>
                  </a:extLst>
                </a:gridCol>
              </a:tblGrid>
              <a:tr h="364871">
                <a:tc>
                  <a:txBody>
                    <a:bodyPr/>
                    <a:lstStyle/>
                    <a:p>
                      <a:pPr algn="ctr">
                        <a:buNone/>
                      </a:pPr>
                      <a:r>
                        <a:rPr lang="es-CO" sz="900" b="1" kern="100" dirty="0">
                          <a:effectLst/>
                          <a:latin typeface="Arial" panose="020B0604020202020204" pitchFamily="34" charset="0"/>
                          <a:ea typeface="Aptos" panose="020B0004020202020204" pitchFamily="34" charset="0"/>
                          <a:cs typeface="Times New Roman" panose="02020603050405020304" pitchFamily="18" charset="0"/>
                        </a:rPr>
                        <a:t>SECCIÓN</a:t>
                      </a:r>
                      <a:endParaRPr lang="es-CO" sz="1400" kern="100" dirty="0">
                        <a:effectLst/>
                        <a:latin typeface="Arial" panose="020B0604020202020204" pitchFamily="34" charset="0"/>
                        <a:ea typeface="Aptos" panose="020B0004020202020204" pitchFamily="34" charset="0"/>
                        <a:cs typeface="Times New Roman" panose="02020603050405020304" pitchFamily="18" charset="0"/>
                      </a:endParaRPr>
                    </a:p>
                  </a:txBody>
                  <a:tcPr marL="65354" marR="653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r>
                        <a:rPr lang="es-CO" sz="900" b="1" kern="100">
                          <a:effectLst/>
                          <a:latin typeface="Arial" panose="020B0604020202020204" pitchFamily="34" charset="0"/>
                          <a:ea typeface="Aptos" panose="020B0004020202020204" pitchFamily="34" charset="0"/>
                          <a:cs typeface="Times New Roman" panose="02020603050405020304" pitchFamily="18" charset="0"/>
                        </a:rPr>
                        <a:t># DIAP.</a:t>
                      </a:r>
                      <a:endParaRPr lang="es-CO" sz="1400" kern="100">
                        <a:effectLst/>
                        <a:latin typeface="Arial" panose="020B0604020202020204" pitchFamily="34" charset="0"/>
                        <a:ea typeface="Aptos" panose="020B0004020202020204" pitchFamily="34" charset="0"/>
                        <a:cs typeface="Times New Roman" panose="02020603050405020304" pitchFamily="18" charset="0"/>
                      </a:endParaRPr>
                    </a:p>
                  </a:txBody>
                  <a:tcPr marL="65354" marR="653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r>
                        <a:rPr lang="es-CO" sz="800" b="1" kern="100" dirty="0">
                          <a:effectLst/>
                          <a:latin typeface="Arial" panose="020B0604020202020204" pitchFamily="34" charset="0"/>
                          <a:ea typeface="Aptos" panose="020B0004020202020204" pitchFamily="34" charset="0"/>
                          <a:cs typeface="Times New Roman" panose="02020603050405020304" pitchFamily="18" charset="0"/>
                        </a:rPr>
                        <a:t># DIAP. ACTUAL</a:t>
                      </a:r>
                      <a:endParaRPr lang="es-CO" sz="1200" kern="100" dirty="0">
                        <a:effectLst/>
                        <a:latin typeface="Arial" panose="020B0604020202020204" pitchFamily="34" charset="0"/>
                        <a:ea typeface="Aptos" panose="020B0004020202020204" pitchFamily="34" charset="0"/>
                        <a:cs typeface="Times New Roman" panose="02020603050405020304" pitchFamily="18" charset="0"/>
                      </a:endParaRPr>
                    </a:p>
                  </a:txBody>
                  <a:tcPr marL="65354" marR="653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r>
                        <a:rPr lang="es-CO" sz="700" b="1" kern="100" dirty="0">
                          <a:effectLst/>
                          <a:latin typeface="Arial" panose="020B0604020202020204" pitchFamily="34" charset="0"/>
                          <a:ea typeface="Aptos" panose="020B0004020202020204" pitchFamily="34" charset="0"/>
                          <a:cs typeface="Times New Roman" panose="02020603050405020304" pitchFamily="18" charset="0"/>
                        </a:rPr>
                        <a:t>PREGUNTA</a:t>
                      </a:r>
                      <a:endParaRPr lang="es-CO" sz="1100" kern="100" dirty="0">
                        <a:effectLst/>
                        <a:latin typeface="Arial" panose="020B0604020202020204" pitchFamily="34" charset="0"/>
                        <a:ea typeface="Aptos" panose="020B0004020202020204" pitchFamily="34" charset="0"/>
                        <a:cs typeface="Times New Roman" panose="02020603050405020304" pitchFamily="18" charset="0"/>
                      </a:endParaRPr>
                    </a:p>
                  </a:txBody>
                  <a:tcPr marL="65354" marR="653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r>
                        <a:rPr lang="es-CO" sz="700" b="1" kern="100" dirty="0">
                          <a:effectLst/>
                          <a:latin typeface="Arial" panose="020B0604020202020204" pitchFamily="34" charset="0"/>
                          <a:ea typeface="Aptos" panose="020B0004020202020204" pitchFamily="34" charset="0"/>
                          <a:cs typeface="Times New Roman" panose="02020603050405020304" pitchFamily="18" charset="0"/>
                        </a:rPr>
                        <a:t>GRÁFICO</a:t>
                      </a:r>
                      <a:endParaRPr lang="es-CO" sz="1050" kern="100" dirty="0">
                        <a:effectLst/>
                        <a:latin typeface="Arial" panose="020B0604020202020204" pitchFamily="34" charset="0"/>
                        <a:ea typeface="Aptos" panose="020B0004020202020204" pitchFamily="34" charset="0"/>
                        <a:cs typeface="Times New Roman" panose="02020603050405020304" pitchFamily="18" charset="0"/>
                      </a:endParaRPr>
                    </a:p>
                  </a:txBody>
                  <a:tcPr marL="65354" marR="653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r>
                        <a:rPr lang="es-CO" sz="900" b="1" kern="100">
                          <a:effectLst/>
                          <a:latin typeface="Arial" panose="020B0604020202020204" pitchFamily="34" charset="0"/>
                          <a:ea typeface="Aptos" panose="020B0004020202020204" pitchFamily="34" charset="0"/>
                          <a:cs typeface="Times New Roman" panose="02020603050405020304" pitchFamily="18" charset="0"/>
                        </a:rPr>
                        <a:t>CÓMO ESTÁ</a:t>
                      </a:r>
                      <a:endParaRPr lang="es-CO" sz="1400" kern="100">
                        <a:effectLst/>
                        <a:latin typeface="Arial" panose="020B0604020202020204" pitchFamily="34" charset="0"/>
                        <a:ea typeface="Aptos" panose="020B0004020202020204" pitchFamily="34" charset="0"/>
                        <a:cs typeface="Times New Roman" panose="02020603050405020304" pitchFamily="18" charset="0"/>
                      </a:endParaRPr>
                    </a:p>
                  </a:txBody>
                  <a:tcPr marL="65354" marR="653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r>
                        <a:rPr lang="es-CO" sz="900" b="1" kern="100">
                          <a:effectLst/>
                          <a:latin typeface="Arial" panose="020B0604020202020204" pitchFamily="34" charset="0"/>
                          <a:ea typeface="Aptos" panose="020B0004020202020204" pitchFamily="34" charset="0"/>
                          <a:cs typeface="Times New Roman" panose="02020603050405020304" pitchFamily="18" charset="0"/>
                        </a:rPr>
                        <a:t>MODIFICACIÓN</a:t>
                      </a:r>
                      <a:endParaRPr lang="es-CO" sz="1400" kern="100">
                        <a:effectLst/>
                        <a:latin typeface="Arial" panose="020B0604020202020204" pitchFamily="34" charset="0"/>
                        <a:ea typeface="Aptos" panose="020B0004020202020204" pitchFamily="34" charset="0"/>
                        <a:cs typeface="Times New Roman" panose="02020603050405020304" pitchFamily="18" charset="0"/>
                      </a:endParaRPr>
                    </a:p>
                  </a:txBody>
                  <a:tcPr marL="65354" marR="653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118953185"/>
                  </a:ext>
                </a:extLst>
              </a:tr>
              <a:tr h="1337862">
                <a:tc rowSpan="3">
                  <a:txBody>
                    <a:bodyPr/>
                    <a:lstStyle/>
                    <a:p>
                      <a:pPr algn="ctr">
                        <a:buNone/>
                      </a:pPr>
                      <a:r>
                        <a:rPr lang="es-CO" sz="900" kern="100" dirty="0">
                          <a:effectLst/>
                          <a:latin typeface="Arial" panose="020B0604020202020204" pitchFamily="34" charset="0"/>
                          <a:ea typeface="Aptos" panose="020B0004020202020204" pitchFamily="34" charset="0"/>
                          <a:cs typeface="Times New Roman" panose="02020603050405020304" pitchFamily="18" charset="0"/>
                        </a:rPr>
                        <a:t>PROCESO DE INVESTIGACIÓN Y JUDICIALIZACIÓN</a:t>
                      </a:r>
                      <a:endParaRPr lang="es-CO" sz="1400" kern="100" dirty="0">
                        <a:effectLst/>
                        <a:latin typeface="Arial" panose="020B0604020202020204" pitchFamily="34" charset="0"/>
                        <a:ea typeface="Aptos" panose="020B0004020202020204" pitchFamily="34" charset="0"/>
                        <a:cs typeface="Times New Roman" panose="02020603050405020304" pitchFamily="18" charset="0"/>
                      </a:endParaRPr>
                    </a:p>
                  </a:txBody>
                  <a:tcPr marL="65354" marR="653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r>
                        <a:rPr lang="es-CO" sz="900" kern="100" dirty="0">
                          <a:effectLst/>
                          <a:latin typeface="Arial" panose="020B0604020202020204" pitchFamily="34" charset="0"/>
                          <a:ea typeface="Aptos" panose="020B0004020202020204" pitchFamily="34" charset="0"/>
                          <a:cs typeface="Times New Roman" panose="02020603050405020304" pitchFamily="18" charset="0"/>
                        </a:rPr>
                        <a:t>59</a:t>
                      </a:r>
                      <a:endParaRPr lang="es-CO" sz="1400" kern="100" dirty="0">
                        <a:effectLst/>
                        <a:latin typeface="Arial" panose="020B0604020202020204" pitchFamily="34" charset="0"/>
                        <a:ea typeface="Aptos" panose="020B0004020202020204" pitchFamily="34" charset="0"/>
                        <a:cs typeface="Times New Roman" panose="02020603050405020304" pitchFamily="18" charset="0"/>
                      </a:endParaRPr>
                    </a:p>
                  </a:txBody>
                  <a:tcPr marL="65354" marR="653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r>
                        <a:rPr lang="es-CO" sz="900" kern="100" dirty="0">
                          <a:effectLst/>
                          <a:latin typeface="Arial" panose="020B0604020202020204" pitchFamily="34" charset="0"/>
                          <a:ea typeface="Aptos" panose="020B0004020202020204" pitchFamily="34" charset="0"/>
                          <a:cs typeface="Times New Roman" panose="02020603050405020304" pitchFamily="18" charset="0"/>
                        </a:rPr>
                        <a:t>62</a:t>
                      </a:r>
                      <a:endParaRPr lang="es-CO" sz="1400" kern="100" dirty="0">
                        <a:effectLst/>
                        <a:latin typeface="Arial" panose="020B0604020202020204" pitchFamily="34" charset="0"/>
                        <a:ea typeface="Aptos" panose="020B0004020202020204" pitchFamily="34" charset="0"/>
                        <a:cs typeface="Times New Roman" panose="02020603050405020304" pitchFamily="18" charset="0"/>
                      </a:endParaRPr>
                    </a:p>
                  </a:txBody>
                  <a:tcPr marL="65354" marR="653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r>
                        <a:rPr lang="es-CO" sz="900" kern="100" dirty="0">
                          <a:effectLst/>
                          <a:latin typeface="Arial" panose="020B0604020202020204" pitchFamily="34" charset="0"/>
                          <a:ea typeface="Aptos" panose="020B0004020202020204" pitchFamily="34" charset="0"/>
                          <a:cs typeface="Times New Roman" panose="02020603050405020304" pitchFamily="18" charset="0"/>
                        </a:rPr>
                        <a:t>1</a:t>
                      </a:r>
                      <a:endParaRPr lang="es-CO" sz="1400" kern="100" dirty="0">
                        <a:effectLst/>
                        <a:latin typeface="Arial" panose="020B0604020202020204" pitchFamily="34" charset="0"/>
                        <a:ea typeface="Aptos" panose="020B0004020202020204" pitchFamily="34" charset="0"/>
                        <a:cs typeface="Times New Roman" panose="02020603050405020304" pitchFamily="18" charset="0"/>
                      </a:endParaRPr>
                    </a:p>
                  </a:txBody>
                  <a:tcPr marL="65354" marR="653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r>
                        <a:rPr lang="es-CO" sz="900" kern="100" dirty="0">
                          <a:effectLst/>
                          <a:latin typeface="Arial" panose="020B0604020202020204" pitchFamily="34" charset="0"/>
                          <a:ea typeface="Aptos" panose="020B0004020202020204" pitchFamily="34" charset="0"/>
                          <a:cs typeface="Times New Roman" panose="02020603050405020304" pitchFamily="18" charset="0"/>
                        </a:rPr>
                        <a:t>30</a:t>
                      </a:r>
                      <a:endParaRPr lang="es-CO" sz="1400" kern="100" dirty="0">
                        <a:effectLst/>
                        <a:latin typeface="Arial" panose="020B0604020202020204" pitchFamily="34" charset="0"/>
                        <a:ea typeface="Aptos" panose="020B0004020202020204" pitchFamily="34" charset="0"/>
                        <a:cs typeface="Times New Roman" panose="02020603050405020304" pitchFamily="18" charset="0"/>
                      </a:endParaRPr>
                    </a:p>
                  </a:txBody>
                  <a:tcPr marL="65354" marR="653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r>
                        <a:rPr lang="es-CO" sz="900" kern="100">
                          <a:effectLst/>
                          <a:latin typeface="Arial" panose="020B0604020202020204" pitchFamily="34" charset="0"/>
                          <a:ea typeface="Aptos" panose="020B0004020202020204" pitchFamily="34" charset="0"/>
                          <a:cs typeface="Times New Roman" panose="02020603050405020304" pitchFamily="18" charset="0"/>
                        </a:rPr>
                        <a:t>El gráfico no tiene título.</a:t>
                      </a:r>
                      <a:endParaRPr lang="es-CO" sz="1400" kern="100">
                        <a:effectLst/>
                        <a:latin typeface="Arial" panose="020B0604020202020204" pitchFamily="34" charset="0"/>
                        <a:ea typeface="Aptos" panose="020B0004020202020204" pitchFamily="34" charset="0"/>
                        <a:cs typeface="Times New Roman" panose="02020603050405020304" pitchFamily="18" charset="0"/>
                      </a:endParaRPr>
                    </a:p>
                    <a:p>
                      <a:pPr algn="ctr">
                        <a:buNone/>
                      </a:pPr>
                      <a:r>
                        <a:rPr lang="es-CO" sz="900" kern="100">
                          <a:effectLst/>
                          <a:latin typeface="Arial" panose="020B0604020202020204" pitchFamily="34" charset="0"/>
                          <a:ea typeface="Aptos" panose="020B0004020202020204" pitchFamily="34" charset="0"/>
                          <a:cs typeface="Times New Roman" panose="02020603050405020304" pitchFamily="18" charset="0"/>
                        </a:rPr>
                        <a:t> </a:t>
                      </a:r>
                      <a:endParaRPr lang="es-CO" sz="1400" kern="100">
                        <a:effectLst/>
                        <a:latin typeface="Arial" panose="020B0604020202020204" pitchFamily="34" charset="0"/>
                        <a:ea typeface="Aptos" panose="020B0004020202020204" pitchFamily="34" charset="0"/>
                        <a:cs typeface="Times New Roman" panose="02020603050405020304" pitchFamily="18" charset="0"/>
                      </a:endParaRPr>
                    </a:p>
                    <a:p>
                      <a:pPr algn="ctr">
                        <a:buNone/>
                      </a:pPr>
                      <a:r>
                        <a:rPr lang="es-CO" sz="900" kern="100">
                          <a:effectLst/>
                          <a:latin typeface="Arial" panose="020B0604020202020204" pitchFamily="34" charset="0"/>
                          <a:ea typeface="Aptos" panose="020B0004020202020204" pitchFamily="34" charset="0"/>
                          <a:cs typeface="Times New Roman" panose="02020603050405020304" pitchFamily="18" charset="0"/>
                        </a:rPr>
                        <a:t>El gráfico incluye tabla de datos</a:t>
                      </a:r>
                      <a:endParaRPr lang="es-CO" sz="1400" kern="100">
                        <a:effectLst/>
                        <a:latin typeface="Arial" panose="020B0604020202020204" pitchFamily="34" charset="0"/>
                        <a:ea typeface="Aptos" panose="020B0004020202020204" pitchFamily="34" charset="0"/>
                        <a:cs typeface="Times New Roman" panose="02020603050405020304" pitchFamily="18" charset="0"/>
                      </a:endParaRPr>
                    </a:p>
                  </a:txBody>
                  <a:tcPr marL="65354" marR="653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buNone/>
                      </a:pPr>
                      <a:r>
                        <a:rPr lang="es-CO" sz="900" kern="100">
                          <a:effectLst/>
                          <a:latin typeface="Arial" panose="020B0604020202020204" pitchFamily="34" charset="0"/>
                          <a:ea typeface="Aptos" panose="020B0004020202020204" pitchFamily="34" charset="0"/>
                          <a:cs typeface="Times New Roman" panose="02020603050405020304" pitchFamily="18" charset="0"/>
                        </a:rPr>
                        <a:t>Se agregó título al gráfico y se ajustó la diapositiva eliminando la tabla de datos incluida en la gráfica, por duplicar la información ya presentada en una tabla independiente dentro de la misma diapositiva.</a:t>
                      </a:r>
                      <a:endParaRPr lang="es-CO" sz="1400" kern="100">
                        <a:effectLst/>
                        <a:latin typeface="Arial" panose="020B0604020202020204" pitchFamily="34" charset="0"/>
                        <a:ea typeface="Aptos" panose="020B0004020202020204" pitchFamily="34" charset="0"/>
                        <a:cs typeface="Times New Roman" panose="02020603050405020304" pitchFamily="18" charset="0"/>
                      </a:endParaRPr>
                    </a:p>
                    <a:p>
                      <a:pPr algn="just">
                        <a:buNone/>
                      </a:pPr>
                      <a:r>
                        <a:rPr lang="es-CO" sz="900" kern="100">
                          <a:effectLst/>
                          <a:latin typeface="Arial" panose="020B0604020202020204" pitchFamily="34" charset="0"/>
                          <a:ea typeface="Aptos" panose="020B0004020202020204" pitchFamily="34" charset="0"/>
                          <a:cs typeface="Times New Roman" panose="02020603050405020304" pitchFamily="18" charset="0"/>
                        </a:rPr>
                        <a:t> Este cambio mejora la claridad sin afectar la interpretación de los datos</a:t>
                      </a:r>
                      <a:endParaRPr lang="es-CO" sz="1400" kern="100">
                        <a:effectLst/>
                        <a:latin typeface="Arial" panose="020B0604020202020204" pitchFamily="34" charset="0"/>
                        <a:ea typeface="Aptos" panose="020B0004020202020204" pitchFamily="34" charset="0"/>
                        <a:cs typeface="Times New Roman" panose="02020603050405020304" pitchFamily="18" charset="0"/>
                      </a:endParaRPr>
                    </a:p>
                  </a:txBody>
                  <a:tcPr marL="65354" marR="653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607589026"/>
                  </a:ext>
                </a:extLst>
              </a:tr>
              <a:tr h="1702733">
                <a:tc vMerge="1">
                  <a:txBody>
                    <a:bodyPr/>
                    <a:lstStyle/>
                    <a:p>
                      <a:endParaRPr lang="es-CO"/>
                    </a:p>
                  </a:txBody>
                  <a:tcPr/>
                </a:tc>
                <a:tc>
                  <a:txBody>
                    <a:bodyPr/>
                    <a:lstStyle/>
                    <a:p>
                      <a:pPr algn="ctr">
                        <a:buNone/>
                      </a:pPr>
                      <a:r>
                        <a:rPr lang="es-CO" sz="900" kern="100">
                          <a:effectLst/>
                          <a:latin typeface="Arial" panose="020B0604020202020204" pitchFamily="34" charset="0"/>
                          <a:ea typeface="Aptos" panose="020B0004020202020204" pitchFamily="34" charset="0"/>
                          <a:cs typeface="Times New Roman" panose="02020603050405020304" pitchFamily="18" charset="0"/>
                        </a:rPr>
                        <a:t>60</a:t>
                      </a:r>
                      <a:endParaRPr lang="es-CO" sz="1400" kern="100">
                        <a:effectLst/>
                        <a:latin typeface="Arial" panose="020B0604020202020204" pitchFamily="34" charset="0"/>
                        <a:ea typeface="Aptos" panose="020B0004020202020204" pitchFamily="34" charset="0"/>
                        <a:cs typeface="Times New Roman" panose="02020603050405020304" pitchFamily="18" charset="0"/>
                      </a:endParaRPr>
                    </a:p>
                  </a:txBody>
                  <a:tcPr marL="65354" marR="653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r>
                        <a:rPr lang="es-CO" sz="900" kern="100">
                          <a:effectLst/>
                          <a:latin typeface="Arial" panose="020B0604020202020204" pitchFamily="34" charset="0"/>
                          <a:ea typeface="Aptos" panose="020B0004020202020204" pitchFamily="34" charset="0"/>
                          <a:cs typeface="Times New Roman" panose="02020603050405020304" pitchFamily="18" charset="0"/>
                        </a:rPr>
                        <a:t>63</a:t>
                      </a:r>
                      <a:endParaRPr lang="es-CO" sz="1400" kern="100">
                        <a:effectLst/>
                        <a:latin typeface="Arial" panose="020B0604020202020204" pitchFamily="34" charset="0"/>
                        <a:ea typeface="Aptos" panose="020B0004020202020204" pitchFamily="34" charset="0"/>
                        <a:cs typeface="Times New Roman" panose="02020603050405020304" pitchFamily="18" charset="0"/>
                      </a:endParaRPr>
                    </a:p>
                  </a:txBody>
                  <a:tcPr marL="65354" marR="653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r>
                        <a:rPr lang="es-CO" sz="900" kern="100" dirty="0">
                          <a:effectLst/>
                          <a:latin typeface="Arial" panose="020B0604020202020204" pitchFamily="34" charset="0"/>
                          <a:ea typeface="Aptos" panose="020B0004020202020204" pitchFamily="34" charset="0"/>
                          <a:cs typeface="Times New Roman" panose="02020603050405020304" pitchFamily="18" charset="0"/>
                        </a:rPr>
                        <a:t>2</a:t>
                      </a:r>
                      <a:endParaRPr lang="es-CO" sz="1400" kern="100" dirty="0">
                        <a:effectLst/>
                        <a:latin typeface="Arial" panose="020B0604020202020204" pitchFamily="34" charset="0"/>
                        <a:ea typeface="Aptos" panose="020B0004020202020204" pitchFamily="34" charset="0"/>
                        <a:cs typeface="Times New Roman" panose="02020603050405020304" pitchFamily="18" charset="0"/>
                      </a:endParaRPr>
                    </a:p>
                  </a:txBody>
                  <a:tcPr marL="65354" marR="653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r>
                        <a:rPr lang="es-CO" sz="900" kern="100" dirty="0">
                          <a:effectLst/>
                          <a:latin typeface="Arial" panose="020B0604020202020204" pitchFamily="34" charset="0"/>
                          <a:ea typeface="Aptos" panose="020B0004020202020204" pitchFamily="34" charset="0"/>
                          <a:cs typeface="Times New Roman" panose="02020603050405020304" pitchFamily="18" charset="0"/>
                        </a:rPr>
                        <a:t>31</a:t>
                      </a:r>
                      <a:endParaRPr lang="es-CO" sz="1400" kern="100" dirty="0">
                        <a:effectLst/>
                        <a:latin typeface="Arial" panose="020B0604020202020204" pitchFamily="34" charset="0"/>
                        <a:ea typeface="Aptos" panose="020B0004020202020204" pitchFamily="34" charset="0"/>
                        <a:cs typeface="Times New Roman" panose="02020603050405020304" pitchFamily="18" charset="0"/>
                      </a:endParaRPr>
                    </a:p>
                  </a:txBody>
                  <a:tcPr marL="65354" marR="653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r>
                        <a:rPr lang="es-CO" sz="900" kern="100" dirty="0">
                          <a:effectLst/>
                          <a:latin typeface="Arial" panose="020B0604020202020204" pitchFamily="34" charset="0"/>
                          <a:ea typeface="Aptos" panose="020B0004020202020204" pitchFamily="34" charset="0"/>
                          <a:cs typeface="Times New Roman" panose="02020603050405020304" pitchFamily="18" charset="0"/>
                        </a:rPr>
                        <a:t>El gráfico no tiene título.</a:t>
                      </a:r>
                      <a:endParaRPr lang="es-CO" sz="1400" kern="100" dirty="0">
                        <a:effectLst/>
                        <a:latin typeface="Arial" panose="020B0604020202020204" pitchFamily="34" charset="0"/>
                        <a:ea typeface="Aptos" panose="020B0004020202020204" pitchFamily="34" charset="0"/>
                        <a:cs typeface="Times New Roman" panose="02020603050405020304" pitchFamily="18" charset="0"/>
                      </a:endParaRPr>
                    </a:p>
                    <a:p>
                      <a:pPr algn="ctr">
                        <a:buNone/>
                      </a:pPr>
                      <a:r>
                        <a:rPr lang="es-CO" sz="900" kern="100" dirty="0">
                          <a:effectLst/>
                          <a:latin typeface="Arial" panose="020B0604020202020204" pitchFamily="34" charset="0"/>
                          <a:ea typeface="Aptos" panose="020B0004020202020204" pitchFamily="34" charset="0"/>
                          <a:cs typeface="Times New Roman" panose="02020603050405020304" pitchFamily="18" charset="0"/>
                        </a:rPr>
                        <a:t> </a:t>
                      </a:r>
                      <a:endParaRPr lang="es-CO" sz="1400" kern="100" dirty="0">
                        <a:effectLst/>
                        <a:latin typeface="Arial" panose="020B0604020202020204" pitchFamily="34" charset="0"/>
                        <a:ea typeface="Aptos" panose="020B0004020202020204" pitchFamily="34" charset="0"/>
                        <a:cs typeface="Times New Roman" panose="02020603050405020304" pitchFamily="18" charset="0"/>
                      </a:endParaRPr>
                    </a:p>
                    <a:p>
                      <a:pPr algn="ctr">
                        <a:buNone/>
                      </a:pPr>
                      <a:r>
                        <a:rPr lang="es-CO" sz="900" kern="100" dirty="0">
                          <a:effectLst/>
                          <a:latin typeface="Arial" panose="020B0604020202020204" pitchFamily="34" charset="0"/>
                          <a:ea typeface="Aptos" panose="020B0004020202020204" pitchFamily="34" charset="0"/>
                          <a:cs typeface="Times New Roman" panose="02020603050405020304" pitchFamily="18" charset="0"/>
                        </a:rPr>
                        <a:t>Tipo de gráfico: anillo</a:t>
                      </a:r>
                      <a:endParaRPr lang="es-CO" sz="1400" kern="100" dirty="0">
                        <a:effectLst/>
                        <a:latin typeface="Arial" panose="020B0604020202020204" pitchFamily="34" charset="0"/>
                        <a:ea typeface="Aptos" panose="020B0004020202020204" pitchFamily="34" charset="0"/>
                        <a:cs typeface="Times New Roman" panose="02020603050405020304" pitchFamily="18" charset="0"/>
                      </a:endParaRPr>
                    </a:p>
                    <a:p>
                      <a:pPr algn="ctr">
                        <a:buNone/>
                      </a:pPr>
                      <a:r>
                        <a:rPr lang="es-CO" sz="900" kern="100" dirty="0">
                          <a:effectLst/>
                          <a:latin typeface="Arial" panose="020B0604020202020204" pitchFamily="34" charset="0"/>
                          <a:ea typeface="Aptos" panose="020B0004020202020204" pitchFamily="34" charset="0"/>
                          <a:cs typeface="Times New Roman" panose="02020603050405020304" pitchFamily="18" charset="0"/>
                        </a:rPr>
                        <a:t> </a:t>
                      </a:r>
                      <a:endParaRPr lang="es-CO" sz="1400" kern="100" dirty="0">
                        <a:effectLst/>
                        <a:latin typeface="Arial" panose="020B0604020202020204" pitchFamily="34" charset="0"/>
                        <a:ea typeface="Aptos" panose="020B0004020202020204" pitchFamily="34" charset="0"/>
                        <a:cs typeface="Times New Roman" panose="02020603050405020304" pitchFamily="18" charset="0"/>
                      </a:endParaRPr>
                    </a:p>
                    <a:p>
                      <a:pPr algn="ctr">
                        <a:buNone/>
                      </a:pPr>
                      <a:r>
                        <a:rPr lang="es-CO" sz="900" kern="100" dirty="0">
                          <a:effectLst/>
                          <a:latin typeface="Arial" panose="020B0604020202020204" pitchFamily="34" charset="0"/>
                          <a:ea typeface="Aptos" panose="020B0004020202020204" pitchFamily="34" charset="0"/>
                          <a:cs typeface="Times New Roman" panose="02020603050405020304" pitchFamily="18" charset="0"/>
                        </a:rPr>
                        <a:t>El gráfico incluye tabla de datos</a:t>
                      </a:r>
                      <a:endParaRPr lang="es-CO" sz="1400" kern="100" dirty="0">
                        <a:effectLst/>
                        <a:latin typeface="Arial" panose="020B0604020202020204" pitchFamily="34" charset="0"/>
                        <a:ea typeface="Aptos" panose="020B0004020202020204" pitchFamily="34" charset="0"/>
                        <a:cs typeface="Times New Roman" panose="02020603050405020304" pitchFamily="18" charset="0"/>
                      </a:endParaRPr>
                    </a:p>
                  </a:txBody>
                  <a:tcPr marL="65354" marR="653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buNone/>
                      </a:pPr>
                      <a:r>
                        <a:rPr lang="es-CO" sz="900" kern="100" dirty="0">
                          <a:effectLst/>
                          <a:latin typeface="Arial" panose="020B0604020202020204" pitchFamily="34" charset="0"/>
                          <a:ea typeface="Aptos" panose="020B0004020202020204" pitchFamily="34" charset="0"/>
                          <a:cs typeface="Times New Roman" panose="02020603050405020304" pitchFamily="18" charset="0"/>
                        </a:rPr>
                        <a:t>Se agregó título al gráfico y se ajustó la diapositiva eliminando la tabla de datos incluida en la gráfica, por duplicar la información ya presentada en una tabla independiente dentro de la misma diapositiva y se cambió el tipo de gráfico a columnas. </a:t>
                      </a:r>
                      <a:endParaRPr lang="es-CO" sz="1400" kern="100" dirty="0">
                        <a:effectLst/>
                        <a:latin typeface="Arial" panose="020B0604020202020204" pitchFamily="34" charset="0"/>
                        <a:ea typeface="Aptos" panose="020B0004020202020204" pitchFamily="34" charset="0"/>
                        <a:cs typeface="Times New Roman" panose="02020603050405020304" pitchFamily="18" charset="0"/>
                      </a:endParaRPr>
                    </a:p>
                    <a:p>
                      <a:pPr algn="just">
                        <a:buNone/>
                      </a:pPr>
                      <a:r>
                        <a:rPr lang="es-CO" sz="900" kern="100" dirty="0">
                          <a:effectLst/>
                          <a:latin typeface="Arial" panose="020B0604020202020204" pitchFamily="34" charset="0"/>
                          <a:ea typeface="Aptos" panose="020B0004020202020204" pitchFamily="34" charset="0"/>
                          <a:cs typeface="Times New Roman" panose="02020603050405020304" pitchFamily="18" charset="0"/>
                        </a:rPr>
                        <a:t> </a:t>
                      </a:r>
                      <a:endParaRPr lang="es-CO" sz="1400" kern="100" dirty="0">
                        <a:effectLst/>
                        <a:latin typeface="Arial" panose="020B0604020202020204" pitchFamily="34" charset="0"/>
                        <a:ea typeface="Aptos" panose="020B0004020202020204" pitchFamily="34" charset="0"/>
                        <a:cs typeface="Times New Roman" panose="02020603050405020304" pitchFamily="18" charset="0"/>
                      </a:endParaRPr>
                    </a:p>
                    <a:p>
                      <a:pPr algn="just">
                        <a:buNone/>
                      </a:pPr>
                      <a:r>
                        <a:rPr lang="es-CO" sz="900" kern="100" dirty="0">
                          <a:effectLst/>
                          <a:latin typeface="Arial" panose="020B0604020202020204" pitchFamily="34" charset="0"/>
                          <a:ea typeface="Aptos" panose="020B0004020202020204" pitchFamily="34" charset="0"/>
                          <a:cs typeface="Times New Roman" panose="02020603050405020304" pitchFamily="18" charset="0"/>
                        </a:rPr>
                        <a:t>Este cambio mejora la claridad sin afectar la interpretación de los datos.</a:t>
                      </a:r>
                      <a:endParaRPr lang="es-CO" sz="1400" kern="100" dirty="0">
                        <a:effectLst/>
                        <a:latin typeface="Arial" panose="020B0604020202020204" pitchFamily="34" charset="0"/>
                        <a:ea typeface="Aptos" panose="020B0004020202020204" pitchFamily="34" charset="0"/>
                        <a:cs typeface="Times New Roman" panose="02020603050405020304" pitchFamily="18" charset="0"/>
                      </a:endParaRPr>
                    </a:p>
                  </a:txBody>
                  <a:tcPr marL="65354" marR="653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958501853"/>
                  </a:ext>
                </a:extLst>
              </a:tr>
              <a:tr h="1337862">
                <a:tc vMerge="1">
                  <a:txBody>
                    <a:bodyPr/>
                    <a:lstStyle/>
                    <a:p>
                      <a:endParaRPr lang="es-CO"/>
                    </a:p>
                  </a:txBody>
                  <a:tcPr/>
                </a:tc>
                <a:tc>
                  <a:txBody>
                    <a:bodyPr/>
                    <a:lstStyle/>
                    <a:p>
                      <a:pPr algn="ctr">
                        <a:buNone/>
                      </a:pPr>
                      <a:r>
                        <a:rPr lang="es-CO" sz="900" kern="100">
                          <a:effectLst/>
                          <a:latin typeface="Arial" panose="020B0604020202020204" pitchFamily="34" charset="0"/>
                          <a:ea typeface="Aptos" panose="020B0004020202020204" pitchFamily="34" charset="0"/>
                          <a:cs typeface="Times New Roman" panose="02020603050405020304" pitchFamily="18" charset="0"/>
                        </a:rPr>
                        <a:t>61</a:t>
                      </a:r>
                      <a:endParaRPr lang="es-CO" sz="1400" kern="100">
                        <a:effectLst/>
                        <a:latin typeface="Arial" panose="020B0604020202020204" pitchFamily="34" charset="0"/>
                        <a:ea typeface="Aptos" panose="020B0004020202020204" pitchFamily="34" charset="0"/>
                        <a:cs typeface="Times New Roman" panose="02020603050405020304" pitchFamily="18" charset="0"/>
                      </a:endParaRPr>
                    </a:p>
                  </a:txBody>
                  <a:tcPr marL="65354" marR="653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r>
                        <a:rPr lang="es-CO" sz="900" kern="100">
                          <a:effectLst/>
                          <a:latin typeface="Arial" panose="020B0604020202020204" pitchFamily="34" charset="0"/>
                          <a:ea typeface="Aptos" panose="020B0004020202020204" pitchFamily="34" charset="0"/>
                          <a:cs typeface="Times New Roman" panose="02020603050405020304" pitchFamily="18" charset="0"/>
                        </a:rPr>
                        <a:t>64</a:t>
                      </a:r>
                      <a:endParaRPr lang="es-CO" sz="1400" kern="100">
                        <a:effectLst/>
                        <a:latin typeface="Arial" panose="020B0604020202020204" pitchFamily="34" charset="0"/>
                        <a:ea typeface="Aptos" panose="020B0004020202020204" pitchFamily="34" charset="0"/>
                        <a:cs typeface="Times New Roman" panose="02020603050405020304" pitchFamily="18" charset="0"/>
                      </a:endParaRPr>
                    </a:p>
                  </a:txBody>
                  <a:tcPr marL="65354" marR="653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r>
                        <a:rPr lang="es-CO" sz="900" kern="100">
                          <a:effectLst/>
                          <a:latin typeface="Arial" panose="020B0604020202020204" pitchFamily="34" charset="0"/>
                          <a:ea typeface="Aptos" panose="020B0004020202020204" pitchFamily="34" charset="0"/>
                          <a:cs typeface="Times New Roman" panose="02020603050405020304" pitchFamily="18" charset="0"/>
                        </a:rPr>
                        <a:t>3</a:t>
                      </a:r>
                      <a:endParaRPr lang="es-CO" sz="1400" kern="100">
                        <a:effectLst/>
                        <a:latin typeface="Arial" panose="020B0604020202020204" pitchFamily="34" charset="0"/>
                        <a:ea typeface="Aptos" panose="020B0004020202020204" pitchFamily="34" charset="0"/>
                        <a:cs typeface="Times New Roman" panose="02020603050405020304" pitchFamily="18" charset="0"/>
                      </a:endParaRPr>
                    </a:p>
                  </a:txBody>
                  <a:tcPr marL="65354" marR="653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r>
                        <a:rPr lang="es-CO" sz="900" kern="100">
                          <a:effectLst/>
                          <a:latin typeface="Arial" panose="020B0604020202020204" pitchFamily="34" charset="0"/>
                          <a:ea typeface="Aptos" panose="020B0004020202020204" pitchFamily="34" charset="0"/>
                          <a:cs typeface="Times New Roman" panose="02020603050405020304" pitchFamily="18" charset="0"/>
                        </a:rPr>
                        <a:t>32</a:t>
                      </a:r>
                      <a:endParaRPr lang="es-CO" sz="1400" kern="100">
                        <a:effectLst/>
                        <a:latin typeface="Arial" panose="020B0604020202020204" pitchFamily="34" charset="0"/>
                        <a:ea typeface="Aptos" panose="020B0004020202020204" pitchFamily="34" charset="0"/>
                        <a:cs typeface="Times New Roman" panose="02020603050405020304" pitchFamily="18" charset="0"/>
                      </a:endParaRPr>
                    </a:p>
                  </a:txBody>
                  <a:tcPr marL="65354" marR="653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r>
                        <a:rPr lang="es-CO" sz="900" kern="100">
                          <a:effectLst/>
                          <a:latin typeface="Arial" panose="020B0604020202020204" pitchFamily="34" charset="0"/>
                          <a:ea typeface="Aptos" panose="020B0004020202020204" pitchFamily="34" charset="0"/>
                          <a:cs typeface="Times New Roman" panose="02020603050405020304" pitchFamily="18" charset="0"/>
                        </a:rPr>
                        <a:t>El gráfico no tiene título.</a:t>
                      </a:r>
                      <a:endParaRPr lang="es-CO" sz="1400" kern="100">
                        <a:effectLst/>
                        <a:latin typeface="Arial" panose="020B0604020202020204" pitchFamily="34" charset="0"/>
                        <a:ea typeface="Aptos" panose="020B0004020202020204" pitchFamily="34" charset="0"/>
                        <a:cs typeface="Times New Roman" panose="02020603050405020304" pitchFamily="18" charset="0"/>
                      </a:endParaRPr>
                    </a:p>
                    <a:p>
                      <a:pPr algn="ctr">
                        <a:buNone/>
                      </a:pPr>
                      <a:r>
                        <a:rPr lang="es-CO" sz="900" kern="100">
                          <a:effectLst/>
                          <a:latin typeface="Arial" panose="020B0604020202020204" pitchFamily="34" charset="0"/>
                          <a:ea typeface="Aptos" panose="020B0004020202020204" pitchFamily="34" charset="0"/>
                          <a:cs typeface="Times New Roman" panose="02020603050405020304" pitchFamily="18" charset="0"/>
                        </a:rPr>
                        <a:t> </a:t>
                      </a:r>
                      <a:endParaRPr lang="es-CO" sz="1400" kern="100">
                        <a:effectLst/>
                        <a:latin typeface="Arial" panose="020B0604020202020204" pitchFamily="34" charset="0"/>
                        <a:ea typeface="Aptos" panose="020B0004020202020204" pitchFamily="34" charset="0"/>
                        <a:cs typeface="Times New Roman" panose="02020603050405020304" pitchFamily="18" charset="0"/>
                      </a:endParaRPr>
                    </a:p>
                    <a:p>
                      <a:pPr algn="ctr">
                        <a:buNone/>
                      </a:pPr>
                      <a:r>
                        <a:rPr lang="es-CO" sz="900" kern="100">
                          <a:effectLst/>
                          <a:latin typeface="Arial" panose="020B0604020202020204" pitchFamily="34" charset="0"/>
                          <a:ea typeface="Aptos" panose="020B0004020202020204" pitchFamily="34" charset="0"/>
                          <a:cs typeface="Times New Roman" panose="02020603050405020304" pitchFamily="18" charset="0"/>
                        </a:rPr>
                        <a:t>El gráfico incluye tabla de datos</a:t>
                      </a:r>
                      <a:endParaRPr lang="es-CO" sz="1400" kern="100">
                        <a:effectLst/>
                        <a:latin typeface="Arial" panose="020B0604020202020204" pitchFamily="34" charset="0"/>
                        <a:ea typeface="Aptos" panose="020B0004020202020204" pitchFamily="34" charset="0"/>
                        <a:cs typeface="Times New Roman" panose="02020603050405020304" pitchFamily="18" charset="0"/>
                      </a:endParaRPr>
                    </a:p>
                  </a:txBody>
                  <a:tcPr marL="65354" marR="653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buNone/>
                      </a:pPr>
                      <a:r>
                        <a:rPr lang="es-CO" sz="900" kern="100" dirty="0">
                          <a:effectLst/>
                          <a:latin typeface="Arial" panose="020B0604020202020204" pitchFamily="34" charset="0"/>
                          <a:ea typeface="Aptos" panose="020B0004020202020204" pitchFamily="34" charset="0"/>
                          <a:cs typeface="Times New Roman" panose="02020603050405020304" pitchFamily="18" charset="0"/>
                        </a:rPr>
                        <a:t>Se agregó título al gráfico y se ajustó la diapositiva eliminando la tabla de datos incluida en la gráfica, por duplicar la información ya presentada en una tabla independiente dentro de la misma diapositiva.</a:t>
                      </a:r>
                      <a:endParaRPr lang="es-CO" sz="1400" kern="100" dirty="0">
                        <a:effectLst/>
                        <a:latin typeface="Arial" panose="020B0604020202020204" pitchFamily="34" charset="0"/>
                        <a:ea typeface="Aptos" panose="020B0004020202020204" pitchFamily="34" charset="0"/>
                        <a:cs typeface="Times New Roman" panose="02020603050405020304" pitchFamily="18" charset="0"/>
                      </a:endParaRPr>
                    </a:p>
                    <a:p>
                      <a:pPr algn="just">
                        <a:buNone/>
                      </a:pPr>
                      <a:r>
                        <a:rPr lang="es-CO" sz="900" kern="100" dirty="0">
                          <a:effectLst/>
                          <a:latin typeface="Arial" panose="020B0604020202020204" pitchFamily="34" charset="0"/>
                          <a:ea typeface="Aptos" panose="020B0004020202020204" pitchFamily="34" charset="0"/>
                          <a:cs typeface="Times New Roman" panose="02020603050405020304" pitchFamily="18" charset="0"/>
                        </a:rPr>
                        <a:t> Este cambio mejora la claridad sin afectar la interpretación de los datos</a:t>
                      </a:r>
                      <a:endParaRPr lang="es-CO" sz="1400" kern="100" dirty="0">
                        <a:effectLst/>
                        <a:latin typeface="Arial" panose="020B0604020202020204" pitchFamily="34" charset="0"/>
                        <a:ea typeface="Aptos" panose="020B0004020202020204" pitchFamily="34" charset="0"/>
                        <a:cs typeface="Times New Roman" panose="02020603050405020304" pitchFamily="18" charset="0"/>
                      </a:endParaRPr>
                    </a:p>
                  </a:txBody>
                  <a:tcPr marL="65354" marR="653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523111731"/>
                  </a:ext>
                </a:extLst>
              </a:tr>
            </a:tbl>
          </a:graphicData>
        </a:graphic>
      </p:graphicFrame>
    </p:spTree>
    <p:extLst>
      <p:ext uri="{BB962C8B-B14F-4D97-AF65-F5344CB8AC3E}">
        <p14:creationId xmlns:p14="http://schemas.microsoft.com/office/powerpoint/2010/main" val="315856636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68">
          <a:extLst>
            <a:ext uri="{FF2B5EF4-FFF2-40B4-BE49-F238E27FC236}">
              <a16:creationId xmlns:a16="http://schemas.microsoft.com/office/drawing/2014/main" id="{9D5EFFA0-104B-0172-11C2-72B1F92DAABC}"/>
            </a:ext>
          </a:extLst>
        </p:cNvPr>
        <p:cNvGrpSpPr/>
        <p:nvPr/>
      </p:nvGrpSpPr>
      <p:grpSpPr>
        <a:xfrm>
          <a:off x="0" y="0"/>
          <a:ext cx="0" cy="0"/>
          <a:chOff x="0" y="0"/>
          <a:chExt cx="0" cy="0"/>
        </a:xfrm>
      </p:grpSpPr>
      <p:sp>
        <p:nvSpPr>
          <p:cNvPr id="3" name="Título 2">
            <a:extLst>
              <a:ext uri="{FF2B5EF4-FFF2-40B4-BE49-F238E27FC236}">
                <a16:creationId xmlns:a16="http://schemas.microsoft.com/office/drawing/2014/main" id="{5CD21CF0-FFA8-8FB5-C71F-47F88F89261F}"/>
              </a:ext>
            </a:extLst>
          </p:cNvPr>
          <p:cNvSpPr>
            <a:spLocks noGrp="1"/>
          </p:cNvSpPr>
          <p:nvPr>
            <p:ph type="title" idx="4294967295"/>
          </p:nvPr>
        </p:nvSpPr>
        <p:spPr>
          <a:xfrm>
            <a:off x="628650" y="-993775"/>
            <a:ext cx="7886700" cy="993775"/>
          </a:xfrm>
          <a:prstGeom prst="rect">
            <a:avLst/>
          </a:prstGeom>
        </p:spPr>
        <p:txBody>
          <a:bodyPr anchor="b"/>
          <a:lstStyle/>
          <a:p>
            <a:r>
              <a:rPr lang="es-ES" dirty="0"/>
              <a:t>CONTINUACIÓN DE LAS CONCLUSIONES Y RECOMENDACIONES ENCUESTA VIRTUAL DEL SISTEMA UNICO DE INFORMACIÓN PENAL – DENUNCIA VIRTUAL</a:t>
            </a:r>
            <a:endParaRPr lang="es-CO" dirty="0"/>
          </a:p>
        </p:txBody>
      </p:sp>
      <p:sp>
        <p:nvSpPr>
          <p:cNvPr id="4" name="Google Shape;70;p11">
            <a:extLst>
              <a:ext uri="{FF2B5EF4-FFF2-40B4-BE49-F238E27FC236}">
                <a16:creationId xmlns:a16="http://schemas.microsoft.com/office/drawing/2014/main" id="{46CDF545-53D7-7F36-50C3-138282D23B3D}"/>
              </a:ext>
              <a:ext uri="{C183D7F6-B498-43B3-948B-1728B52AA6E4}">
                <adec:decorative xmlns:adec="http://schemas.microsoft.com/office/drawing/2017/decorative" val="1"/>
              </a:ext>
            </a:extLst>
          </p:cNvPr>
          <p:cNvSpPr txBox="1"/>
          <p:nvPr/>
        </p:nvSpPr>
        <p:spPr>
          <a:xfrm>
            <a:off x="1972800" y="0"/>
            <a:ext cx="6084874" cy="431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s-419" sz="2200" b="1" dirty="0">
                <a:solidFill>
                  <a:srgbClr val="00385F"/>
                </a:solidFill>
                <a:latin typeface="Montserrat"/>
                <a:ea typeface="Montserrat"/>
                <a:cs typeface="Montserrat"/>
                <a:sym typeface="Montserrat"/>
              </a:rPr>
              <a:t>CONCLUSIONES Y RECOMENDACIONES</a:t>
            </a:r>
          </a:p>
        </p:txBody>
      </p:sp>
      <p:sp>
        <p:nvSpPr>
          <p:cNvPr id="2" name="Google Shape;71;p11">
            <a:extLst>
              <a:ext uri="{FF2B5EF4-FFF2-40B4-BE49-F238E27FC236}">
                <a16:creationId xmlns:a16="http://schemas.microsoft.com/office/drawing/2014/main" id="{72F73F00-4DD5-12FD-12C4-4A233F4F8AB2}"/>
              </a:ext>
              <a:ext uri="{C183D7F6-B498-43B3-948B-1728B52AA6E4}">
                <adec:decorative xmlns:adec="http://schemas.microsoft.com/office/drawing/2017/decorative" val="0"/>
              </a:ext>
            </a:extLst>
          </p:cNvPr>
          <p:cNvSpPr txBox="1"/>
          <p:nvPr/>
        </p:nvSpPr>
        <p:spPr>
          <a:xfrm>
            <a:off x="1713657" y="351495"/>
            <a:ext cx="7377444" cy="2220255"/>
          </a:xfrm>
          <a:prstGeom prst="rect">
            <a:avLst/>
          </a:prstGeom>
          <a:noFill/>
          <a:ln>
            <a:noFill/>
          </a:ln>
        </p:spPr>
        <p:txBody>
          <a:bodyPr spcFirstLastPara="1" wrap="square" lIns="91425" tIns="91425" rIns="91425" bIns="91425" anchor="t" anchorCtr="0">
            <a:noAutofit/>
          </a:bodyPr>
          <a:lstStyle/>
          <a:p>
            <a:pPr lvl="0" algn="just"/>
            <a:r>
              <a:rPr lang="es-ES" b="1" dirty="0">
                <a:solidFill>
                  <a:srgbClr val="0097A7"/>
                </a:solidFill>
                <a:latin typeface="Roboto"/>
                <a:ea typeface="Roboto"/>
                <a:cs typeface="Roboto"/>
              </a:rPr>
              <a:t>Pregunta No. 2 ¿Qué tan fácil fue hacer su denuncia virtual? </a:t>
            </a:r>
          </a:p>
          <a:p>
            <a:pPr lvl="0" algn="just"/>
            <a:r>
              <a:rPr lang="es-ES" dirty="0">
                <a:solidFill>
                  <a:srgbClr val="0097A7"/>
                </a:solidFill>
                <a:latin typeface="Roboto"/>
                <a:ea typeface="Roboto"/>
                <a:cs typeface="Roboto"/>
              </a:rPr>
              <a:t>En el periodo evaluado, se evidencia una mejora en la experiencia de uso del servicio: el 85% de los usuarios calificó el proceso como “Muy fácil” o “Fácil”, aumentando un 5% en comparación con el primer semestre. En particular, “Muy fácil” aumentó 3% y “Fácil” 2%, mientras que “Regular” disminuyó 2%. La evaluación respecto de la dificultad para su uso se redujo en 3%, lo que indica una mayor facilidad para completar la denuncia virtual. Así entonces se concluye que la denuncia virtual es un canal amigable y accesible para la mayoría y está mejorando con el tiempo. Aun así, el 13% que califica como “regular” muestra que todavía hay que incorporar mejoras para incrementar la facilidad de acceso por medio de este canal.</a:t>
            </a:r>
          </a:p>
        </p:txBody>
      </p:sp>
      <p:sp>
        <p:nvSpPr>
          <p:cNvPr id="5" name="Google Shape;71;p11">
            <a:extLst>
              <a:ext uri="{FF2B5EF4-FFF2-40B4-BE49-F238E27FC236}">
                <a16:creationId xmlns:a16="http://schemas.microsoft.com/office/drawing/2014/main" id="{A22F952F-706F-1577-144D-DA480BF1B111}"/>
              </a:ext>
              <a:ext uri="{C183D7F6-B498-43B3-948B-1728B52AA6E4}">
                <adec:decorative xmlns:adec="http://schemas.microsoft.com/office/drawing/2017/decorative" val="0"/>
              </a:ext>
            </a:extLst>
          </p:cNvPr>
          <p:cNvSpPr txBox="1"/>
          <p:nvPr/>
        </p:nvSpPr>
        <p:spPr>
          <a:xfrm>
            <a:off x="1713656" y="2566963"/>
            <a:ext cx="7377443" cy="2387612"/>
          </a:xfrm>
          <a:prstGeom prst="rect">
            <a:avLst/>
          </a:prstGeom>
          <a:noFill/>
          <a:ln>
            <a:noFill/>
          </a:ln>
        </p:spPr>
        <p:txBody>
          <a:bodyPr spcFirstLastPara="1" wrap="square" lIns="91425" tIns="91425" rIns="91425" bIns="91425" anchor="t" anchorCtr="0">
            <a:noAutofit/>
          </a:bodyPr>
          <a:lstStyle/>
          <a:p>
            <a:pPr lvl="0" algn="just"/>
            <a:r>
              <a:rPr lang="es-ES" b="1" dirty="0">
                <a:solidFill>
                  <a:srgbClr val="0097A7"/>
                </a:solidFill>
                <a:latin typeface="Roboto"/>
                <a:ea typeface="Roboto"/>
                <a:cs typeface="Roboto"/>
              </a:rPr>
              <a:t>Pregunta 3 ¿Cuál fue la principal motivación para hacer su denuncia de manera virtual? </a:t>
            </a:r>
          </a:p>
          <a:p>
            <a:pPr lvl="0" algn="just"/>
            <a:r>
              <a:rPr lang="es-ES" dirty="0">
                <a:solidFill>
                  <a:srgbClr val="0097A7"/>
                </a:solidFill>
                <a:latin typeface="Roboto"/>
                <a:ea typeface="Roboto"/>
                <a:cs typeface="Roboto"/>
              </a:rPr>
              <a:t>Durante el segundo semestre de 2025, un total de 63.001 ciudadanos realizaron su denuncia a través del canal virtual. El principal motivo para utilizar este medio fue la flexibilidad en el manejo del tiempo, señalada por el 45% de los usuarios, lo que confirma que este beneficio se mantiene como el factor más valorado, con una tendencia estable frente al primer semestre del año. Al comparar los resultados con el primer semestre de 2025, se evidencian cambios importantes en las motivaciones de uso del canal </a:t>
            </a:r>
          </a:p>
          <a:p>
            <a:pPr lvl="0" algn="just"/>
            <a:r>
              <a:rPr lang="es-ES" dirty="0">
                <a:solidFill>
                  <a:srgbClr val="0097A7"/>
                </a:solidFill>
                <a:latin typeface="Roboto"/>
                <a:ea typeface="Roboto"/>
                <a:cs typeface="Roboto"/>
              </a:rPr>
              <a:t>virtual. La asistencia a un punto de atención presencial presentó una </a:t>
            </a:r>
          </a:p>
          <a:p>
            <a:pPr lvl="0" algn="just"/>
            <a:r>
              <a:rPr lang="es-ES" dirty="0">
                <a:solidFill>
                  <a:srgbClr val="0097A7"/>
                </a:solidFill>
                <a:latin typeface="Roboto"/>
                <a:ea typeface="Roboto"/>
                <a:cs typeface="Roboto"/>
              </a:rPr>
              <a:t>disminución significativa de 19%, evidenciando que al ciudadano le resulta </a:t>
            </a:r>
          </a:p>
          <a:p>
            <a:pPr lvl="0" algn="just"/>
            <a:r>
              <a:rPr lang="es-ES" dirty="0">
                <a:solidFill>
                  <a:srgbClr val="0097A7"/>
                </a:solidFill>
                <a:latin typeface="Roboto"/>
                <a:ea typeface="Roboto"/>
                <a:cs typeface="Roboto"/>
              </a:rPr>
              <a:t>innecesario desplazarse a las sedes de la Fiscalía al contar con la facilidad </a:t>
            </a:r>
          </a:p>
          <a:p>
            <a:pPr lvl="0" algn="just"/>
            <a:r>
              <a:rPr lang="es-ES" dirty="0">
                <a:solidFill>
                  <a:srgbClr val="0097A7"/>
                </a:solidFill>
                <a:latin typeface="Roboto"/>
                <a:ea typeface="Roboto"/>
                <a:cs typeface="Roboto"/>
              </a:rPr>
              <a:t>del canal virtual. </a:t>
            </a:r>
          </a:p>
        </p:txBody>
      </p:sp>
    </p:spTree>
    <p:extLst>
      <p:ext uri="{BB962C8B-B14F-4D97-AF65-F5344CB8AC3E}">
        <p14:creationId xmlns:p14="http://schemas.microsoft.com/office/powerpoint/2010/main" val="342739290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68">
          <a:extLst>
            <a:ext uri="{FF2B5EF4-FFF2-40B4-BE49-F238E27FC236}">
              <a16:creationId xmlns:a16="http://schemas.microsoft.com/office/drawing/2014/main" id="{1459BCAB-7E7F-4557-EDE7-5FB3AD6E51A2}"/>
            </a:ext>
          </a:extLst>
        </p:cNvPr>
        <p:cNvGrpSpPr/>
        <p:nvPr/>
      </p:nvGrpSpPr>
      <p:grpSpPr>
        <a:xfrm>
          <a:off x="0" y="0"/>
          <a:ext cx="0" cy="0"/>
          <a:chOff x="0" y="0"/>
          <a:chExt cx="0" cy="0"/>
        </a:xfrm>
      </p:grpSpPr>
      <p:sp>
        <p:nvSpPr>
          <p:cNvPr id="4" name="Título 3">
            <a:extLst>
              <a:ext uri="{FF2B5EF4-FFF2-40B4-BE49-F238E27FC236}">
                <a16:creationId xmlns:a16="http://schemas.microsoft.com/office/drawing/2014/main" id="{03710816-0BF6-8997-2B41-34F44AC59FC7}"/>
              </a:ext>
            </a:extLst>
          </p:cNvPr>
          <p:cNvSpPr>
            <a:spLocks noGrp="1"/>
          </p:cNvSpPr>
          <p:nvPr>
            <p:ph type="title" idx="4294967295"/>
          </p:nvPr>
        </p:nvSpPr>
        <p:spPr>
          <a:xfrm>
            <a:off x="628650" y="-993775"/>
            <a:ext cx="7886700" cy="993775"/>
          </a:xfrm>
          <a:prstGeom prst="rect">
            <a:avLst/>
          </a:prstGeom>
        </p:spPr>
        <p:txBody>
          <a:bodyPr anchor="b"/>
          <a:lstStyle/>
          <a:p>
            <a:r>
              <a:rPr lang="es-ES" dirty="0"/>
              <a:t>CONTINUACIÓN 2 DE LAS CONCLUSIONES Y RECOMENDACIONES ENCUESTA VIRTUAL DEL SISTEMA UNICO DE INFORMACIÓN PENAL – DENUNCIA VIRTUAL</a:t>
            </a:r>
            <a:endParaRPr lang="es-CO" dirty="0"/>
          </a:p>
        </p:txBody>
      </p:sp>
      <p:sp>
        <p:nvSpPr>
          <p:cNvPr id="3" name="Google Shape;70;p11">
            <a:extLst>
              <a:ext uri="{FF2B5EF4-FFF2-40B4-BE49-F238E27FC236}">
                <a16:creationId xmlns:a16="http://schemas.microsoft.com/office/drawing/2014/main" id="{23669F12-35B9-488E-3515-11B831C70EDB}"/>
              </a:ext>
              <a:ext uri="{C183D7F6-B498-43B3-948B-1728B52AA6E4}">
                <adec:decorative xmlns:adec="http://schemas.microsoft.com/office/drawing/2017/decorative" val="1"/>
              </a:ext>
            </a:extLst>
          </p:cNvPr>
          <p:cNvSpPr txBox="1"/>
          <p:nvPr/>
        </p:nvSpPr>
        <p:spPr>
          <a:xfrm>
            <a:off x="1972800" y="0"/>
            <a:ext cx="6084874" cy="431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s-419" sz="2200" b="1" dirty="0">
                <a:solidFill>
                  <a:srgbClr val="00385F"/>
                </a:solidFill>
                <a:latin typeface="Montserrat"/>
                <a:ea typeface="Montserrat"/>
                <a:cs typeface="Montserrat"/>
                <a:sym typeface="Montserrat"/>
              </a:rPr>
              <a:t>CONCLUSIONES Y RECOMENDACIONES</a:t>
            </a:r>
          </a:p>
        </p:txBody>
      </p:sp>
      <p:sp>
        <p:nvSpPr>
          <p:cNvPr id="2" name="Google Shape;71;p11">
            <a:extLst>
              <a:ext uri="{FF2B5EF4-FFF2-40B4-BE49-F238E27FC236}">
                <a16:creationId xmlns:a16="http://schemas.microsoft.com/office/drawing/2014/main" id="{875698D5-F049-1E6A-CBDF-E5D7A11143A0}"/>
              </a:ext>
            </a:extLst>
          </p:cNvPr>
          <p:cNvSpPr txBox="1"/>
          <p:nvPr/>
        </p:nvSpPr>
        <p:spPr>
          <a:xfrm>
            <a:off x="1972800" y="522000"/>
            <a:ext cx="5932800" cy="4363200"/>
          </a:xfrm>
          <a:prstGeom prst="rect">
            <a:avLst/>
          </a:prstGeom>
          <a:noFill/>
          <a:ln>
            <a:noFill/>
          </a:ln>
        </p:spPr>
        <p:txBody>
          <a:bodyPr spcFirstLastPara="1" wrap="square" lIns="91425" tIns="91425" rIns="91425" bIns="91425" anchor="t" anchorCtr="0">
            <a:noAutofit/>
          </a:bodyPr>
          <a:lstStyle/>
          <a:p>
            <a:pPr lvl="0" algn="just"/>
            <a:r>
              <a:rPr lang="es-ES" b="1" dirty="0">
                <a:solidFill>
                  <a:srgbClr val="0097A7"/>
                </a:solidFill>
                <a:latin typeface="Roboto"/>
                <a:ea typeface="Roboto"/>
                <a:cs typeface="Roboto"/>
              </a:rPr>
              <a:t>Pregunta 4 ¿Consultó sus derechos y deberes como usuario de la Fiscalía General de la Nación? </a:t>
            </a:r>
          </a:p>
          <a:p>
            <a:pPr lvl="0" algn="just"/>
            <a:endParaRPr lang="es-ES" dirty="0">
              <a:solidFill>
                <a:srgbClr val="0097A7"/>
              </a:solidFill>
              <a:latin typeface="Roboto"/>
              <a:ea typeface="Roboto"/>
              <a:cs typeface="Roboto"/>
            </a:endParaRPr>
          </a:p>
          <a:p>
            <a:pPr lvl="0" algn="just"/>
            <a:r>
              <a:rPr lang="es-ES" dirty="0">
                <a:solidFill>
                  <a:srgbClr val="0097A7"/>
                </a:solidFill>
                <a:latin typeface="Roboto"/>
                <a:ea typeface="Roboto"/>
                <a:cs typeface="Roboto"/>
              </a:rPr>
              <a:t>Los resultados muestran que la mayoría de los usuarios sí consultó esta información. En concreto, el 80% manifestaron haber revisado sus derechos y deberes, lo cual indica un nivel alto de interés y acceso a información relevante para el uso de los servicios de la Fiscalía. No obstante, el análisis comparativo con el primer semestre de 2025 evidencia una disminución en la consulta de esta información. El porcentaje de usuarios que sí consultaron sus derechos y deberes disminuyó 5%. En contraste, el grupo de usuarios que no realizó esta consulta aumentó el 4,82%. Este comportamiento sugiere que, aunque la consulta de derechos y deberes sigue siendo mayoritaria, existe una oportunidad de fortalecimiento en la divulgación y </a:t>
            </a:r>
            <a:r>
              <a:rPr lang="es-ES" dirty="0" err="1">
                <a:solidFill>
                  <a:srgbClr val="0097A7"/>
                </a:solidFill>
                <a:latin typeface="Roboto"/>
                <a:ea typeface="Roboto"/>
                <a:cs typeface="Roboto"/>
              </a:rPr>
              <a:t>visibilización</a:t>
            </a:r>
            <a:r>
              <a:rPr lang="es-ES" dirty="0">
                <a:solidFill>
                  <a:srgbClr val="0097A7"/>
                </a:solidFill>
                <a:latin typeface="Roboto"/>
                <a:ea typeface="Roboto"/>
                <a:cs typeface="Roboto"/>
              </a:rPr>
              <a:t> de esta información, especialmente entre quienes realizan trámites de manera virtual o rápida. La disminución observada podría estar asociada a barreras de acceso, desconocimiento de los canales informativos o a la prioridad que los ciudadanos dan al trámite sobre la consulta de información complementaria.</a:t>
            </a:r>
          </a:p>
        </p:txBody>
      </p:sp>
    </p:spTree>
    <p:extLst>
      <p:ext uri="{BB962C8B-B14F-4D97-AF65-F5344CB8AC3E}">
        <p14:creationId xmlns:p14="http://schemas.microsoft.com/office/powerpoint/2010/main" val="65597256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1">
          <a:extLst>
            <a:ext uri="{FF2B5EF4-FFF2-40B4-BE49-F238E27FC236}">
              <a16:creationId xmlns:a16="http://schemas.microsoft.com/office/drawing/2014/main" id="{38CFCF1E-F66D-224E-DFE7-08CC1342B311}"/>
            </a:ext>
          </a:extLst>
        </p:cNvPr>
        <p:cNvGrpSpPr/>
        <p:nvPr/>
      </p:nvGrpSpPr>
      <p:grpSpPr>
        <a:xfrm>
          <a:off x="0" y="0"/>
          <a:ext cx="0" cy="0"/>
          <a:chOff x="0" y="0"/>
          <a:chExt cx="0" cy="0"/>
        </a:xfrm>
      </p:grpSpPr>
      <p:sp>
        <p:nvSpPr>
          <p:cNvPr id="63" name="Google Shape;63;p10" descr="&#10;">
            <a:extLst>
              <a:ext uri="{FF2B5EF4-FFF2-40B4-BE49-F238E27FC236}">
                <a16:creationId xmlns:a16="http://schemas.microsoft.com/office/drawing/2014/main" id="{752D423D-0EA2-B727-70F2-3FBC85B94AE2}"/>
              </a:ext>
            </a:extLst>
          </p:cNvPr>
          <p:cNvSpPr txBox="1">
            <a:spLocks noGrp="1"/>
          </p:cNvSpPr>
          <p:nvPr>
            <p:ph type="title" idx="4294967295"/>
          </p:nvPr>
        </p:nvSpPr>
        <p:spPr>
          <a:xfrm>
            <a:off x="778691" y="1377990"/>
            <a:ext cx="5671093" cy="1248600"/>
          </a:xfrm>
          <a:prstGeom prst="rect">
            <a:avLst/>
          </a:prstGeom>
          <a:noFill/>
          <a:ln>
            <a:noFill/>
            <a:prstDash/>
          </a:ln>
          <a:effectLst/>
        </p:spPr>
        <p:txBody>
          <a:bodyPr rot="0" spcFirstLastPara="1" vertOverflow="overflow" horzOverflow="overflow" vert="horz" wrap="square" lIns="91425" tIns="91425" rIns="91425" bIns="91425"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80000"/>
              </a:lnSpc>
              <a:spcBef>
                <a:spcPts val="0"/>
              </a:spcBef>
              <a:spcAft>
                <a:spcPts val="0"/>
              </a:spcAft>
              <a:buClr>
                <a:srgbClr val="000000"/>
              </a:buClr>
              <a:buSzTx/>
              <a:buFont typeface="Arial"/>
              <a:buNone/>
              <a:tabLst/>
              <a:defRPr/>
            </a:pPr>
            <a:r>
              <a:rPr kumimoji="0" lang="es-ES" sz="2200" b="1" i="0" u="none" strike="noStrike" kern="0" cap="none" spc="0" normalizeH="0" baseline="0" noProof="0" dirty="0">
                <a:ln>
                  <a:noFill/>
                </a:ln>
                <a:solidFill>
                  <a:schemeClr val="dk1"/>
                </a:solidFill>
                <a:effectLst/>
                <a:uLnTx/>
                <a:uFillTx/>
                <a:latin typeface="Montserrat"/>
                <a:ea typeface="Montserrat"/>
                <a:cs typeface="Montserrat"/>
                <a:sym typeface="Montserrat"/>
              </a:rPr>
              <a:t>RESULTADOS ENCUESTA DEL CENTRO DE CONTACTO</a:t>
            </a:r>
            <a:endParaRPr kumimoji="0" lang="es-419" sz="2200" b="1" i="0" u="none" strike="noStrike" kern="0" cap="none" spc="0" normalizeH="0" baseline="0" noProof="0" dirty="0">
              <a:ln>
                <a:noFill/>
              </a:ln>
              <a:solidFill>
                <a:schemeClr val="dk1"/>
              </a:solidFill>
              <a:effectLst/>
              <a:uLnTx/>
              <a:uFillTx/>
              <a:latin typeface="Montserrat"/>
              <a:ea typeface="Montserrat"/>
              <a:cs typeface="Montserrat"/>
              <a:sym typeface="Montserrat"/>
            </a:endParaRPr>
          </a:p>
        </p:txBody>
      </p:sp>
    </p:spTree>
    <p:extLst>
      <p:ext uri="{BB962C8B-B14F-4D97-AF65-F5344CB8AC3E}">
        <p14:creationId xmlns:p14="http://schemas.microsoft.com/office/powerpoint/2010/main" val="40608663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8">
          <a:extLst>
            <a:ext uri="{FF2B5EF4-FFF2-40B4-BE49-F238E27FC236}">
              <a16:creationId xmlns:a16="http://schemas.microsoft.com/office/drawing/2014/main" id="{90AE4867-C945-C7E8-A5E5-CDEA0FC64361}"/>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D97363FE-38C1-977E-FB46-0860936E304D}"/>
              </a:ext>
            </a:extLst>
          </p:cNvPr>
          <p:cNvSpPr>
            <a:spLocks noGrp="1"/>
          </p:cNvSpPr>
          <p:nvPr>
            <p:ph type="title" idx="4294967295"/>
          </p:nvPr>
        </p:nvSpPr>
        <p:spPr>
          <a:xfrm>
            <a:off x="628650" y="-993775"/>
            <a:ext cx="7886700" cy="993775"/>
          </a:xfrm>
          <a:prstGeom prst="rect">
            <a:avLst/>
          </a:prstGeom>
        </p:spPr>
        <p:txBody>
          <a:bodyPr anchor="b"/>
          <a:lstStyle/>
          <a:p>
            <a:r>
              <a:rPr lang="es-ES" dirty="0"/>
              <a:t>FICHA TÉCNICA ENCUESTA DEL CENTRO DE CONTACTO</a:t>
            </a:r>
            <a:endParaRPr lang="es-CO" dirty="0"/>
          </a:p>
        </p:txBody>
      </p:sp>
      <p:sp>
        <p:nvSpPr>
          <p:cNvPr id="39" name="Google Shape;39;p8">
            <a:extLst>
              <a:ext uri="{FF2B5EF4-FFF2-40B4-BE49-F238E27FC236}">
                <a16:creationId xmlns:a16="http://schemas.microsoft.com/office/drawing/2014/main" id="{E262F7DE-1500-6477-E511-500CD449D4C8}"/>
              </a:ext>
              <a:ext uri="{C183D7F6-B498-43B3-948B-1728B52AA6E4}">
                <adec:decorative xmlns:adec="http://schemas.microsoft.com/office/drawing/2017/decorative" val="1"/>
              </a:ext>
            </a:extLst>
          </p:cNvPr>
          <p:cNvSpPr txBox="1"/>
          <p:nvPr/>
        </p:nvSpPr>
        <p:spPr>
          <a:xfrm>
            <a:off x="1973274" y="0"/>
            <a:ext cx="6996554" cy="432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s-ES" sz="2200" b="1" dirty="0">
                <a:solidFill>
                  <a:srgbClr val="00385F"/>
                </a:solidFill>
                <a:latin typeface="Montserrat"/>
                <a:ea typeface="Montserrat"/>
                <a:cs typeface="Montserrat"/>
                <a:sym typeface="Montserrat"/>
              </a:rPr>
              <a:t>FICHA TÉCNICA</a:t>
            </a:r>
            <a:endParaRPr lang="es-419" sz="2200" b="1" dirty="0">
              <a:solidFill>
                <a:srgbClr val="00385F"/>
              </a:solidFill>
              <a:latin typeface="Montserrat"/>
              <a:ea typeface="Montserrat"/>
              <a:cs typeface="Montserrat"/>
              <a:sym typeface="Montserrat"/>
            </a:endParaRPr>
          </a:p>
        </p:txBody>
      </p:sp>
      <p:graphicFrame>
        <p:nvGraphicFramePr>
          <p:cNvPr id="6" name="Tabla 5" descr="Tabla descriptiva de la ficha técnica de la encuesta del centro de contacto">
            <a:extLst>
              <a:ext uri="{FF2B5EF4-FFF2-40B4-BE49-F238E27FC236}">
                <a16:creationId xmlns:a16="http://schemas.microsoft.com/office/drawing/2014/main" id="{1F415997-23B7-BE9B-A88A-C595042BF8A5}"/>
              </a:ext>
            </a:extLst>
          </p:cNvPr>
          <p:cNvGraphicFramePr>
            <a:graphicFrameLocks noGrp="1"/>
          </p:cNvGraphicFramePr>
          <p:nvPr>
            <p:extLst>
              <p:ext uri="{D42A27DB-BD31-4B8C-83A1-F6EECF244321}">
                <p14:modId xmlns:p14="http://schemas.microsoft.com/office/powerpoint/2010/main" val="1636756150"/>
              </p:ext>
            </p:extLst>
          </p:nvPr>
        </p:nvGraphicFramePr>
        <p:xfrm>
          <a:off x="1972800" y="759600"/>
          <a:ext cx="5870120" cy="3452232"/>
        </p:xfrm>
        <a:graphic>
          <a:graphicData uri="http://schemas.openxmlformats.org/drawingml/2006/table">
            <a:tbl>
              <a:tblPr firstRow="1" bandRow="1">
                <a:tableStyleId>{5940675A-B579-460E-94D1-54222C63F5DA}</a:tableStyleId>
              </a:tblPr>
              <a:tblGrid>
                <a:gridCol w="1599021">
                  <a:extLst>
                    <a:ext uri="{9D8B030D-6E8A-4147-A177-3AD203B41FA5}">
                      <a16:colId xmlns:a16="http://schemas.microsoft.com/office/drawing/2014/main" val="3928481805"/>
                    </a:ext>
                  </a:extLst>
                </a:gridCol>
                <a:gridCol w="4271099">
                  <a:extLst>
                    <a:ext uri="{9D8B030D-6E8A-4147-A177-3AD203B41FA5}">
                      <a16:colId xmlns:a16="http://schemas.microsoft.com/office/drawing/2014/main" val="2034231947"/>
                    </a:ext>
                  </a:extLst>
                </a:gridCol>
              </a:tblGrid>
              <a:tr h="722617">
                <a:tc>
                  <a:txBody>
                    <a:bodyPr/>
                    <a:lstStyle/>
                    <a:p>
                      <a:pPr algn="l">
                        <a:lnSpc>
                          <a:spcPct val="115000"/>
                        </a:lnSpc>
                        <a:spcAft>
                          <a:spcPts val="800"/>
                        </a:spcAft>
                        <a:buNone/>
                      </a:pPr>
                      <a:r>
                        <a:rPr lang="es-CO" sz="1200" b="1" i="0" u="none" strike="noStrike" cap="none" dirty="0">
                          <a:solidFill>
                            <a:srgbClr val="0097A7"/>
                          </a:solidFill>
                          <a:latin typeface="Roboto"/>
                          <a:ea typeface="Roboto"/>
                          <a:cs typeface="Roboto"/>
                          <a:sym typeface="Arial"/>
                        </a:rPr>
                        <a:t>Universo de estudio</a:t>
                      </a:r>
                    </a:p>
                  </a:txBody>
                  <a:tcPr marL="68580" marR="68580" marT="0" marB="0"/>
                </a:tc>
                <a:tc>
                  <a:txBody>
                    <a:bodyPr/>
                    <a:lstStyle/>
                    <a:p>
                      <a:pPr marL="0" marR="0" lvl="0" indent="0" algn="just" defTabSz="914400" rtl="0" eaLnBrk="1" fontAlgn="auto" latinLnBrk="0" hangingPunct="1">
                        <a:lnSpc>
                          <a:spcPct val="115000"/>
                        </a:lnSpc>
                        <a:spcBef>
                          <a:spcPts val="0"/>
                        </a:spcBef>
                        <a:spcAft>
                          <a:spcPts val="800"/>
                        </a:spcAft>
                        <a:buClr>
                          <a:srgbClr val="000000"/>
                        </a:buClr>
                        <a:buSzTx/>
                        <a:buFont typeface="Arial"/>
                        <a:buNone/>
                        <a:tabLst/>
                        <a:defRPr/>
                      </a:pPr>
                      <a:r>
                        <a:rPr lang="es-ES" sz="1200" b="0" i="0" u="none" strike="noStrike" cap="none" dirty="0">
                          <a:solidFill>
                            <a:srgbClr val="0097A7"/>
                          </a:solidFill>
                          <a:latin typeface="Roboto"/>
                          <a:ea typeface="Roboto"/>
                          <a:cs typeface="Roboto"/>
                          <a:sym typeface="Montserrat"/>
                        </a:rPr>
                        <a:t>Usuarios que hicieron uso del canal telefónico 122, Chat y llamada virtual, dispuesto en el Centro de Contacto de la Fiscalía General de la Nación.</a:t>
                      </a:r>
                      <a:endParaRPr lang="es-CO" sz="1200" b="0" i="0" u="none" strike="noStrike" cap="none" dirty="0">
                        <a:solidFill>
                          <a:srgbClr val="0097A7"/>
                        </a:solidFill>
                        <a:latin typeface="Roboto"/>
                        <a:ea typeface="Roboto"/>
                        <a:cs typeface="Roboto"/>
                        <a:sym typeface="Arial"/>
                      </a:endParaRPr>
                    </a:p>
                  </a:txBody>
                  <a:tcPr marL="68580" marR="68580" marT="0" marB="0"/>
                </a:tc>
                <a:extLst>
                  <a:ext uri="{0D108BD9-81ED-4DB2-BD59-A6C34878D82A}">
                    <a16:rowId xmlns:a16="http://schemas.microsoft.com/office/drawing/2014/main" val="4125217036"/>
                  </a:ext>
                </a:extLst>
              </a:tr>
              <a:tr h="723600">
                <a:tc>
                  <a:txBody>
                    <a:bodyPr/>
                    <a:lstStyle/>
                    <a:p>
                      <a:pPr algn="l">
                        <a:lnSpc>
                          <a:spcPct val="115000"/>
                        </a:lnSpc>
                        <a:spcAft>
                          <a:spcPts val="800"/>
                        </a:spcAft>
                        <a:buNone/>
                      </a:pPr>
                      <a:r>
                        <a:rPr lang="es-CO" sz="1200" b="1" i="0" u="none" strike="noStrike" cap="none" dirty="0">
                          <a:solidFill>
                            <a:srgbClr val="0097A7"/>
                          </a:solidFill>
                          <a:latin typeface="Roboto"/>
                          <a:ea typeface="Roboto"/>
                          <a:cs typeface="Roboto"/>
                          <a:sym typeface="Arial"/>
                        </a:rPr>
                        <a:t>Unidades de Selección</a:t>
                      </a:r>
                    </a:p>
                  </a:txBody>
                  <a:tcPr marL="68580" marR="68580" marT="0" marB="0"/>
                </a:tc>
                <a:tc>
                  <a:txBody>
                    <a:bodyPr/>
                    <a:lstStyle/>
                    <a:p>
                      <a:pPr algn="just">
                        <a:lnSpc>
                          <a:spcPct val="115000"/>
                        </a:lnSpc>
                        <a:spcAft>
                          <a:spcPts val="800"/>
                        </a:spcAft>
                        <a:buNone/>
                      </a:pPr>
                      <a:r>
                        <a:rPr lang="es-ES" sz="1200" b="0" i="0" u="none" strike="noStrike" cap="none" dirty="0">
                          <a:solidFill>
                            <a:srgbClr val="0097A7"/>
                          </a:solidFill>
                          <a:latin typeface="Roboto"/>
                          <a:ea typeface="Roboto"/>
                          <a:cs typeface="Roboto"/>
                          <a:sym typeface="Arial"/>
                        </a:rPr>
                        <a:t>Usuarios que respondieron de manera voluntaria las tres (3) preguntas, una vez finalizaron la comunicaron con el Centro de Contacto</a:t>
                      </a:r>
                      <a:endParaRPr lang="es-CO" sz="1200" b="0" i="0" u="none" strike="noStrike" cap="none" dirty="0">
                        <a:solidFill>
                          <a:srgbClr val="0097A7"/>
                        </a:solidFill>
                        <a:latin typeface="Roboto"/>
                        <a:ea typeface="Roboto"/>
                        <a:cs typeface="Roboto"/>
                        <a:sym typeface="Arial"/>
                      </a:endParaRPr>
                    </a:p>
                  </a:txBody>
                  <a:tcPr marL="68580" marR="68580" marT="0" marB="0"/>
                </a:tc>
                <a:extLst>
                  <a:ext uri="{0D108BD9-81ED-4DB2-BD59-A6C34878D82A}">
                    <a16:rowId xmlns:a16="http://schemas.microsoft.com/office/drawing/2014/main" val="3585466499"/>
                  </a:ext>
                </a:extLst>
              </a:tr>
              <a:tr h="428400">
                <a:tc>
                  <a:txBody>
                    <a:bodyPr/>
                    <a:lstStyle/>
                    <a:p>
                      <a:pPr algn="l">
                        <a:lnSpc>
                          <a:spcPct val="115000"/>
                        </a:lnSpc>
                        <a:spcAft>
                          <a:spcPts val="800"/>
                        </a:spcAft>
                        <a:buNone/>
                      </a:pPr>
                      <a:r>
                        <a:rPr lang="es-CO" sz="1200" b="1" i="0" u="none" strike="noStrike" cap="none" dirty="0">
                          <a:solidFill>
                            <a:srgbClr val="0097A7"/>
                          </a:solidFill>
                          <a:latin typeface="Roboto"/>
                          <a:ea typeface="Roboto"/>
                          <a:cs typeface="Roboto"/>
                          <a:sym typeface="Arial"/>
                        </a:rPr>
                        <a:t>Población Objeto</a:t>
                      </a:r>
                    </a:p>
                  </a:txBody>
                  <a:tcPr marL="68580" marR="68580" marT="0" marB="0"/>
                </a:tc>
                <a:tc>
                  <a:txBody>
                    <a:bodyPr/>
                    <a:lstStyle/>
                    <a:p>
                      <a:pPr algn="just">
                        <a:lnSpc>
                          <a:spcPct val="115000"/>
                        </a:lnSpc>
                        <a:spcAft>
                          <a:spcPts val="800"/>
                        </a:spcAft>
                        <a:buNone/>
                      </a:pPr>
                      <a:r>
                        <a:rPr lang="es-ES" sz="1200" b="0" i="0" u="none" strike="noStrike" cap="none" dirty="0">
                          <a:solidFill>
                            <a:srgbClr val="0097A7"/>
                          </a:solidFill>
                          <a:latin typeface="Roboto"/>
                          <a:ea typeface="Roboto"/>
                          <a:cs typeface="Roboto"/>
                          <a:sym typeface="Arial"/>
                        </a:rPr>
                        <a:t>235.683 usuarios</a:t>
                      </a:r>
                      <a:endParaRPr lang="es-CO" sz="1200" b="0" i="0" u="none" strike="noStrike" cap="none" dirty="0">
                        <a:solidFill>
                          <a:srgbClr val="0097A7"/>
                        </a:solidFill>
                        <a:latin typeface="Roboto"/>
                        <a:ea typeface="Roboto"/>
                        <a:cs typeface="Roboto"/>
                        <a:sym typeface="Arial"/>
                      </a:endParaRPr>
                    </a:p>
                  </a:txBody>
                  <a:tcPr marL="68580" marR="68580" marT="0" marB="0"/>
                </a:tc>
                <a:extLst>
                  <a:ext uri="{0D108BD9-81ED-4DB2-BD59-A6C34878D82A}">
                    <a16:rowId xmlns:a16="http://schemas.microsoft.com/office/drawing/2014/main" val="2902762942"/>
                  </a:ext>
                </a:extLst>
              </a:tr>
              <a:tr h="427008">
                <a:tc>
                  <a:txBody>
                    <a:bodyPr/>
                    <a:lstStyle/>
                    <a:p>
                      <a:pPr algn="l">
                        <a:lnSpc>
                          <a:spcPct val="115000"/>
                        </a:lnSpc>
                        <a:spcAft>
                          <a:spcPts val="800"/>
                        </a:spcAft>
                        <a:buNone/>
                      </a:pPr>
                      <a:r>
                        <a:rPr lang="es-CO" sz="1200" b="1" i="0" u="none" strike="noStrike" cap="none" dirty="0">
                          <a:solidFill>
                            <a:srgbClr val="0097A7"/>
                          </a:solidFill>
                          <a:latin typeface="Roboto"/>
                          <a:ea typeface="Roboto"/>
                          <a:cs typeface="Roboto"/>
                          <a:sym typeface="Arial"/>
                        </a:rPr>
                        <a:t>Respuestas efectivas</a:t>
                      </a:r>
                    </a:p>
                  </a:txBody>
                  <a:tcPr marL="68580" marR="68580" marT="0" marB="0"/>
                </a:tc>
                <a:tc>
                  <a:txBody>
                    <a:bodyPr/>
                    <a:lstStyle/>
                    <a:p>
                      <a:pPr algn="just">
                        <a:lnSpc>
                          <a:spcPct val="115000"/>
                        </a:lnSpc>
                        <a:spcAft>
                          <a:spcPts val="800"/>
                        </a:spcAft>
                        <a:buNone/>
                      </a:pPr>
                      <a:r>
                        <a:rPr lang="es-ES" sz="1200" b="0" i="0" u="none" strike="noStrike" cap="none" dirty="0">
                          <a:solidFill>
                            <a:srgbClr val="0097A7"/>
                          </a:solidFill>
                          <a:latin typeface="Roboto"/>
                          <a:ea typeface="Roboto"/>
                          <a:cs typeface="Roboto"/>
                          <a:sym typeface="Arial"/>
                        </a:rPr>
                        <a:t>55.414 usuarios respondieron la encuesta</a:t>
                      </a:r>
                      <a:endParaRPr lang="es-CO" sz="1200" b="0" i="0" u="none" strike="noStrike" cap="none" dirty="0">
                        <a:solidFill>
                          <a:srgbClr val="0097A7"/>
                        </a:solidFill>
                        <a:latin typeface="Roboto"/>
                        <a:ea typeface="Roboto"/>
                        <a:cs typeface="Roboto"/>
                        <a:sym typeface="Arial"/>
                      </a:endParaRPr>
                    </a:p>
                  </a:txBody>
                  <a:tcPr marL="68580" marR="68580" marT="0" marB="0"/>
                </a:tc>
                <a:extLst>
                  <a:ext uri="{0D108BD9-81ED-4DB2-BD59-A6C34878D82A}">
                    <a16:rowId xmlns:a16="http://schemas.microsoft.com/office/drawing/2014/main" val="2836488739"/>
                  </a:ext>
                </a:extLst>
              </a:tr>
              <a:tr h="427007">
                <a:tc>
                  <a:txBody>
                    <a:bodyPr/>
                    <a:lstStyle/>
                    <a:p>
                      <a:pPr algn="l">
                        <a:lnSpc>
                          <a:spcPct val="115000"/>
                        </a:lnSpc>
                        <a:spcAft>
                          <a:spcPts val="800"/>
                        </a:spcAft>
                        <a:buNone/>
                      </a:pPr>
                      <a:r>
                        <a:rPr lang="es-CO" sz="1200" b="1" i="0" u="none" strike="noStrike" cap="none" dirty="0">
                          <a:solidFill>
                            <a:srgbClr val="0097A7"/>
                          </a:solidFill>
                          <a:latin typeface="Roboto"/>
                          <a:ea typeface="Roboto"/>
                          <a:cs typeface="Roboto"/>
                          <a:sym typeface="Arial"/>
                        </a:rPr>
                        <a:t>Fecha de aplicación</a:t>
                      </a:r>
                    </a:p>
                  </a:txBody>
                  <a:tcPr marL="68580" marR="68580" marT="0" marB="0"/>
                </a:tc>
                <a:tc>
                  <a:txBody>
                    <a:bodyPr/>
                    <a:lstStyle/>
                    <a:p>
                      <a:pPr algn="just">
                        <a:lnSpc>
                          <a:spcPct val="115000"/>
                        </a:lnSpc>
                        <a:spcAft>
                          <a:spcPts val="800"/>
                        </a:spcAft>
                        <a:buNone/>
                      </a:pPr>
                      <a:r>
                        <a:rPr lang="es-ES" sz="1200" b="0" i="0" u="none" strike="noStrike" cap="none" dirty="0">
                          <a:solidFill>
                            <a:srgbClr val="0097A7"/>
                          </a:solidFill>
                          <a:latin typeface="Roboto"/>
                          <a:ea typeface="Roboto"/>
                          <a:cs typeface="Roboto"/>
                          <a:sym typeface="Arial"/>
                        </a:rPr>
                        <a:t>1 de julio a 31 de diciembre de 2025</a:t>
                      </a:r>
                      <a:endParaRPr lang="es-CO" sz="1200" b="0" i="0" u="none" strike="noStrike" cap="none" dirty="0">
                        <a:solidFill>
                          <a:srgbClr val="0097A7"/>
                        </a:solidFill>
                        <a:latin typeface="Roboto"/>
                        <a:ea typeface="Roboto"/>
                        <a:cs typeface="Roboto"/>
                        <a:sym typeface="Arial"/>
                      </a:endParaRPr>
                    </a:p>
                  </a:txBody>
                  <a:tcPr marL="68580" marR="68580" marT="0" marB="0"/>
                </a:tc>
                <a:extLst>
                  <a:ext uri="{0D108BD9-81ED-4DB2-BD59-A6C34878D82A}">
                    <a16:rowId xmlns:a16="http://schemas.microsoft.com/office/drawing/2014/main" val="4133052095"/>
                  </a:ext>
                </a:extLst>
              </a:tr>
              <a:tr h="723600">
                <a:tc>
                  <a:txBody>
                    <a:bodyPr/>
                    <a:lstStyle/>
                    <a:p>
                      <a:pPr algn="l">
                        <a:lnSpc>
                          <a:spcPct val="115000"/>
                        </a:lnSpc>
                        <a:spcAft>
                          <a:spcPts val="800"/>
                        </a:spcAft>
                        <a:buNone/>
                      </a:pPr>
                      <a:r>
                        <a:rPr lang="es-CO" sz="1200" b="1" i="0" u="none" strike="noStrike" cap="none" dirty="0">
                          <a:solidFill>
                            <a:srgbClr val="0097A7"/>
                          </a:solidFill>
                          <a:latin typeface="Roboto"/>
                          <a:ea typeface="Roboto"/>
                          <a:cs typeface="Roboto"/>
                          <a:sym typeface="Arial"/>
                        </a:rPr>
                        <a:t>Método de aplicación de la encuesta</a:t>
                      </a:r>
                    </a:p>
                  </a:txBody>
                  <a:tcPr marL="68580" marR="68580" marT="0" marB="0"/>
                </a:tc>
                <a:tc>
                  <a:txBody>
                    <a:bodyPr/>
                    <a:lstStyle/>
                    <a:p>
                      <a:pPr algn="just">
                        <a:lnSpc>
                          <a:spcPct val="115000"/>
                        </a:lnSpc>
                        <a:spcAft>
                          <a:spcPts val="800"/>
                        </a:spcAft>
                        <a:buNone/>
                      </a:pPr>
                      <a:r>
                        <a:rPr lang="es-ES" sz="1200" b="0" i="0" u="none" strike="noStrike" cap="none" dirty="0">
                          <a:solidFill>
                            <a:srgbClr val="0097A7"/>
                          </a:solidFill>
                          <a:latin typeface="Roboto"/>
                          <a:ea typeface="Roboto"/>
                          <a:cs typeface="Roboto"/>
                          <a:sym typeface="Arial"/>
                        </a:rPr>
                        <a:t>Telefónico, chat y llamada por internet - Aleatorio y voluntario </a:t>
                      </a:r>
                      <a:endParaRPr lang="es-CO" sz="1200" b="0" i="0" u="none" strike="noStrike" cap="none" dirty="0">
                        <a:solidFill>
                          <a:srgbClr val="0097A7"/>
                        </a:solidFill>
                        <a:latin typeface="Roboto"/>
                        <a:ea typeface="Roboto"/>
                        <a:cs typeface="Roboto"/>
                        <a:sym typeface="Arial"/>
                      </a:endParaRPr>
                    </a:p>
                  </a:txBody>
                  <a:tcPr marL="68580" marR="68580" marT="0" marB="0"/>
                </a:tc>
                <a:extLst>
                  <a:ext uri="{0D108BD9-81ED-4DB2-BD59-A6C34878D82A}">
                    <a16:rowId xmlns:a16="http://schemas.microsoft.com/office/drawing/2014/main" val="978548986"/>
                  </a:ext>
                </a:extLst>
              </a:tr>
            </a:tbl>
          </a:graphicData>
        </a:graphic>
      </p:graphicFrame>
    </p:spTree>
    <p:extLst>
      <p:ext uri="{BB962C8B-B14F-4D97-AF65-F5344CB8AC3E}">
        <p14:creationId xmlns:p14="http://schemas.microsoft.com/office/powerpoint/2010/main" val="353621868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68">
          <a:extLst>
            <a:ext uri="{FF2B5EF4-FFF2-40B4-BE49-F238E27FC236}">
              <a16:creationId xmlns:a16="http://schemas.microsoft.com/office/drawing/2014/main" id="{CB6BC225-8D35-4984-DDE6-7A3FF163BF01}"/>
            </a:ext>
          </a:extLst>
        </p:cNvPr>
        <p:cNvGrpSpPr/>
        <p:nvPr/>
      </p:nvGrpSpPr>
      <p:grpSpPr>
        <a:xfrm>
          <a:off x="0" y="0"/>
          <a:ext cx="0" cy="0"/>
          <a:chOff x="0" y="0"/>
          <a:chExt cx="0" cy="0"/>
        </a:xfrm>
      </p:grpSpPr>
      <p:sp>
        <p:nvSpPr>
          <p:cNvPr id="3" name="Título 2">
            <a:extLst>
              <a:ext uri="{FF2B5EF4-FFF2-40B4-BE49-F238E27FC236}">
                <a16:creationId xmlns:a16="http://schemas.microsoft.com/office/drawing/2014/main" id="{0193FF77-508E-9889-6F7C-DABEF5F6A8D6}"/>
              </a:ext>
            </a:extLst>
          </p:cNvPr>
          <p:cNvSpPr>
            <a:spLocks noGrp="1"/>
          </p:cNvSpPr>
          <p:nvPr>
            <p:ph type="title" idx="4294967295"/>
          </p:nvPr>
        </p:nvSpPr>
        <p:spPr>
          <a:xfrm>
            <a:off x="628650" y="-993775"/>
            <a:ext cx="7886700" cy="993775"/>
          </a:xfrm>
          <a:prstGeom prst="rect">
            <a:avLst/>
          </a:prstGeom>
        </p:spPr>
        <p:txBody>
          <a:bodyPr anchor="b"/>
          <a:lstStyle/>
          <a:p>
            <a:r>
              <a:rPr lang="es-ES" dirty="0"/>
              <a:t>LÍNEA 122 - PREGUNTA 1 ENCUESTA DEL CENTRO DE CONTACTO</a:t>
            </a:r>
            <a:endParaRPr lang="es-CO" dirty="0"/>
          </a:p>
        </p:txBody>
      </p:sp>
      <p:sp>
        <p:nvSpPr>
          <p:cNvPr id="70" name="Google Shape;70;p11">
            <a:extLst>
              <a:ext uri="{FF2B5EF4-FFF2-40B4-BE49-F238E27FC236}">
                <a16:creationId xmlns:a16="http://schemas.microsoft.com/office/drawing/2014/main" id="{72E7C7B2-B7D6-E372-9734-F7AC62E68C33}"/>
              </a:ext>
              <a:ext uri="{C183D7F6-B498-43B3-948B-1728B52AA6E4}">
                <adec:decorative xmlns:adec="http://schemas.microsoft.com/office/drawing/2017/decorative" val="1"/>
              </a:ext>
            </a:extLst>
          </p:cNvPr>
          <p:cNvSpPr txBox="1"/>
          <p:nvPr/>
        </p:nvSpPr>
        <p:spPr>
          <a:xfrm>
            <a:off x="1972800" y="0"/>
            <a:ext cx="6433200" cy="561975"/>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s-419" sz="2200" b="1" dirty="0">
                <a:solidFill>
                  <a:srgbClr val="00385F"/>
                </a:solidFill>
                <a:latin typeface="Montserrat"/>
                <a:ea typeface="Montserrat"/>
                <a:cs typeface="Montserrat"/>
                <a:sym typeface="Montserrat"/>
              </a:rPr>
              <a:t>LÍNEA 122 - PREGUNTA 1</a:t>
            </a:r>
            <a:endParaRPr sz="2200" b="1" dirty="0">
              <a:solidFill>
                <a:srgbClr val="00385F"/>
              </a:solidFill>
              <a:latin typeface="Montserrat"/>
              <a:ea typeface="Montserrat"/>
              <a:cs typeface="Montserrat"/>
              <a:sym typeface="Montserrat"/>
            </a:endParaRPr>
          </a:p>
        </p:txBody>
      </p:sp>
      <p:sp>
        <p:nvSpPr>
          <p:cNvPr id="71" name="Google Shape;71;p11">
            <a:extLst>
              <a:ext uri="{FF2B5EF4-FFF2-40B4-BE49-F238E27FC236}">
                <a16:creationId xmlns:a16="http://schemas.microsoft.com/office/drawing/2014/main" id="{3F11743B-3908-757B-8F6F-760F6242F062}"/>
              </a:ext>
            </a:extLst>
          </p:cNvPr>
          <p:cNvSpPr txBox="1"/>
          <p:nvPr/>
        </p:nvSpPr>
        <p:spPr>
          <a:xfrm>
            <a:off x="1973275" y="360000"/>
            <a:ext cx="6767954" cy="431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s-ES" sz="1800" dirty="0">
                <a:solidFill>
                  <a:srgbClr val="017B8F"/>
                </a:solidFill>
                <a:latin typeface="Montserrat"/>
                <a:ea typeface="Montserrat"/>
                <a:cs typeface="Montserrat"/>
                <a:sym typeface="Montserrat"/>
              </a:rPr>
              <a:t>Indique su grado de satisfacción con el servicio recibido</a:t>
            </a:r>
            <a:endParaRPr lang="es-419" sz="1800" dirty="0">
              <a:solidFill>
                <a:srgbClr val="017B8F"/>
              </a:solidFill>
              <a:latin typeface="Montserrat"/>
              <a:ea typeface="Montserrat"/>
              <a:cs typeface="Montserrat"/>
              <a:sym typeface="Montserrat"/>
            </a:endParaRPr>
          </a:p>
        </p:txBody>
      </p:sp>
      <p:graphicFrame>
        <p:nvGraphicFramePr>
          <p:cNvPr id="4" name="Tabla 3">
            <a:extLst>
              <a:ext uri="{FF2B5EF4-FFF2-40B4-BE49-F238E27FC236}">
                <a16:creationId xmlns:a16="http://schemas.microsoft.com/office/drawing/2014/main" id="{2A2E0AE5-0C67-A7EC-D7DD-DA85DB173663}"/>
              </a:ext>
            </a:extLst>
          </p:cNvPr>
          <p:cNvGraphicFramePr>
            <a:graphicFrameLocks noGrp="1"/>
          </p:cNvGraphicFramePr>
          <p:nvPr>
            <p:extLst>
              <p:ext uri="{D42A27DB-BD31-4B8C-83A1-F6EECF244321}">
                <p14:modId xmlns:p14="http://schemas.microsoft.com/office/powerpoint/2010/main" val="1656191735"/>
              </p:ext>
            </p:extLst>
          </p:nvPr>
        </p:nvGraphicFramePr>
        <p:xfrm>
          <a:off x="3528612" y="974103"/>
          <a:ext cx="4820256" cy="1216272"/>
        </p:xfrm>
        <a:graphic>
          <a:graphicData uri="http://schemas.openxmlformats.org/drawingml/2006/table">
            <a:tbl>
              <a:tblPr firstRow="1"/>
              <a:tblGrid>
                <a:gridCol w="1606752">
                  <a:extLst>
                    <a:ext uri="{9D8B030D-6E8A-4147-A177-3AD203B41FA5}">
                      <a16:colId xmlns:a16="http://schemas.microsoft.com/office/drawing/2014/main" val="4143197835"/>
                    </a:ext>
                  </a:extLst>
                </a:gridCol>
                <a:gridCol w="1606752">
                  <a:extLst>
                    <a:ext uri="{9D8B030D-6E8A-4147-A177-3AD203B41FA5}">
                      <a16:colId xmlns:a16="http://schemas.microsoft.com/office/drawing/2014/main" val="36280058"/>
                    </a:ext>
                  </a:extLst>
                </a:gridCol>
                <a:gridCol w="1606752">
                  <a:extLst>
                    <a:ext uri="{9D8B030D-6E8A-4147-A177-3AD203B41FA5}">
                      <a16:colId xmlns:a16="http://schemas.microsoft.com/office/drawing/2014/main" val="3731983919"/>
                    </a:ext>
                  </a:extLst>
                </a:gridCol>
              </a:tblGrid>
              <a:tr h="263772">
                <a:tc>
                  <a:txBody>
                    <a:bodyPr/>
                    <a:lstStyle/>
                    <a:p>
                      <a:pPr algn="ctr" fontAlgn="ctr">
                        <a:buNone/>
                      </a:pPr>
                      <a:r>
                        <a:rPr lang="es-CO" sz="1000" b="1" i="0" u="none" strike="noStrike" dirty="0">
                          <a:solidFill>
                            <a:srgbClr val="0097A7"/>
                          </a:solidFill>
                          <a:effectLst/>
                          <a:latin typeface="Roboto" panose="02000000000000000000" pitchFamily="2" charset="0"/>
                        </a:rPr>
                        <a:t>CALIFICACIÓN​</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s-CO" sz="1000" b="1" i="0" u="none" strike="noStrike" dirty="0">
                          <a:solidFill>
                            <a:srgbClr val="0097A7"/>
                          </a:solidFill>
                          <a:effectLst/>
                          <a:latin typeface="Roboto" panose="02000000000000000000" pitchFamily="2" charset="0"/>
                        </a:rPr>
                        <a:t>PRIMER SEMESTRE 2025</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s-CO" sz="1000" b="1" i="0" u="none" strike="noStrike" dirty="0">
                          <a:solidFill>
                            <a:srgbClr val="0097A7"/>
                          </a:solidFill>
                          <a:effectLst/>
                          <a:latin typeface="Roboto" panose="02000000000000000000" pitchFamily="2" charset="0"/>
                        </a:rPr>
                        <a:t>SEGUNDO SEMESTRE 2025</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026545576"/>
                  </a:ext>
                </a:extLst>
              </a:tr>
              <a:tr h="147104">
                <a:tc>
                  <a:txBody>
                    <a:bodyPr/>
                    <a:lstStyle/>
                    <a:p>
                      <a:pPr algn="l" fontAlgn="b">
                        <a:buNone/>
                      </a:pPr>
                      <a:r>
                        <a:rPr lang="es-CO" sz="1000" b="0" i="0" u="none" strike="noStrike">
                          <a:solidFill>
                            <a:srgbClr val="0097A7"/>
                          </a:solidFill>
                          <a:effectLst/>
                          <a:latin typeface="Roboto" panose="02000000000000000000" pitchFamily="2" charset="0"/>
                        </a:rPr>
                        <a:t>EXCELENTE</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r>
                        <a:rPr lang="es-CO" sz="1000" b="0" i="0" u="none" strike="noStrike" dirty="0">
                          <a:solidFill>
                            <a:srgbClr val="0097A7"/>
                          </a:solidFill>
                          <a:effectLst/>
                          <a:latin typeface="Roboto" panose="02000000000000000000" pitchFamily="2" charset="0"/>
                        </a:rPr>
                        <a:t>                  15.429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r>
                        <a:rPr lang="es-CO" sz="1000" b="0" i="0" u="none" strike="noStrike" dirty="0">
                          <a:solidFill>
                            <a:srgbClr val="0097A7"/>
                          </a:solidFill>
                          <a:effectLst/>
                          <a:latin typeface="Roboto" panose="02000000000000000000" pitchFamily="2" charset="0"/>
                        </a:rPr>
                        <a:t>                  43.219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046654696"/>
                  </a:ext>
                </a:extLst>
              </a:tr>
              <a:tr h="147104">
                <a:tc>
                  <a:txBody>
                    <a:bodyPr/>
                    <a:lstStyle/>
                    <a:p>
                      <a:pPr algn="l" fontAlgn="b">
                        <a:buNone/>
                      </a:pPr>
                      <a:r>
                        <a:rPr lang="es-CO" sz="1000" b="0" i="0" u="none" strike="noStrike">
                          <a:solidFill>
                            <a:srgbClr val="0097A7"/>
                          </a:solidFill>
                          <a:effectLst/>
                          <a:latin typeface="Roboto" panose="02000000000000000000" pitchFamily="2" charset="0"/>
                        </a:rPr>
                        <a:t>BUENO</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r>
                        <a:rPr lang="es-CO" sz="1000" b="0" i="0" u="none" strike="noStrike">
                          <a:solidFill>
                            <a:srgbClr val="0097A7"/>
                          </a:solidFill>
                          <a:effectLst/>
                          <a:latin typeface="Roboto" panose="02000000000000000000" pitchFamily="2" charset="0"/>
                        </a:rPr>
                        <a:t>                       996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r>
                        <a:rPr lang="es-CO" sz="1000" b="0" i="0" u="none" strike="noStrike" dirty="0">
                          <a:solidFill>
                            <a:srgbClr val="0097A7"/>
                          </a:solidFill>
                          <a:effectLst/>
                          <a:latin typeface="Roboto" panose="02000000000000000000" pitchFamily="2" charset="0"/>
                        </a:rPr>
                        <a:t>                    3.313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154992468"/>
                  </a:ext>
                </a:extLst>
              </a:tr>
              <a:tr h="147104">
                <a:tc>
                  <a:txBody>
                    <a:bodyPr/>
                    <a:lstStyle/>
                    <a:p>
                      <a:pPr algn="l" fontAlgn="b">
                        <a:buNone/>
                      </a:pPr>
                      <a:r>
                        <a:rPr lang="es-CO" sz="1000" b="0" i="0" u="none" strike="noStrike">
                          <a:solidFill>
                            <a:srgbClr val="0097A7"/>
                          </a:solidFill>
                          <a:effectLst/>
                          <a:latin typeface="Roboto" panose="02000000000000000000" pitchFamily="2" charset="0"/>
                        </a:rPr>
                        <a:t>REGULAR</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r>
                        <a:rPr lang="es-CO" sz="1000" b="0" i="0" u="none" strike="noStrike">
                          <a:solidFill>
                            <a:srgbClr val="0097A7"/>
                          </a:solidFill>
                          <a:effectLst/>
                          <a:latin typeface="Roboto" panose="02000000000000000000" pitchFamily="2" charset="0"/>
                        </a:rPr>
                        <a:t>                       281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r>
                        <a:rPr lang="es-CO" sz="1000" b="0" i="0" u="none" strike="noStrike" dirty="0">
                          <a:solidFill>
                            <a:srgbClr val="0097A7"/>
                          </a:solidFill>
                          <a:effectLst/>
                          <a:latin typeface="Roboto" panose="02000000000000000000" pitchFamily="2" charset="0"/>
                        </a:rPr>
                        <a:t>                       997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729324400"/>
                  </a:ext>
                </a:extLst>
              </a:tr>
              <a:tr h="147104">
                <a:tc>
                  <a:txBody>
                    <a:bodyPr/>
                    <a:lstStyle/>
                    <a:p>
                      <a:pPr algn="l" fontAlgn="b">
                        <a:buNone/>
                      </a:pPr>
                      <a:r>
                        <a:rPr lang="es-CO" sz="1000" b="0" i="0" u="none" strike="noStrike">
                          <a:solidFill>
                            <a:srgbClr val="0097A7"/>
                          </a:solidFill>
                          <a:effectLst/>
                          <a:latin typeface="Roboto" panose="02000000000000000000" pitchFamily="2" charset="0"/>
                        </a:rPr>
                        <a:t>MALO</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r>
                        <a:rPr lang="es-CO" sz="1000" b="0" i="0" u="none" strike="noStrike">
                          <a:solidFill>
                            <a:srgbClr val="0097A7"/>
                          </a:solidFill>
                          <a:effectLst/>
                          <a:latin typeface="Roboto" panose="02000000000000000000" pitchFamily="2" charset="0"/>
                        </a:rPr>
                        <a:t>                       134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r>
                        <a:rPr lang="es-CO" sz="1000" b="0" i="0" u="none" strike="noStrike" dirty="0">
                          <a:solidFill>
                            <a:srgbClr val="0097A7"/>
                          </a:solidFill>
                          <a:effectLst/>
                          <a:latin typeface="Roboto" panose="02000000000000000000" pitchFamily="2" charset="0"/>
                        </a:rPr>
                        <a:t>                       600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26625791"/>
                  </a:ext>
                </a:extLst>
              </a:tr>
              <a:tr h="147104">
                <a:tc>
                  <a:txBody>
                    <a:bodyPr/>
                    <a:lstStyle/>
                    <a:p>
                      <a:pPr algn="l" fontAlgn="b">
                        <a:buNone/>
                      </a:pPr>
                      <a:r>
                        <a:rPr lang="es-CO" sz="1000" b="0" i="0" u="none" strike="noStrike">
                          <a:solidFill>
                            <a:srgbClr val="0097A7"/>
                          </a:solidFill>
                          <a:effectLst/>
                          <a:latin typeface="Roboto" panose="02000000000000000000" pitchFamily="2" charset="0"/>
                        </a:rPr>
                        <a:t>MUY MALO</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r>
                        <a:rPr lang="es-CO" sz="1000" b="0" i="0" u="none" strike="noStrike">
                          <a:solidFill>
                            <a:srgbClr val="0097A7"/>
                          </a:solidFill>
                          <a:effectLst/>
                          <a:latin typeface="Roboto" panose="02000000000000000000" pitchFamily="2" charset="0"/>
                        </a:rPr>
                        <a:t>                       646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r>
                        <a:rPr lang="es-CO" sz="1000" b="0" i="0" u="none" strike="noStrike" dirty="0">
                          <a:solidFill>
                            <a:srgbClr val="0097A7"/>
                          </a:solidFill>
                          <a:effectLst/>
                          <a:latin typeface="Roboto" panose="02000000000000000000" pitchFamily="2" charset="0"/>
                        </a:rPr>
                        <a:t>                    1,521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716466329"/>
                  </a:ext>
                </a:extLst>
              </a:tr>
              <a:tr h="147104">
                <a:tc>
                  <a:txBody>
                    <a:bodyPr/>
                    <a:lstStyle/>
                    <a:p>
                      <a:pPr algn="r" fontAlgn="b">
                        <a:buNone/>
                      </a:pPr>
                      <a:r>
                        <a:rPr lang="es-CO" sz="1000" b="1" i="0" u="none" strike="noStrike" dirty="0">
                          <a:solidFill>
                            <a:srgbClr val="0097A7"/>
                          </a:solidFill>
                          <a:effectLst/>
                          <a:latin typeface="Roboto" panose="02000000000000000000" pitchFamily="2" charset="0"/>
                        </a:rPr>
                        <a:t>TOTAL</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r>
                        <a:rPr lang="es-CO" sz="1000" b="1" i="0" u="none" strike="noStrike" dirty="0">
                          <a:solidFill>
                            <a:srgbClr val="0097A7"/>
                          </a:solidFill>
                          <a:effectLst/>
                          <a:latin typeface="Roboto" panose="02000000000000000000" pitchFamily="2" charset="0"/>
                        </a:rPr>
                        <a:t>                  17.486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r>
                        <a:rPr lang="es-CO" sz="1000" b="1" i="0" u="none" strike="noStrike" dirty="0">
                          <a:solidFill>
                            <a:srgbClr val="0097A7"/>
                          </a:solidFill>
                          <a:effectLst/>
                          <a:latin typeface="Roboto" panose="02000000000000000000" pitchFamily="2" charset="0"/>
                        </a:rPr>
                        <a:t>                  49.650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224711129"/>
                  </a:ext>
                </a:extLst>
              </a:tr>
            </a:tbl>
          </a:graphicData>
        </a:graphic>
      </p:graphicFrame>
      <p:graphicFrame>
        <p:nvGraphicFramePr>
          <p:cNvPr id="2" name="Gráfico 1" descr="Gráfica comparativa de resultados de la encuesta de satisfacción del servicio prestado a través de la línea telefónica 122 de la Fiscalía General de la Nación. En el segundo semestre de 2025 predominan las calificaciones “Excelente” y “Bueno”, aunque se observa una leve variación frente al primer semestre.">
            <a:extLst>
              <a:ext uri="{FF2B5EF4-FFF2-40B4-BE49-F238E27FC236}">
                <a16:creationId xmlns:a16="http://schemas.microsoft.com/office/drawing/2014/main" id="{C88386CC-FB9E-97A0-C4C9-DCF4A74F9639}"/>
              </a:ext>
            </a:extLst>
          </p:cNvPr>
          <p:cNvGraphicFramePr/>
          <p:nvPr>
            <p:extLst>
              <p:ext uri="{D42A27DB-BD31-4B8C-83A1-F6EECF244321}">
                <p14:modId xmlns:p14="http://schemas.microsoft.com/office/powerpoint/2010/main" val="2012175102"/>
              </p:ext>
            </p:extLst>
          </p:nvPr>
        </p:nvGraphicFramePr>
        <p:xfrm>
          <a:off x="1755544" y="2278278"/>
          <a:ext cx="6362738" cy="250522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31174627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68">
          <a:extLst>
            <a:ext uri="{FF2B5EF4-FFF2-40B4-BE49-F238E27FC236}">
              <a16:creationId xmlns:a16="http://schemas.microsoft.com/office/drawing/2014/main" id="{E2D8B85B-9AB1-7B43-5B38-3F9709D98A05}"/>
            </a:ext>
          </a:extLst>
        </p:cNvPr>
        <p:cNvGrpSpPr/>
        <p:nvPr/>
      </p:nvGrpSpPr>
      <p:grpSpPr>
        <a:xfrm>
          <a:off x="0" y="0"/>
          <a:ext cx="0" cy="0"/>
          <a:chOff x="0" y="0"/>
          <a:chExt cx="0" cy="0"/>
        </a:xfrm>
      </p:grpSpPr>
      <p:sp>
        <p:nvSpPr>
          <p:cNvPr id="4" name="Título 3">
            <a:extLst>
              <a:ext uri="{FF2B5EF4-FFF2-40B4-BE49-F238E27FC236}">
                <a16:creationId xmlns:a16="http://schemas.microsoft.com/office/drawing/2014/main" id="{B3445494-5046-2DBF-ACCC-41A23633F6AE}"/>
              </a:ext>
            </a:extLst>
          </p:cNvPr>
          <p:cNvSpPr>
            <a:spLocks noGrp="1"/>
          </p:cNvSpPr>
          <p:nvPr>
            <p:ph type="title" idx="4294967295"/>
          </p:nvPr>
        </p:nvSpPr>
        <p:spPr>
          <a:xfrm>
            <a:off x="628650" y="-993775"/>
            <a:ext cx="7886700" cy="993775"/>
          </a:xfrm>
          <a:prstGeom prst="rect">
            <a:avLst/>
          </a:prstGeom>
        </p:spPr>
        <p:txBody>
          <a:bodyPr anchor="b"/>
          <a:lstStyle/>
          <a:p>
            <a:r>
              <a:rPr lang="es-ES" dirty="0"/>
              <a:t>LÍNEA 122 - PREGUNTA 2 ENCUESTA DEL CENTRO DE CONTACTO</a:t>
            </a:r>
            <a:endParaRPr lang="es-CO" dirty="0"/>
          </a:p>
        </p:txBody>
      </p:sp>
      <p:sp>
        <p:nvSpPr>
          <p:cNvPr id="2" name="Google Shape;70;p11">
            <a:extLst>
              <a:ext uri="{FF2B5EF4-FFF2-40B4-BE49-F238E27FC236}">
                <a16:creationId xmlns:a16="http://schemas.microsoft.com/office/drawing/2014/main" id="{19A75946-3D3E-C2B6-43F2-99A2EC600E06}"/>
              </a:ext>
              <a:ext uri="{C183D7F6-B498-43B3-948B-1728B52AA6E4}">
                <adec:decorative xmlns:adec="http://schemas.microsoft.com/office/drawing/2017/decorative" val="1"/>
              </a:ext>
            </a:extLst>
          </p:cNvPr>
          <p:cNvSpPr txBox="1"/>
          <p:nvPr/>
        </p:nvSpPr>
        <p:spPr>
          <a:xfrm>
            <a:off x="1972799" y="0"/>
            <a:ext cx="6837825" cy="59055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s-419" sz="2200" b="1" dirty="0">
                <a:solidFill>
                  <a:srgbClr val="00385F"/>
                </a:solidFill>
                <a:latin typeface="Montserrat"/>
                <a:ea typeface="Montserrat"/>
                <a:cs typeface="Montserrat"/>
                <a:sym typeface="Montserrat"/>
              </a:rPr>
              <a:t>LÍNEA 122 - PREGUNTA 2</a:t>
            </a:r>
            <a:endParaRPr sz="2200" b="1" dirty="0">
              <a:solidFill>
                <a:srgbClr val="00385F"/>
              </a:solidFill>
              <a:latin typeface="Montserrat"/>
              <a:ea typeface="Montserrat"/>
              <a:cs typeface="Montserrat"/>
              <a:sym typeface="Montserrat"/>
            </a:endParaRPr>
          </a:p>
        </p:txBody>
      </p:sp>
      <p:sp>
        <p:nvSpPr>
          <p:cNvPr id="71" name="Google Shape;71;p11">
            <a:extLst>
              <a:ext uri="{FF2B5EF4-FFF2-40B4-BE49-F238E27FC236}">
                <a16:creationId xmlns:a16="http://schemas.microsoft.com/office/drawing/2014/main" id="{CEACD4B7-EE6F-B1C6-0564-9B7DC6E61430}"/>
              </a:ext>
            </a:extLst>
          </p:cNvPr>
          <p:cNvSpPr txBox="1"/>
          <p:nvPr/>
        </p:nvSpPr>
        <p:spPr>
          <a:xfrm>
            <a:off x="1973275" y="360000"/>
            <a:ext cx="6767954" cy="431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s-ES" sz="1800" dirty="0">
                <a:solidFill>
                  <a:srgbClr val="017B8F"/>
                </a:solidFill>
                <a:latin typeface="Montserrat"/>
                <a:ea typeface="Montserrat"/>
                <a:cs typeface="Montserrat"/>
                <a:sym typeface="Montserrat"/>
              </a:rPr>
              <a:t>¿El agente resolvió su inquietud en esta llamada?</a:t>
            </a:r>
            <a:endParaRPr lang="es-419" sz="1800" dirty="0">
              <a:solidFill>
                <a:srgbClr val="017B8F"/>
              </a:solidFill>
              <a:latin typeface="Montserrat"/>
              <a:ea typeface="Montserrat"/>
              <a:cs typeface="Montserrat"/>
              <a:sym typeface="Montserrat"/>
            </a:endParaRPr>
          </a:p>
        </p:txBody>
      </p:sp>
      <p:graphicFrame>
        <p:nvGraphicFramePr>
          <p:cNvPr id="5" name="Tabla 4">
            <a:extLst>
              <a:ext uri="{FF2B5EF4-FFF2-40B4-BE49-F238E27FC236}">
                <a16:creationId xmlns:a16="http://schemas.microsoft.com/office/drawing/2014/main" id="{5349C1BD-DE6A-DD06-EFAD-80441775E737}"/>
              </a:ext>
            </a:extLst>
          </p:cNvPr>
          <p:cNvGraphicFramePr>
            <a:graphicFrameLocks noGrp="1"/>
          </p:cNvGraphicFramePr>
          <p:nvPr>
            <p:extLst>
              <p:ext uri="{D42A27DB-BD31-4B8C-83A1-F6EECF244321}">
                <p14:modId xmlns:p14="http://schemas.microsoft.com/office/powerpoint/2010/main" val="2108783028"/>
              </p:ext>
            </p:extLst>
          </p:nvPr>
        </p:nvGraphicFramePr>
        <p:xfrm>
          <a:off x="3434963" y="993775"/>
          <a:ext cx="4627659" cy="882650"/>
        </p:xfrm>
        <a:graphic>
          <a:graphicData uri="http://schemas.openxmlformats.org/drawingml/2006/table">
            <a:tbl>
              <a:tblPr firstRow="1"/>
              <a:tblGrid>
                <a:gridCol w="1367625">
                  <a:extLst>
                    <a:ext uri="{9D8B030D-6E8A-4147-A177-3AD203B41FA5}">
                      <a16:colId xmlns:a16="http://schemas.microsoft.com/office/drawing/2014/main" val="813199795"/>
                    </a:ext>
                  </a:extLst>
                </a:gridCol>
                <a:gridCol w="1518699">
                  <a:extLst>
                    <a:ext uri="{9D8B030D-6E8A-4147-A177-3AD203B41FA5}">
                      <a16:colId xmlns:a16="http://schemas.microsoft.com/office/drawing/2014/main" val="2553728056"/>
                    </a:ext>
                  </a:extLst>
                </a:gridCol>
                <a:gridCol w="1741335">
                  <a:extLst>
                    <a:ext uri="{9D8B030D-6E8A-4147-A177-3AD203B41FA5}">
                      <a16:colId xmlns:a16="http://schemas.microsoft.com/office/drawing/2014/main" val="4179471976"/>
                    </a:ext>
                  </a:extLst>
                </a:gridCol>
              </a:tblGrid>
              <a:tr h="330200">
                <a:tc>
                  <a:txBody>
                    <a:bodyPr/>
                    <a:lstStyle/>
                    <a:p>
                      <a:pPr algn="ctr" fontAlgn="ctr">
                        <a:buNone/>
                      </a:pPr>
                      <a:r>
                        <a:rPr lang="es-CO" sz="1000" b="1" i="0" u="none" strike="noStrike" dirty="0">
                          <a:solidFill>
                            <a:srgbClr val="0097A7"/>
                          </a:solidFill>
                          <a:effectLst/>
                          <a:latin typeface="Roboto" panose="02000000000000000000" pitchFamily="2" charset="0"/>
                        </a:rPr>
                        <a:t>CALIFICACIÓN​</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s-CO" sz="1000" b="1" i="0" u="none" strike="noStrike" dirty="0">
                          <a:solidFill>
                            <a:srgbClr val="0097A7"/>
                          </a:solidFill>
                          <a:effectLst/>
                          <a:latin typeface="Roboto" panose="02000000000000000000" pitchFamily="2" charset="0"/>
                        </a:rPr>
                        <a:t>PRIMER SEMESTRE 2025</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s-CO" sz="1000" b="1" i="0" u="none" strike="noStrike" dirty="0">
                          <a:solidFill>
                            <a:srgbClr val="0097A7"/>
                          </a:solidFill>
                          <a:effectLst/>
                          <a:latin typeface="Roboto" panose="02000000000000000000" pitchFamily="2" charset="0"/>
                        </a:rPr>
                        <a:t>SEGUNDO SEMESTRE 2025</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303563014"/>
                  </a:ext>
                </a:extLst>
              </a:tr>
              <a:tr h="184150">
                <a:tc>
                  <a:txBody>
                    <a:bodyPr/>
                    <a:lstStyle/>
                    <a:p>
                      <a:pPr algn="l" fontAlgn="b">
                        <a:buNone/>
                      </a:pPr>
                      <a:r>
                        <a:rPr lang="es-CO" sz="1000" b="0" i="0" u="none" strike="noStrike" dirty="0">
                          <a:solidFill>
                            <a:srgbClr val="0097A7"/>
                          </a:solidFill>
                          <a:effectLst/>
                          <a:latin typeface="Roboto" panose="02000000000000000000" pitchFamily="2" charset="0"/>
                        </a:rPr>
                        <a:t>SI</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r>
                        <a:rPr lang="es-CO" sz="1000" b="0" i="0" u="none" strike="noStrike" dirty="0">
                          <a:solidFill>
                            <a:srgbClr val="0097A7"/>
                          </a:solidFill>
                          <a:effectLst/>
                          <a:latin typeface="Roboto" panose="02000000000000000000" pitchFamily="2" charset="0"/>
                        </a:rPr>
                        <a:t>                  11.615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r>
                        <a:rPr lang="es-CO" sz="1000" b="0" i="0" u="none" strike="noStrike" dirty="0">
                          <a:solidFill>
                            <a:srgbClr val="0097A7"/>
                          </a:solidFill>
                          <a:effectLst/>
                          <a:latin typeface="Roboto" panose="02000000000000000000" pitchFamily="2" charset="0"/>
                        </a:rPr>
                        <a:t>                  38.651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68340879"/>
                  </a:ext>
                </a:extLst>
              </a:tr>
              <a:tr h="184150">
                <a:tc>
                  <a:txBody>
                    <a:bodyPr/>
                    <a:lstStyle/>
                    <a:p>
                      <a:pPr algn="l" fontAlgn="b">
                        <a:buNone/>
                      </a:pPr>
                      <a:r>
                        <a:rPr lang="es-CO" sz="1000" b="0" i="0" u="none" strike="noStrike" dirty="0">
                          <a:solidFill>
                            <a:srgbClr val="0097A7"/>
                          </a:solidFill>
                          <a:effectLst/>
                          <a:latin typeface="Roboto" panose="02000000000000000000" pitchFamily="2" charset="0"/>
                        </a:rPr>
                        <a:t>NO</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r>
                        <a:rPr lang="es-CO" sz="1000" b="0" i="0" u="none" strike="noStrike">
                          <a:solidFill>
                            <a:srgbClr val="0097A7"/>
                          </a:solidFill>
                          <a:effectLst/>
                          <a:latin typeface="Roboto" panose="02000000000000000000" pitchFamily="2" charset="0"/>
                        </a:rPr>
                        <a:t>                       829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r>
                        <a:rPr lang="es-CO" sz="1000" b="0" i="0" u="none" strike="noStrike" dirty="0">
                          <a:solidFill>
                            <a:srgbClr val="0097A7"/>
                          </a:solidFill>
                          <a:effectLst/>
                          <a:latin typeface="Roboto" panose="02000000000000000000" pitchFamily="2" charset="0"/>
                        </a:rPr>
                        <a:t>                    2.633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288901748"/>
                  </a:ext>
                </a:extLst>
              </a:tr>
              <a:tr h="184150">
                <a:tc>
                  <a:txBody>
                    <a:bodyPr/>
                    <a:lstStyle/>
                    <a:p>
                      <a:pPr algn="r" fontAlgn="b">
                        <a:buNone/>
                      </a:pPr>
                      <a:r>
                        <a:rPr lang="es-CO" sz="1000" b="1" i="0" u="none" strike="noStrike">
                          <a:solidFill>
                            <a:srgbClr val="0097A7"/>
                          </a:solidFill>
                          <a:effectLst/>
                          <a:latin typeface="Roboto" panose="02000000000000000000" pitchFamily="2" charset="0"/>
                        </a:rPr>
                        <a:t>TOTAL</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r>
                        <a:rPr lang="es-CO" sz="1000" b="1" i="0" u="none" strike="noStrike" dirty="0">
                          <a:solidFill>
                            <a:srgbClr val="0097A7"/>
                          </a:solidFill>
                          <a:effectLst/>
                          <a:latin typeface="Roboto" panose="02000000000000000000" pitchFamily="2" charset="0"/>
                        </a:rPr>
                        <a:t>                  12.444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r>
                        <a:rPr lang="es-CO" sz="1000" b="1" i="0" u="none" strike="noStrike" dirty="0">
                          <a:solidFill>
                            <a:srgbClr val="0097A7"/>
                          </a:solidFill>
                          <a:effectLst/>
                          <a:latin typeface="Roboto" panose="02000000000000000000" pitchFamily="2" charset="0"/>
                        </a:rPr>
                        <a:t>                  41.284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820305898"/>
                  </a:ext>
                </a:extLst>
              </a:tr>
            </a:tbl>
          </a:graphicData>
        </a:graphic>
      </p:graphicFrame>
      <p:graphicFrame>
        <p:nvGraphicFramePr>
          <p:cNvPr id="3" name="Gráfico 2" descr="Gráfica comparativa que muestra si el agente de la línea 122 resolvió la inquietud del usuario durante la llamada. En el segundo semestre de 2025 se mantiene una alta proporción de respuestas afirmativas, evidenciando una tendencia estable en la capacidad de resolución del canal.">
            <a:extLst>
              <a:ext uri="{FF2B5EF4-FFF2-40B4-BE49-F238E27FC236}">
                <a16:creationId xmlns:a16="http://schemas.microsoft.com/office/drawing/2014/main" id="{ABA24F60-0AF6-2AD4-1CE0-7562ECB8D6B0}"/>
              </a:ext>
            </a:extLst>
          </p:cNvPr>
          <p:cNvGraphicFramePr/>
          <p:nvPr>
            <p:extLst>
              <p:ext uri="{D42A27DB-BD31-4B8C-83A1-F6EECF244321}">
                <p14:modId xmlns:p14="http://schemas.microsoft.com/office/powerpoint/2010/main" val="3567980232"/>
              </p:ext>
            </p:extLst>
          </p:nvPr>
        </p:nvGraphicFramePr>
        <p:xfrm>
          <a:off x="1486927" y="2289600"/>
          <a:ext cx="6937074" cy="24939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28999069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68">
          <a:extLst>
            <a:ext uri="{FF2B5EF4-FFF2-40B4-BE49-F238E27FC236}">
              <a16:creationId xmlns:a16="http://schemas.microsoft.com/office/drawing/2014/main" id="{A4775ADB-4080-D864-7A0C-C3482E129773}"/>
            </a:ext>
          </a:extLst>
        </p:cNvPr>
        <p:cNvGrpSpPr/>
        <p:nvPr/>
      </p:nvGrpSpPr>
      <p:grpSpPr>
        <a:xfrm>
          <a:off x="0" y="0"/>
          <a:ext cx="0" cy="0"/>
          <a:chOff x="0" y="0"/>
          <a:chExt cx="0" cy="0"/>
        </a:xfrm>
      </p:grpSpPr>
      <p:sp>
        <p:nvSpPr>
          <p:cNvPr id="4" name="Título 3">
            <a:extLst>
              <a:ext uri="{FF2B5EF4-FFF2-40B4-BE49-F238E27FC236}">
                <a16:creationId xmlns:a16="http://schemas.microsoft.com/office/drawing/2014/main" id="{665BFD3D-A43F-1619-D88B-9D09460A276F}"/>
              </a:ext>
            </a:extLst>
          </p:cNvPr>
          <p:cNvSpPr>
            <a:spLocks noGrp="1"/>
          </p:cNvSpPr>
          <p:nvPr>
            <p:ph type="title" idx="4294967295"/>
          </p:nvPr>
        </p:nvSpPr>
        <p:spPr>
          <a:xfrm>
            <a:off x="628650" y="-993775"/>
            <a:ext cx="7886700" cy="993775"/>
          </a:xfrm>
          <a:prstGeom prst="rect">
            <a:avLst/>
          </a:prstGeom>
        </p:spPr>
        <p:txBody>
          <a:bodyPr anchor="b"/>
          <a:lstStyle/>
          <a:p>
            <a:r>
              <a:rPr lang="es-ES" dirty="0"/>
              <a:t>LÍNEA 122 - PREGUNTA 3 ENCUESTA DEL CENTRO DE CONTACTO</a:t>
            </a:r>
            <a:endParaRPr lang="es-CO" dirty="0"/>
          </a:p>
        </p:txBody>
      </p:sp>
      <p:sp>
        <p:nvSpPr>
          <p:cNvPr id="2" name="Google Shape;70;p11">
            <a:extLst>
              <a:ext uri="{FF2B5EF4-FFF2-40B4-BE49-F238E27FC236}">
                <a16:creationId xmlns:a16="http://schemas.microsoft.com/office/drawing/2014/main" id="{DF5A735B-F5EA-C429-B84A-F44F1B8C18DA}"/>
              </a:ext>
              <a:ext uri="{C183D7F6-B498-43B3-948B-1728B52AA6E4}">
                <adec:decorative xmlns:adec="http://schemas.microsoft.com/office/drawing/2017/decorative" val="1"/>
              </a:ext>
            </a:extLst>
          </p:cNvPr>
          <p:cNvSpPr txBox="1"/>
          <p:nvPr/>
        </p:nvSpPr>
        <p:spPr>
          <a:xfrm>
            <a:off x="1972800" y="0"/>
            <a:ext cx="6904800" cy="55245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s-419" sz="2200" b="1" dirty="0">
                <a:solidFill>
                  <a:srgbClr val="00385F"/>
                </a:solidFill>
                <a:latin typeface="Montserrat"/>
                <a:ea typeface="Montserrat"/>
                <a:cs typeface="Montserrat"/>
                <a:sym typeface="Montserrat"/>
              </a:rPr>
              <a:t>LÍNEA 122 - PREGUNTA 3</a:t>
            </a:r>
            <a:endParaRPr sz="2200" b="1" dirty="0">
              <a:solidFill>
                <a:srgbClr val="00385F"/>
              </a:solidFill>
              <a:latin typeface="Montserrat"/>
              <a:ea typeface="Montserrat"/>
              <a:cs typeface="Montserrat"/>
              <a:sym typeface="Montserrat"/>
            </a:endParaRPr>
          </a:p>
        </p:txBody>
      </p:sp>
      <p:sp>
        <p:nvSpPr>
          <p:cNvPr id="71" name="Google Shape;71;p11">
            <a:extLst>
              <a:ext uri="{FF2B5EF4-FFF2-40B4-BE49-F238E27FC236}">
                <a16:creationId xmlns:a16="http://schemas.microsoft.com/office/drawing/2014/main" id="{56CADBF4-4018-9EFA-4468-F3C5C38600C0}"/>
              </a:ext>
            </a:extLst>
          </p:cNvPr>
          <p:cNvSpPr txBox="1"/>
          <p:nvPr/>
        </p:nvSpPr>
        <p:spPr>
          <a:xfrm>
            <a:off x="1973275" y="360000"/>
            <a:ext cx="6989750" cy="431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s-ES" sz="1800" dirty="0">
                <a:solidFill>
                  <a:srgbClr val="017B8F"/>
                </a:solidFill>
                <a:latin typeface="Montserrat"/>
                <a:ea typeface="Montserrat"/>
                <a:cs typeface="Montserrat"/>
                <a:sym typeface="Montserrat"/>
              </a:rPr>
              <a:t>¿Se encuentra satisfecho con el tiempo de respuesta para atender esta llamada?</a:t>
            </a:r>
            <a:endParaRPr lang="es-419" sz="1800" dirty="0">
              <a:solidFill>
                <a:srgbClr val="017B8F"/>
              </a:solidFill>
              <a:latin typeface="Montserrat"/>
              <a:ea typeface="Montserrat"/>
              <a:cs typeface="Montserrat"/>
              <a:sym typeface="Montserrat"/>
            </a:endParaRPr>
          </a:p>
        </p:txBody>
      </p:sp>
      <p:graphicFrame>
        <p:nvGraphicFramePr>
          <p:cNvPr id="5" name="Tabla 4">
            <a:extLst>
              <a:ext uri="{FF2B5EF4-FFF2-40B4-BE49-F238E27FC236}">
                <a16:creationId xmlns:a16="http://schemas.microsoft.com/office/drawing/2014/main" id="{4E5BB41B-2051-5764-C17F-DEC5E2016701}"/>
              </a:ext>
            </a:extLst>
          </p:cNvPr>
          <p:cNvGraphicFramePr>
            <a:graphicFrameLocks noGrp="1"/>
          </p:cNvGraphicFramePr>
          <p:nvPr>
            <p:extLst>
              <p:ext uri="{D42A27DB-BD31-4B8C-83A1-F6EECF244321}">
                <p14:modId xmlns:p14="http://schemas.microsoft.com/office/powerpoint/2010/main" val="1612670655"/>
              </p:ext>
            </p:extLst>
          </p:nvPr>
        </p:nvGraphicFramePr>
        <p:xfrm>
          <a:off x="2804432" y="1072066"/>
          <a:ext cx="5449023" cy="882650"/>
        </p:xfrm>
        <a:graphic>
          <a:graphicData uri="http://schemas.openxmlformats.org/drawingml/2006/table">
            <a:tbl>
              <a:tblPr firstRow="1"/>
              <a:tblGrid>
                <a:gridCol w="1816341">
                  <a:extLst>
                    <a:ext uri="{9D8B030D-6E8A-4147-A177-3AD203B41FA5}">
                      <a16:colId xmlns:a16="http://schemas.microsoft.com/office/drawing/2014/main" val="1411523625"/>
                    </a:ext>
                  </a:extLst>
                </a:gridCol>
                <a:gridCol w="1816341">
                  <a:extLst>
                    <a:ext uri="{9D8B030D-6E8A-4147-A177-3AD203B41FA5}">
                      <a16:colId xmlns:a16="http://schemas.microsoft.com/office/drawing/2014/main" val="2110959015"/>
                    </a:ext>
                  </a:extLst>
                </a:gridCol>
                <a:gridCol w="1816341">
                  <a:extLst>
                    <a:ext uri="{9D8B030D-6E8A-4147-A177-3AD203B41FA5}">
                      <a16:colId xmlns:a16="http://schemas.microsoft.com/office/drawing/2014/main" val="4093540361"/>
                    </a:ext>
                  </a:extLst>
                </a:gridCol>
              </a:tblGrid>
              <a:tr h="330200">
                <a:tc>
                  <a:txBody>
                    <a:bodyPr/>
                    <a:lstStyle/>
                    <a:p>
                      <a:pPr algn="ctr" fontAlgn="ctr">
                        <a:buNone/>
                      </a:pPr>
                      <a:r>
                        <a:rPr lang="es-CO" sz="1100" b="1" i="0" u="none" strike="noStrike" dirty="0">
                          <a:solidFill>
                            <a:srgbClr val="0097A7"/>
                          </a:solidFill>
                          <a:effectLst/>
                          <a:latin typeface="Roboto" panose="02000000000000000000" pitchFamily="2" charset="0"/>
                        </a:rPr>
                        <a:t>CALIFICACIÓN​</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s-CO" sz="1100" b="1" i="0" u="none" strike="noStrike" dirty="0">
                          <a:solidFill>
                            <a:srgbClr val="0097A7"/>
                          </a:solidFill>
                          <a:effectLst/>
                          <a:latin typeface="Roboto" panose="02000000000000000000" pitchFamily="2" charset="0"/>
                        </a:rPr>
                        <a:t>PRIMER SEMESTRE 2025</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s-CO" sz="1100" b="1" i="0" u="none" strike="noStrike" dirty="0">
                          <a:solidFill>
                            <a:srgbClr val="0097A7"/>
                          </a:solidFill>
                          <a:effectLst/>
                          <a:latin typeface="Roboto" panose="02000000000000000000" pitchFamily="2" charset="0"/>
                        </a:rPr>
                        <a:t>SEGUNDO SEMESTRE 2025</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059174633"/>
                  </a:ext>
                </a:extLst>
              </a:tr>
              <a:tr h="184150">
                <a:tc>
                  <a:txBody>
                    <a:bodyPr/>
                    <a:lstStyle/>
                    <a:p>
                      <a:pPr algn="l" fontAlgn="b">
                        <a:buNone/>
                      </a:pPr>
                      <a:r>
                        <a:rPr lang="es-CO" sz="1100" b="0" i="0" u="none" strike="noStrike">
                          <a:solidFill>
                            <a:srgbClr val="0097A7"/>
                          </a:solidFill>
                          <a:effectLst/>
                          <a:latin typeface="Roboto" panose="02000000000000000000" pitchFamily="2" charset="0"/>
                        </a:rPr>
                        <a:t>SI</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r>
                        <a:rPr lang="es-CO" sz="1100" b="0" i="0" u="none" strike="noStrike" dirty="0">
                          <a:solidFill>
                            <a:srgbClr val="0097A7"/>
                          </a:solidFill>
                          <a:effectLst/>
                          <a:latin typeface="Roboto" panose="02000000000000000000" pitchFamily="2" charset="0"/>
                        </a:rPr>
                        <a:t>                  11.480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r>
                        <a:rPr lang="es-CO" sz="1100" b="0" i="0" u="none" strike="noStrike" dirty="0">
                          <a:solidFill>
                            <a:srgbClr val="0097A7"/>
                          </a:solidFill>
                          <a:effectLst/>
                          <a:latin typeface="Roboto" panose="02000000000000000000" pitchFamily="2" charset="0"/>
                        </a:rPr>
                        <a:t>                  37.500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098624994"/>
                  </a:ext>
                </a:extLst>
              </a:tr>
              <a:tr h="184150">
                <a:tc>
                  <a:txBody>
                    <a:bodyPr/>
                    <a:lstStyle/>
                    <a:p>
                      <a:pPr algn="l" fontAlgn="b">
                        <a:buNone/>
                      </a:pPr>
                      <a:r>
                        <a:rPr lang="es-CO" sz="1100" b="0" i="0" u="none" strike="noStrike">
                          <a:solidFill>
                            <a:srgbClr val="0097A7"/>
                          </a:solidFill>
                          <a:effectLst/>
                          <a:latin typeface="Roboto" panose="02000000000000000000" pitchFamily="2" charset="0"/>
                        </a:rPr>
                        <a:t>NO</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r>
                        <a:rPr lang="es-CO" sz="1100" b="0" i="0" u="none" strike="noStrike">
                          <a:solidFill>
                            <a:srgbClr val="0097A7"/>
                          </a:solidFill>
                          <a:effectLst/>
                          <a:latin typeface="Roboto" panose="02000000000000000000" pitchFamily="2" charset="0"/>
                        </a:rPr>
                        <a:t>                       973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r>
                        <a:rPr lang="es-CO" sz="1100" b="0" i="0" u="none" strike="noStrike" dirty="0">
                          <a:solidFill>
                            <a:srgbClr val="0097A7"/>
                          </a:solidFill>
                          <a:effectLst/>
                          <a:latin typeface="Roboto" panose="02000000000000000000" pitchFamily="2" charset="0"/>
                        </a:rPr>
                        <a:t>                    3.578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904930652"/>
                  </a:ext>
                </a:extLst>
              </a:tr>
              <a:tr h="184150">
                <a:tc>
                  <a:txBody>
                    <a:bodyPr/>
                    <a:lstStyle/>
                    <a:p>
                      <a:pPr algn="r" fontAlgn="b">
                        <a:buNone/>
                      </a:pPr>
                      <a:r>
                        <a:rPr lang="es-CO" sz="1100" b="1" i="0" u="none" strike="noStrike">
                          <a:solidFill>
                            <a:srgbClr val="0097A7"/>
                          </a:solidFill>
                          <a:effectLst/>
                          <a:latin typeface="Roboto" panose="02000000000000000000" pitchFamily="2" charset="0"/>
                        </a:rPr>
                        <a:t>TOTAL</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r>
                        <a:rPr lang="es-CO" sz="1100" b="1" i="0" u="none" strike="noStrike" dirty="0">
                          <a:solidFill>
                            <a:srgbClr val="0097A7"/>
                          </a:solidFill>
                          <a:effectLst/>
                          <a:latin typeface="Roboto" panose="02000000000000000000" pitchFamily="2" charset="0"/>
                        </a:rPr>
                        <a:t>                  12.453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r>
                        <a:rPr lang="es-CO" sz="1100" b="1" i="0" u="none" strike="noStrike" dirty="0">
                          <a:solidFill>
                            <a:srgbClr val="0097A7"/>
                          </a:solidFill>
                          <a:effectLst/>
                          <a:latin typeface="Roboto" panose="02000000000000000000" pitchFamily="2" charset="0"/>
                        </a:rPr>
                        <a:t>                  41.078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78230190"/>
                  </a:ext>
                </a:extLst>
              </a:tr>
            </a:tbl>
          </a:graphicData>
        </a:graphic>
      </p:graphicFrame>
      <p:graphicFrame>
        <p:nvGraphicFramePr>
          <p:cNvPr id="3" name="Gráfico 2" descr="Gráfica comparativa de la percepción de los usuarios sobre el tiempo de respuesta para la atención de llamadas en la línea 122. Los resultados del segundo semestre de 2025 reflejan niveles de satisfacción similares a los del primer semestre, con variaciones asociadas a la demanda del servicio.">
            <a:extLst>
              <a:ext uri="{FF2B5EF4-FFF2-40B4-BE49-F238E27FC236}">
                <a16:creationId xmlns:a16="http://schemas.microsoft.com/office/drawing/2014/main" id="{AC6116EC-1DDA-5934-854A-CB6CE90D7B13}"/>
              </a:ext>
            </a:extLst>
          </p:cNvPr>
          <p:cNvGraphicFramePr/>
          <p:nvPr>
            <p:extLst>
              <p:ext uri="{D42A27DB-BD31-4B8C-83A1-F6EECF244321}">
                <p14:modId xmlns:p14="http://schemas.microsoft.com/office/powerpoint/2010/main" val="248955521"/>
              </p:ext>
            </p:extLst>
          </p:nvPr>
        </p:nvGraphicFramePr>
        <p:xfrm>
          <a:off x="1431959" y="2123864"/>
          <a:ext cx="7083391" cy="265963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6745727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68">
          <a:extLst>
            <a:ext uri="{FF2B5EF4-FFF2-40B4-BE49-F238E27FC236}">
              <a16:creationId xmlns:a16="http://schemas.microsoft.com/office/drawing/2014/main" id="{FFD0024B-E930-BD7A-F9CE-77EB1A95D8B9}"/>
            </a:ext>
          </a:extLst>
        </p:cNvPr>
        <p:cNvGrpSpPr/>
        <p:nvPr/>
      </p:nvGrpSpPr>
      <p:grpSpPr>
        <a:xfrm>
          <a:off x="0" y="0"/>
          <a:ext cx="0" cy="0"/>
          <a:chOff x="0" y="0"/>
          <a:chExt cx="0" cy="0"/>
        </a:xfrm>
      </p:grpSpPr>
      <p:sp>
        <p:nvSpPr>
          <p:cNvPr id="4" name="Título 3">
            <a:extLst>
              <a:ext uri="{FF2B5EF4-FFF2-40B4-BE49-F238E27FC236}">
                <a16:creationId xmlns:a16="http://schemas.microsoft.com/office/drawing/2014/main" id="{395078ED-B962-1F4A-D0AA-5CAC3BB20983}"/>
              </a:ext>
            </a:extLst>
          </p:cNvPr>
          <p:cNvSpPr>
            <a:spLocks noGrp="1"/>
          </p:cNvSpPr>
          <p:nvPr>
            <p:ph type="title" idx="4294967295"/>
          </p:nvPr>
        </p:nvSpPr>
        <p:spPr>
          <a:xfrm>
            <a:off x="628650" y="-993775"/>
            <a:ext cx="7886700" cy="993775"/>
          </a:xfrm>
          <a:prstGeom prst="rect">
            <a:avLst/>
          </a:prstGeom>
        </p:spPr>
        <p:txBody>
          <a:bodyPr anchor="b"/>
          <a:lstStyle/>
          <a:p>
            <a:r>
              <a:rPr lang="es-ES" dirty="0"/>
              <a:t>CHAT - PREGUNTA 1 ENCUESTA DEL CENTRO DE CONTACTO</a:t>
            </a:r>
            <a:endParaRPr lang="es-CO" dirty="0"/>
          </a:p>
        </p:txBody>
      </p:sp>
      <p:sp>
        <p:nvSpPr>
          <p:cNvPr id="2" name="Google Shape;70;p11">
            <a:extLst>
              <a:ext uri="{FF2B5EF4-FFF2-40B4-BE49-F238E27FC236}">
                <a16:creationId xmlns:a16="http://schemas.microsoft.com/office/drawing/2014/main" id="{4FDDDAC3-E96D-E236-280A-D965052BFC13}"/>
              </a:ext>
              <a:ext uri="{C183D7F6-B498-43B3-948B-1728B52AA6E4}">
                <adec:decorative xmlns:adec="http://schemas.microsoft.com/office/drawing/2017/decorative" val="1"/>
              </a:ext>
            </a:extLst>
          </p:cNvPr>
          <p:cNvSpPr txBox="1"/>
          <p:nvPr/>
        </p:nvSpPr>
        <p:spPr>
          <a:xfrm>
            <a:off x="1972800" y="0"/>
            <a:ext cx="6904800" cy="562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s-419" sz="2200" b="1" dirty="0">
                <a:solidFill>
                  <a:srgbClr val="00385F"/>
                </a:solidFill>
                <a:latin typeface="Montserrat"/>
                <a:ea typeface="Montserrat"/>
                <a:cs typeface="Montserrat"/>
                <a:sym typeface="Montserrat"/>
              </a:rPr>
              <a:t>CHAT - PREGUNTA 1</a:t>
            </a:r>
            <a:endParaRPr sz="2200" b="1" dirty="0">
              <a:solidFill>
                <a:srgbClr val="00385F"/>
              </a:solidFill>
              <a:latin typeface="Montserrat"/>
              <a:ea typeface="Montserrat"/>
              <a:cs typeface="Montserrat"/>
              <a:sym typeface="Montserrat"/>
            </a:endParaRPr>
          </a:p>
        </p:txBody>
      </p:sp>
      <p:sp>
        <p:nvSpPr>
          <p:cNvPr id="71" name="Google Shape;71;p11">
            <a:extLst>
              <a:ext uri="{FF2B5EF4-FFF2-40B4-BE49-F238E27FC236}">
                <a16:creationId xmlns:a16="http://schemas.microsoft.com/office/drawing/2014/main" id="{4990CE1A-ADB4-750B-2E7D-6C4C9303C584}"/>
              </a:ext>
            </a:extLst>
          </p:cNvPr>
          <p:cNvSpPr txBox="1"/>
          <p:nvPr/>
        </p:nvSpPr>
        <p:spPr>
          <a:xfrm>
            <a:off x="1973275" y="360000"/>
            <a:ext cx="6767954" cy="431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s-ES" sz="1800" dirty="0">
                <a:solidFill>
                  <a:srgbClr val="017B8F"/>
                </a:solidFill>
                <a:latin typeface="Montserrat"/>
                <a:ea typeface="Montserrat"/>
                <a:cs typeface="Montserrat"/>
                <a:sym typeface="Montserrat"/>
              </a:rPr>
              <a:t>Indique su grado de satisfacción general con el servicio recibido</a:t>
            </a:r>
            <a:endParaRPr lang="es-419" sz="1800" dirty="0">
              <a:solidFill>
                <a:srgbClr val="017B8F"/>
              </a:solidFill>
              <a:latin typeface="Montserrat"/>
              <a:ea typeface="Montserrat"/>
              <a:cs typeface="Montserrat"/>
              <a:sym typeface="Montserrat"/>
            </a:endParaRPr>
          </a:p>
        </p:txBody>
      </p:sp>
      <p:graphicFrame>
        <p:nvGraphicFramePr>
          <p:cNvPr id="5" name="Tabla 4">
            <a:extLst>
              <a:ext uri="{FF2B5EF4-FFF2-40B4-BE49-F238E27FC236}">
                <a16:creationId xmlns:a16="http://schemas.microsoft.com/office/drawing/2014/main" id="{E8BF4B49-9855-4DEA-1367-4D22E50821B9}"/>
              </a:ext>
            </a:extLst>
          </p:cNvPr>
          <p:cNvGraphicFramePr>
            <a:graphicFrameLocks noGrp="1"/>
          </p:cNvGraphicFramePr>
          <p:nvPr>
            <p:extLst>
              <p:ext uri="{D42A27DB-BD31-4B8C-83A1-F6EECF244321}">
                <p14:modId xmlns:p14="http://schemas.microsoft.com/office/powerpoint/2010/main" val="839581704"/>
              </p:ext>
            </p:extLst>
          </p:nvPr>
        </p:nvGraphicFramePr>
        <p:xfrm>
          <a:off x="3172571" y="953505"/>
          <a:ext cx="5263764" cy="1236237"/>
        </p:xfrm>
        <a:graphic>
          <a:graphicData uri="http://schemas.openxmlformats.org/drawingml/2006/table">
            <a:tbl>
              <a:tblPr firstRow="1"/>
              <a:tblGrid>
                <a:gridCol w="1754588">
                  <a:extLst>
                    <a:ext uri="{9D8B030D-6E8A-4147-A177-3AD203B41FA5}">
                      <a16:colId xmlns:a16="http://schemas.microsoft.com/office/drawing/2014/main" val="877074431"/>
                    </a:ext>
                  </a:extLst>
                </a:gridCol>
                <a:gridCol w="1754588">
                  <a:extLst>
                    <a:ext uri="{9D8B030D-6E8A-4147-A177-3AD203B41FA5}">
                      <a16:colId xmlns:a16="http://schemas.microsoft.com/office/drawing/2014/main" val="3545272091"/>
                    </a:ext>
                  </a:extLst>
                </a:gridCol>
                <a:gridCol w="1754588">
                  <a:extLst>
                    <a:ext uri="{9D8B030D-6E8A-4147-A177-3AD203B41FA5}">
                      <a16:colId xmlns:a16="http://schemas.microsoft.com/office/drawing/2014/main" val="3967914675"/>
                    </a:ext>
                  </a:extLst>
                </a:gridCol>
              </a:tblGrid>
              <a:tr h="238017">
                <a:tc>
                  <a:txBody>
                    <a:bodyPr/>
                    <a:lstStyle/>
                    <a:p>
                      <a:pPr algn="ctr" fontAlgn="ctr">
                        <a:buNone/>
                      </a:pPr>
                      <a:r>
                        <a:rPr lang="es-CO" sz="1050" b="1" i="0" u="none" strike="noStrike" dirty="0">
                          <a:solidFill>
                            <a:srgbClr val="0097A7"/>
                          </a:solidFill>
                          <a:effectLst/>
                          <a:latin typeface="Roboto" panose="02000000000000000000" pitchFamily="2" charset="0"/>
                        </a:rPr>
                        <a:t>CALIFICACIÓN​</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s-CO" sz="1050" b="1" i="0" u="none" strike="noStrike" dirty="0">
                          <a:solidFill>
                            <a:srgbClr val="0097A7"/>
                          </a:solidFill>
                          <a:effectLst/>
                          <a:latin typeface="Roboto" panose="02000000000000000000" pitchFamily="2" charset="0"/>
                        </a:rPr>
                        <a:t>PRIMER SEMESTRE 2025</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s-CO" sz="1050" b="1" i="0" u="none" strike="noStrike" dirty="0">
                          <a:solidFill>
                            <a:srgbClr val="0097A7"/>
                          </a:solidFill>
                          <a:effectLst/>
                          <a:latin typeface="Roboto" panose="02000000000000000000" pitchFamily="2" charset="0"/>
                        </a:rPr>
                        <a:t>SEGUNDO SEMESTRE 2025</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706267975"/>
                  </a:ext>
                </a:extLst>
              </a:tr>
              <a:tr h="155246">
                <a:tc>
                  <a:txBody>
                    <a:bodyPr/>
                    <a:lstStyle/>
                    <a:p>
                      <a:pPr algn="l" fontAlgn="b">
                        <a:buNone/>
                      </a:pPr>
                      <a:r>
                        <a:rPr lang="es-CO" sz="1050" b="0" i="0" u="none" strike="noStrike">
                          <a:solidFill>
                            <a:srgbClr val="0097A7"/>
                          </a:solidFill>
                          <a:effectLst/>
                          <a:latin typeface="Roboto" panose="02000000000000000000" pitchFamily="2" charset="0"/>
                        </a:rPr>
                        <a:t>EXCELENTE</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r>
                        <a:rPr lang="es-CO" sz="1050" b="0" i="0" u="none" strike="noStrike" dirty="0">
                          <a:solidFill>
                            <a:srgbClr val="0097A7"/>
                          </a:solidFill>
                          <a:effectLst/>
                          <a:latin typeface="Roboto" panose="02000000000000000000" pitchFamily="2" charset="0"/>
                        </a:rPr>
                        <a:t>                    1.258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r>
                        <a:rPr lang="es-CO" sz="1050" b="0" i="0" u="none" strike="noStrike" dirty="0">
                          <a:solidFill>
                            <a:srgbClr val="0097A7"/>
                          </a:solidFill>
                          <a:effectLst/>
                          <a:latin typeface="Roboto" panose="02000000000000000000" pitchFamily="2" charset="0"/>
                        </a:rPr>
                        <a:t>                    1.980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459189680"/>
                  </a:ext>
                </a:extLst>
              </a:tr>
              <a:tr h="155246">
                <a:tc>
                  <a:txBody>
                    <a:bodyPr/>
                    <a:lstStyle/>
                    <a:p>
                      <a:pPr algn="l" fontAlgn="b">
                        <a:buNone/>
                      </a:pPr>
                      <a:r>
                        <a:rPr lang="es-CO" sz="1050" b="0" i="0" u="none" strike="noStrike">
                          <a:solidFill>
                            <a:srgbClr val="0097A7"/>
                          </a:solidFill>
                          <a:effectLst/>
                          <a:latin typeface="Roboto" panose="02000000000000000000" pitchFamily="2" charset="0"/>
                        </a:rPr>
                        <a:t>BUENO</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r>
                        <a:rPr lang="es-CO" sz="1050" b="0" i="0" u="none" strike="noStrike">
                          <a:solidFill>
                            <a:srgbClr val="0097A7"/>
                          </a:solidFill>
                          <a:effectLst/>
                          <a:latin typeface="Roboto" panose="02000000000000000000" pitchFamily="2" charset="0"/>
                        </a:rPr>
                        <a:t>                       340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r>
                        <a:rPr lang="es-CO" sz="1050" b="0" i="0" u="none" strike="noStrike" dirty="0">
                          <a:solidFill>
                            <a:srgbClr val="0097A7"/>
                          </a:solidFill>
                          <a:effectLst/>
                          <a:latin typeface="Roboto" panose="02000000000000000000" pitchFamily="2" charset="0"/>
                        </a:rPr>
                        <a:t>                    1.139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866000883"/>
                  </a:ext>
                </a:extLst>
              </a:tr>
              <a:tr h="155246">
                <a:tc>
                  <a:txBody>
                    <a:bodyPr/>
                    <a:lstStyle/>
                    <a:p>
                      <a:pPr algn="l" fontAlgn="b">
                        <a:buNone/>
                      </a:pPr>
                      <a:r>
                        <a:rPr lang="es-CO" sz="1050" b="0" i="0" u="none" strike="noStrike">
                          <a:solidFill>
                            <a:srgbClr val="0097A7"/>
                          </a:solidFill>
                          <a:effectLst/>
                          <a:latin typeface="Roboto" panose="02000000000000000000" pitchFamily="2" charset="0"/>
                        </a:rPr>
                        <a:t>REGULAR</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r>
                        <a:rPr lang="es-CO" sz="1050" b="0" i="0" u="none" strike="noStrike">
                          <a:solidFill>
                            <a:srgbClr val="0097A7"/>
                          </a:solidFill>
                          <a:effectLst/>
                          <a:latin typeface="Roboto" panose="02000000000000000000" pitchFamily="2" charset="0"/>
                        </a:rPr>
                        <a:t>                         26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r>
                        <a:rPr lang="es-CO" sz="1050" b="0" i="0" u="none" strike="noStrike" dirty="0">
                          <a:solidFill>
                            <a:srgbClr val="0097A7"/>
                          </a:solidFill>
                          <a:effectLst/>
                          <a:latin typeface="Roboto" panose="02000000000000000000" pitchFamily="2" charset="0"/>
                        </a:rPr>
                        <a:t>                       834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189032229"/>
                  </a:ext>
                </a:extLst>
              </a:tr>
              <a:tr h="155246">
                <a:tc>
                  <a:txBody>
                    <a:bodyPr/>
                    <a:lstStyle/>
                    <a:p>
                      <a:pPr algn="l" fontAlgn="b">
                        <a:buNone/>
                      </a:pPr>
                      <a:r>
                        <a:rPr lang="es-CO" sz="1050" b="0" i="0" u="none" strike="noStrike">
                          <a:solidFill>
                            <a:srgbClr val="0097A7"/>
                          </a:solidFill>
                          <a:effectLst/>
                          <a:latin typeface="Roboto" panose="02000000000000000000" pitchFamily="2" charset="0"/>
                        </a:rPr>
                        <a:t>MALO</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r>
                        <a:rPr lang="es-CO" sz="1050" b="0" i="0" u="none" strike="noStrike" dirty="0">
                          <a:solidFill>
                            <a:srgbClr val="0097A7"/>
                          </a:solidFill>
                          <a:effectLst/>
                          <a:latin typeface="Roboto" panose="02000000000000000000" pitchFamily="2" charset="0"/>
                        </a:rPr>
                        <a:t>                       176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r>
                        <a:rPr lang="es-CO" sz="1050" b="0" i="0" u="none" strike="noStrike" dirty="0">
                          <a:solidFill>
                            <a:srgbClr val="0097A7"/>
                          </a:solidFill>
                          <a:effectLst/>
                          <a:latin typeface="Roboto" panose="02000000000000000000" pitchFamily="2" charset="0"/>
                        </a:rPr>
                        <a:t>                       547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885503194"/>
                  </a:ext>
                </a:extLst>
              </a:tr>
              <a:tr h="155246">
                <a:tc>
                  <a:txBody>
                    <a:bodyPr/>
                    <a:lstStyle/>
                    <a:p>
                      <a:pPr algn="l" fontAlgn="b">
                        <a:buNone/>
                      </a:pPr>
                      <a:r>
                        <a:rPr lang="es-CO" sz="1050" b="0" i="0" u="none" strike="noStrike">
                          <a:solidFill>
                            <a:srgbClr val="0097A7"/>
                          </a:solidFill>
                          <a:effectLst/>
                          <a:latin typeface="Roboto" panose="02000000000000000000" pitchFamily="2" charset="0"/>
                        </a:rPr>
                        <a:t>MUY MALO</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r>
                        <a:rPr lang="es-CO" sz="1050" b="0" i="0" u="none" strike="noStrike">
                          <a:solidFill>
                            <a:srgbClr val="0097A7"/>
                          </a:solidFill>
                          <a:effectLst/>
                          <a:latin typeface="Roboto" panose="02000000000000000000" pitchFamily="2" charset="0"/>
                        </a:rPr>
                        <a:t>                       522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r>
                        <a:rPr lang="es-CO" sz="1050" b="0" i="0" u="none" strike="noStrike" dirty="0">
                          <a:solidFill>
                            <a:srgbClr val="0097A7"/>
                          </a:solidFill>
                          <a:effectLst/>
                          <a:latin typeface="Roboto" panose="02000000000000000000" pitchFamily="2" charset="0"/>
                        </a:rPr>
                        <a:t>                    1.589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974379282"/>
                  </a:ext>
                </a:extLst>
              </a:tr>
              <a:tr h="155246">
                <a:tc>
                  <a:txBody>
                    <a:bodyPr/>
                    <a:lstStyle/>
                    <a:p>
                      <a:pPr algn="r" fontAlgn="b">
                        <a:buNone/>
                      </a:pPr>
                      <a:r>
                        <a:rPr lang="es-CO" sz="1050" b="1" i="0" u="none" strike="noStrike">
                          <a:solidFill>
                            <a:srgbClr val="0097A7"/>
                          </a:solidFill>
                          <a:effectLst/>
                          <a:latin typeface="Roboto" panose="02000000000000000000" pitchFamily="2" charset="0"/>
                        </a:rPr>
                        <a:t>TOTAL</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r>
                        <a:rPr lang="es-CO" sz="1050" b="1" i="0" u="none" strike="noStrike" dirty="0">
                          <a:solidFill>
                            <a:srgbClr val="0097A7"/>
                          </a:solidFill>
                          <a:effectLst/>
                          <a:latin typeface="Roboto" panose="02000000000000000000" pitchFamily="2" charset="0"/>
                        </a:rPr>
                        <a:t>                    2.322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r>
                        <a:rPr lang="es-CO" sz="1050" b="1" i="0" u="none" strike="noStrike" dirty="0">
                          <a:solidFill>
                            <a:srgbClr val="0097A7"/>
                          </a:solidFill>
                          <a:effectLst/>
                          <a:latin typeface="Roboto" panose="02000000000000000000" pitchFamily="2" charset="0"/>
                        </a:rPr>
                        <a:t>                    6.089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770951783"/>
                  </a:ext>
                </a:extLst>
              </a:tr>
            </a:tbl>
          </a:graphicData>
        </a:graphic>
      </p:graphicFrame>
      <p:graphicFrame>
        <p:nvGraphicFramePr>
          <p:cNvPr id="3" name="Gráfico 2" descr="Gráfica comparativa de la satisfacción general de los usuarios que utilizaron el canal de chat del Centro de Contacto de la Fiscalía General de la Nación. En el segundo semestre de 2025 se observa una concentración de respuestas en las categorías positivas, aunque con un aumento en las valoraciones intermedias.">
            <a:extLst>
              <a:ext uri="{FF2B5EF4-FFF2-40B4-BE49-F238E27FC236}">
                <a16:creationId xmlns:a16="http://schemas.microsoft.com/office/drawing/2014/main" id="{CDC7FD04-0DE6-1497-E4C3-EF241067C374}"/>
              </a:ext>
            </a:extLst>
          </p:cNvPr>
          <p:cNvGraphicFramePr/>
          <p:nvPr>
            <p:extLst>
              <p:ext uri="{D42A27DB-BD31-4B8C-83A1-F6EECF244321}">
                <p14:modId xmlns:p14="http://schemas.microsoft.com/office/powerpoint/2010/main" val="4107023078"/>
              </p:ext>
            </p:extLst>
          </p:nvPr>
        </p:nvGraphicFramePr>
        <p:xfrm>
          <a:off x="1776521" y="2189742"/>
          <a:ext cx="6904800" cy="270358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02336272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68">
          <a:extLst>
            <a:ext uri="{FF2B5EF4-FFF2-40B4-BE49-F238E27FC236}">
              <a16:creationId xmlns:a16="http://schemas.microsoft.com/office/drawing/2014/main" id="{81844875-5825-F14D-D56F-73F16F0C02A0}"/>
            </a:ext>
          </a:extLst>
        </p:cNvPr>
        <p:cNvGrpSpPr/>
        <p:nvPr/>
      </p:nvGrpSpPr>
      <p:grpSpPr>
        <a:xfrm>
          <a:off x="0" y="0"/>
          <a:ext cx="0" cy="0"/>
          <a:chOff x="0" y="0"/>
          <a:chExt cx="0" cy="0"/>
        </a:xfrm>
      </p:grpSpPr>
      <p:sp>
        <p:nvSpPr>
          <p:cNvPr id="4" name="Título 3">
            <a:extLst>
              <a:ext uri="{FF2B5EF4-FFF2-40B4-BE49-F238E27FC236}">
                <a16:creationId xmlns:a16="http://schemas.microsoft.com/office/drawing/2014/main" id="{20B8D653-8A52-3E9E-0868-12C3FD5BE05A}"/>
              </a:ext>
            </a:extLst>
          </p:cNvPr>
          <p:cNvSpPr>
            <a:spLocks noGrp="1"/>
          </p:cNvSpPr>
          <p:nvPr>
            <p:ph type="title" idx="4294967295"/>
          </p:nvPr>
        </p:nvSpPr>
        <p:spPr>
          <a:xfrm>
            <a:off x="628650" y="-993775"/>
            <a:ext cx="7886700" cy="993775"/>
          </a:xfrm>
          <a:prstGeom prst="rect">
            <a:avLst/>
          </a:prstGeom>
        </p:spPr>
        <p:txBody>
          <a:bodyPr anchor="b"/>
          <a:lstStyle/>
          <a:p>
            <a:r>
              <a:rPr lang="es-ES" dirty="0"/>
              <a:t>CHAT - PREGUNTA 2 ENCUESTA DEL CENTRO DE CONTACTO</a:t>
            </a:r>
            <a:endParaRPr lang="es-CO" dirty="0"/>
          </a:p>
        </p:txBody>
      </p:sp>
      <p:sp>
        <p:nvSpPr>
          <p:cNvPr id="2" name="Google Shape;70;p11">
            <a:extLst>
              <a:ext uri="{FF2B5EF4-FFF2-40B4-BE49-F238E27FC236}">
                <a16:creationId xmlns:a16="http://schemas.microsoft.com/office/drawing/2014/main" id="{005A66E4-C858-A94D-A516-AEB1CE609F6C}"/>
              </a:ext>
              <a:ext uri="{C183D7F6-B498-43B3-948B-1728B52AA6E4}">
                <adec:decorative xmlns:adec="http://schemas.microsoft.com/office/drawing/2017/decorative" val="1"/>
              </a:ext>
            </a:extLst>
          </p:cNvPr>
          <p:cNvSpPr txBox="1"/>
          <p:nvPr/>
        </p:nvSpPr>
        <p:spPr>
          <a:xfrm>
            <a:off x="1972799" y="0"/>
            <a:ext cx="6767953" cy="431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s-419" sz="2200" b="1" dirty="0">
                <a:solidFill>
                  <a:srgbClr val="00385F"/>
                </a:solidFill>
                <a:latin typeface="Montserrat"/>
                <a:ea typeface="Montserrat"/>
                <a:cs typeface="Montserrat"/>
                <a:sym typeface="Montserrat"/>
              </a:rPr>
              <a:t>CHAT - PREGUNTA 2</a:t>
            </a:r>
            <a:endParaRPr sz="2200" b="1" dirty="0">
              <a:solidFill>
                <a:srgbClr val="00385F"/>
              </a:solidFill>
              <a:latin typeface="Montserrat"/>
              <a:ea typeface="Montserrat"/>
              <a:cs typeface="Montserrat"/>
              <a:sym typeface="Montserrat"/>
            </a:endParaRPr>
          </a:p>
        </p:txBody>
      </p:sp>
      <p:sp>
        <p:nvSpPr>
          <p:cNvPr id="71" name="Google Shape;71;p11">
            <a:extLst>
              <a:ext uri="{FF2B5EF4-FFF2-40B4-BE49-F238E27FC236}">
                <a16:creationId xmlns:a16="http://schemas.microsoft.com/office/drawing/2014/main" id="{65E89A88-52F2-07D9-50C5-73B7FC41F7B3}"/>
              </a:ext>
            </a:extLst>
          </p:cNvPr>
          <p:cNvSpPr txBox="1"/>
          <p:nvPr/>
        </p:nvSpPr>
        <p:spPr>
          <a:xfrm>
            <a:off x="1973275" y="360000"/>
            <a:ext cx="6767954" cy="431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s-ES" sz="1800" dirty="0">
                <a:solidFill>
                  <a:srgbClr val="017B8F"/>
                </a:solidFill>
                <a:latin typeface="Montserrat"/>
                <a:ea typeface="Montserrat"/>
                <a:cs typeface="Montserrat"/>
                <a:sym typeface="Montserrat"/>
              </a:rPr>
              <a:t>¿El agente resolvió su inquietud?</a:t>
            </a:r>
            <a:endParaRPr lang="es-419" sz="1800" dirty="0">
              <a:solidFill>
                <a:srgbClr val="017B8F"/>
              </a:solidFill>
              <a:latin typeface="Montserrat"/>
              <a:ea typeface="Montserrat"/>
              <a:cs typeface="Montserrat"/>
              <a:sym typeface="Montserrat"/>
            </a:endParaRPr>
          </a:p>
        </p:txBody>
      </p:sp>
      <p:graphicFrame>
        <p:nvGraphicFramePr>
          <p:cNvPr id="5" name="Tabla 4">
            <a:extLst>
              <a:ext uri="{FF2B5EF4-FFF2-40B4-BE49-F238E27FC236}">
                <a16:creationId xmlns:a16="http://schemas.microsoft.com/office/drawing/2014/main" id="{E62374F1-DC81-CD27-C986-C2A9CA60C7F6}"/>
              </a:ext>
            </a:extLst>
          </p:cNvPr>
          <p:cNvGraphicFramePr>
            <a:graphicFrameLocks noGrp="1"/>
          </p:cNvGraphicFramePr>
          <p:nvPr>
            <p:extLst>
              <p:ext uri="{D42A27DB-BD31-4B8C-83A1-F6EECF244321}">
                <p14:modId xmlns:p14="http://schemas.microsoft.com/office/powerpoint/2010/main" val="3242942851"/>
              </p:ext>
            </p:extLst>
          </p:nvPr>
        </p:nvGraphicFramePr>
        <p:xfrm>
          <a:off x="2902226" y="1075589"/>
          <a:ext cx="5255316" cy="882650"/>
        </p:xfrm>
        <a:graphic>
          <a:graphicData uri="http://schemas.openxmlformats.org/drawingml/2006/table">
            <a:tbl>
              <a:tblPr firstRow="1"/>
              <a:tblGrid>
                <a:gridCol w="1876468">
                  <a:extLst>
                    <a:ext uri="{9D8B030D-6E8A-4147-A177-3AD203B41FA5}">
                      <a16:colId xmlns:a16="http://schemas.microsoft.com/office/drawing/2014/main" val="1474579247"/>
                    </a:ext>
                  </a:extLst>
                </a:gridCol>
                <a:gridCol w="1627076">
                  <a:extLst>
                    <a:ext uri="{9D8B030D-6E8A-4147-A177-3AD203B41FA5}">
                      <a16:colId xmlns:a16="http://schemas.microsoft.com/office/drawing/2014/main" val="3151745105"/>
                    </a:ext>
                  </a:extLst>
                </a:gridCol>
                <a:gridCol w="1751772">
                  <a:extLst>
                    <a:ext uri="{9D8B030D-6E8A-4147-A177-3AD203B41FA5}">
                      <a16:colId xmlns:a16="http://schemas.microsoft.com/office/drawing/2014/main" val="3619202468"/>
                    </a:ext>
                  </a:extLst>
                </a:gridCol>
              </a:tblGrid>
              <a:tr h="330200">
                <a:tc>
                  <a:txBody>
                    <a:bodyPr/>
                    <a:lstStyle/>
                    <a:p>
                      <a:pPr algn="ctr" fontAlgn="ctr">
                        <a:buNone/>
                      </a:pPr>
                      <a:r>
                        <a:rPr lang="es-CO" sz="1100" b="1" i="0" u="none" strike="noStrike" dirty="0">
                          <a:solidFill>
                            <a:srgbClr val="0097A7"/>
                          </a:solidFill>
                          <a:effectLst/>
                          <a:latin typeface="Roboto" panose="02000000000000000000" pitchFamily="2" charset="0"/>
                        </a:rPr>
                        <a:t>CALIFICACIÓN​</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s-CO" sz="1100" b="1" i="0" u="none" strike="noStrike" dirty="0">
                          <a:solidFill>
                            <a:srgbClr val="0097A7"/>
                          </a:solidFill>
                          <a:effectLst/>
                          <a:latin typeface="Roboto" panose="02000000000000000000" pitchFamily="2" charset="0"/>
                        </a:rPr>
                        <a:t>PRIMER SEMESTRE 2025</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s-CO" sz="1100" b="1" i="0" u="none" strike="noStrike" dirty="0">
                          <a:solidFill>
                            <a:srgbClr val="0097A7"/>
                          </a:solidFill>
                          <a:effectLst/>
                          <a:latin typeface="Roboto" panose="02000000000000000000" pitchFamily="2" charset="0"/>
                        </a:rPr>
                        <a:t>SEGUNDO SEMESTRE 2025</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76037133"/>
                  </a:ext>
                </a:extLst>
              </a:tr>
              <a:tr h="184150">
                <a:tc>
                  <a:txBody>
                    <a:bodyPr/>
                    <a:lstStyle/>
                    <a:p>
                      <a:pPr algn="l" fontAlgn="b">
                        <a:buNone/>
                      </a:pPr>
                      <a:r>
                        <a:rPr lang="es-CO" sz="1100" b="0" i="0" u="none" strike="noStrike">
                          <a:solidFill>
                            <a:srgbClr val="0097A7"/>
                          </a:solidFill>
                          <a:effectLst/>
                          <a:latin typeface="Roboto" panose="02000000000000000000" pitchFamily="2" charset="0"/>
                        </a:rPr>
                        <a:t>SI</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r>
                        <a:rPr lang="es-CO" sz="1100" b="0" i="0" u="none" strike="noStrike" dirty="0">
                          <a:solidFill>
                            <a:srgbClr val="0097A7"/>
                          </a:solidFill>
                          <a:effectLst/>
                          <a:latin typeface="Roboto" panose="02000000000000000000" pitchFamily="2" charset="0"/>
                        </a:rPr>
                        <a:t>                    1.384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r>
                        <a:rPr lang="es-CO" sz="1100" b="0" i="0" u="none" strike="noStrike" dirty="0">
                          <a:solidFill>
                            <a:srgbClr val="0097A7"/>
                          </a:solidFill>
                          <a:effectLst/>
                          <a:latin typeface="Roboto" panose="02000000000000000000" pitchFamily="2" charset="0"/>
                        </a:rPr>
                        <a:t>                    2.685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683758920"/>
                  </a:ext>
                </a:extLst>
              </a:tr>
              <a:tr h="184150">
                <a:tc>
                  <a:txBody>
                    <a:bodyPr/>
                    <a:lstStyle/>
                    <a:p>
                      <a:pPr algn="l" fontAlgn="b">
                        <a:buNone/>
                      </a:pPr>
                      <a:r>
                        <a:rPr lang="es-CO" sz="1100" b="0" i="0" u="none" strike="noStrike">
                          <a:solidFill>
                            <a:srgbClr val="0097A7"/>
                          </a:solidFill>
                          <a:effectLst/>
                          <a:latin typeface="Roboto" panose="02000000000000000000" pitchFamily="2" charset="0"/>
                        </a:rPr>
                        <a:t>NO</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r>
                        <a:rPr lang="es-CO" sz="1100" b="0" i="0" u="none" strike="noStrike" dirty="0">
                          <a:solidFill>
                            <a:srgbClr val="0097A7"/>
                          </a:solidFill>
                          <a:effectLst/>
                          <a:latin typeface="Roboto" panose="02000000000000000000" pitchFamily="2" charset="0"/>
                        </a:rPr>
                        <a:t>                    1.019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r>
                        <a:rPr lang="es-CO" sz="1100" b="0" i="0" u="none" strike="noStrike" dirty="0">
                          <a:solidFill>
                            <a:srgbClr val="0097A7"/>
                          </a:solidFill>
                          <a:effectLst/>
                          <a:latin typeface="Roboto" panose="02000000000000000000" pitchFamily="2" charset="0"/>
                        </a:rPr>
                        <a:t>                    3.404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477016349"/>
                  </a:ext>
                </a:extLst>
              </a:tr>
              <a:tr h="184150">
                <a:tc>
                  <a:txBody>
                    <a:bodyPr/>
                    <a:lstStyle/>
                    <a:p>
                      <a:pPr algn="r" fontAlgn="b">
                        <a:buNone/>
                      </a:pPr>
                      <a:r>
                        <a:rPr lang="es-CO" sz="1100" b="1" i="0" u="none" strike="noStrike">
                          <a:solidFill>
                            <a:srgbClr val="0097A7"/>
                          </a:solidFill>
                          <a:effectLst/>
                          <a:latin typeface="Roboto" panose="02000000000000000000" pitchFamily="2" charset="0"/>
                        </a:rPr>
                        <a:t>TOTAL</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r>
                        <a:rPr lang="es-CO" sz="1100" b="1" i="0" u="none" strike="noStrike" dirty="0">
                          <a:solidFill>
                            <a:srgbClr val="0097A7"/>
                          </a:solidFill>
                          <a:effectLst/>
                          <a:latin typeface="Roboto" panose="02000000000000000000" pitchFamily="2" charset="0"/>
                        </a:rPr>
                        <a:t>                    2.403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r>
                        <a:rPr lang="es-CO" sz="1100" b="1" i="0" u="none" strike="noStrike" dirty="0">
                          <a:solidFill>
                            <a:srgbClr val="0097A7"/>
                          </a:solidFill>
                          <a:effectLst/>
                          <a:latin typeface="Roboto" panose="02000000000000000000" pitchFamily="2" charset="0"/>
                        </a:rPr>
                        <a:t>                    6.089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830695864"/>
                  </a:ext>
                </a:extLst>
              </a:tr>
            </a:tbl>
          </a:graphicData>
        </a:graphic>
      </p:graphicFrame>
      <p:graphicFrame>
        <p:nvGraphicFramePr>
          <p:cNvPr id="3" name="Gráfico 2" descr="Gráfica comparativa que presenta si el agente del canal de chat resolvió la inquietud del usuario. Durante el segundo semestre de 2025 se evidencia un incremento en las respuestas negativas, asociado principalmente a finalizaciones prematuras de la atención por causas técnicas.">
            <a:extLst>
              <a:ext uri="{FF2B5EF4-FFF2-40B4-BE49-F238E27FC236}">
                <a16:creationId xmlns:a16="http://schemas.microsoft.com/office/drawing/2014/main" id="{E7DF2294-1398-E6D2-89D0-98329EA8D176}"/>
              </a:ext>
            </a:extLst>
          </p:cNvPr>
          <p:cNvGraphicFramePr/>
          <p:nvPr>
            <p:extLst>
              <p:ext uri="{D42A27DB-BD31-4B8C-83A1-F6EECF244321}">
                <p14:modId xmlns:p14="http://schemas.microsoft.com/office/powerpoint/2010/main" val="4051111898"/>
              </p:ext>
            </p:extLst>
          </p:nvPr>
        </p:nvGraphicFramePr>
        <p:xfrm>
          <a:off x="1816465" y="2098129"/>
          <a:ext cx="6154310" cy="245709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15159274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68">
          <a:extLst>
            <a:ext uri="{FF2B5EF4-FFF2-40B4-BE49-F238E27FC236}">
              <a16:creationId xmlns:a16="http://schemas.microsoft.com/office/drawing/2014/main" id="{90AA4E1A-4B69-D456-8DB2-DEA2B4DEB131}"/>
            </a:ext>
          </a:extLst>
        </p:cNvPr>
        <p:cNvGrpSpPr/>
        <p:nvPr/>
      </p:nvGrpSpPr>
      <p:grpSpPr>
        <a:xfrm>
          <a:off x="0" y="0"/>
          <a:ext cx="0" cy="0"/>
          <a:chOff x="0" y="0"/>
          <a:chExt cx="0" cy="0"/>
        </a:xfrm>
      </p:grpSpPr>
      <p:sp>
        <p:nvSpPr>
          <p:cNvPr id="4" name="Título 3">
            <a:extLst>
              <a:ext uri="{FF2B5EF4-FFF2-40B4-BE49-F238E27FC236}">
                <a16:creationId xmlns:a16="http://schemas.microsoft.com/office/drawing/2014/main" id="{BA7C7B4D-DE0D-4FFD-39C2-ADB4F80088B0}"/>
              </a:ext>
            </a:extLst>
          </p:cNvPr>
          <p:cNvSpPr>
            <a:spLocks noGrp="1"/>
          </p:cNvSpPr>
          <p:nvPr>
            <p:ph type="title" idx="4294967295"/>
          </p:nvPr>
        </p:nvSpPr>
        <p:spPr>
          <a:xfrm>
            <a:off x="628650" y="-993775"/>
            <a:ext cx="7886700" cy="993775"/>
          </a:xfrm>
          <a:prstGeom prst="rect">
            <a:avLst/>
          </a:prstGeom>
        </p:spPr>
        <p:txBody>
          <a:bodyPr anchor="b"/>
          <a:lstStyle/>
          <a:p>
            <a:r>
              <a:rPr lang="es-ES" dirty="0"/>
              <a:t>LLAMADA VIRTUAL - PREGUNTA 1 ENCUESTA DEL CENTRO DE CONTACTO</a:t>
            </a:r>
            <a:endParaRPr lang="es-CO" dirty="0"/>
          </a:p>
        </p:txBody>
      </p:sp>
      <p:sp>
        <p:nvSpPr>
          <p:cNvPr id="2" name="Google Shape;70;p11">
            <a:extLst>
              <a:ext uri="{FF2B5EF4-FFF2-40B4-BE49-F238E27FC236}">
                <a16:creationId xmlns:a16="http://schemas.microsoft.com/office/drawing/2014/main" id="{78D0802A-F55F-398A-F2D9-05665976AA52}"/>
              </a:ext>
              <a:ext uri="{C183D7F6-B498-43B3-948B-1728B52AA6E4}">
                <adec:decorative xmlns:adec="http://schemas.microsoft.com/office/drawing/2017/decorative" val="1"/>
              </a:ext>
            </a:extLst>
          </p:cNvPr>
          <p:cNvSpPr txBox="1"/>
          <p:nvPr/>
        </p:nvSpPr>
        <p:spPr>
          <a:xfrm>
            <a:off x="1972800" y="0"/>
            <a:ext cx="7066425" cy="562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s-419" sz="2200" b="1" dirty="0">
                <a:solidFill>
                  <a:srgbClr val="00385F"/>
                </a:solidFill>
                <a:latin typeface="Montserrat"/>
                <a:ea typeface="Montserrat"/>
                <a:cs typeface="Montserrat"/>
                <a:sym typeface="Montserrat"/>
              </a:rPr>
              <a:t>LLAMADA VIRTUAL - PREGUNTA 1</a:t>
            </a:r>
            <a:endParaRPr sz="2200" b="1" dirty="0">
              <a:solidFill>
                <a:srgbClr val="00385F"/>
              </a:solidFill>
              <a:latin typeface="Montserrat"/>
              <a:ea typeface="Montserrat"/>
              <a:cs typeface="Montserrat"/>
              <a:sym typeface="Montserrat"/>
            </a:endParaRPr>
          </a:p>
        </p:txBody>
      </p:sp>
      <p:sp>
        <p:nvSpPr>
          <p:cNvPr id="71" name="Google Shape;71;p11">
            <a:extLst>
              <a:ext uri="{FF2B5EF4-FFF2-40B4-BE49-F238E27FC236}">
                <a16:creationId xmlns:a16="http://schemas.microsoft.com/office/drawing/2014/main" id="{3C4B363C-5BE6-0160-3416-37611EFE302E}"/>
              </a:ext>
            </a:extLst>
          </p:cNvPr>
          <p:cNvSpPr txBox="1"/>
          <p:nvPr/>
        </p:nvSpPr>
        <p:spPr>
          <a:xfrm>
            <a:off x="1973275" y="360000"/>
            <a:ext cx="6767954" cy="431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s-ES" sz="1800" dirty="0">
                <a:solidFill>
                  <a:srgbClr val="017B8F"/>
                </a:solidFill>
                <a:latin typeface="Montserrat"/>
                <a:ea typeface="Montserrat"/>
                <a:cs typeface="Montserrat"/>
                <a:sym typeface="Montserrat"/>
              </a:rPr>
              <a:t>Indique su grado de satisfacción con el servicio recibido</a:t>
            </a:r>
            <a:endParaRPr lang="es-419" sz="1800" dirty="0">
              <a:solidFill>
                <a:srgbClr val="017B8F"/>
              </a:solidFill>
              <a:latin typeface="Montserrat"/>
              <a:ea typeface="Montserrat"/>
              <a:cs typeface="Montserrat"/>
              <a:sym typeface="Montserrat"/>
            </a:endParaRPr>
          </a:p>
        </p:txBody>
      </p:sp>
      <p:graphicFrame>
        <p:nvGraphicFramePr>
          <p:cNvPr id="5" name="Tabla 4">
            <a:extLst>
              <a:ext uri="{FF2B5EF4-FFF2-40B4-BE49-F238E27FC236}">
                <a16:creationId xmlns:a16="http://schemas.microsoft.com/office/drawing/2014/main" id="{74E688A9-69D6-F05D-FE07-0430BC44B858}"/>
              </a:ext>
            </a:extLst>
          </p:cNvPr>
          <p:cNvGraphicFramePr>
            <a:graphicFrameLocks noGrp="1"/>
          </p:cNvGraphicFramePr>
          <p:nvPr>
            <p:extLst>
              <p:ext uri="{D42A27DB-BD31-4B8C-83A1-F6EECF244321}">
                <p14:modId xmlns:p14="http://schemas.microsoft.com/office/powerpoint/2010/main" val="1599099804"/>
              </p:ext>
            </p:extLst>
          </p:nvPr>
        </p:nvGraphicFramePr>
        <p:xfrm>
          <a:off x="2910177" y="847421"/>
          <a:ext cx="5255814" cy="1280374"/>
        </p:xfrm>
        <a:graphic>
          <a:graphicData uri="http://schemas.openxmlformats.org/drawingml/2006/table">
            <a:tbl>
              <a:tblPr firstRow="1"/>
              <a:tblGrid>
                <a:gridCol w="1751938">
                  <a:extLst>
                    <a:ext uri="{9D8B030D-6E8A-4147-A177-3AD203B41FA5}">
                      <a16:colId xmlns:a16="http://schemas.microsoft.com/office/drawing/2014/main" val="3701466923"/>
                    </a:ext>
                  </a:extLst>
                </a:gridCol>
                <a:gridCol w="1751938">
                  <a:extLst>
                    <a:ext uri="{9D8B030D-6E8A-4147-A177-3AD203B41FA5}">
                      <a16:colId xmlns:a16="http://schemas.microsoft.com/office/drawing/2014/main" val="583765807"/>
                    </a:ext>
                  </a:extLst>
                </a:gridCol>
                <a:gridCol w="1751938">
                  <a:extLst>
                    <a:ext uri="{9D8B030D-6E8A-4147-A177-3AD203B41FA5}">
                      <a16:colId xmlns:a16="http://schemas.microsoft.com/office/drawing/2014/main" val="2437413494"/>
                    </a:ext>
                  </a:extLst>
                </a:gridCol>
              </a:tblGrid>
              <a:tr h="282154">
                <a:tc>
                  <a:txBody>
                    <a:bodyPr/>
                    <a:lstStyle/>
                    <a:p>
                      <a:pPr algn="ctr" fontAlgn="ctr">
                        <a:buNone/>
                      </a:pPr>
                      <a:r>
                        <a:rPr lang="es-CO" sz="1050" b="1" i="0" u="none" strike="noStrike" dirty="0">
                          <a:solidFill>
                            <a:srgbClr val="0097A7"/>
                          </a:solidFill>
                          <a:effectLst/>
                          <a:latin typeface="Roboto" panose="02000000000000000000" pitchFamily="2" charset="0"/>
                        </a:rPr>
                        <a:t>CALIFICACIÓN​</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s-CO" sz="1050" b="1" i="0" u="none" strike="noStrike" dirty="0">
                          <a:solidFill>
                            <a:srgbClr val="0097A7"/>
                          </a:solidFill>
                          <a:effectLst/>
                          <a:latin typeface="Roboto" panose="02000000000000000000" pitchFamily="2" charset="0"/>
                        </a:rPr>
                        <a:t>PRIMER SEMESTRE 2025</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s-CO" sz="1050" b="1" i="0" u="none" strike="noStrike" dirty="0">
                          <a:solidFill>
                            <a:srgbClr val="0097A7"/>
                          </a:solidFill>
                          <a:effectLst/>
                          <a:latin typeface="Roboto" panose="02000000000000000000" pitchFamily="2" charset="0"/>
                        </a:rPr>
                        <a:t>SEGUNDO SEMESTRE 2025</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211098445"/>
                  </a:ext>
                </a:extLst>
              </a:tr>
              <a:tr h="154969">
                <a:tc>
                  <a:txBody>
                    <a:bodyPr/>
                    <a:lstStyle/>
                    <a:p>
                      <a:pPr algn="l" fontAlgn="b">
                        <a:buNone/>
                      </a:pPr>
                      <a:r>
                        <a:rPr lang="es-CO" sz="1050" b="0" i="0" u="none" strike="noStrike">
                          <a:solidFill>
                            <a:srgbClr val="0097A7"/>
                          </a:solidFill>
                          <a:effectLst/>
                          <a:latin typeface="Roboto" panose="02000000000000000000" pitchFamily="2" charset="0"/>
                        </a:rPr>
                        <a:t>EXCELENTE</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r>
                        <a:rPr lang="es-CO" sz="1050" b="0" i="0" u="none" strike="noStrike" dirty="0">
                          <a:solidFill>
                            <a:srgbClr val="0097A7"/>
                          </a:solidFill>
                          <a:effectLst/>
                          <a:latin typeface="Roboto" panose="02000000000000000000" pitchFamily="2" charset="0"/>
                        </a:rPr>
                        <a:t>                    2.230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r>
                        <a:rPr lang="es-CO" sz="1050" b="0" i="0" u="none" strike="noStrike" dirty="0">
                          <a:solidFill>
                            <a:srgbClr val="0097A7"/>
                          </a:solidFill>
                          <a:effectLst/>
                          <a:latin typeface="Roboto" panose="02000000000000000000" pitchFamily="2" charset="0"/>
                        </a:rPr>
                        <a:t>                    3.784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080030772"/>
                  </a:ext>
                </a:extLst>
              </a:tr>
              <a:tr h="154969">
                <a:tc>
                  <a:txBody>
                    <a:bodyPr/>
                    <a:lstStyle/>
                    <a:p>
                      <a:pPr algn="l" fontAlgn="b">
                        <a:buNone/>
                      </a:pPr>
                      <a:r>
                        <a:rPr lang="es-CO" sz="1050" b="0" i="0" u="none" strike="noStrike">
                          <a:solidFill>
                            <a:srgbClr val="0097A7"/>
                          </a:solidFill>
                          <a:effectLst/>
                          <a:latin typeface="Roboto" panose="02000000000000000000" pitchFamily="2" charset="0"/>
                        </a:rPr>
                        <a:t>BUENO</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r>
                        <a:rPr lang="es-CO" sz="1050" b="0" i="0" u="none" strike="noStrike">
                          <a:solidFill>
                            <a:srgbClr val="0097A7"/>
                          </a:solidFill>
                          <a:effectLst/>
                          <a:latin typeface="Roboto" panose="02000000000000000000" pitchFamily="2" charset="0"/>
                        </a:rPr>
                        <a:t>                       202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r>
                        <a:rPr lang="es-CO" sz="1050" b="0" i="0" u="none" strike="noStrike" dirty="0">
                          <a:solidFill>
                            <a:srgbClr val="0097A7"/>
                          </a:solidFill>
                          <a:effectLst/>
                          <a:latin typeface="Roboto" panose="02000000000000000000" pitchFamily="2" charset="0"/>
                        </a:rPr>
                        <a:t>                    1.256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686709"/>
                  </a:ext>
                </a:extLst>
              </a:tr>
              <a:tr h="154969">
                <a:tc>
                  <a:txBody>
                    <a:bodyPr/>
                    <a:lstStyle/>
                    <a:p>
                      <a:pPr algn="l" fontAlgn="b">
                        <a:buNone/>
                      </a:pPr>
                      <a:r>
                        <a:rPr lang="es-CO" sz="1050" b="0" i="0" u="none" strike="noStrike">
                          <a:solidFill>
                            <a:srgbClr val="0097A7"/>
                          </a:solidFill>
                          <a:effectLst/>
                          <a:latin typeface="Roboto" panose="02000000000000000000" pitchFamily="2" charset="0"/>
                        </a:rPr>
                        <a:t>REGULAR</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r>
                        <a:rPr lang="es-CO" sz="1050" b="0" i="0" u="none" strike="noStrike" dirty="0">
                          <a:solidFill>
                            <a:srgbClr val="0097A7"/>
                          </a:solidFill>
                          <a:effectLst/>
                          <a:latin typeface="Roboto" panose="02000000000000000000" pitchFamily="2" charset="0"/>
                        </a:rPr>
                        <a:t>                         90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r>
                        <a:rPr lang="es-CO" sz="1050" b="0" i="0" u="none" strike="noStrike">
                          <a:solidFill>
                            <a:srgbClr val="0097A7"/>
                          </a:solidFill>
                          <a:effectLst/>
                          <a:latin typeface="Roboto" panose="02000000000000000000" pitchFamily="2" charset="0"/>
                        </a:rPr>
                        <a:t>                       889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414510518"/>
                  </a:ext>
                </a:extLst>
              </a:tr>
              <a:tr h="154969">
                <a:tc>
                  <a:txBody>
                    <a:bodyPr/>
                    <a:lstStyle/>
                    <a:p>
                      <a:pPr algn="l" fontAlgn="b">
                        <a:buNone/>
                      </a:pPr>
                      <a:r>
                        <a:rPr lang="es-CO" sz="1050" b="0" i="0" u="none" strike="noStrike">
                          <a:solidFill>
                            <a:srgbClr val="0097A7"/>
                          </a:solidFill>
                          <a:effectLst/>
                          <a:latin typeface="Roboto" panose="02000000000000000000" pitchFamily="2" charset="0"/>
                        </a:rPr>
                        <a:t>MALO</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r>
                        <a:rPr lang="es-CO" sz="1050" b="0" i="0" u="none" strike="noStrike">
                          <a:solidFill>
                            <a:srgbClr val="0097A7"/>
                          </a:solidFill>
                          <a:effectLst/>
                          <a:latin typeface="Roboto" panose="02000000000000000000" pitchFamily="2" charset="0"/>
                        </a:rPr>
                        <a:t>                         98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r>
                        <a:rPr lang="es-CO" sz="1050" b="0" i="0" u="none" strike="noStrike">
                          <a:solidFill>
                            <a:srgbClr val="0097A7"/>
                          </a:solidFill>
                          <a:effectLst/>
                          <a:latin typeface="Roboto" panose="02000000000000000000" pitchFamily="2" charset="0"/>
                        </a:rPr>
                        <a:t>                       685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914273386"/>
                  </a:ext>
                </a:extLst>
              </a:tr>
              <a:tr h="154969">
                <a:tc>
                  <a:txBody>
                    <a:bodyPr/>
                    <a:lstStyle/>
                    <a:p>
                      <a:pPr algn="l" fontAlgn="b">
                        <a:buNone/>
                      </a:pPr>
                      <a:r>
                        <a:rPr lang="es-CO" sz="1050" b="0" i="0" u="none" strike="noStrike">
                          <a:solidFill>
                            <a:srgbClr val="0097A7"/>
                          </a:solidFill>
                          <a:effectLst/>
                          <a:latin typeface="Roboto" panose="02000000000000000000" pitchFamily="2" charset="0"/>
                        </a:rPr>
                        <a:t>MUY MALO</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r>
                        <a:rPr lang="es-CO" sz="1050" b="0" i="0" u="none" strike="noStrike">
                          <a:solidFill>
                            <a:srgbClr val="0097A7"/>
                          </a:solidFill>
                          <a:effectLst/>
                          <a:latin typeface="Roboto" panose="02000000000000000000" pitchFamily="2" charset="0"/>
                        </a:rPr>
                        <a:t>                       342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r>
                        <a:rPr lang="es-CO" sz="1050" b="0" i="0" u="none" strike="noStrike" dirty="0">
                          <a:solidFill>
                            <a:srgbClr val="0097A7"/>
                          </a:solidFill>
                          <a:effectLst/>
                          <a:latin typeface="Roboto" panose="02000000000000000000" pitchFamily="2" charset="0"/>
                        </a:rPr>
                        <a:t>                    2.213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900375600"/>
                  </a:ext>
                </a:extLst>
              </a:tr>
              <a:tr h="154969">
                <a:tc>
                  <a:txBody>
                    <a:bodyPr/>
                    <a:lstStyle/>
                    <a:p>
                      <a:pPr algn="r" fontAlgn="b">
                        <a:buNone/>
                      </a:pPr>
                      <a:r>
                        <a:rPr lang="es-CO" sz="1050" b="1" i="0" u="none" strike="noStrike">
                          <a:solidFill>
                            <a:srgbClr val="0097A7"/>
                          </a:solidFill>
                          <a:effectLst/>
                          <a:latin typeface="Roboto" panose="02000000000000000000" pitchFamily="2" charset="0"/>
                        </a:rPr>
                        <a:t>TOTAL</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r>
                        <a:rPr lang="es-CO" sz="1050" b="1" i="0" u="none" strike="noStrike" dirty="0">
                          <a:solidFill>
                            <a:srgbClr val="0097A7"/>
                          </a:solidFill>
                          <a:effectLst/>
                          <a:latin typeface="Roboto" panose="02000000000000000000" pitchFamily="2" charset="0"/>
                        </a:rPr>
                        <a:t>                    2.962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r>
                        <a:rPr lang="es-CO" sz="1050" b="1" i="0" u="none" strike="noStrike" dirty="0">
                          <a:solidFill>
                            <a:srgbClr val="0097A7"/>
                          </a:solidFill>
                          <a:effectLst/>
                          <a:latin typeface="Roboto" panose="02000000000000000000" pitchFamily="2" charset="0"/>
                        </a:rPr>
                        <a:t>                    8.827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462322205"/>
                  </a:ext>
                </a:extLst>
              </a:tr>
            </a:tbl>
          </a:graphicData>
        </a:graphic>
      </p:graphicFrame>
      <p:graphicFrame>
        <p:nvGraphicFramePr>
          <p:cNvPr id="3" name="Gráfico 2" descr="Gráfica comparativa de la satisfacción de los usuarios que utilizaron el canal de llamada virtual del Centro de Contacto. En el segundo semestre de 2025 se observa una redistribución de las calificaciones, con una disminución en las valoraciones más altas frente al primer semestre.">
            <a:extLst>
              <a:ext uri="{FF2B5EF4-FFF2-40B4-BE49-F238E27FC236}">
                <a16:creationId xmlns:a16="http://schemas.microsoft.com/office/drawing/2014/main" id="{B131CF73-F72A-9F10-6AE5-E3688BFD59D8}"/>
              </a:ext>
            </a:extLst>
          </p:cNvPr>
          <p:cNvGraphicFramePr/>
          <p:nvPr>
            <p:extLst>
              <p:ext uri="{D42A27DB-BD31-4B8C-83A1-F6EECF244321}">
                <p14:modId xmlns:p14="http://schemas.microsoft.com/office/powerpoint/2010/main" val="833672171"/>
              </p:ext>
            </p:extLst>
          </p:nvPr>
        </p:nvGraphicFramePr>
        <p:xfrm>
          <a:off x="1824039" y="2183516"/>
          <a:ext cx="7066426" cy="260802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8553046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4"/>
        <p:cNvGrpSpPr/>
        <p:nvPr/>
      </p:nvGrpSpPr>
      <p:grpSpPr>
        <a:xfrm>
          <a:off x="0" y="0"/>
          <a:ext cx="0" cy="0"/>
          <a:chOff x="0" y="0"/>
          <a:chExt cx="0" cy="0"/>
        </a:xfrm>
      </p:grpSpPr>
      <p:sp>
        <p:nvSpPr>
          <p:cNvPr id="25" name="Google Shape;25;p6"/>
          <p:cNvSpPr txBox="1">
            <a:spLocks noGrp="1"/>
          </p:cNvSpPr>
          <p:nvPr>
            <p:ph type="title" idx="4294967295"/>
          </p:nvPr>
        </p:nvSpPr>
        <p:spPr>
          <a:xfrm>
            <a:off x="658992" y="880815"/>
            <a:ext cx="4620900" cy="1248600"/>
          </a:xfrm>
          <a:prstGeom prst="rect">
            <a:avLst/>
          </a:prstGeom>
          <a:noFill/>
          <a:ln>
            <a:noFill/>
            <a:prstDash/>
          </a:ln>
          <a:effectLst>
            <a:outerShdw blurRad="57150" dist="19050" dir="5400000" algn="bl" rotWithShape="0">
              <a:srgbClr val="000000">
                <a:alpha val="50000"/>
              </a:srgbClr>
            </a:outerShdw>
          </a:effectLst>
        </p:spPr>
        <p:txBody>
          <a:bodyPr rot="0" spcFirstLastPara="1" vertOverflow="overflow" horzOverflow="overflow" vert="horz" wrap="square" lIns="91425" tIns="91425" rIns="91425" bIns="91425"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80000"/>
              </a:lnSpc>
              <a:spcBef>
                <a:spcPts val="0"/>
              </a:spcBef>
              <a:spcAft>
                <a:spcPts val="0"/>
              </a:spcAft>
              <a:buClr>
                <a:srgbClr val="000000"/>
              </a:buClr>
              <a:buSzTx/>
              <a:buFont typeface="Arial"/>
              <a:buNone/>
              <a:tabLst/>
              <a:defRPr/>
            </a:pPr>
            <a:r>
              <a:rPr kumimoji="0" lang="es-ES" sz="2200" b="1" i="0" u="none" strike="noStrike" kern="0" cap="none" spc="0" normalizeH="0" baseline="0" noProof="0" dirty="0">
                <a:ln>
                  <a:noFill/>
                </a:ln>
                <a:solidFill>
                  <a:schemeClr val="lt1"/>
                </a:solidFill>
                <a:effectLst/>
                <a:uLnTx/>
                <a:uFillTx/>
                <a:latin typeface="Montserrat"/>
                <a:ea typeface="Montserrat"/>
                <a:cs typeface="Montserrat"/>
                <a:sym typeface="Montserrat"/>
              </a:rPr>
              <a:t>INFORME MEDICIÓN DE SATISFACCIÓN DEL USUARIO SEGUNDO SEMESTRE 2025</a:t>
            </a:r>
          </a:p>
        </p:txBody>
      </p:sp>
      <p:cxnSp>
        <p:nvCxnSpPr>
          <p:cNvPr id="26" name="Google Shape;26;p6">
            <a:extLst>
              <a:ext uri="{C183D7F6-B498-43B3-948B-1728B52AA6E4}">
                <adec:decorative xmlns:adec="http://schemas.microsoft.com/office/drawing/2017/decorative" val="1"/>
              </a:ext>
            </a:extLst>
          </p:cNvPr>
          <p:cNvCxnSpPr/>
          <p:nvPr/>
        </p:nvCxnSpPr>
        <p:spPr>
          <a:xfrm rot="10800000">
            <a:off x="792375" y="2385650"/>
            <a:ext cx="2233200" cy="0"/>
          </a:xfrm>
          <a:prstGeom prst="straightConnector1">
            <a:avLst/>
          </a:prstGeom>
          <a:noFill/>
          <a:ln w="19050" cap="flat" cmpd="sng">
            <a:solidFill>
              <a:schemeClr val="lt1"/>
            </a:solidFill>
            <a:prstDash val="solid"/>
            <a:round/>
            <a:headEnd type="none" w="med" len="med"/>
            <a:tailEnd type="none" w="med" len="med"/>
          </a:ln>
        </p:spPr>
      </p:cxnSp>
      <p:sp>
        <p:nvSpPr>
          <p:cNvPr id="27" name="Google Shape;27;p6"/>
          <p:cNvSpPr txBox="1"/>
          <p:nvPr/>
        </p:nvSpPr>
        <p:spPr>
          <a:xfrm>
            <a:off x="741006" y="2365232"/>
            <a:ext cx="2607300" cy="77975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s-ES" sz="1300" b="1" dirty="0">
                <a:solidFill>
                  <a:schemeClr val="lt1"/>
                </a:solidFill>
                <a:latin typeface="Roboto"/>
                <a:ea typeface="Roboto"/>
                <a:cs typeface="Roboto"/>
                <a:sym typeface="Roboto"/>
              </a:rPr>
              <a:t>Dirección de Atención al Usuario, Intervención Temprana y Asignaciones</a:t>
            </a:r>
            <a:endParaRPr sz="1300" b="1" dirty="0">
              <a:solidFill>
                <a:schemeClr val="lt1"/>
              </a:solidFill>
              <a:latin typeface="Roboto"/>
              <a:ea typeface="Roboto"/>
              <a:cs typeface="Roboto"/>
              <a:sym typeface="Roboto"/>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68">
          <a:extLst>
            <a:ext uri="{FF2B5EF4-FFF2-40B4-BE49-F238E27FC236}">
              <a16:creationId xmlns:a16="http://schemas.microsoft.com/office/drawing/2014/main" id="{CD286A78-063A-1B39-0A4C-FC8871130B30}"/>
            </a:ext>
          </a:extLst>
        </p:cNvPr>
        <p:cNvGrpSpPr/>
        <p:nvPr/>
      </p:nvGrpSpPr>
      <p:grpSpPr>
        <a:xfrm>
          <a:off x="0" y="0"/>
          <a:ext cx="0" cy="0"/>
          <a:chOff x="0" y="0"/>
          <a:chExt cx="0" cy="0"/>
        </a:xfrm>
      </p:grpSpPr>
      <p:sp>
        <p:nvSpPr>
          <p:cNvPr id="4" name="Título 3">
            <a:extLst>
              <a:ext uri="{FF2B5EF4-FFF2-40B4-BE49-F238E27FC236}">
                <a16:creationId xmlns:a16="http://schemas.microsoft.com/office/drawing/2014/main" id="{53318A34-36B7-0982-BD96-94D5B469C136}"/>
              </a:ext>
            </a:extLst>
          </p:cNvPr>
          <p:cNvSpPr>
            <a:spLocks noGrp="1"/>
          </p:cNvSpPr>
          <p:nvPr>
            <p:ph type="title" idx="4294967295"/>
          </p:nvPr>
        </p:nvSpPr>
        <p:spPr>
          <a:xfrm>
            <a:off x="628650" y="-993775"/>
            <a:ext cx="7886700" cy="993775"/>
          </a:xfrm>
          <a:prstGeom prst="rect">
            <a:avLst/>
          </a:prstGeom>
        </p:spPr>
        <p:txBody>
          <a:bodyPr anchor="b"/>
          <a:lstStyle/>
          <a:p>
            <a:r>
              <a:rPr lang="es-ES" dirty="0"/>
              <a:t>LLAMADA VIRTUAL - PREGUNTA 2 ENCUESTA DEL CENTRO DE CONTACTO</a:t>
            </a:r>
            <a:endParaRPr lang="es-CO" dirty="0"/>
          </a:p>
        </p:txBody>
      </p:sp>
      <p:sp>
        <p:nvSpPr>
          <p:cNvPr id="2" name="Google Shape;70;p11">
            <a:extLst>
              <a:ext uri="{FF2B5EF4-FFF2-40B4-BE49-F238E27FC236}">
                <a16:creationId xmlns:a16="http://schemas.microsoft.com/office/drawing/2014/main" id="{A7DE1FF5-A2AC-891D-B79B-99A6B639D289}"/>
              </a:ext>
              <a:ext uri="{C183D7F6-B498-43B3-948B-1728B52AA6E4}">
                <adec:decorative xmlns:adec="http://schemas.microsoft.com/office/drawing/2017/decorative" val="1"/>
              </a:ext>
            </a:extLst>
          </p:cNvPr>
          <p:cNvSpPr txBox="1"/>
          <p:nvPr/>
        </p:nvSpPr>
        <p:spPr>
          <a:xfrm>
            <a:off x="1972800" y="0"/>
            <a:ext cx="7075950" cy="431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s-419" sz="2200" b="1" dirty="0">
                <a:solidFill>
                  <a:srgbClr val="00385F"/>
                </a:solidFill>
                <a:latin typeface="Montserrat"/>
                <a:ea typeface="Montserrat"/>
                <a:cs typeface="Montserrat"/>
                <a:sym typeface="Montserrat"/>
              </a:rPr>
              <a:t>LLAMADA VIRTUAL - PREGUNTA 2</a:t>
            </a:r>
            <a:endParaRPr sz="2200" b="1" dirty="0">
              <a:solidFill>
                <a:srgbClr val="00385F"/>
              </a:solidFill>
              <a:latin typeface="Montserrat"/>
              <a:ea typeface="Montserrat"/>
              <a:cs typeface="Montserrat"/>
              <a:sym typeface="Montserrat"/>
            </a:endParaRPr>
          </a:p>
        </p:txBody>
      </p:sp>
      <p:sp>
        <p:nvSpPr>
          <p:cNvPr id="71" name="Google Shape;71;p11">
            <a:extLst>
              <a:ext uri="{FF2B5EF4-FFF2-40B4-BE49-F238E27FC236}">
                <a16:creationId xmlns:a16="http://schemas.microsoft.com/office/drawing/2014/main" id="{74C2EE71-D089-0162-7EF5-14E118813F1C}"/>
              </a:ext>
            </a:extLst>
          </p:cNvPr>
          <p:cNvSpPr txBox="1"/>
          <p:nvPr/>
        </p:nvSpPr>
        <p:spPr>
          <a:xfrm>
            <a:off x="1973275" y="360000"/>
            <a:ext cx="6767954" cy="431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s-ES" sz="1800" dirty="0">
                <a:solidFill>
                  <a:srgbClr val="017B8F"/>
                </a:solidFill>
                <a:latin typeface="Montserrat"/>
                <a:ea typeface="Montserrat"/>
                <a:cs typeface="Montserrat"/>
                <a:sym typeface="Montserrat"/>
              </a:rPr>
              <a:t>¿El agente resolvió su inquietud en esta llamada?</a:t>
            </a:r>
            <a:endParaRPr lang="es-419" sz="1800" dirty="0">
              <a:solidFill>
                <a:srgbClr val="017B8F"/>
              </a:solidFill>
              <a:latin typeface="Montserrat"/>
              <a:ea typeface="Montserrat"/>
              <a:cs typeface="Montserrat"/>
              <a:sym typeface="Montserrat"/>
            </a:endParaRPr>
          </a:p>
        </p:txBody>
      </p:sp>
      <p:graphicFrame>
        <p:nvGraphicFramePr>
          <p:cNvPr id="5" name="Tabla 4">
            <a:extLst>
              <a:ext uri="{FF2B5EF4-FFF2-40B4-BE49-F238E27FC236}">
                <a16:creationId xmlns:a16="http://schemas.microsoft.com/office/drawing/2014/main" id="{227819B1-0934-C047-DCF2-01084CAC4F7A}"/>
              </a:ext>
            </a:extLst>
          </p:cNvPr>
          <p:cNvGraphicFramePr>
            <a:graphicFrameLocks noGrp="1"/>
          </p:cNvGraphicFramePr>
          <p:nvPr>
            <p:extLst>
              <p:ext uri="{D42A27DB-BD31-4B8C-83A1-F6EECF244321}">
                <p14:modId xmlns:p14="http://schemas.microsoft.com/office/powerpoint/2010/main" val="1366338948"/>
              </p:ext>
            </p:extLst>
          </p:nvPr>
        </p:nvGraphicFramePr>
        <p:xfrm>
          <a:off x="2536466" y="1043146"/>
          <a:ext cx="4699222" cy="882650"/>
        </p:xfrm>
        <a:graphic>
          <a:graphicData uri="http://schemas.openxmlformats.org/drawingml/2006/table">
            <a:tbl>
              <a:tblPr firstRow="1"/>
              <a:tblGrid>
                <a:gridCol w="1081377">
                  <a:extLst>
                    <a:ext uri="{9D8B030D-6E8A-4147-A177-3AD203B41FA5}">
                      <a16:colId xmlns:a16="http://schemas.microsoft.com/office/drawing/2014/main" val="2927759476"/>
                    </a:ext>
                  </a:extLst>
                </a:gridCol>
                <a:gridCol w="1868557">
                  <a:extLst>
                    <a:ext uri="{9D8B030D-6E8A-4147-A177-3AD203B41FA5}">
                      <a16:colId xmlns:a16="http://schemas.microsoft.com/office/drawing/2014/main" val="1121392426"/>
                    </a:ext>
                  </a:extLst>
                </a:gridCol>
                <a:gridCol w="1749288">
                  <a:extLst>
                    <a:ext uri="{9D8B030D-6E8A-4147-A177-3AD203B41FA5}">
                      <a16:colId xmlns:a16="http://schemas.microsoft.com/office/drawing/2014/main" val="2048033576"/>
                    </a:ext>
                  </a:extLst>
                </a:gridCol>
              </a:tblGrid>
              <a:tr h="330200">
                <a:tc>
                  <a:txBody>
                    <a:bodyPr/>
                    <a:lstStyle/>
                    <a:p>
                      <a:pPr algn="ctr" fontAlgn="ctr">
                        <a:buNone/>
                      </a:pPr>
                      <a:r>
                        <a:rPr lang="es-CO" sz="1100" b="1" i="0" u="none" strike="noStrike" dirty="0">
                          <a:solidFill>
                            <a:srgbClr val="0097A7"/>
                          </a:solidFill>
                          <a:effectLst/>
                          <a:latin typeface="Roboto" panose="02000000000000000000" pitchFamily="2" charset="0"/>
                        </a:rPr>
                        <a:t>CALIFICACIÓN​</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s-CO" sz="1100" b="1" i="0" u="none" strike="noStrike" dirty="0">
                          <a:solidFill>
                            <a:srgbClr val="0097A7"/>
                          </a:solidFill>
                          <a:effectLst/>
                          <a:latin typeface="Roboto" panose="02000000000000000000" pitchFamily="2" charset="0"/>
                        </a:rPr>
                        <a:t>PRIMER SEMESTRE 2025</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s-CO" sz="1100" b="1" i="0" u="none" strike="noStrike" dirty="0">
                          <a:solidFill>
                            <a:srgbClr val="0097A7"/>
                          </a:solidFill>
                          <a:effectLst/>
                          <a:latin typeface="Roboto" panose="02000000000000000000" pitchFamily="2" charset="0"/>
                        </a:rPr>
                        <a:t>SEGUNDO SEMESTRE 2025</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478393515"/>
                  </a:ext>
                </a:extLst>
              </a:tr>
              <a:tr h="184150">
                <a:tc>
                  <a:txBody>
                    <a:bodyPr/>
                    <a:lstStyle/>
                    <a:p>
                      <a:pPr algn="l" fontAlgn="b">
                        <a:buNone/>
                      </a:pPr>
                      <a:r>
                        <a:rPr lang="es-CO" sz="1100" b="0" i="0" u="none" strike="noStrike">
                          <a:solidFill>
                            <a:srgbClr val="0097A7"/>
                          </a:solidFill>
                          <a:effectLst/>
                          <a:latin typeface="Roboto" panose="02000000000000000000" pitchFamily="2" charset="0"/>
                        </a:rPr>
                        <a:t>SI</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r>
                        <a:rPr lang="es-CO" sz="1100" b="0" i="0" u="none" strike="noStrike" dirty="0">
                          <a:solidFill>
                            <a:srgbClr val="0097A7"/>
                          </a:solidFill>
                          <a:effectLst/>
                          <a:latin typeface="Roboto" panose="02000000000000000000" pitchFamily="2" charset="0"/>
                        </a:rPr>
                        <a:t>                    2.343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r>
                        <a:rPr lang="es-CO" sz="1100" b="0" i="0" u="none" strike="noStrike" dirty="0">
                          <a:solidFill>
                            <a:srgbClr val="0097A7"/>
                          </a:solidFill>
                          <a:effectLst/>
                          <a:latin typeface="Roboto" panose="02000000000000000000" pitchFamily="2" charset="0"/>
                        </a:rPr>
                        <a:t>                    4.685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85114982"/>
                  </a:ext>
                </a:extLst>
              </a:tr>
              <a:tr h="184150">
                <a:tc>
                  <a:txBody>
                    <a:bodyPr/>
                    <a:lstStyle/>
                    <a:p>
                      <a:pPr algn="l" fontAlgn="b">
                        <a:buNone/>
                      </a:pPr>
                      <a:r>
                        <a:rPr lang="es-CO" sz="1100" b="0" i="0" u="none" strike="noStrike">
                          <a:solidFill>
                            <a:srgbClr val="0097A7"/>
                          </a:solidFill>
                          <a:effectLst/>
                          <a:latin typeface="Roboto" panose="02000000000000000000" pitchFamily="2" charset="0"/>
                        </a:rPr>
                        <a:t>NO</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r>
                        <a:rPr lang="es-CO" sz="1100" b="0" i="0" u="none" strike="noStrike">
                          <a:solidFill>
                            <a:srgbClr val="0097A7"/>
                          </a:solidFill>
                          <a:effectLst/>
                          <a:latin typeface="Roboto" panose="02000000000000000000" pitchFamily="2" charset="0"/>
                        </a:rPr>
                        <a:t>                       590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r>
                        <a:rPr lang="es-CO" sz="1100" b="0" i="0" u="none" strike="noStrike" dirty="0">
                          <a:solidFill>
                            <a:srgbClr val="0097A7"/>
                          </a:solidFill>
                          <a:effectLst/>
                          <a:latin typeface="Roboto" panose="02000000000000000000" pitchFamily="2" charset="0"/>
                        </a:rPr>
                        <a:t>                    4.142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90703606"/>
                  </a:ext>
                </a:extLst>
              </a:tr>
              <a:tr h="184150">
                <a:tc>
                  <a:txBody>
                    <a:bodyPr/>
                    <a:lstStyle/>
                    <a:p>
                      <a:pPr algn="r" fontAlgn="b">
                        <a:buNone/>
                      </a:pPr>
                      <a:r>
                        <a:rPr lang="es-CO" sz="1100" b="1" i="0" u="none" strike="noStrike">
                          <a:solidFill>
                            <a:srgbClr val="0097A7"/>
                          </a:solidFill>
                          <a:effectLst/>
                          <a:latin typeface="Roboto" panose="02000000000000000000" pitchFamily="2" charset="0"/>
                        </a:rPr>
                        <a:t>TOTAL</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r>
                        <a:rPr lang="es-CO" sz="1100" b="1" i="0" u="none" strike="noStrike" dirty="0">
                          <a:solidFill>
                            <a:srgbClr val="0097A7"/>
                          </a:solidFill>
                          <a:effectLst/>
                          <a:latin typeface="Roboto" panose="02000000000000000000" pitchFamily="2" charset="0"/>
                        </a:rPr>
                        <a:t>                    2.933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r>
                        <a:rPr lang="es-CO" sz="1100" b="1" i="0" u="none" strike="noStrike" dirty="0">
                          <a:solidFill>
                            <a:srgbClr val="0097A7"/>
                          </a:solidFill>
                          <a:effectLst/>
                          <a:latin typeface="Roboto" panose="02000000000000000000" pitchFamily="2" charset="0"/>
                        </a:rPr>
                        <a:t>                    8.827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530328482"/>
                  </a:ext>
                </a:extLst>
              </a:tr>
            </a:tbl>
          </a:graphicData>
        </a:graphic>
      </p:graphicFrame>
      <p:graphicFrame>
        <p:nvGraphicFramePr>
          <p:cNvPr id="3" name="Gráfico 2" descr="Gráfica comparativa que muestra si el agente del centro de contacto resolvió la inquietud del usuario durante la llamada virtual. Los resultados del segundo semestre de 2025 reflejan una disminución en las respuestas afirmativas.">
            <a:extLst>
              <a:ext uri="{FF2B5EF4-FFF2-40B4-BE49-F238E27FC236}">
                <a16:creationId xmlns:a16="http://schemas.microsoft.com/office/drawing/2014/main" id="{EBDA51C7-F0B2-3926-FCE8-5CF22227519D}"/>
              </a:ext>
            </a:extLst>
          </p:cNvPr>
          <p:cNvGraphicFramePr/>
          <p:nvPr>
            <p:extLst>
              <p:ext uri="{D42A27DB-BD31-4B8C-83A1-F6EECF244321}">
                <p14:modId xmlns:p14="http://schemas.microsoft.com/office/powerpoint/2010/main" val="935487389"/>
              </p:ext>
            </p:extLst>
          </p:nvPr>
        </p:nvGraphicFramePr>
        <p:xfrm>
          <a:off x="1644812" y="2177242"/>
          <a:ext cx="6676138" cy="256260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74123522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68">
          <a:extLst>
            <a:ext uri="{FF2B5EF4-FFF2-40B4-BE49-F238E27FC236}">
              <a16:creationId xmlns:a16="http://schemas.microsoft.com/office/drawing/2014/main" id="{2A1E275C-34EA-1BA7-147D-CF35787C14D5}"/>
            </a:ext>
          </a:extLst>
        </p:cNvPr>
        <p:cNvGrpSpPr/>
        <p:nvPr/>
      </p:nvGrpSpPr>
      <p:grpSpPr>
        <a:xfrm>
          <a:off x="0" y="0"/>
          <a:ext cx="0" cy="0"/>
          <a:chOff x="0" y="0"/>
          <a:chExt cx="0" cy="0"/>
        </a:xfrm>
      </p:grpSpPr>
      <p:sp>
        <p:nvSpPr>
          <p:cNvPr id="4" name="Título 3">
            <a:extLst>
              <a:ext uri="{FF2B5EF4-FFF2-40B4-BE49-F238E27FC236}">
                <a16:creationId xmlns:a16="http://schemas.microsoft.com/office/drawing/2014/main" id="{1625CE53-C046-8669-F6BA-3D80AE768DCE}"/>
              </a:ext>
            </a:extLst>
          </p:cNvPr>
          <p:cNvSpPr>
            <a:spLocks noGrp="1"/>
          </p:cNvSpPr>
          <p:nvPr>
            <p:ph type="title" idx="4294967295"/>
          </p:nvPr>
        </p:nvSpPr>
        <p:spPr>
          <a:xfrm>
            <a:off x="628650" y="-993775"/>
            <a:ext cx="7886700" cy="993775"/>
          </a:xfrm>
          <a:prstGeom prst="rect">
            <a:avLst/>
          </a:prstGeom>
        </p:spPr>
        <p:txBody>
          <a:bodyPr anchor="b"/>
          <a:lstStyle/>
          <a:p>
            <a:r>
              <a:rPr lang="es-ES" dirty="0"/>
              <a:t>LLAMADA VIRTUAL - PREGUNTA 3 ENCUESTA DEL CENTRO DE CONTACTO</a:t>
            </a:r>
            <a:endParaRPr lang="es-CO" dirty="0"/>
          </a:p>
        </p:txBody>
      </p:sp>
      <p:sp>
        <p:nvSpPr>
          <p:cNvPr id="2" name="Google Shape;70;p11">
            <a:extLst>
              <a:ext uri="{FF2B5EF4-FFF2-40B4-BE49-F238E27FC236}">
                <a16:creationId xmlns:a16="http://schemas.microsoft.com/office/drawing/2014/main" id="{B5715966-6118-12BA-ADA2-C94199047544}"/>
              </a:ext>
              <a:ext uri="{C183D7F6-B498-43B3-948B-1728B52AA6E4}">
                <adec:decorative xmlns:adec="http://schemas.microsoft.com/office/drawing/2017/decorative" val="1"/>
              </a:ext>
            </a:extLst>
          </p:cNvPr>
          <p:cNvSpPr txBox="1"/>
          <p:nvPr/>
        </p:nvSpPr>
        <p:spPr>
          <a:xfrm>
            <a:off x="1972800" y="0"/>
            <a:ext cx="7095000" cy="431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s-419" sz="2200" b="1" dirty="0">
                <a:solidFill>
                  <a:srgbClr val="00385F"/>
                </a:solidFill>
                <a:latin typeface="Montserrat"/>
                <a:ea typeface="Montserrat"/>
                <a:cs typeface="Montserrat"/>
                <a:sym typeface="Montserrat"/>
              </a:rPr>
              <a:t>LLAMADA VIRTUAL - PREGUNTA 3</a:t>
            </a:r>
            <a:endParaRPr sz="2200" b="1" dirty="0">
              <a:solidFill>
                <a:srgbClr val="00385F"/>
              </a:solidFill>
              <a:latin typeface="Montserrat"/>
              <a:ea typeface="Montserrat"/>
              <a:cs typeface="Montserrat"/>
              <a:sym typeface="Montserrat"/>
            </a:endParaRPr>
          </a:p>
        </p:txBody>
      </p:sp>
      <p:sp>
        <p:nvSpPr>
          <p:cNvPr id="71" name="Google Shape;71;p11">
            <a:extLst>
              <a:ext uri="{FF2B5EF4-FFF2-40B4-BE49-F238E27FC236}">
                <a16:creationId xmlns:a16="http://schemas.microsoft.com/office/drawing/2014/main" id="{D5942E1E-8386-A3D7-67A1-5D274B6B094E}"/>
              </a:ext>
            </a:extLst>
          </p:cNvPr>
          <p:cNvSpPr txBox="1"/>
          <p:nvPr/>
        </p:nvSpPr>
        <p:spPr>
          <a:xfrm>
            <a:off x="1973274" y="360000"/>
            <a:ext cx="6904325" cy="431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s-ES" sz="1800" dirty="0">
                <a:solidFill>
                  <a:srgbClr val="017B8F"/>
                </a:solidFill>
                <a:latin typeface="Montserrat"/>
                <a:ea typeface="Montserrat"/>
                <a:cs typeface="Montserrat"/>
                <a:sym typeface="Montserrat"/>
              </a:rPr>
              <a:t>¿Se encuentra satisfecho con el tiempo de respuesta para atender esta llamada?</a:t>
            </a:r>
            <a:endParaRPr lang="es-419" sz="1800" dirty="0">
              <a:solidFill>
                <a:srgbClr val="017B8F"/>
              </a:solidFill>
              <a:latin typeface="Montserrat"/>
              <a:ea typeface="Montserrat"/>
              <a:cs typeface="Montserrat"/>
              <a:sym typeface="Montserrat"/>
            </a:endParaRPr>
          </a:p>
        </p:txBody>
      </p:sp>
      <p:graphicFrame>
        <p:nvGraphicFramePr>
          <p:cNvPr id="5" name="Tabla 4">
            <a:extLst>
              <a:ext uri="{FF2B5EF4-FFF2-40B4-BE49-F238E27FC236}">
                <a16:creationId xmlns:a16="http://schemas.microsoft.com/office/drawing/2014/main" id="{0A51CE21-D5F5-A047-1742-DE592F0CE47C}"/>
              </a:ext>
            </a:extLst>
          </p:cNvPr>
          <p:cNvGraphicFramePr>
            <a:graphicFrameLocks noGrp="1"/>
          </p:cNvGraphicFramePr>
          <p:nvPr>
            <p:extLst>
              <p:ext uri="{D42A27DB-BD31-4B8C-83A1-F6EECF244321}">
                <p14:modId xmlns:p14="http://schemas.microsoft.com/office/powerpoint/2010/main" val="2439335959"/>
              </p:ext>
            </p:extLst>
          </p:nvPr>
        </p:nvGraphicFramePr>
        <p:xfrm>
          <a:off x="3132814" y="1308780"/>
          <a:ext cx="4968731" cy="902970"/>
        </p:xfrm>
        <a:graphic>
          <a:graphicData uri="http://schemas.openxmlformats.org/drawingml/2006/table">
            <a:tbl>
              <a:tblPr firstRow="1"/>
              <a:tblGrid>
                <a:gridCol w="1351722">
                  <a:extLst>
                    <a:ext uri="{9D8B030D-6E8A-4147-A177-3AD203B41FA5}">
                      <a16:colId xmlns:a16="http://schemas.microsoft.com/office/drawing/2014/main" val="963068171"/>
                    </a:ext>
                  </a:extLst>
                </a:gridCol>
                <a:gridCol w="1781092">
                  <a:extLst>
                    <a:ext uri="{9D8B030D-6E8A-4147-A177-3AD203B41FA5}">
                      <a16:colId xmlns:a16="http://schemas.microsoft.com/office/drawing/2014/main" val="3874782882"/>
                    </a:ext>
                  </a:extLst>
                </a:gridCol>
                <a:gridCol w="1835917">
                  <a:extLst>
                    <a:ext uri="{9D8B030D-6E8A-4147-A177-3AD203B41FA5}">
                      <a16:colId xmlns:a16="http://schemas.microsoft.com/office/drawing/2014/main" val="77423037"/>
                    </a:ext>
                  </a:extLst>
                </a:gridCol>
              </a:tblGrid>
              <a:tr h="345027">
                <a:tc>
                  <a:txBody>
                    <a:bodyPr/>
                    <a:lstStyle/>
                    <a:p>
                      <a:pPr algn="ctr" fontAlgn="ctr">
                        <a:buNone/>
                      </a:pPr>
                      <a:r>
                        <a:rPr lang="es-CO" sz="1100" b="1" i="0" u="none" strike="noStrike" dirty="0">
                          <a:solidFill>
                            <a:srgbClr val="0097A7"/>
                          </a:solidFill>
                          <a:effectLst/>
                          <a:latin typeface="Roboto" panose="02000000000000000000" pitchFamily="2" charset="0"/>
                        </a:rPr>
                        <a:t>CALIFICACIÓN​</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s-CO" sz="1100" b="1" i="0" u="none" strike="noStrike" dirty="0">
                          <a:solidFill>
                            <a:srgbClr val="0097A7"/>
                          </a:solidFill>
                          <a:effectLst/>
                          <a:latin typeface="Roboto" panose="02000000000000000000" pitchFamily="2" charset="0"/>
                        </a:rPr>
                        <a:t>PRIMER SEMESTRE 2025</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s-CO" sz="1100" b="1" i="0" u="none" strike="noStrike" dirty="0">
                          <a:solidFill>
                            <a:srgbClr val="0097A7"/>
                          </a:solidFill>
                          <a:effectLst/>
                          <a:latin typeface="Roboto" panose="02000000000000000000" pitchFamily="2" charset="0"/>
                        </a:rPr>
                        <a:t>SEGUNDO SEMESTRE 2025</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4200746"/>
                  </a:ext>
                </a:extLst>
              </a:tr>
              <a:tr h="185981">
                <a:tc>
                  <a:txBody>
                    <a:bodyPr/>
                    <a:lstStyle/>
                    <a:p>
                      <a:pPr algn="l" fontAlgn="b">
                        <a:buNone/>
                      </a:pPr>
                      <a:r>
                        <a:rPr lang="es-CO" sz="1100" b="0" i="0" u="none" strike="noStrike">
                          <a:solidFill>
                            <a:srgbClr val="0097A7"/>
                          </a:solidFill>
                          <a:effectLst/>
                          <a:latin typeface="Roboto" panose="02000000000000000000" pitchFamily="2" charset="0"/>
                        </a:rPr>
                        <a:t>SI</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r>
                        <a:rPr lang="es-CO" sz="1100" b="0" i="0" u="none" strike="noStrike" dirty="0">
                          <a:solidFill>
                            <a:srgbClr val="0097A7"/>
                          </a:solidFill>
                          <a:effectLst/>
                          <a:latin typeface="Roboto" panose="02000000000000000000" pitchFamily="2" charset="0"/>
                        </a:rPr>
                        <a:t>                    2.211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r>
                        <a:rPr lang="es-CO" sz="1100" b="0" i="0" u="none" strike="noStrike" dirty="0">
                          <a:solidFill>
                            <a:srgbClr val="0097A7"/>
                          </a:solidFill>
                          <a:effectLst/>
                          <a:latin typeface="Roboto" panose="02000000000000000000" pitchFamily="2" charset="0"/>
                        </a:rPr>
                        <a:t>                    1.141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546753733"/>
                  </a:ext>
                </a:extLst>
              </a:tr>
              <a:tr h="185981">
                <a:tc>
                  <a:txBody>
                    <a:bodyPr/>
                    <a:lstStyle/>
                    <a:p>
                      <a:pPr algn="l" fontAlgn="b">
                        <a:buNone/>
                      </a:pPr>
                      <a:r>
                        <a:rPr lang="es-CO" sz="1100" b="0" i="0" u="none" strike="noStrike">
                          <a:solidFill>
                            <a:srgbClr val="0097A7"/>
                          </a:solidFill>
                          <a:effectLst/>
                          <a:latin typeface="Roboto" panose="02000000000000000000" pitchFamily="2" charset="0"/>
                        </a:rPr>
                        <a:t>NO</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r>
                        <a:rPr lang="es-CO" sz="1100" b="0" i="0" u="none" strike="noStrike">
                          <a:solidFill>
                            <a:srgbClr val="0097A7"/>
                          </a:solidFill>
                          <a:effectLst/>
                          <a:latin typeface="Roboto" panose="02000000000000000000" pitchFamily="2" charset="0"/>
                        </a:rPr>
                        <a:t>                       240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r>
                        <a:rPr lang="es-CO" sz="1100" b="0" i="0" u="none" strike="noStrike" dirty="0">
                          <a:solidFill>
                            <a:srgbClr val="0097A7"/>
                          </a:solidFill>
                          <a:effectLst/>
                          <a:latin typeface="Roboto" panose="02000000000000000000" pitchFamily="2" charset="0"/>
                        </a:rPr>
                        <a:t>                       735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214643818"/>
                  </a:ext>
                </a:extLst>
              </a:tr>
              <a:tr h="185981">
                <a:tc>
                  <a:txBody>
                    <a:bodyPr/>
                    <a:lstStyle/>
                    <a:p>
                      <a:pPr algn="r" fontAlgn="b">
                        <a:buNone/>
                      </a:pPr>
                      <a:r>
                        <a:rPr lang="es-CO" sz="1100" b="1" i="0" u="none" strike="noStrike">
                          <a:solidFill>
                            <a:srgbClr val="0097A7"/>
                          </a:solidFill>
                          <a:effectLst/>
                          <a:latin typeface="Roboto" panose="02000000000000000000" pitchFamily="2" charset="0"/>
                        </a:rPr>
                        <a:t>TOTAL</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r>
                        <a:rPr lang="es-CO" sz="1100" b="1" i="0" u="none" strike="noStrike" dirty="0">
                          <a:solidFill>
                            <a:srgbClr val="0097A7"/>
                          </a:solidFill>
                          <a:effectLst/>
                          <a:latin typeface="Roboto" panose="02000000000000000000" pitchFamily="2" charset="0"/>
                        </a:rPr>
                        <a:t>                    2.451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r>
                        <a:rPr lang="es-CO" sz="1100" b="1" i="0" u="none" strike="noStrike" dirty="0">
                          <a:solidFill>
                            <a:srgbClr val="0097A7"/>
                          </a:solidFill>
                          <a:effectLst/>
                          <a:latin typeface="Roboto" panose="02000000000000000000" pitchFamily="2" charset="0"/>
                        </a:rPr>
                        <a:t>                    1.876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995825792"/>
                  </a:ext>
                </a:extLst>
              </a:tr>
            </a:tbl>
          </a:graphicData>
        </a:graphic>
      </p:graphicFrame>
      <p:graphicFrame>
        <p:nvGraphicFramePr>
          <p:cNvPr id="3" name="Gráfico 2" descr="Gráfica comparativa de la percepción de los usuarios sobre el tiempo de respuesta en el canal de llamada virtual. En el segundo semestre de 2025 se evidencian variaciones en los niveles de satisfacción respecto al primer semestre, asociadas a factores de conectividad.">
            <a:extLst>
              <a:ext uri="{FF2B5EF4-FFF2-40B4-BE49-F238E27FC236}">
                <a16:creationId xmlns:a16="http://schemas.microsoft.com/office/drawing/2014/main" id="{D4DEA793-F051-55CE-92AC-1702C4BC7A72}"/>
              </a:ext>
            </a:extLst>
          </p:cNvPr>
          <p:cNvGraphicFramePr/>
          <p:nvPr>
            <p:extLst>
              <p:ext uri="{D42A27DB-BD31-4B8C-83A1-F6EECF244321}">
                <p14:modId xmlns:p14="http://schemas.microsoft.com/office/powerpoint/2010/main" val="1628743586"/>
              </p:ext>
            </p:extLst>
          </p:nvPr>
        </p:nvGraphicFramePr>
        <p:xfrm>
          <a:off x="2030400" y="2653650"/>
          <a:ext cx="5987332" cy="212985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63374920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68">
          <a:extLst>
            <a:ext uri="{FF2B5EF4-FFF2-40B4-BE49-F238E27FC236}">
              <a16:creationId xmlns:a16="http://schemas.microsoft.com/office/drawing/2014/main" id="{C3FE5BF2-5D68-44C5-829C-1B009F1B73CF}"/>
            </a:ext>
          </a:extLst>
        </p:cNvPr>
        <p:cNvGrpSpPr/>
        <p:nvPr/>
      </p:nvGrpSpPr>
      <p:grpSpPr>
        <a:xfrm>
          <a:off x="0" y="0"/>
          <a:ext cx="0" cy="0"/>
          <a:chOff x="0" y="0"/>
          <a:chExt cx="0" cy="0"/>
        </a:xfrm>
      </p:grpSpPr>
      <p:sp>
        <p:nvSpPr>
          <p:cNvPr id="3" name="Título 2">
            <a:extLst>
              <a:ext uri="{FF2B5EF4-FFF2-40B4-BE49-F238E27FC236}">
                <a16:creationId xmlns:a16="http://schemas.microsoft.com/office/drawing/2014/main" id="{4EBE4633-9754-C44F-EA27-58D68659454C}"/>
              </a:ext>
            </a:extLst>
          </p:cNvPr>
          <p:cNvSpPr>
            <a:spLocks noGrp="1"/>
          </p:cNvSpPr>
          <p:nvPr>
            <p:ph type="title" idx="4294967295"/>
          </p:nvPr>
        </p:nvSpPr>
        <p:spPr>
          <a:xfrm>
            <a:off x="628650" y="-993775"/>
            <a:ext cx="7886700" cy="993775"/>
          </a:xfrm>
          <a:prstGeom prst="rect">
            <a:avLst/>
          </a:prstGeom>
        </p:spPr>
        <p:txBody>
          <a:bodyPr anchor="b"/>
          <a:lstStyle/>
          <a:p>
            <a:r>
              <a:rPr lang="es-ES" dirty="0"/>
              <a:t>CONCLUSIONES Y RECOMENDACIONES ENCUESTA DEL CENTRO DE CONTACTO</a:t>
            </a:r>
            <a:endParaRPr lang="es-CO" dirty="0"/>
          </a:p>
        </p:txBody>
      </p:sp>
      <p:sp>
        <p:nvSpPr>
          <p:cNvPr id="70" name="Google Shape;70;p11">
            <a:extLst>
              <a:ext uri="{FF2B5EF4-FFF2-40B4-BE49-F238E27FC236}">
                <a16:creationId xmlns:a16="http://schemas.microsoft.com/office/drawing/2014/main" id="{5A1B4015-9A7C-09AF-2548-348E1BC83518}"/>
              </a:ext>
              <a:ext uri="{C183D7F6-B498-43B3-948B-1728B52AA6E4}">
                <adec:decorative xmlns:adec="http://schemas.microsoft.com/office/drawing/2017/decorative" val="1"/>
              </a:ext>
            </a:extLst>
          </p:cNvPr>
          <p:cNvSpPr txBox="1"/>
          <p:nvPr/>
        </p:nvSpPr>
        <p:spPr>
          <a:xfrm>
            <a:off x="1973275" y="0"/>
            <a:ext cx="6509418" cy="431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s-419" sz="2200" b="1" dirty="0">
                <a:solidFill>
                  <a:srgbClr val="00385F"/>
                </a:solidFill>
                <a:latin typeface="Montserrat"/>
                <a:ea typeface="Montserrat"/>
                <a:cs typeface="Montserrat"/>
                <a:sym typeface="Montserrat"/>
              </a:rPr>
              <a:t>CONCLUSIONES Y RECOMENDACIONES</a:t>
            </a:r>
            <a:endParaRPr sz="2200" b="1" dirty="0">
              <a:solidFill>
                <a:srgbClr val="00385F"/>
              </a:solidFill>
              <a:latin typeface="Montserrat"/>
              <a:ea typeface="Montserrat"/>
              <a:cs typeface="Montserrat"/>
              <a:sym typeface="Montserrat"/>
            </a:endParaRPr>
          </a:p>
        </p:txBody>
      </p:sp>
      <p:sp>
        <p:nvSpPr>
          <p:cNvPr id="2" name="Google Shape;71;p11">
            <a:extLst>
              <a:ext uri="{FF2B5EF4-FFF2-40B4-BE49-F238E27FC236}">
                <a16:creationId xmlns:a16="http://schemas.microsoft.com/office/drawing/2014/main" id="{3CBEDB0F-6D26-BA53-345D-CDDCB51795F5}"/>
              </a:ext>
            </a:extLst>
          </p:cNvPr>
          <p:cNvSpPr txBox="1"/>
          <p:nvPr/>
        </p:nvSpPr>
        <p:spPr>
          <a:xfrm>
            <a:off x="1972800" y="521999"/>
            <a:ext cx="6142500" cy="4516725"/>
          </a:xfrm>
          <a:prstGeom prst="rect">
            <a:avLst/>
          </a:prstGeom>
          <a:noFill/>
          <a:ln>
            <a:noFill/>
          </a:ln>
        </p:spPr>
        <p:txBody>
          <a:bodyPr spcFirstLastPara="1" wrap="square" lIns="91425" tIns="91425" rIns="91425" bIns="91425" anchor="t" anchorCtr="0">
            <a:noAutofit/>
          </a:bodyPr>
          <a:lstStyle/>
          <a:p>
            <a:pPr algn="just"/>
            <a:r>
              <a:rPr lang="es-ES" b="1" dirty="0">
                <a:solidFill>
                  <a:srgbClr val="0097A7"/>
                </a:solidFill>
                <a:latin typeface="Roboto"/>
                <a:ea typeface="Roboto"/>
                <a:cs typeface="Roboto"/>
              </a:rPr>
              <a:t>LÍNEA 122</a:t>
            </a:r>
          </a:p>
          <a:p>
            <a:pPr algn="just"/>
            <a:r>
              <a:rPr lang="es-ES" b="1" dirty="0">
                <a:solidFill>
                  <a:srgbClr val="0097A7"/>
                </a:solidFill>
                <a:latin typeface="Roboto"/>
                <a:ea typeface="Roboto"/>
                <a:cs typeface="Roboto"/>
              </a:rPr>
              <a:t>Pregunta 1 Indique su grado de satisfacción con el servicio recibido.</a:t>
            </a:r>
          </a:p>
          <a:p>
            <a:pPr algn="just"/>
            <a:r>
              <a:rPr lang="es-ES" dirty="0">
                <a:solidFill>
                  <a:srgbClr val="0097A7"/>
                </a:solidFill>
                <a:latin typeface="Roboto"/>
                <a:ea typeface="Roboto"/>
                <a:cs typeface="Roboto"/>
              </a:rPr>
              <a:t>Durante el segundo semestre de 2025, se observa una ligera disminución en la calificación "Excelente" y un incremento mínimo en la categoría "Malo". Este comportamiento se atribuye al proceso de transición de operador; específicamente, a las fases de implementación y adecuación tecnológica. La curva de aprendizaje y el periodo de estabilización de los nuevos agentes técnicos pueden impactar de manera mínima las encuestas.</a:t>
            </a:r>
          </a:p>
          <a:p>
            <a:pPr algn="just"/>
            <a:r>
              <a:rPr lang="es-ES" dirty="0">
                <a:solidFill>
                  <a:srgbClr val="0097A7"/>
                </a:solidFill>
                <a:latin typeface="Roboto"/>
                <a:ea typeface="Roboto"/>
                <a:cs typeface="Roboto"/>
              </a:rPr>
              <a:t>Plan de acción: Reforzar los programas de capacitación inicial para mitigar dudas operativas e inseguridades en el personal nuevo, asegurando que el ciudadano reciba una atención precisa y confiable desde el primer contacto.</a:t>
            </a:r>
          </a:p>
          <a:p>
            <a:pPr algn="just"/>
            <a:endParaRPr lang="es-ES" dirty="0">
              <a:solidFill>
                <a:srgbClr val="0097A7"/>
              </a:solidFill>
              <a:latin typeface="Roboto"/>
              <a:ea typeface="Roboto"/>
              <a:cs typeface="Roboto"/>
            </a:endParaRPr>
          </a:p>
          <a:p>
            <a:pPr algn="just"/>
            <a:r>
              <a:rPr lang="es-ES" b="1" dirty="0">
                <a:solidFill>
                  <a:srgbClr val="0097A7"/>
                </a:solidFill>
                <a:latin typeface="Roboto"/>
                <a:ea typeface="Roboto"/>
                <a:cs typeface="Roboto"/>
              </a:rPr>
              <a:t>Pregunta 2 ¿El agente resolvió su inquietud en esta llamada?</a:t>
            </a:r>
          </a:p>
          <a:p>
            <a:pPr algn="just"/>
            <a:r>
              <a:rPr lang="es-ES" dirty="0">
                <a:solidFill>
                  <a:srgbClr val="0097A7"/>
                </a:solidFill>
                <a:latin typeface="Roboto"/>
                <a:ea typeface="Roboto"/>
                <a:cs typeface="Roboto"/>
              </a:rPr>
              <a:t>Durante el segundo semestre de 2025, se evidencia una mejora progresiva en el índice de Resolución en el Primer Contacto. Los resultados reflejan una tendencia satisfactoria en la capacidad de los agentes para despejar las dudas de los usuarios de manera efectiva.  Mantendremos el enfoque en la formación continua sobre nuestros servicios para consolidar y superar estos indicadores.</a:t>
            </a:r>
          </a:p>
          <a:p>
            <a:pPr algn="just"/>
            <a:endParaRPr lang="es-ES" dirty="0">
              <a:solidFill>
                <a:srgbClr val="0097A7"/>
              </a:solidFill>
              <a:latin typeface="Roboto"/>
              <a:ea typeface="Roboto"/>
              <a:cs typeface="Roboto"/>
            </a:endParaRPr>
          </a:p>
        </p:txBody>
      </p:sp>
    </p:spTree>
    <p:extLst>
      <p:ext uri="{BB962C8B-B14F-4D97-AF65-F5344CB8AC3E}">
        <p14:creationId xmlns:p14="http://schemas.microsoft.com/office/powerpoint/2010/main" val="195947423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68">
          <a:extLst>
            <a:ext uri="{FF2B5EF4-FFF2-40B4-BE49-F238E27FC236}">
              <a16:creationId xmlns:a16="http://schemas.microsoft.com/office/drawing/2014/main" id="{F56624B3-B4F5-4CDC-E7DC-F5EDF03FB6F5}"/>
            </a:ext>
          </a:extLst>
        </p:cNvPr>
        <p:cNvGrpSpPr/>
        <p:nvPr/>
      </p:nvGrpSpPr>
      <p:grpSpPr>
        <a:xfrm>
          <a:off x="0" y="0"/>
          <a:ext cx="0" cy="0"/>
          <a:chOff x="0" y="0"/>
          <a:chExt cx="0" cy="0"/>
        </a:xfrm>
      </p:grpSpPr>
      <p:sp>
        <p:nvSpPr>
          <p:cNvPr id="3" name="Título 2">
            <a:extLst>
              <a:ext uri="{FF2B5EF4-FFF2-40B4-BE49-F238E27FC236}">
                <a16:creationId xmlns:a16="http://schemas.microsoft.com/office/drawing/2014/main" id="{074723C2-6BED-8CB6-CC99-F05160AA2916}"/>
              </a:ext>
            </a:extLst>
          </p:cNvPr>
          <p:cNvSpPr>
            <a:spLocks noGrp="1"/>
          </p:cNvSpPr>
          <p:nvPr>
            <p:ph type="title" idx="4294967295"/>
          </p:nvPr>
        </p:nvSpPr>
        <p:spPr>
          <a:xfrm>
            <a:off x="628650" y="-993775"/>
            <a:ext cx="7886700" cy="993775"/>
          </a:xfrm>
          <a:prstGeom prst="rect">
            <a:avLst/>
          </a:prstGeom>
        </p:spPr>
        <p:txBody>
          <a:bodyPr anchor="b"/>
          <a:lstStyle/>
          <a:p>
            <a:r>
              <a:rPr lang="es-ES" dirty="0"/>
              <a:t>CONTINUACIÓN CONCLUSIONES Y RECOMENDACIONES ENCUESTA DEL CENTRO DE CONTACTO</a:t>
            </a:r>
            <a:endParaRPr lang="es-CO" dirty="0"/>
          </a:p>
        </p:txBody>
      </p:sp>
      <p:sp>
        <p:nvSpPr>
          <p:cNvPr id="70" name="Google Shape;70;p11">
            <a:extLst>
              <a:ext uri="{FF2B5EF4-FFF2-40B4-BE49-F238E27FC236}">
                <a16:creationId xmlns:a16="http://schemas.microsoft.com/office/drawing/2014/main" id="{2EA6F52B-1D1D-96B7-4953-55C82A44D2BE}"/>
              </a:ext>
              <a:ext uri="{C183D7F6-B498-43B3-948B-1728B52AA6E4}">
                <adec:decorative xmlns:adec="http://schemas.microsoft.com/office/drawing/2017/decorative" val="1"/>
              </a:ext>
            </a:extLst>
          </p:cNvPr>
          <p:cNvSpPr txBox="1"/>
          <p:nvPr/>
        </p:nvSpPr>
        <p:spPr>
          <a:xfrm>
            <a:off x="1973275" y="0"/>
            <a:ext cx="6509418" cy="431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s-419" sz="2200" b="1" dirty="0">
                <a:solidFill>
                  <a:srgbClr val="00385F"/>
                </a:solidFill>
                <a:latin typeface="Montserrat"/>
                <a:ea typeface="Montserrat"/>
                <a:cs typeface="Montserrat"/>
                <a:sym typeface="Montserrat"/>
              </a:rPr>
              <a:t>CONCLUSIONES Y RECOMENDACIONES</a:t>
            </a:r>
            <a:endParaRPr sz="2200" b="1" dirty="0">
              <a:solidFill>
                <a:srgbClr val="00385F"/>
              </a:solidFill>
              <a:latin typeface="Montserrat"/>
              <a:ea typeface="Montserrat"/>
              <a:cs typeface="Montserrat"/>
              <a:sym typeface="Montserrat"/>
            </a:endParaRPr>
          </a:p>
        </p:txBody>
      </p:sp>
      <p:sp>
        <p:nvSpPr>
          <p:cNvPr id="2" name="Google Shape;71;p11">
            <a:extLst>
              <a:ext uri="{FF2B5EF4-FFF2-40B4-BE49-F238E27FC236}">
                <a16:creationId xmlns:a16="http://schemas.microsoft.com/office/drawing/2014/main" id="{C65286E6-8700-C536-D2AB-8CE9762F3C80}"/>
              </a:ext>
            </a:extLst>
          </p:cNvPr>
          <p:cNvSpPr txBox="1"/>
          <p:nvPr/>
        </p:nvSpPr>
        <p:spPr>
          <a:xfrm>
            <a:off x="1972800" y="522000"/>
            <a:ext cx="5932800" cy="4363200"/>
          </a:xfrm>
          <a:prstGeom prst="rect">
            <a:avLst/>
          </a:prstGeom>
          <a:noFill/>
          <a:ln>
            <a:noFill/>
          </a:ln>
        </p:spPr>
        <p:txBody>
          <a:bodyPr spcFirstLastPara="1" wrap="square" lIns="91425" tIns="91425" rIns="91425" bIns="91425" anchor="t" anchorCtr="0">
            <a:noAutofit/>
          </a:bodyPr>
          <a:lstStyle/>
          <a:p>
            <a:pPr algn="just"/>
            <a:r>
              <a:rPr lang="es-ES" b="1" dirty="0">
                <a:solidFill>
                  <a:srgbClr val="0097A7"/>
                </a:solidFill>
                <a:latin typeface="Roboto"/>
                <a:ea typeface="Roboto"/>
                <a:cs typeface="Roboto"/>
              </a:rPr>
              <a:t>LÍNEA 122</a:t>
            </a:r>
          </a:p>
          <a:p>
            <a:pPr algn="just"/>
            <a:r>
              <a:rPr lang="es-ES" b="1" dirty="0">
                <a:solidFill>
                  <a:srgbClr val="0097A7"/>
                </a:solidFill>
                <a:latin typeface="Roboto"/>
                <a:ea typeface="Roboto"/>
                <a:cs typeface="Roboto"/>
              </a:rPr>
              <a:t>Pregunta 3 ¿Se encuentra satisfecho con el tiempo de respuesta para atender esta llamada? </a:t>
            </a:r>
          </a:p>
          <a:p>
            <a:pPr algn="just"/>
            <a:r>
              <a:rPr lang="es-ES" dirty="0">
                <a:solidFill>
                  <a:srgbClr val="0097A7"/>
                </a:solidFill>
                <a:latin typeface="Roboto"/>
                <a:ea typeface="Roboto"/>
                <a:cs typeface="Roboto"/>
              </a:rPr>
              <a:t>En el segundo semestre de 2025, se registró una ligera variación en los niveles de satisfacción respecto a los tiempos de espera. Este comportamiento coincide con la fase de transición y estabilización del nuevo operador. Durante este periodo, la curva de aprendizaje y el ajuste de la infraestructura técnica pueden influir un poco en los tiempos de contractibilidad inmediata.</a:t>
            </a:r>
          </a:p>
          <a:p>
            <a:pPr algn="just"/>
            <a:r>
              <a:rPr lang="es-ES" dirty="0">
                <a:solidFill>
                  <a:srgbClr val="0097A7"/>
                </a:solidFill>
                <a:latin typeface="Roboto"/>
                <a:ea typeface="Roboto"/>
                <a:cs typeface="Roboto"/>
              </a:rPr>
              <a:t>Plan de acción: Reforzar el monitoreo del TMO (Tiempo Medio de Operación) y los niveles de servicio para maximizar la capacidad instalada, adicional de evaluar continuamente la relación entre el flujo de llamadas y la disponibilidad de agentes para ajustar las mallas horarias, buscando mitigar el impacto de las fluctuaciones en la demanda durante la etapa de adecuación.</a:t>
            </a:r>
          </a:p>
        </p:txBody>
      </p:sp>
    </p:spTree>
    <p:extLst>
      <p:ext uri="{BB962C8B-B14F-4D97-AF65-F5344CB8AC3E}">
        <p14:creationId xmlns:p14="http://schemas.microsoft.com/office/powerpoint/2010/main" val="385652343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68">
          <a:extLst>
            <a:ext uri="{FF2B5EF4-FFF2-40B4-BE49-F238E27FC236}">
              <a16:creationId xmlns:a16="http://schemas.microsoft.com/office/drawing/2014/main" id="{735B4E60-BE3F-E54E-50A3-AC06DD546EBF}"/>
            </a:ext>
          </a:extLst>
        </p:cNvPr>
        <p:cNvGrpSpPr/>
        <p:nvPr/>
      </p:nvGrpSpPr>
      <p:grpSpPr>
        <a:xfrm>
          <a:off x="0" y="0"/>
          <a:ext cx="0" cy="0"/>
          <a:chOff x="0" y="0"/>
          <a:chExt cx="0" cy="0"/>
        </a:xfrm>
      </p:grpSpPr>
      <p:sp>
        <p:nvSpPr>
          <p:cNvPr id="3" name="Título 2">
            <a:extLst>
              <a:ext uri="{FF2B5EF4-FFF2-40B4-BE49-F238E27FC236}">
                <a16:creationId xmlns:a16="http://schemas.microsoft.com/office/drawing/2014/main" id="{1422FE85-8153-B716-4A13-F97437D4A63B}"/>
              </a:ext>
            </a:extLst>
          </p:cNvPr>
          <p:cNvSpPr>
            <a:spLocks noGrp="1"/>
          </p:cNvSpPr>
          <p:nvPr>
            <p:ph type="title" idx="4294967295"/>
          </p:nvPr>
        </p:nvSpPr>
        <p:spPr>
          <a:xfrm>
            <a:off x="628650" y="-993775"/>
            <a:ext cx="7886700" cy="993775"/>
          </a:xfrm>
          <a:prstGeom prst="rect">
            <a:avLst/>
          </a:prstGeom>
        </p:spPr>
        <p:txBody>
          <a:bodyPr anchor="b"/>
          <a:lstStyle/>
          <a:p>
            <a:r>
              <a:rPr lang="es-ES" dirty="0"/>
              <a:t>CONTINUACIÓN 2 CONCLUSIONES Y RECOMENDACIONES ENCUESTA DEL CENTRO DE CONTACTO</a:t>
            </a:r>
            <a:endParaRPr lang="es-CO" dirty="0"/>
          </a:p>
        </p:txBody>
      </p:sp>
      <p:sp>
        <p:nvSpPr>
          <p:cNvPr id="70" name="Google Shape;70;p11">
            <a:extLst>
              <a:ext uri="{FF2B5EF4-FFF2-40B4-BE49-F238E27FC236}">
                <a16:creationId xmlns:a16="http://schemas.microsoft.com/office/drawing/2014/main" id="{6CD994D0-9116-DC76-5394-B9D911B4F2C7}"/>
              </a:ext>
              <a:ext uri="{C183D7F6-B498-43B3-948B-1728B52AA6E4}">
                <adec:decorative xmlns:adec="http://schemas.microsoft.com/office/drawing/2017/decorative" val="1"/>
              </a:ext>
            </a:extLst>
          </p:cNvPr>
          <p:cNvSpPr txBox="1"/>
          <p:nvPr/>
        </p:nvSpPr>
        <p:spPr>
          <a:xfrm>
            <a:off x="1973275" y="0"/>
            <a:ext cx="6509418" cy="431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s-419" sz="2200" b="1" dirty="0">
                <a:solidFill>
                  <a:srgbClr val="00385F"/>
                </a:solidFill>
                <a:latin typeface="Montserrat"/>
                <a:ea typeface="Montserrat"/>
                <a:cs typeface="Montserrat"/>
                <a:sym typeface="Montserrat"/>
              </a:rPr>
              <a:t>CONCLUSIONES Y RECOMENDACIONES</a:t>
            </a:r>
            <a:endParaRPr sz="2200" b="1" dirty="0">
              <a:solidFill>
                <a:srgbClr val="00385F"/>
              </a:solidFill>
              <a:latin typeface="Montserrat"/>
              <a:ea typeface="Montserrat"/>
              <a:cs typeface="Montserrat"/>
              <a:sym typeface="Montserrat"/>
            </a:endParaRPr>
          </a:p>
        </p:txBody>
      </p:sp>
      <p:sp>
        <p:nvSpPr>
          <p:cNvPr id="2" name="Google Shape;71;p11">
            <a:extLst>
              <a:ext uri="{FF2B5EF4-FFF2-40B4-BE49-F238E27FC236}">
                <a16:creationId xmlns:a16="http://schemas.microsoft.com/office/drawing/2014/main" id="{8D8C702A-9DE6-36BB-92C4-020DD4820E4D}"/>
              </a:ext>
            </a:extLst>
          </p:cNvPr>
          <p:cNvSpPr txBox="1"/>
          <p:nvPr/>
        </p:nvSpPr>
        <p:spPr>
          <a:xfrm>
            <a:off x="1972800" y="521999"/>
            <a:ext cx="5932800" cy="4363200"/>
          </a:xfrm>
          <a:prstGeom prst="rect">
            <a:avLst/>
          </a:prstGeom>
          <a:noFill/>
          <a:ln>
            <a:noFill/>
          </a:ln>
        </p:spPr>
        <p:txBody>
          <a:bodyPr spcFirstLastPara="1" wrap="square" lIns="91425" tIns="91425" rIns="91425" bIns="91425" anchor="t" anchorCtr="0">
            <a:noAutofit/>
          </a:bodyPr>
          <a:lstStyle/>
          <a:p>
            <a:pPr algn="just"/>
            <a:r>
              <a:rPr lang="es-ES" b="1" dirty="0">
                <a:solidFill>
                  <a:srgbClr val="0097A7"/>
                </a:solidFill>
                <a:latin typeface="Roboto"/>
                <a:ea typeface="Roboto"/>
                <a:cs typeface="Roboto"/>
              </a:rPr>
              <a:t>CHAT</a:t>
            </a:r>
          </a:p>
          <a:p>
            <a:pPr algn="just"/>
            <a:r>
              <a:rPr lang="es-ES" b="1" dirty="0">
                <a:solidFill>
                  <a:srgbClr val="0097A7"/>
                </a:solidFill>
                <a:latin typeface="Roboto"/>
                <a:ea typeface="Roboto"/>
                <a:cs typeface="Roboto"/>
              </a:rPr>
              <a:t>Pregunta 1 Indique su grado de satisfacción general con el servicio recibido</a:t>
            </a:r>
            <a:r>
              <a:rPr lang="es-ES" dirty="0">
                <a:solidFill>
                  <a:srgbClr val="0097A7"/>
                </a:solidFill>
                <a:latin typeface="Roboto"/>
                <a:ea typeface="Roboto"/>
                <a:cs typeface="Roboto"/>
              </a:rPr>
              <a:t>.</a:t>
            </a:r>
          </a:p>
          <a:p>
            <a:pPr algn="just"/>
            <a:r>
              <a:rPr lang="es-ES" dirty="0">
                <a:solidFill>
                  <a:srgbClr val="0097A7"/>
                </a:solidFill>
                <a:latin typeface="Roboto"/>
                <a:ea typeface="Roboto"/>
                <a:cs typeface="Roboto"/>
              </a:rPr>
              <a:t>Durante el segundo semestre de 2025, se destaca una prevalencia positiva en las calificaciones "Excelente" y "Bueno", lo que refleja el sólido desempeño del equipo de agentes de chat. No obstante, se identifica un volumen de respuestas en las categorías "Regular" y "Malo" vinculadas a factores técnicos externos. Se ha detectado que la inestabilidad en la conexión de datos móviles de algunos usuarios provoca desconexiones involuntarias, lo cual activa la encuesta de satisfacción prematuramente e incide negativamente en la percepción del servicio por causas ajenas a la atención brindada.</a:t>
            </a:r>
          </a:p>
          <a:p>
            <a:pPr algn="just"/>
            <a:r>
              <a:rPr lang="es-ES" dirty="0">
                <a:solidFill>
                  <a:srgbClr val="0097A7"/>
                </a:solidFill>
                <a:latin typeface="Roboto"/>
                <a:ea typeface="Roboto"/>
                <a:cs typeface="Roboto"/>
              </a:rPr>
              <a:t>Plan de acción: Evaluar la inclusión de mensajes informativos o alertas visuales dentro de la interfaz de chat que sugieran al usuario verificar su estabilidad de red. El objetivo es prevenir cierres inesperados de sesión y orientar al ciudadano sobre las condiciones óptimas para una comunicación fluida.</a:t>
            </a:r>
          </a:p>
          <a:p>
            <a:pPr algn="just"/>
            <a:endParaRPr lang="es-ES" dirty="0">
              <a:solidFill>
                <a:srgbClr val="0097A7"/>
              </a:solidFill>
              <a:latin typeface="Roboto"/>
              <a:ea typeface="Roboto"/>
              <a:cs typeface="Roboto"/>
            </a:endParaRPr>
          </a:p>
          <a:p>
            <a:pPr algn="just"/>
            <a:r>
              <a:rPr lang="es-ES" dirty="0">
                <a:solidFill>
                  <a:srgbClr val="0097A7"/>
                </a:solidFill>
                <a:latin typeface="Roboto"/>
                <a:ea typeface="Roboto"/>
                <a:cs typeface="Roboto"/>
              </a:rPr>
              <a:t> </a:t>
            </a:r>
          </a:p>
          <a:p>
            <a:pPr lvl="0" algn="just"/>
            <a:endParaRPr lang="es-ES" dirty="0">
              <a:solidFill>
                <a:srgbClr val="0097A7"/>
              </a:solidFill>
              <a:latin typeface="Roboto"/>
              <a:ea typeface="Roboto"/>
              <a:cs typeface="Roboto"/>
            </a:endParaRPr>
          </a:p>
          <a:p>
            <a:pPr lvl="0" algn="just"/>
            <a:endParaRPr lang="es-ES" dirty="0">
              <a:solidFill>
                <a:srgbClr val="0097A7"/>
              </a:solidFill>
              <a:latin typeface="Roboto"/>
              <a:ea typeface="Roboto"/>
              <a:cs typeface="Roboto"/>
            </a:endParaRPr>
          </a:p>
          <a:p>
            <a:pPr lvl="0" algn="just"/>
            <a:endParaRPr lang="es-ES" dirty="0">
              <a:solidFill>
                <a:srgbClr val="0097A7"/>
              </a:solidFill>
              <a:latin typeface="Roboto"/>
              <a:ea typeface="Roboto"/>
              <a:cs typeface="Roboto"/>
            </a:endParaRPr>
          </a:p>
        </p:txBody>
      </p:sp>
    </p:spTree>
    <p:extLst>
      <p:ext uri="{BB962C8B-B14F-4D97-AF65-F5344CB8AC3E}">
        <p14:creationId xmlns:p14="http://schemas.microsoft.com/office/powerpoint/2010/main" val="149716104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68">
          <a:extLst>
            <a:ext uri="{FF2B5EF4-FFF2-40B4-BE49-F238E27FC236}">
              <a16:creationId xmlns:a16="http://schemas.microsoft.com/office/drawing/2014/main" id="{56C9B2F7-4254-9A68-837D-894690D09A09}"/>
            </a:ext>
          </a:extLst>
        </p:cNvPr>
        <p:cNvGrpSpPr/>
        <p:nvPr/>
      </p:nvGrpSpPr>
      <p:grpSpPr>
        <a:xfrm>
          <a:off x="0" y="0"/>
          <a:ext cx="0" cy="0"/>
          <a:chOff x="0" y="0"/>
          <a:chExt cx="0" cy="0"/>
        </a:xfrm>
      </p:grpSpPr>
      <p:sp>
        <p:nvSpPr>
          <p:cNvPr id="3" name="Título 2">
            <a:extLst>
              <a:ext uri="{FF2B5EF4-FFF2-40B4-BE49-F238E27FC236}">
                <a16:creationId xmlns:a16="http://schemas.microsoft.com/office/drawing/2014/main" id="{4B1F21E8-A792-FDA3-BB40-92899B04CBA4}"/>
              </a:ext>
            </a:extLst>
          </p:cNvPr>
          <p:cNvSpPr>
            <a:spLocks noGrp="1"/>
          </p:cNvSpPr>
          <p:nvPr>
            <p:ph type="title" idx="4294967295"/>
          </p:nvPr>
        </p:nvSpPr>
        <p:spPr>
          <a:xfrm>
            <a:off x="628650" y="-993775"/>
            <a:ext cx="7886700" cy="993775"/>
          </a:xfrm>
          <a:prstGeom prst="rect">
            <a:avLst/>
          </a:prstGeom>
        </p:spPr>
        <p:txBody>
          <a:bodyPr anchor="b"/>
          <a:lstStyle/>
          <a:p>
            <a:r>
              <a:rPr lang="es-ES" dirty="0"/>
              <a:t>CONTINUACIÓN 3 CONCLUSIONES Y RECOMENDACIONES ENCUESTA DEL CENTRO DE CONTACTO</a:t>
            </a:r>
            <a:endParaRPr lang="es-CO" dirty="0"/>
          </a:p>
        </p:txBody>
      </p:sp>
      <p:sp>
        <p:nvSpPr>
          <p:cNvPr id="70" name="Google Shape;70;p11">
            <a:extLst>
              <a:ext uri="{FF2B5EF4-FFF2-40B4-BE49-F238E27FC236}">
                <a16:creationId xmlns:a16="http://schemas.microsoft.com/office/drawing/2014/main" id="{F39C1DBC-CA30-B77C-19EF-3A7570CB88E1}"/>
              </a:ext>
              <a:ext uri="{C183D7F6-B498-43B3-948B-1728B52AA6E4}">
                <adec:decorative xmlns:adec="http://schemas.microsoft.com/office/drawing/2017/decorative" val="1"/>
              </a:ext>
            </a:extLst>
          </p:cNvPr>
          <p:cNvSpPr txBox="1"/>
          <p:nvPr/>
        </p:nvSpPr>
        <p:spPr>
          <a:xfrm>
            <a:off x="1973275" y="0"/>
            <a:ext cx="6509418" cy="431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s-419" sz="2200" b="1" dirty="0">
                <a:solidFill>
                  <a:srgbClr val="00385F"/>
                </a:solidFill>
                <a:latin typeface="Montserrat"/>
                <a:ea typeface="Montserrat"/>
                <a:cs typeface="Montserrat"/>
                <a:sym typeface="Montserrat"/>
              </a:rPr>
              <a:t>CONCLUSIONES Y RECOMENDACIONES</a:t>
            </a:r>
            <a:endParaRPr sz="2200" b="1" dirty="0">
              <a:solidFill>
                <a:srgbClr val="00385F"/>
              </a:solidFill>
              <a:latin typeface="Montserrat"/>
              <a:ea typeface="Montserrat"/>
              <a:cs typeface="Montserrat"/>
              <a:sym typeface="Montserrat"/>
            </a:endParaRPr>
          </a:p>
        </p:txBody>
      </p:sp>
      <p:sp>
        <p:nvSpPr>
          <p:cNvPr id="2" name="Google Shape;71;p11">
            <a:extLst>
              <a:ext uri="{FF2B5EF4-FFF2-40B4-BE49-F238E27FC236}">
                <a16:creationId xmlns:a16="http://schemas.microsoft.com/office/drawing/2014/main" id="{CDC68C58-442D-8A46-917D-C24CB5FC3E97}"/>
              </a:ext>
            </a:extLst>
          </p:cNvPr>
          <p:cNvSpPr txBox="1"/>
          <p:nvPr/>
        </p:nvSpPr>
        <p:spPr>
          <a:xfrm>
            <a:off x="1972800" y="521999"/>
            <a:ext cx="5932800" cy="4363200"/>
          </a:xfrm>
          <a:prstGeom prst="rect">
            <a:avLst/>
          </a:prstGeom>
          <a:noFill/>
          <a:ln>
            <a:noFill/>
          </a:ln>
        </p:spPr>
        <p:txBody>
          <a:bodyPr spcFirstLastPara="1" wrap="square" lIns="91425" tIns="91425" rIns="91425" bIns="91425" anchor="t" anchorCtr="0">
            <a:noAutofit/>
          </a:bodyPr>
          <a:lstStyle/>
          <a:p>
            <a:pPr algn="just"/>
            <a:r>
              <a:rPr lang="es-ES" b="1" dirty="0">
                <a:solidFill>
                  <a:srgbClr val="0097A7"/>
                </a:solidFill>
                <a:latin typeface="Roboto"/>
                <a:ea typeface="Roboto"/>
                <a:cs typeface="Roboto"/>
              </a:rPr>
              <a:t>CHAT</a:t>
            </a:r>
          </a:p>
          <a:p>
            <a:pPr algn="just"/>
            <a:r>
              <a:rPr lang="es-ES" b="1" dirty="0">
                <a:solidFill>
                  <a:srgbClr val="0097A7"/>
                </a:solidFill>
                <a:latin typeface="Roboto"/>
                <a:ea typeface="Roboto"/>
                <a:cs typeface="Roboto"/>
              </a:rPr>
              <a:t>Pregunta 2 ¿El agente resolvió su inquietud en esta llamada?</a:t>
            </a:r>
          </a:p>
          <a:p>
            <a:pPr algn="just"/>
            <a:r>
              <a:rPr lang="es-ES" dirty="0">
                <a:solidFill>
                  <a:srgbClr val="0097A7"/>
                </a:solidFill>
                <a:latin typeface="Roboto"/>
                <a:ea typeface="Roboto"/>
                <a:cs typeface="Roboto"/>
              </a:rPr>
              <a:t>Se registra una ligera disminución en las respuestas afirmativas ("Sí") y un incremento correlativo en las negativas ("No"). Este comportamiento está estrechamente vinculado a los incidentes de conectividad mencionados anteriormente. Las desconexiones involuntarias en los dispositivos de los usuarios provocan que las sesiones de chat finalicen de forma prematura e inconclusa. Como consecuencia, el sistema dispara la encuesta de satisfacción sin que el agente haya tenido la oportunidad de concluir el proceso de atención, lo que genera una percepción de falta de resolución por causas técnicas externas.</a:t>
            </a:r>
          </a:p>
          <a:p>
            <a:pPr algn="just"/>
            <a:r>
              <a:rPr lang="es-ES" dirty="0">
                <a:solidFill>
                  <a:srgbClr val="0097A7"/>
                </a:solidFill>
                <a:latin typeface="Roboto"/>
                <a:ea typeface="Roboto"/>
                <a:cs typeface="Roboto"/>
              </a:rPr>
              <a:t>Plan de acción: Implementar mensajes automáticos preventivos cuando se detecte una baja señal o latencia en la conexión del usuario, informándole que la sesión podría cerrarse y sugiriendo retomar el contacto en condiciones de red estables. Monitorear si los usuarios que califican negativamente por desconexión vuelven a ingresar al chat en un periodo corto, para validar que la causa raíz es técnica </a:t>
            </a:r>
          </a:p>
          <a:p>
            <a:pPr algn="just"/>
            <a:r>
              <a:rPr lang="es-ES" dirty="0">
                <a:solidFill>
                  <a:srgbClr val="0097A7"/>
                </a:solidFill>
                <a:latin typeface="Roboto"/>
                <a:ea typeface="Roboto"/>
                <a:cs typeface="Roboto"/>
              </a:rPr>
              <a:t>y no por falta de conocimiento del agente.</a:t>
            </a:r>
          </a:p>
          <a:p>
            <a:pPr lvl="0" algn="just"/>
            <a:endParaRPr lang="es-ES" dirty="0">
              <a:solidFill>
                <a:srgbClr val="0097A7"/>
              </a:solidFill>
              <a:latin typeface="Roboto"/>
              <a:ea typeface="Roboto"/>
              <a:cs typeface="Roboto"/>
            </a:endParaRPr>
          </a:p>
          <a:p>
            <a:pPr lvl="0" algn="just"/>
            <a:endParaRPr lang="es-ES" dirty="0">
              <a:solidFill>
                <a:srgbClr val="0097A7"/>
              </a:solidFill>
              <a:latin typeface="Roboto"/>
              <a:ea typeface="Roboto"/>
              <a:cs typeface="Roboto"/>
            </a:endParaRPr>
          </a:p>
          <a:p>
            <a:pPr lvl="0" algn="just"/>
            <a:endParaRPr lang="es-ES" dirty="0">
              <a:solidFill>
                <a:srgbClr val="0097A7"/>
              </a:solidFill>
              <a:latin typeface="Roboto"/>
              <a:ea typeface="Roboto"/>
              <a:cs typeface="Roboto"/>
            </a:endParaRPr>
          </a:p>
        </p:txBody>
      </p:sp>
    </p:spTree>
    <p:extLst>
      <p:ext uri="{BB962C8B-B14F-4D97-AF65-F5344CB8AC3E}">
        <p14:creationId xmlns:p14="http://schemas.microsoft.com/office/powerpoint/2010/main" val="383314669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68">
          <a:extLst>
            <a:ext uri="{FF2B5EF4-FFF2-40B4-BE49-F238E27FC236}">
              <a16:creationId xmlns:a16="http://schemas.microsoft.com/office/drawing/2014/main" id="{C839CF78-6E59-5091-F5CB-38058F29ADDD}"/>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F516775E-0B57-8C5A-7554-5375B62514CE}"/>
              </a:ext>
            </a:extLst>
          </p:cNvPr>
          <p:cNvSpPr>
            <a:spLocks noGrp="1"/>
          </p:cNvSpPr>
          <p:nvPr>
            <p:ph type="title" idx="4294967295"/>
          </p:nvPr>
        </p:nvSpPr>
        <p:spPr>
          <a:xfrm>
            <a:off x="628650" y="-993775"/>
            <a:ext cx="7886700" cy="993775"/>
          </a:xfrm>
          <a:prstGeom prst="rect">
            <a:avLst/>
          </a:prstGeom>
        </p:spPr>
        <p:txBody>
          <a:bodyPr anchor="b"/>
          <a:lstStyle/>
          <a:p>
            <a:r>
              <a:rPr lang="es-ES" dirty="0"/>
              <a:t>CONTINUACIÓN 4 CONCLUSIONES Y RECOMENDACIONES ENCUESTA DEL CENTRO DE CONTACTO</a:t>
            </a:r>
            <a:endParaRPr lang="es-CO" dirty="0"/>
          </a:p>
        </p:txBody>
      </p:sp>
      <p:sp>
        <p:nvSpPr>
          <p:cNvPr id="70" name="Google Shape;70;p11">
            <a:extLst>
              <a:ext uri="{FF2B5EF4-FFF2-40B4-BE49-F238E27FC236}">
                <a16:creationId xmlns:a16="http://schemas.microsoft.com/office/drawing/2014/main" id="{D9F0501C-A6E4-9EBD-E11B-46E5F5CA7A8D}"/>
              </a:ext>
              <a:ext uri="{C183D7F6-B498-43B3-948B-1728B52AA6E4}">
                <adec:decorative xmlns:adec="http://schemas.microsoft.com/office/drawing/2017/decorative" val="1"/>
              </a:ext>
            </a:extLst>
          </p:cNvPr>
          <p:cNvSpPr txBox="1"/>
          <p:nvPr/>
        </p:nvSpPr>
        <p:spPr>
          <a:xfrm>
            <a:off x="1973275" y="0"/>
            <a:ext cx="6509418" cy="431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s-419" sz="2200" b="1" dirty="0">
                <a:solidFill>
                  <a:srgbClr val="00385F"/>
                </a:solidFill>
                <a:latin typeface="Montserrat"/>
                <a:ea typeface="Montserrat"/>
                <a:cs typeface="Montserrat"/>
                <a:sym typeface="Montserrat"/>
              </a:rPr>
              <a:t>CONCLUSIONES Y RECOMENDACIONES</a:t>
            </a:r>
            <a:endParaRPr sz="2200" b="1" dirty="0">
              <a:solidFill>
                <a:srgbClr val="00385F"/>
              </a:solidFill>
              <a:latin typeface="Montserrat"/>
              <a:ea typeface="Montserrat"/>
              <a:cs typeface="Montserrat"/>
              <a:sym typeface="Montserrat"/>
            </a:endParaRPr>
          </a:p>
        </p:txBody>
      </p:sp>
      <p:sp>
        <p:nvSpPr>
          <p:cNvPr id="3" name="Google Shape;71;p11">
            <a:extLst>
              <a:ext uri="{FF2B5EF4-FFF2-40B4-BE49-F238E27FC236}">
                <a16:creationId xmlns:a16="http://schemas.microsoft.com/office/drawing/2014/main" id="{9E3129AB-E01C-E328-95B5-E5498C67882A}"/>
              </a:ext>
            </a:extLst>
          </p:cNvPr>
          <p:cNvSpPr txBox="1"/>
          <p:nvPr/>
        </p:nvSpPr>
        <p:spPr>
          <a:xfrm>
            <a:off x="1972800" y="522000"/>
            <a:ext cx="5932800" cy="4363200"/>
          </a:xfrm>
          <a:prstGeom prst="rect">
            <a:avLst/>
          </a:prstGeom>
          <a:noFill/>
          <a:ln>
            <a:noFill/>
          </a:ln>
        </p:spPr>
        <p:txBody>
          <a:bodyPr spcFirstLastPara="1" wrap="square" lIns="91425" tIns="91425" rIns="91425" bIns="91425" anchor="t" anchorCtr="0">
            <a:noAutofit/>
          </a:bodyPr>
          <a:lstStyle/>
          <a:p>
            <a:pPr lvl="0" algn="just"/>
            <a:r>
              <a:rPr lang="es-ES" b="1" dirty="0">
                <a:solidFill>
                  <a:srgbClr val="0097A7"/>
                </a:solidFill>
                <a:latin typeface="Roboto"/>
                <a:ea typeface="Roboto"/>
                <a:cs typeface="Roboto"/>
              </a:rPr>
              <a:t>LLAMADA VIRTUAL</a:t>
            </a:r>
          </a:p>
          <a:p>
            <a:pPr lvl="0" algn="just"/>
            <a:r>
              <a:rPr lang="es-ES" dirty="0">
                <a:solidFill>
                  <a:srgbClr val="0097A7"/>
                </a:solidFill>
                <a:latin typeface="Roboto"/>
                <a:ea typeface="Roboto"/>
                <a:cs typeface="Roboto"/>
              </a:rPr>
              <a:t>Durante el segundo semestre de 2025, se identifica una redistribución en las calificaciones de satisfacción: disminuye la categoría "Excelente" en favor de opciones de menor valoración. Este fenómeno presenta una correlación directa con el canal de chat, debido a que el servicio de voz se gestiona a través de protocolos de internet (VoIP). La calidad de la atención en este canal es altamente sensible a la estabilidad de la red del usuario; fluctuaciones en el ancho de banda o intermitencias en la señal móvil degradan la calidad del audio o provocan cortes de llamada, lo que impacta negativamente en la percepción final del ciudadano.</a:t>
            </a:r>
          </a:p>
          <a:p>
            <a:pPr lvl="0" algn="just"/>
            <a:r>
              <a:rPr lang="es-ES" dirty="0">
                <a:solidFill>
                  <a:srgbClr val="0097A7"/>
                </a:solidFill>
                <a:latin typeface="Roboto"/>
                <a:ea typeface="Roboto"/>
                <a:cs typeface="Roboto"/>
              </a:rPr>
              <a:t>Plan de acción: Capacitar a los agentes en la detección temprana de fallas de latencia o pérdida de paquetes de voz, para que informen proactivamente al usuario sobre posibles dificultades técnicas de conexión. Evaluar la implementación de un protocolo de "</a:t>
            </a:r>
            <a:r>
              <a:rPr lang="es-ES" dirty="0" err="1">
                <a:solidFill>
                  <a:srgbClr val="0097A7"/>
                </a:solidFill>
                <a:latin typeface="Roboto"/>
                <a:ea typeface="Roboto"/>
                <a:cs typeface="Roboto"/>
              </a:rPr>
              <a:t>Call</a:t>
            </a:r>
            <a:r>
              <a:rPr lang="es-ES" dirty="0">
                <a:solidFill>
                  <a:srgbClr val="0097A7"/>
                </a:solidFill>
                <a:latin typeface="Roboto"/>
                <a:ea typeface="Roboto"/>
                <a:cs typeface="Roboto"/>
              </a:rPr>
              <a:t>-Back" o </a:t>
            </a:r>
            <a:r>
              <a:rPr lang="es-ES" dirty="0" err="1">
                <a:solidFill>
                  <a:srgbClr val="0097A7"/>
                </a:solidFill>
                <a:latin typeface="Roboto"/>
                <a:ea typeface="Roboto"/>
                <a:cs typeface="Roboto"/>
              </a:rPr>
              <a:t>re-contacto</a:t>
            </a:r>
            <a:r>
              <a:rPr lang="es-ES" dirty="0">
                <a:solidFill>
                  <a:srgbClr val="0097A7"/>
                </a:solidFill>
                <a:latin typeface="Roboto"/>
                <a:ea typeface="Roboto"/>
                <a:cs typeface="Roboto"/>
              </a:rPr>
              <a:t> inmediato en casos donde la llamada se interrumpa por causas técnicas, asegurando que la </a:t>
            </a:r>
          </a:p>
          <a:p>
            <a:pPr lvl="0" algn="just"/>
            <a:r>
              <a:rPr lang="es-ES" dirty="0">
                <a:solidFill>
                  <a:srgbClr val="0097A7"/>
                </a:solidFill>
                <a:latin typeface="Roboto"/>
                <a:ea typeface="Roboto"/>
                <a:cs typeface="Roboto"/>
              </a:rPr>
              <a:t>gestión no quede inconclusa y mejorando la percepción de compromiso.</a:t>
            </a:r>
          </a:p>
          <a:p>
            <a:pPr lvl="0" algn="just"/>
            <a:endParaRPr lang="es-ES" dirty="0">
              <a:solidFill>
                <a:srgbClr val="0097A7"/>
              </a:solidFill>
              <a:latin typeface="Roboto"/>
              <a:ea typeface="Roboto"/>
              <a:cs typeface="Roboto"/>
            </a:endParaRPr>
          </a:p>
          <a:p>
            <a:pPr lvl="0" algn="just"/>
            <a:endParaRPr lang="es-ES" dirty="0">
              <a:solidFill>
                <a:srgbClr val="0097A7"/>
              </a:solidFill>
              <a:latin typeface="Roboto"/>
              <a:ea typeface="Roboto"/>
              <a:cs typeface="Roboto"/>
            </a:endParaRPr>
          </a:p>
          <a:p>
            <a:pPr lvl="0" algn="just"/>
            <a:endParaRPr lang="es-ES" dirty="0">
              <a:solidFill>
                <a:srgbClr val="0097A7"/>
              </a:solidFill>
              <a:latin typeface="Roboto"/>
              <a:ea typeface="Roboto"/>
              <a:cs typeface="Roboto"/>
            </a:endParaRPr>
          </a:p>
          <a:p>
            <a:pPr lvl="0" algn="just"/>
            <a:endParaRPr lang="es-ES" dirty="0">
              <a:solidFill>
                <a:srgbClr val="0097A7"/>
              </a:solidFill>
              <a:latin typeface="Roboto"/>
              <a:ea typeface="Roboto"/>
              <a:cs typeface="Roboto"/>
            </a:endParaRPr>
          </a:p>
        </p:txBody>
      </p:sp>
    </p:spTree>
    <p:extLst>
      <p:ext uri="{BB962C8B-B14F-4D97-AF65-F5344CB8AC3E}">
        <p14:creationId xmlns:p14="http://schemas.microsoft.com/office/powerpoint/2010/main" val="24558772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1">
          <a:extLst>
            <a:ext uri="{FF2B5EF4-FFF2-40B4-BE49-F238E27FC236}">
              <a16:creationId xmlns:a16="http://schemas.microsoft.com/office/drawing/2014/main" id="{A5C6F662-006F-8B0D-F9CC-3561D869DC56}"/>
            </a:ext>
          </a:extLst>
        </p:cNvPr>
        <p:cNvGrpSpPr/>
        <p:nvPr/>
      </p:nvGrpSpPr>
      <p:grpSpPr>
        <a:xfrm>
          <a:off x="0" y="0"/>
          <a:ext cx="0" cy="0"/>
          <a:chOff x="0" y="0"/>
          <a:chExt cx="0" cy="0"/>
        </a:xfrm>
      </p:grpSpPr>
      <p:sp>
        <p:nvSpPr>
          <p:cNvPr id="63" name="Google Shape;63;p10">
            <a:extLst>
              <a:ext uri="{FF2B5EF4-FFF2-40B4-BE49-F238E27FC236}">
                <a16:creationId xmlns:a16="http://schemas.microsoft.com/office/drawing/2014/main" id="{7CC74F0D-9881-ABDD-2279-51856F63E44C}"/>
              </a:ext>
            </a:extLst>
          </p:cNvPr>
          <p:cNvSpPr txBox="1">
            <a:spLocks noGrp="1"/>
          </p:cNvSpPr>
          <p:nvPr>
            <p:ph type="title" idx="4294967295"/>
          </p:nvPr>
        </p:nvSpPr>
        <p:spPr>
          <a:xfrm>
            <a:off x="778691" y="1377990"/>
            <a:ext cx="5671093" cy="1248600"/>
          </a:xfrm>
          <a:prstGeom prst="rect">
            <a:avLst/>
          </a:prstGeom>
          <a:noFill/>
          <a:ln>
            <a:noFill/>
            <a:prstDash/>
          </a:ln>
          <a:effectLst/>
        </p:spPr>
        <p:txBody>
          <a:bodyPr rot="0" spcFirstLastPara="1" vertOverflow="overflow" horzOverflow="overflow" vert="horz" wrap="square" lIns="91425" tIns="91425" rIns="91425" bIns="91425"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80000"/>
              </a:lnSpc>
              <a:spcBef>
                <a:spcPts val="0"/>
              </a:spcBef>
              <a:spcAft>
                <a:spcPts val="0"/>
              </a:spcAft>
              <a:buClr>
                <a:srgbClr val="000000"/>
              </a:buClr>
              <a:buSzTx/>
              <a:buFont typeface="Arial"/>
              <a:buNone/>
              <a:tabLst/>
              <a:defRPr/>
            </a:pPr>
            <a:r>
              <a:rPr kumimoji="0" lang="es-ES" sz="2200" b="1" i="0" u="none" strike="noStrike" kern="0" cap="none" spc="0" normalizeH="0" baseline="0" noProof="0" dirty="0">
                <a:ln>
                  <a:noFill/>
                </a:ln>
                <a:solidFill>
                  <a:schemeClr val="dk1"/>
                </a:solidFill>
                <a:effectLst/>
                <a:uLnTx/>
                <a:uFillTx/>
                <a:latin typeface="Montserrat"/>
                <a:ea typeface="Montserrat"/>
                <a:cs typeface="Montserrat"/>
                <a:sym typeface="Montserrat"/>
              </a:rPr>
              <a:t>RESULTADOS ENCUESTA DEL PROGRAMA DE PROTECCIÓN Y ASISTENCIA</a:t>
            </a:r>
            <a:endParaRPr kumimoji="0" lang="es-419" sz="2200" b="1" i="0" u="none" strike="noStrike" kern="0" cap="none" spc="0" normalizeH="0" baseline="0" noProof="0" dirty="0">
              <a:ln>
                <a:noFill/>
              </a:ln>
              <a:solidFill>
                <a:schemeClr val="dk1"/>
              </a:solidFill>
              <a:effectLst/>
              <a:uLnTx/>
              <a:uFillTx/>
              <a:latin typeface="Montserrat"/>
              <a:ea typeface="Montserrat"/>
              <a:cs typeface="Montserrat"/>
              <a:sym typeface="Montserrat"/>
            </a:endParaRPr>
          </a:p>
        </p:txBody>
      </p:sp>
    </p:spTree>
    <p:extLst>
      <p:ext uri="{BB962C8B-B14F-4D97-AF65-F5344CB8AC3E}">
        <p14:creationId xmlns:p14="http://schemas.microsoft.com/office/powerpoint/2010/main" val="6414570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38">
          <a:extLst>
            <a:ext uri="{FF2B5EF4-FFF2-40B4-BE49-F238E27FC236}">
              <a16:creationId xmlns:a16="http://schemas.microsoft.com/office/drawing/2014/main" id="{263AF80D-8108-3454-05F8-CCF8F8E5D098}"/>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4FE0DCB2-B6B2-3976-331E-80730AF93B34}"/>
              </a:ext>
            </a:extLst>
          </p:cNvPr>
          <p:cNvSpPr>
            <a:spLocks noGrp="1"/>
          </p:cNvSpPr>
          <p:nvPr>
            <p:ph type="title" idx="4294967295"/>
          </p:nvPr>
        </p:nvSpPr>
        <p:spPr>
          <a:xfrm>
            <a:off x="628650" y="-993775"/>
            <a:ext cx="7886700" cy="993775"/>
          </a:xfrm>
          <a:prstGeom prst="rect">
            <a:avLst/>
          </a:prstGeom>
        </p:spPr>
        <p:txBody>
          <a:bodyPr anchor="b"/>
          <a:lstStyle/>
          <a:p>
            <a:r>
              <a:rPr lang="es-ES" dirty="0"/>
              <a:t>FICHA TÉCNICA ENCUESTA DEL PROGRAMA DE PROTECCIÓN Y ASISTENCIA</a:t>
            </a:r>
            <a:endParaRPr lang="es-CO" dirty="0"/>
          </a:p>
        </p:txBody>
      </p:sp>
      <p:sp>
        <p:nvSpPr>
          <p:cNvPr id="39" name="Google Shape;39;p8">
            <a:extLst>
              <a:ext uri="{FF2B5EF4-FFF2-40B4-BE49-F238E27FC236}">
                <a16:creationId xmlns:a16="http://schemas.microsoft.com/office/drawing/2014/main" id="{CD1EAC4D-96D1-A772-2766-61BE15918DA2}"/>
              </a:ext>
              <a:ext uri="{C183D7F6-B498-43B3-948B-1728B52AA6E4}">
                <adec:decorative xmlns:adec="http://schemas.microsoft.com/office/drawing/2017/decorative" val="1"/>
              </a:ext>
            </a:extLst>
          </p:cNvPr>
          <p:cNvSpPr txBox="1"/>
          <p:nvPr/>
        </p:nvSpPr>
        <p:spPr>
          <a:xfrm>
            <a:off x="1973274" y="0"/>
            <a:ext cx="6996554" cy="432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s-ES" sz="2200" b="1" dirty="0">
                <a:solidFill>
                  <a:srgbClr val="00385F"/>
                </a:solidFill>
                <a:latin typeface="Montserrat"/>
                <a:ea typeface="Montserrat"/>
                <a:cs typeface="Montserrat"/>
                <a:sym typeface="Montserrat"/>
              </a:rPr>
              <a:t>FICHA TÉCNICA</a:t>
            </a:r>
            <a:endParaRPr lang="es-419" sz="2200" b="1" dirty="0">
              <a:solidFill>
                <a:srgbClr val="00385F"/>
              </a:solidFill>
              <a:latin typeface="Montserrat"/>
              <a:ea typeface="Montserrat"/>
              <a:cs typeface="Montserrat"/>
              <a:sym typeface="Montserrat"/>
            </a:endParaRPr>
          </a:p>
        </p:txBody>
      </p:sp>
      <p:graphicFrame>
        <p:nvGraphicFramePr>
          <p:cNvPr id="4" name="Tabla 3" descr="Tabla descriptiva de la ficha técnica de la encuesta del programa de protección y asistencia">
            <a:extLst>
              <a:ext uri="{FF2B5EF4-FFF2-40B4-BE49-F238E27FC236}">
                <a16:creationId xmlns:a16="http://schemas.microsoft.com/office/drawing/2014/main" id="{3789E171-9286-4980-A3E5-DE1E51BBF57B}"/>
              </a:ext>
            </a:extLst>
          </p:cNvPr>
          <p:cNvGraphicFramePr>
            <a:graphicFrameLocks noGrp="1"/>
          </p:cNvGraphicFramePr>
          <p:nvPr>
            <p:extLst>
              <p:ext uri="{D42A27DB-BD31-4B8C-83A1-F6EECF244321}">
                <p14:modId xmlns:p14="http://schemas.microsoft.com/office/powerpoint/2010/main" val="230832739"/>
              </p:ext>
            </p:extLst>
          </p:nvPr>
        </p:nvGraphicFramePr>
        <p:xfrm>
          <a:off x="1972800" y="759600"/>
          <a:ext cx="5870120" cy="3337946"/>
        </p:xfrm>
        <a:graphic>
          <a:graphicData uri="http://schemas.openxmlformats.org/drawingml/2006/table">
            <a:tbl>
              <a:tblPr firstRow="1" bandRow="1">
                <a:tableStyleId>{5940675A-B579-460E-94D1-54222C63F5DA}</a:tableStyleId>
              </a:tblPr>
              <a:tblGrid>
                <a:gridCol w="1599021">
                  <a:extLst>
                    <a:ext uri="{9D8B030D-6E8A-4147-A177-3AD203B41FA5}">
                      <a16:colId xmlns:a16="http://schemas.microsoft.com/office/drawing/2014/main" val="3928481805"/>
                    </a:ext>
                  </a:extLst>
                </a:gridCol>
                <a:gridCol w="4271099">
                  <a:extLst>
                    <a:ext uri="{9D8B030D-6E8A-4147-A177-3AD203B41FA5}">
                      <a16:colId xmlns:a16="http://schemas.microsoft.com/office/drawing/2014/main" val="2034231947"/>
                    </a:ext>
                  </a:extLst>
                </a:gridCol>
              </a:tblGrid>
              <a:tr h="615600">
                <a:tc>
                  <a:txBody>
                    <a:bodyPr/>
                    <a:lstStyle/>
                    <a:p>
                      <a:pPr algn="l">
                        <a:lnSpc>
                          <a:spcPct val="115000"/>
                        </a:lnSpc>
                        <a:spcAft>
                          <a:spcPts val="800"/>
                        </a:spcAft>
                        <a:buNone/>
                      </a:pPr>
                      <a:r>
                        <a:rPr lang="es-CO" sz="1200" b="1" i="0" u="none" strike="noStrike" cap="none" dirty="0">
                          <a:solidFill>
                            <a:srgbClr val="0097A7"/>
                          </a:solidFill>
                          <a:latin typeface="Roboto"/>
                          <a:ea typeface="Roboto"/>
                          <a:cs typeface="Roboto"/>
                          <a:sym typeface="Arial"/>
                        </a:rPr>
                        <a:t>Universo de estudio</a:t>
                      </a:r>
                    </a:p>
                  </a:txBody>
                  <a:tcPr marL="68580" marR="68580" marT="0" marB="0"/>
                </a:tc>
                <a:tc>
                  <a:txBody>
                    <a:bodyPr/>
                    <a:lstStyle/>
                    <a:p>
                      <a:pPr marL="0" marR="0" lvl="0" indent="0" algn="just" defTabSz="914400" rtl="0" eaLnBrk="1" fontAlgn="auto" latinLnBrk="0" hangingPunct="1">
                        <a:lnSpc>
                          <a:spcPct val="115000"/>
                        </a:lnSpc>
                        <a:spcBef>
                          <a:spcPts val="0"/>
                        </a:spcBef>
                        <a:spcAft>
                          <a:spcPts val="800"/>
                        </a:spcAft>
                        <a:buClr>
                          <a:srgbClr val="000000"/>
                        </a:buClr>
                        <a:buSzTx/>
                        <a:buFont typeface="Arial"/>
                        <a:buNone/>
                        <a:tabLst/>
                        <a:defRPr/>
                      </a:pPr>
                      <a:r>
                        <a:rPr lang="es-ES" sz="1200" b="0" i="0" u="none" strike="noStrike" cap="none" dirty="0">
                          <a:solidFill>
                            <a:srgbClr val="0097A7"/>
                          </a:solidFill>
                          <a:latin typeface="Roboto"/>
                          <a:ea typeface="Roboto"/>
                          <a:cs typeface="Roboto"/>
                          <a:sym typeface="Montserrat"/>
                        </a:rPr>
                        <a:t>Casos protegidos por el Programa de Protección y Asistencia</a:t>
                      </a:r>
                      <a:endParaRPr lang="es-CO" sz="1200" b="0" i="0" u="none" strike="noStrike" cap="none" dirty="0">
                        <a:solidFill>
                          <a:srgbClr val="0097A7"/>
                        </a:solidFill>
                        <a:latin typeface="Roboto"/>
                        <a:ea typeface="Roboto"/>
                        <a:cs typeface="Roboto"/>
                        <a:sym typeface="Arial"/>
                      </a:endParaRPr>
                    </a:p>
                  </a:txBody>
                  <a:tcPr marL="68580" marR="68580" marT="0" marB="0"/>
                </a:tc>
                <a:extLst>
                  <a:ext uri="{0D108BD9-81ED-4DB2-BD59-A6C34878D82A}">
                    <a16:rowId xmlns:a16="http://schemas.microsoft.com/office/drawing/2014/main" val="4125217036"/>
                  </a:ext>
                </a:extLst>
              </a:tr>
              <a:tr h="823473">
                <a:tc>
                  <a:txBody>
                    <a:bodyPr/>
                    <a:lstStyle/>
                    <a:p>
                      <a:pPr algn="l">
                        <a:lnSpc>
                          <a:spcPct val="115000"/>
                        </a:lnSpc>
                        <a:spcAft>
                          <a:spcPts val="800"/>
                        </a:spcAft>
                        <a:buNone/>
                      </a:pPr>
                      <a:r>
                        <a:rPr lang="es-CO" sz="1200" b="1" i="0" u="none" strike="noStrike" cap="none" dirty="0">
                          <a:solidFill>
                            <a:srgbClr val="0097A7"/>
                          </a:solidFill>
                          <a:latin typeface="Roboto"/>
                          <a:ea typeface="Roboto"/>
                          <a:cs typeface="Roboto"/>
                          <a:sym typeface="Arial"/>
                        </a:rPr>
                        <a:t>Unidades de Selección</a:t>
                      </a:r>
                    </a:p>
                  </a:txBody>
                  <a:tcPr marL="68580" marR="68580" marT="0" marB="0"/>
                </a:tc>
                <a:tc>
                  <a:txBody>
                    <a:bodyPr/>
                    <a:lstStyle/>
                    <a:p>
                      <a:pPr algn="just">
                        <a:lnSpc>
                          <a:spcPct val="115000"/>
                        </a:lnSpc>
                        <a:spcAft>
                          <a:spcPts val="800"/>
                        </a:spcAft>
                        <a:buNone/>
                      </a:pPr>
                      <a:r>
                        <a:rPr lang="es-ES" sz="1200" b="0" i="0" u="none" strike="noStrike" cap="none" dirty="0">
                          <a:solidFill>
                            <a:srgbClr val="0097A7"/>
                          </a:solidFill>
                          <a:latin typeface="Roboto"/>
                          <a:ea typeface="Roboto"/>
                          <a:cs typeface="Roboto"/>
                          <a:sym typeface="Arial"/>
                        </a:rPr>
                        <a:t>La selección dentro de cada estrato fue aleatoria usando el módulo de "Encuestas complejas del </a:t>
                      </a:r>
                      <a:r>
                        <a:rPr lang="es-ES" sz="1200" b="0" i="0" u="none" strike="noStrike" cap="none" dirty="0" err="1">
                          <a:solidFill>
                            <a:srgbClr val="0097A7"/>
                          </a:solidFill>
                          <a:latin typeface="Roboto"/>
                          <a:ea typeface="Roboto"/>
                          <a:cs typeface="Roboto"/>
                          <a:sym typeface="Arial"/>
                        </a:rPr>
                        <a:t>Statistical</a:t>
                      </a:r>
                      <a:r>
                        <a:rPr lang="es-ES" sz="1200" b="0" i="0" u="none" strike="noStrike" cap="none" dirty="0">
                          <a:solidFill>
                            <a:srgbClr val="0097A7"/>
                          </a:solidFill>
                          <a:latin typeface="Roboto"/>
                          <a:ea typeface="Roboto"/>
                          <a:cs typeface="Roboto"/>
                          <a:sym typeface="Arial"/>
                        </a:rPr>
                        <a:t> </a:t>
                      </a:r>
                      <a:r>
                        <a:rPr lang="es-ES" sz="1200" b="0" i="0" u="none" strike="noStrike" cap="none" dirty="0" err="1">
                          <a:solidFill>
                            <a:srgbClr val="0097A7"/>
                          </a:solidFill>
                          <a:latin typeface="Roboto"/>
                          <a:ea typeface="Roboto"/>
                          <a:cs typeface="Roboto"/>
                          <a:sym typeface="Arial"/>
                        </a:rPr>
                        <a:t>Package</a:t>
                      </a:r>
                      <a:r>
                        <a:rPr lang="es-ES" sz="1200" b="0" i="0" u="none" strike="noStrike" cap="none" dirty="0">
                          <a:solidFill>
                            <a:srgbClr val="0097A7"/>
                          </a:solidFill>
                          <a:latin typeface="Roboto"/>
                          <a:ea typeface="Roboto"/>
                          <a:cs typeface="Roboto"/>
                          <a:sym typeface="Arial"/>
                        </a:rPr>
                        <a:t> </a:t>
                      </a:r>
                      <a:r>
                        <a:rPr lang="es-ES" sz="1200" b="0" i="0" u="none" strike="noStrike" cap="none" dirty="0" err="1">
                          <a:solidFill>
                            <a:srgbClr val="0097A7"/>
                          </a:solidFill>
                          <a:latin typeface="Roboto"/>
                          <a:ea typeface="Roboto"/>
                          <a:cs typeface="Roboto"/>
                          <a:sym typeface="Arial"/>
                        </a:rPr>
                        <a:t>for</a:t>
                      </a:r>
                      <a:r>
                        <a:rPr lang="es-ES" sz="1200" b="0" i="0" u="none" strike="noStrike" cap="none" dirty="0">
                          <a:solidFill>
                            <a:srgbClr val="0097A7"/>
                          </a:solidFill>
                          <a:latin typeface="Roboto"/>
                          <a:ea typeface="Roboto"/>
                          <a:cs typeface="Roboto"/>
                          <a:sym typeface="Arial"/>
                        </a:rPr>
                        <a:t> </a:t>
                      </a:r>
                      <a:r>
                        <a:rPr lang="es-ES" sz="1200" b="0" i="0" u="none" strike="noStrike" cap="none" dirty="0" err="1">
                          <a:solidFill>
                            <a:srgbClr val="0097A7"/>
                          </a:solidFill>
                          <a:latin typeface="Roboto"/>
                          <a:ea typeface="Roboto"/>
                          <a:cs typeface="Roboto"/>
                          <a:sym typeface="Arial"/>
                        </a:rPr>
                        <a:t>the</a:t>
                      </a:r>
                      <a:r>
                        <a:rPr lang="es-ES" sz="1200" b="0" i="0" u="none" strike="noStrike" cap="none" dirty="0">
                          <a:solidFill>
                            <a:srgbClr val="0097A7"/>
                          </a:solidFill>
                          <a:latin typeface="Roboto"/>
                          <a:ea typeface="Roboto"/>
                          <a:cs typeface="Roboto"/>
                          <a:sym typeface="Arial"/>
                        </a:rPr>
                        <a:t> Social </a:t>
                      </a:r>
                      <a:r>
                        <a:rPr lang="es-ES" sz="1200" b="0" i="0" u="none" strike="noStrike" cap="none" dirty="0" err="1">
                          <a:solidFill>
                            <a:srgbClr val="0097A7"/>
                          </a:solidFill>
                          <a:latin typeface="Roboto"/>
                          <a:ea typeface="Roboto"/>
                          <a:cs typeface="Roboto"/>
                          <a:sym typeface="Arial"/>
                        </a:rPr>
                        <a:t>Sciences</a:t>
                      </a:r>
                      <a:r>
                        <a:rPr lang="es-ES" sz="1200" b="0" i="0" u="none" strike="noStrike" cap="none" dirty="0">
                          <a:solidFill>
                            <a:srgbClr val="0097A7"/>
                          </a:solidFill>
                          <a:latin typeface="Roboto"/>
                          <a:ea typeface="Roboto"/>
                          <a:cs typeface="Roboto"/>
                          <a:sym typeface="Arial"/>
                        </a:rPr>
                        <a:t> SPSS".</a:t>
                      </a:r>
                      <a:endParaRPr lang="es-CO" sz="1200" b="0" i="0" u="none" strike="noStrike" cap="none" dirty="0">
                        <a:solidFill>
                          <a:srgbClr val="0097A7"/>
                        </a:solidFill>
                        <a:latin typeface="Roboto"/>
                        <a:ea typeface="Roboto"/>
                        <a:cs typeface="Roboto"/>
                        <a:sym typeface="Arial"/>
                      </a:endParaRPr>
                    </a:p>
                  </a:txBody>
                  <a:tcPr marL="68580" marR="68580" marT="0" marB="0"/>
                </a:tc>
                <a:extLst>
                  <a:ext uri="{0D108BD9-81ED-4DB2-BD59-A6C34878D82A}">
                    <a16:rowId xmlns:a16="http://schemas.microsoft.com/office/drawing/2014/main" val="3585466499"/>
                  </a:ext>
                </a:extLst>
              </a:tr>
              <a:tr h="428400">
                <a:tc>
                  <a:txBody>
                    <a:bodyPr/>
                    <a:lstStyle/>
                    <a:p>
                      <a:pPr algn="l">
                        <a:lnSpc>
                          <a:spcPct val="115000"/>
                        </a:lnSpc>
                        <a:spcAft>
                          <a:spcPts val="800"/>
                        </a:spcAft>
                        <a:buNone/>
                      </a:pPr>
                      <a:r>
                        <a:rPr lang="es-CO" sz="1200" b="1" i="0" u="none" strike="noStrike" cap="none" dirty="0">
                          <a:solidFill>
                            <a:srgbClr val="0097A7"/>
                          </a:solidFill>
                          <a:latin typeface="Roboto"/>
                          <a:ea typeface="Roboto"/>
                          <a:cs typeface="Roboto"/>
                          <a:sym typeface="Arial"/>
                        </a:rPr>
                        <a:t>Población Objeto</a:t>
                      </a:r>
                    </a:p>
                  </a:txBody>
                  <a:tcPr marL="68580" marR="68580" marT="0" marB="0"/>
                </a:tc>
                <a:tc>
                  <a:txBody>
                    <a:bodyPr/>
                    <a:lstStyle/>
                    <a:p>
                      <a:pPr algn="just">
                        <a:lnSpc>
                          <a:spcPct val="115000"/>
                        </a:lnSpc>
                        <a:spcAft>
                          <a:spcPts val="800"/>
                        </a:spcAft>
                        <a:buNone/>
                      </a:pPr>
                      <a:r>
                        <a:rPr lang="es-ES" sz="1200" b="0" i="0" u="none" strike="noStrike" cap="none" dirty="0">
                          <a:solidFill>
                            <a:srgbClr val="0097A7"/>
                          </a:solidFill>
                          <a:latin typeface="Roboto"/>
                          <a:ea typeface="Roboto"/>
                          <a:cs typeface="Roboto"/>
                          <a:sym typeface="Arial"/>
                        </a:rPr>
                        <a:t>344 Casos</a:t>
                      </a:r>
                      <a:endParaRPr lang="es-CO" sz="1200" b="0" i="0" u="none" strike="noStrike" cap="none" dirty="0">
                        <a:solidFill>
                          <a:srgbClr val="0097A7"/>
                        </a:solidFill>
                        <a:latin typeface="Roboto"/>
                        <a:ea typeface="Roboto"/>
                        <a:cs typeface="Roboto"/>
                        <a:sym typeface="Arial"/>
                      </a:endParaRPr>
                    </a:p>
                  </a:txBody>
                  <a:tcPr marL="68580" marR="68580" marT="0" marB="0"/>
                </a:tc>
                <a:extLst>
                  <a:ext uri="{0D108BD9-81ED-4DB2-BD59-A6C34878D82A}">
                    <a16:rowId xmlns:a16="http://schemas.microsoft.com/office/drawing/2014/main" val="2902762942"/>
                  </a:ext>
                </a:extLst>
              </a:tr>
              <a:tr h="427008">
                <a:tc>
                  <a:txBody>
                    <a:bodyPr/>
                    <a:lstStyle/>
                    <a:p>
                      <a:pPr algn="l">
                        <a:lnSpc>
                          <a:spcPct val="115000"/>
                        </a:lnSpc>
                        <a:spcAft>
                          <a:spcPts val="800"/>
                        </a:spcAft>
                        <a:buNone/>
                      </a:pPr>
                      <a:r>
                        <a:rPr lang="es-CO" sz="1200" b="1" i="0" u="none" strike="noStrike" cap="none" dirty="0">
                          <a:solidFill>
                            <a:srgbClr val="0097A7"/>
                          </a:solidFill>
                          <a:latin typeface="Roboto"/>
                          <a:ea typeface="Roboto"/>
                          <a:cs typeface="Roboto"/>
                          <a:sym typeface="Arial"/>
                        </a:rPr>
                        <a:t>Respuestas efectivas</a:t>
                      </a:r>
                    </a:p>
                  </a:txBody>
                  <a:tcPr marL="68580" marR="68580" marT="0" marB="0"/>
                </a:tc>
                <a:tc>
                  <a:txBody>
                    <a:bodyPr/>
                    <a:lstStyle/>
                    <a:p>
                      <a:pPr algn="just">
                        <a:lnSpc>
                          <a:spcPct val="115000"/>
                        </a:lnSpc>
                        <a:spcAft>
                          <a:spcPts val="800"/>
                        </a:spcAft>
                        <a:buNone/>
                      </a:pPr>
                      <a:r>
                        <a:rPr lang="es-ES" sz="1200" b="0" i="0" u="none" strike="noStrike" cap="none" dirty="0">
                          <a:solidFill>
                            <a:srgbClr val="0097A7"/>
                          </a:solidFill>
                          <a:latin typeface="Roboto"/>
                          <a:ea typeface="Roboto"/>
                          <a:cs typeface="Roboto"/>
                          <a:sym typeface="Arial"/>
                        </a:rPr>
                        <a:t>73 usuarios respondieron la encuesta</a:t>
                      </a:r>
                      <a:endParaRPr lang="es-CO" sz="1200" b="0" i="0" u="none" strike="noStrike" cap="none" dirty="0">
                        <a:solidFill>
                          <a:srgbClr val="0097A7"/>
                        </a:solidFill>
                        <a:latin typeface="Roboto"/>
                        <a:ea typeface="Roboto"/>
                        <a:cs typeface="Roboto"/>
                        <a:sym typeface="Arial"/>
                      </a:endParaRPr>
                    </a:p>
                  </a:txBody>
                  <a:tcPr marL="68580" marR="68580" marT="0" marB="0"/>
                </a:tc>
                <a:extLst>
                  <a:ext uri="{0D108BD9-81ED-4DB2-BD59-A6C34878D82A}">
                    <a16:rowId xmlns:a16="http://schemas.microsoft.com/office/drawing/2014/main" val="2836488739"/>
                  </a:ext>
                </a:extLst>
              </a:tr>
              <a:tr h="427007">
                <a:tc>
                  <a:txBody>
                    <a:bodyPr/>
                    <a:lstStyle/>
                    <a:p>
                      <a:pPr algn="l">
                        <a:lnSpc>
                          <a:spcPct val="115000"/>
                        </a:lnSpc>
                        <a:spcAft>
                          <a:spcPts val="800"/>
                        </a:spcAft>
                        <a:buNone/>
                      </a:pPr>
                      <a:r>
                        <a:rPr lang="es-CO" sz="1200" b="1" i="0" u="none" strike="noStrike" cap="none" dirty="0">
                          <a:solidFill>
                            <a:srgbClr val="0097A7"/>
                          </a:solidFill>
                          <a:latin typeface="Roboto"/>
                          <a:ea typeface="Roboto"/>
                          <a:cs typeface="Roboto"/>
                          <a:sym typeface="Arial"/>
                        </a:rPr>
                        <a:t>Fecha de aplicación</a:t>
                      </a:r>
                    </a:p>
                  </a:txBody>
                  <a:tcPr marL="68580" marR="68580" marT="0" marB="0"/>
                </a:tc>
                <a:tc>
                  <a:txBody>
                    <a:bodyPr/>
                    <a:lstStyle/>
                    <a:p>
                      <a:pPr algn="just">
                        <a:lnSpc>
                          <a:spcPct val="115000"/>
                        </a:lnSpc>
                        <a:spcAft>
                          <a:spcPts val="800"/>
                        </a:spcAft>
                        <a:buNone/>
                      </a:pPr>
                      <a:r>
                        <a:rPr lang="es-ES" sz="1200" b="0" i="0" u="none" strike="noStrike" cap="none" dirty="0">
                          <a:solidFill>
                            <a:srgbClr val="0097A7"/>
                          </a:solidFill>
                          <a:latin typeface="Roboto"/>
                          <a:ea typeface="Roboto"/>
                          <a:cs typeface="Roboto"/>
                          <a:sym typeface="Arial"/>
                        </a:rPr>
                        <a:t>Octubre de 2025</a:t>
                      </a:r>
                      <a:endParaRPr lang="es-CO" sz="1200" b="0" i="0" u="none" strike="noStrike" cap="none" dirty="0">
                        <a:solidFill>
                          <a:srgbClr val="0097A7"/>
                        </a:solidFill>
                        <a:latin typeface="Roboto"/>
                        <a:ea typeface="Roboto"/>
                        <a:cs typeface="Roboto"/>
                        <a:sym typeface="Arial"/>
                      </a:endParaRPr>
                    </a:p>
                  </a:txBody>
                  <a:tcPr marL="68580" marR="68580" marT="0" marB="0"/>
                </a:tc>
                <a:extLst>
                  <a:ext uri="{0D108BD9-81ED-4DB2-BD59-A6C34878D82A}">
                    <a16:rowId xmlns:a16="http://schemas.microsoft.com/office/drawing/2014/main" val="4133052095"/>
                  </a:ext>
                </a:extLst>
              </a:tr>
              <a:tr h="526946">
                <a:tc>
                  <a:txBody>
                    <a:bodyPr/>
                    <a:lstStyle/>
                    <a:p>
                      <a:pPr algn="l">
                        <a:lnSpc>
                          <a:spcPct val="115000"/>
                        </a:lnSpc>
                        <a:spcAft>
                          <a:spcPts val="800"/>
                        </a:spcAft>
                        <a:buNone/>
                      </a:pPr>
                      <a:r>
                        <a:rPr lang="es-CO" sz="1200" b="1" i="0" u="none" strike="noStrike" cap="none" dirty="0">
                          <a:solidFill>
                            <a:srgbClr val="0097A7"/>
                          </a:solidFill>
                          <a:latin typeface="Roboto"/>
                          <a:ea typeface="Roboto"/>
                          <a:cs typeface="Roboto"/>
                          <a:sym typeface="Arial"/>
                        </a:rPr>
                        <a:t>Método de aplicación de la encuesta</a:t>
                      </a:r>
                    </a:p>
                  </a:txBody>
                  <a:tcPr marL="68580" marR="68580" marT="0" marB="0"/>
                </a:tc>
                <a:tc>
                  <a:txBody>
                    <a:bodyPr/>
                    <a:lstStyle/>
                    <a:p>
                      <a:pPr algn="just">
                        <a:lnSpc>
                          <a:spcPct val="115000"/>
                        </a:lnSpc>
                        <a:spcAft>
                          <a:spcPts val="800"/>
                        </a:spcAft>
                        <a:buNone/>
                      </a:pPr>
                      <a:r>
                        <a:rPr lang="es-ES" sz="1200" b="0" i="0" u="none" strike="noStrike" cap="none" dirty="0">
                          <a:solidFill>
                            <a:srgbClr val="0097A7"/>
                          </a:solidFill>
                          <a:latin typeface="Roboto"/>
                          <a:ea typeface="Roboto"/>
                          <a:cs typeface="Roboto"/>
                          <a:sym typeface="Arial"/>
                        </a:rPr>
                        <a:t>Formato Encuesta para evaluar la satisfacción del servicio de protección y asistencia</a:t>
                      </a:r>
                      <a:endParaRPr lang="es-CO" sz="1200" b="0" i="0" u="none" strike="noStrike" cap="none" dirty="0">
                        <a:solidFill>
                          <a:srgbClr val="0097A7"/>
                        </a:solidFill>
                        <a:latin typeface="Roboto"/>
                        <a:ea typeface="Roboto"/>
                        <a:cs typeface="Roboto"/>
                        <a:sym typeface="Arial"/>
                      </a:endParaRPr>
                    </a:p>
                  </a:txBody>
                  <a:tcPr marL="68580" marR="68580" marT="0" marB="0"/>
                </a:tc>
                <a:extLst>
                  <a:ext uri="{0D108BD9-81ED-4DB2-BD59-A6C34878D82A}">
                    <a16:rowId xmlns:a16="http://schemas.microsoft.com/office/drawing/2014/main" val="978548986"/>
                  </a:ext>
                </a:extLst>
              </a:tr>
            </a:tbl>
          </a:graphicData>
        </a:graphic>
      </p:graphicFrame>
    </p:spTree>
    <p:extLst>
      <p:ext uri="{BB962C8B-B14F-4D97-AF65-F5344CB8AC3E}">
        <p14:creationId xmlns:p14="http://schemas.microsoft.com/office/powerpoint/2010/main" val="402123718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68">
          <a:extLst>
            <a:ext uri="{FF2B5EF4-FFF2-40B4-BE49-F238E27FC236}">
              <a16:creationId xmlns:a16="http://schemas.microsoft.com/office/drawing/2014/main" id="{5ED34553-0943-5D76-313B-F1EFDD878365}"/>
            </a:ext>
          </a:extLst>
        </p:cNvPr>
        <p:cNvGrpSpPr/>
        <p:nvPr/>
      </p:nvGrpSpPr>
      <p:grpSpPr>
        <a:xfrm>
          <a:off x="0" y="0"/>
          <a:ext cx="0" cy="0"/>
          <a:chOff x="0" y="0"/>
          <a:chExt cx="0" cy="0"/>
        </a:xfrm>
      </p:grpSpPr>
      <p:sp>
        <p:nvSpPr>
          <p:cNvPr id="70" name="Google Shape;70;p11">
            <a:extLst>
              <a:ext uri="{FF2B5EF4-FFF2-40B4-BE49-F238E27FC236}">
                <a16:creationId xmlns:a16="http://schemas.microsoft.com/office/drawing/2014/main" id="{23EE7F19-AB9D-1C7C-F73C-67E24DB21B0A}"/>
              </a:ext>
            </a:extLst>
          </p:cNvPr>
          <p:cNvSpPr txBox="1">
            <a:spLocks noGrp="1"/>
          </p:cNvSpPr>
          <p:nvPr>
            <p:ph type="title" idx="4294967295"/>
          </p:nvPr>
        </p:nvSpPr>
        <p:spPr>
          <a:xfrm>
            <a:off x="1972800" y="0"/>
            <a:ext cx="7146231" cy="922564"/>
          </a:xfrm>
          <a:prstGeom prst="rect">
            <a:avLst/>
          </a:prstGeom>
          <a:noFill/>
          <a:ln>
            <a:noFill/>
            <a:prstDash/>
          </a:ln>
          <a:effectLst/>
        </p:spPr>
        <p:txBody>
          <a:bodyPr rot="0" spcFirstLastPara="1" vertOverflow="overflow" horzOverflow="overflow" vert="horz" wrap="square" lIns="91425" tIns="91425" rIns="91425" bIns="91425"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s-419" sz="2200" b="1" i="0" u="none" strike="noStrike" kern="0" cap="none" spc="0" normalizeH="0" baseline="0" noProof="0" dirty="0">
                <a:ln>
                  <a:noFill/>
                </a:ln>
                <a:solidFill>
                  <a:srgbClr val="00385F"/>
                </a:solidFill>
                <a:effectLst/>
                <a:uLnTx/>
                <a:uFillTx/>
                <a:latin typeface="Montserrat"/>
                <a:ea typeface="Montserrat"/>
                <a:cs typeface="Montserrat"/>
                <a:sym typeface="Montserrat"/>
              </a:rPr>
              <a:t>Foco temático No. 1. </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s-419" sz="2200" b="1" i="0" u="none" strike="noStrike" kern="0" cap="none" spc="0" normalizeH="0" baseline="0" noProof="0" dirty="0">
                <a:ln>
                  <a:noFill/>
                </a:ln>
                <a:solidFill>
                  <a:srgbClr val="00385F"/>
                </a:solidFill>
                <a:effectLst/>
                <a:uLnTx/>
                <a:uFillTx/>
                <a:latin typeface="Montserrat"/>
                <a:ea typeface="Montserrat"/>
                <a:cs typeface="Montserrat"/>
                <a:sym typeface="Montserrat"/>
              </a:rPr>
              <a:t>Trato recibido por parte de los servidores</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s-419" sz="2200" b="1" i="0" u="none" strike="noStrike" kern="0" cap="none" spc="0" normalizeH="0" baseline="0" noProof="0" dirty="0">
                <a:ln>
                  <a:noFill/>
                </a:ln>
                <a:solidFill>
                  <a:srgbClr val="00385F"/>
                </a:solidFill>
                <a:effectLst/>
                <a:uLnTx/>
                <a:uFillTx/>
                <a:latin typeface="Montserrat"/>
                <a:ea typeface="Montserrat"/>
                <a:cs typeface="Montserrat"/>
                <a:sym typeface="Montserrat"/>
              </a:rPr>
              <a:t>AGENTE A CARGO</a:t>
            </a:r>
          </a:p>
        </p:txBody>
      </p:sp>
      <p:graphicFrame>
        <p:nvGraphicFramePr>
          <p:cNvPr id="4" name="Tabla 3">
            <a:extLst>
              <a:ext uri="{FF2B5EF4-FFF2-40B4-BE49-F238E27FC236}">
                <a16:creationId xmlns:a16="http://schemas.microsoft.com/office/drawing/2014/main" id="{9935923F-300F-5507-3A1A-1EF6D760D6FC}"/>
              </a:ext>
            </a:extLst>
          </p:cNvPr>
          <p:cNvGraphicFramePr>
            <a:graphicFrameLocks noGrp="1"/>
          </p:cNvGraphicFramePr>
          <p:nvPr>
            <p:extLst>
              <p:ext uri="{D42A27DB-BD31-4B8C-83A1-F6EECF244321}">
                <p14:modId xmlns:p14="http://schemas.microsoft.com/office/powerpoint/2010/main" val="3503403369"/>
              </p:ext>
            </p:extLst>
          </p:nvPr>
        </p:nvGraphicFramePr>
        <p:xfrm>
          <a:off x="2568271" y="1448249"/>
          <a:ext cx="5263764" cy="953912"/>
        </p:xfrm>
        <a:graphic>
          <a:graphicData uri="http://schemas.openxmlformats.org/drawingml/2006/table">
            <a:tbl>
              <a:tblPr firstRow="1"/>
              <a:tblGrid>
                <a:gridCol w="2102458">
                  <a:extLst>
                    <a:ext uri="{9D8B030D-6E8A-4147-A177-3AD203B41FA5}">
                      <a16:colId xmlns:a16="http://schemas.microsoft.com/office/drawing/2014/main" val="506032325"/>
                    </a:ext>
                  </a:extLst>
                </a:gridCol>
                <a:gridCol w="1538756">
                  <a:extLst>
                    <a:ext uri="{9D8B030D-6E8A-4147-A177-3AD203B41FA5}">
                      <a16:colId xmlns:a16="http://schemas.microsoft.com/office/drawing/2014/main" val="626658630"/>
                    </a:ext>
                  </a:extLst>
                </a:gridCol>
                <a:gridCol w="1622550">
                  <a:extLst>
                    <a:ext uri="{9D8B030D-6E8A-4147-A177-3AD203B41FA5}">
                      <a16:colId xmlns:a16="http://schemas.microsoft.com/office/drawing/2014/main" val="3657197014"/>
                    </a:ext>
                  </a:extLst>
                </a:gridCol>
              </a:tblGrid>
              <a:tr h="139351">
                <a:tc>
                  <a:txBody>
                    <a:bodyPr/>
                    <a:lstStyle/>
                    <a:p>
                      <a:pPr algn="ctr" fontAlgn="ctr">
                        <a:buNone/>
                      </a:pPr>
                      <a:r>
                        <a:rPr lang="es-CO" sz="1000" b="1" i="0" u="none" strike="noStrike" dirty="0">
                          <a:solidFill>
                            <a:srgbClr val="0097A7"/>
                          </a:solidFill>
                          <a:effectLst/>
                          <a:latin typeface="Roboto" panose="02000000000000000000" pitchFamily="2" charset="0"/>
                        </a:rPr>
                        <a:t>CALIFICACIÓN​</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s-CO" sz="1000" b="1" i="0" u="none" strike="noStrike" dirty="0">
                          <a:solidFill>
                            <a:srgbClr val="0097A7"/>
                          </a:solidFill>
                          <a:effectLst/>
                          <a:latin typeface="Roboto" panose="02000000000000000000" pitchFamily="2" charset="0"/>
                        </a:rPr>
                        <a:t>PRIMER SEMESTRE 2025</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s-CO" sz="1000" b="1" i="0" u="none" strike="noStrike" dirty="0">
                          <a:solidFill>
                            <a:srgbClr val="0097A7"/>
                          </a:solidFill>
                          <a:effectLst/>
                          <a:latin typeface="Roboto" panose="02000000000000000000" pitchFamily="2" charset="0"/>
                        </a:rPr>
                        <a:t>SEGUNDO SEMESTRE 2025</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801435729"/>
                  </a:ext>
                </a:extLst>
              </a:tr>
              <a:tr h="139351">
                <a:tc>
                  <a:txBody>
                    <a:bodyPr/>
                    <a:lstStyle/>
                    <a:p>
                      <a:pPr algn="l" fontAlgn="b">
                        <a:buNone/>
                      </a:pPr>
                      <a:r>
                        <a:rPr lang="es-CO" sz="1000" b="0" i="0" u="none" strike="noStrike" dirty="0">
                          <a:solidFill>
                            <a:srgbClr val="0097A7"/>
                          </a:solidFill>
                          <a:effectLst/>
                          <a:latin typeface="Roboto" panose="02000000000000000000" pitchFamily="2" charset="0"/>
                        </a:rPr>
                        <a:t>EXCELENTE</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r>
                        <a:rPr lang="es-CO" sz="1000" b="0" i="0" u="none" strike="noStrike" dirty="0">
                          <a:solidFill>
                            <a:srgbClr val="0097A7"/>
                          </a:solidFill>
                          <a:effectLst/>
                          <a:latin typeface="Roboto" panose="02000000000000000000" pitchFamily="2" charset="0"/>
                        </a:rPr>
                        <a:t>                       141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r>
                        <a:rPr lang="es-CO" sz="1000" b="0" i="0" u="none" strike="noStrike">
                          <a:solidFill>
                            <a:srgbClr val="0097A7"/>
                          </a:solidFill>
                          <a:effectLst/>
                          <a:latin typeface="Roboto" panose="02000000000000000000" pitchFamily="2" charset="0"/>
                        </a:rPr>
                        <a:t>                         66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523442144"/>
                  </a:ext>
                </a:extLst>
              </a:tr>
              <a:tr h="139351">
                <a:tc>
                  <a:txBody>
                    <a:bodyPr/>
                    <a:lstStyle/>
                    <a:p>
                      <a:pPr algn="l" fontAlgn="b">
                        <a:buNone/>
                      </a:pPr>
                      <a:r>
                        <a:rPr lang="es-CO" sz="1000" b="0" i="0" u="none" strike="noStrike" dirty="0">
                          <a:solidFill>
                            <a:srgbClr val="0097A7"/>
                          </a:solidFill>
                          <a:effectLst/>
                          <a:latin typeface="Roboto" panose="02000000000000000000" pitchFamily="2" charset="0"/>
                        </a:rPr>
                        <a:t>BUENO</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r>
                        <a:rPr lang="es-CO" sz="1000" b="0" i="0" u="none" strike="noStrike" dirty="0">
                          <a:solidFill>
                            <a:srgbClr val="0097A7"/>
                          </a:solidFill>
                          <a:effectLst/>
                          <a:latin typeface="Roboto" panose="02000000000000000000" pitchFamily="2" charset="0"/>
                        </a:rPr>
                        <a:t>                         13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r>
                        <a:rPr lang="es-CO" sz="1000" b="0" i="0" u="none" strike="noStrike">
                          <a:solidFill>
                            <a:srgbClr val="0097A7"/>
                          </a:solidFill>
                          <a:effectLst/>
                          <a:latin typeface="Roboto" panose="02000000000000000000" pitchFamily="2" charset="0"/>
                        </a:rPr>
                        <a:t>                           3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400131410"/>
                  </a:ext>
                </a:extLst>
              </a:tr>
              <a:tr h="139351">
                <a:tc>
                  <a:txBody>
                    <a:bodyPr/>
                    <a:lstStyle/>
                    <a:p>
                      <a:pPr algn="l" fontAlgn="b">
                        <a:buNone/>
                      </a:pPr>
                      <a:r>
                        <a:rPr lang="es-CO" sz="1000" b="0" i="0" u="none" strike="noStrike">
                          <a:solidFill>
                            <a:srgbClr val="0097A7"/>
                          </a:solidFill>
                          <a:effectLst/>
                          <a:latin typeface="Roboto" panose="02000000000000000000" pitchFamily="2" charset="0"/>
                        </a:rPr>
                        <a:t>REGULAR</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r>
                        <a:rPr lang="es-CO" sz="1000" b="0" i="0" u="none" strike="noStrike" dirty="0">
                          <a:solidFill>
                            <a:srgbClr val="0097A7"/>
                          </a:solidFill>
                          <a:effectLst/>
                          <a:latin typeface="Roboto" panose="02000000000000000000" pitchFamily="2" charset="0"/>
                        </a:rPr>
                        <a:t>                           4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r>
                        <a:rPr lang="es-CO" sz="1000" b="0" i="0" u="none" strike="noStrike" dirty="0">
                          <a:solidFill>
                            <a:srgbClr val="0097A7"/>
                          </a:solidFill>
                          <a:effectLst/>
                          <a:latin typeface="Roboto" panose="02000000000000000000" pitchFamily="2" charset="0"/>
                        </a:rPr>
                        <a:t>                           4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634754398"/>
                  </a:ext>
                </a:extLst>
              </a:tr>
              <a:tr h="160162">
                <a:tc>
                  <a:txBody>
                    <a:bodyPr/>
                    <a:lstStyle/>
                    <a:p>
                      <a:pPr algn="l" fontAlgn="b">
                        <a:buNone/>
                      </a:pPr>
                      <a:r>
                        <a:rPr lang="es-CO" sz="1000" b="0" i="0" u="none" strike="noStrike">
                          <a:solidFill>
                            <a:srgbClr val="0097A7"/>
                          </a:solidFill>
                          <a:effectLst/>
                          <a:latin typeface="Roboto" panose="02000000000000000000" pitchFamily="2" charset="0"/>
                        </a:rPr>
                        <a:t>MUY MALO</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r>
                        <a:rPr lang="es-CO" sz="1000" b="0" i="0" u="none" strike="noStrike">
                          <a:solidFill>
                            <a:srgbClr val="0097A7"/>
                          </a:solidFill>
                          <a:effectLst/>
                          <a:latin typeface="Roboto" panose="02000000000000000000" pitchFamily="2" charset="0"/>
                        </a:rPr>
                        <a:t>                           2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r>
                        <a:rPr lang="es-CO" sz="1000" b="0" i="0" u="none" strike="noStrike" dirty="0">
                          <a:solidFill>
                            <a:srgbClr val="0097A7"/>
                          </a:solidFill>
                          <a:effectLst/>
                          <a:latin typeface="Roboto" panose="02000000000000000000" pitchFamily="2" charset="0"/>
                        </a:rPr>
                        <a:t>                          -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54619507"/>
                  </a:ext>
                </a:extLst>
              </a:tr>
              <a:tr h="139351">
                <a:tc>
                  <a:txBody>
                    <a:bodyPr/>
                    <a:lstStyle/>
                    <a:p>
                      <a:pPr algn="r" fontAlgn="b">
                        <a:buNone/>
                      </a:pPr>
                      <a:r>
                        <a:rPr lang="es-CO" sz="1000" b="1" i="0" u="none" strike="noStrike">
                          <a:solidFill>
                            <a:srgbClr val="0097A7"/>
                          </a:solidFill>
                          <a:effectLst/>
                          <a:latin typeface="Roboto" panose="02000000000000000000" pitchFamily="2" charset="0"/>
                        </a:rPr>
                        <a:t>TOTAL​</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r>
                        <a:rPr lang="es-CO" sz="1000" b="1" i="0" u="none" strike="noStrike">
                          <a:solidFill>
                            <a:srgbClr val="0097A7"/>
                          </a:solidFill>
                          <a:effectLst/>
                          <a:latin typeface="Roboto" panose="02000000000000000000" pitchFamily="2" charset="0"/>
                        </a:rPr>
                        <a:t>                       160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r>
                        <a:rPr lang="es-CO" sz="1000" b="1" i="0" u="none" strike="noStrike" dirty="0">
                          <a:solidFill>
                            <a:srgbClr val="0097A7"/>
                          </a:solidFill>
                          <a:effectLst/>
                          <a:latin typeface="Roboto" panose="02000000000000000000" pitchFamily="2" charset="0"/>
                        </a:rPr>
                        <a:t>                         73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63697482"/>
                  </a:ext>
                </a:extLst>
              </a:tr>
            </a:tbl>
          </a:graphicData>
        </a:graphic>
      </p:graphicFrame>
      <p:graphicFrame>
        <p:nvGraphicFramePr>
          <p:cNvPr id="2" name="Gráfico 1" descr="Gráfica comparativa de la calificación otorgada por los usuarios al trato recibido por parte del Agente a Cargo del Programa de Protección y Asistencia. En el segundo semestre de 2025 se mantiene una percepción mayoritariamente positiva, con predominio de las calificaciones “Excelente” y “Bueno”.">
            <a:extLst>
              <a:ext uri="{FF2B5EF4-FFF2-40B4-BE49-F238E27FC236}">
                <a16:creationId xmlns:a16="http://schemas.microsoft.com/office/drawing/2014/main" id="{9FD669F2-76B0-EF7A-8143-4B2D31045D5D}"/>
              </a:ext>
            </a:extLst>
          </p:cNvPr>
          <p:cNvGraphicFramePr/>
          <p:nvPr>
            <p:extLst>
              <p:ext uri="{D42A27DB-BD31-4B8C-83A1-F6EECF244321}">
                <p14:modId xmlns:p14="http://schemas.microsoft.com/office/powerpoint/2010/main" val="3838843078"/>
              </p:ext>
            </p:extLst>
          </p:nvPr>
        </p:nvGraphicFramePr>
        <p:xfrm>
          <a:off x="1690309" y="2402161"/>
          <a:ext cx="6407875" cy="243757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833170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1"/>
        <p:cNvGrpSpPr/>
        <p:nvPr/>
      </p:nvGrpSpPr>
      <p:grpSpPr>
        <a:xfrm>
          <a:off x="0" y="0"/>
          <a:ext cx="0" cy="0"/>
          <a:chOff x="0" y="0"/>
          <a:chExt cx="0" cy="0"/>
        </a:xfrm>
      </p:grpSpPr>
      <p:sp>
        <p:nvSpPr>
          <p:cNvPr id="33" name="Google Shape;33;p7" descr="Título de la sección: MECANISMOS DISPUESTOS EN LA FISCALÍA GENERAL DE LA NACIÓN, PARA MEDIR LA SATISFACCIÓN DEL USUARIO"/>
          <p:cNvSpPr txBox="1">
            <a:spLocks noGrp="1"/>
          </p:cNvSpPr>
          <p:nvPr>
            <p:ph type="title" idx="4294967295"/>
          </p:nvPr>
        </p:nvSpPr>
        <p:spPr>
          <a:xfrm>
            <a:off x="778692" y="1377990"/>
            <a:ext cx="4620900" cy="1248600"/>
          </a:xfrm>
          <a:prstGeom prst="rect">
            <a:avLst/>
          </a:prstGeom>
          <a:noFill/>
          <a:ln>
            <a:noFill/>
            <a:prstDash/>
          </a:ln>
          <a:effectLst/>
        </p:spPr>
        <p:txBody>
          <a:bodyPr rot="0" spcFirstLastPara="1" vertOverflow="overflow" horzOverflow="overflow" vert="horz" wrap="square" lIns="91425" tIns="91425" rIns="91425" bIns="91425"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80000"/>
              </a:lnSpc>
              <a:spcBef>
                <a:spcPts val="0"/>
              </a:spcBef>
              <a:spcAft>
                <a:spcPts val="0"/>
              </a:spcAft>
              <a:buClr>
                <a:srgbClr val="000000"/>
              </a:buClr>
              <a:buSzTx/>
              <a:buFont typeface="Arial"/>
              <a:buNone/>
              <a:tabLst/>
              <a:defRPr/>
            </a:pPr>
            <a:r>
              <a:rPr kumimoji="0" lang="es-ES" sz="2200" b="1" i="0" u="none" strike="noStrike" kern="0" cap="none" spc="0" normalizeH="0" baseline="0" noProof="0" dirty="0">
                <a:ln>
                  <a:noFill/>
                </a:ln>
                <a:solidFill>
                  <a:schemeClr val="dk1"/>
                </a:solidFill>
                <a:effectLst/>
                <a:uLnTx/>
                <a:uFillTx/>
                <a:latin typeface="Montserrat"/>
                <a:ea typeface="Montserrat"/>
                <a:cs typeface="Montserrat"/>
                <a:sym typeface="Montserrat"/>
              </a:rPr>
              <a:t>MECANISMOS DISPUESTOS EN LA FISCALÍA GENERAL DE LA NACIÓN, PARA MEDIR LA SATISFACCIÓN DEL USUARIO</a:t>
            </a:r>
          </a:p>
        </p:txBody>
      </p:sp>
      <p:sp>
        <p:nvSpPr>
          <p:cNvPr id="34" name="Google Shape;34;p7"/>
          <p:cNvSpPr txBox="1"/>
          <p:nvPr/>
        </p:nvSpPr>
        <p:spPr>
          <a:xfrm>
            <a:off x="900435" y="2571750"/>
            <a:ext cx="2607300" cy="34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s-419" sz="1300" dirty="0">
                <a:solidFill>
                  <a:schemeClr val="dk1"/>
                </a:solidFill>
                <a:latin typeface="Roboto"/>
                <a:ea typeface="Roboto"/>
                <a:cs typeface="Roboto"/>
                <a:sym typeface="Roboto"/>
              </a:rPr>
              <a:t>Bogotá D.C., febrero de 2026</a:t>
            </a:r>
            <a:endParaRPr sz="1300" dirty="0">
              <a:solidFill>
                <a:schemeClr val="dk1"/>
              </a:solidFill>
              <a:latin typeface="Roboto"/>
              <a:ea typeface="Roboto"/>
              <a:cs typeface="Roboto"/>
              <a:sym typeface="Roboto"/>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68">
          <a:extLst>
            <a:ext uri="{FF2B5EF4-FFF2-40B4-BE49-F238E27FC236}">
              <a16:creationId xmlns:a16="http://schemas.microsoft.com/office/drawing/2014/main" id="{44A50F51-FE76-25D6-656F-73F3E5AE70A9}"/>
            </a:ext>
          </a:extLst>
        </p:cNvPr>
        <p:cNvGrpSpPr/>
        <p:nvPr/>
      </p:nvGrpSpPr>
      <p:grpSpPr>
        <a:xfrm>
          <a:off x="0" y="0"/>
          <a:ext cx="0" cy="0"/>
          <a:chOff x="0" y="0"/>
          <a:chExt cx="0" cy="0"/>
        </a:xfrm>
      </p:grpSpPr>
      <p:sp>
        <p:nvSpPr>
          <p:cNvPr id="70" name="Google Shape;70;p11">
            <a:extLst>
              <a:ext uri="{FF2B5EF4-FFF2-40B4-BE49-F238E27FC236}">
                <a16:creationId xmlns:a16="http://schemas.microsoft.com/office/drawing/2014/main" id="{B8580258-C376-1ACB-BBA5-8678C91F2D17}"/>
              </a:ext>
            </a:extLst>
          </p:cNvPr>
          <p:cNvSpPr txBox="1">
            <a:spLocks noGrp="1"/>
          </p:cNvSpPr>
          <p:nvPr>
            <p:ph type="title" idx="4294967295"/>
          </p:nvPr>
        </p:nvSpPr>
        <p:spPr>
          <a:xfrm>
            <a:off x="1972800" y="0"/>
            <a:ext cx="7146231" cy="922564"/>
          </a:xfrm>
          <a:prstGeom prst="rect">
            <a:avLst/>
          </a:prstGeom>
          <a:noFill/>
          <a:ln>
            <a:noFill/>
            <a:prstDash/>
          </a:ln>
          <a:effectLst/>
        </p:spPr>
        <p:txBody>
          <a:bodyPr rot="0" spcFirstLastPara="1" vertOverflow="overflow" horzOverflow="overflow" vert="horz" wrap="square" lIns="91425" tIns="91425" rIns="91425" bIns="91425"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s-419" sz="2200" b="1" i="0" u="none" strike="noStrike" kern="0" cap="none" spc="0" normalizeH="0" baseline="0" noProof="0" dirty="0">
                <a:ln>
                  <a:noFill/>
                </a:ln>
                <a:solidFill>
                  <a:srgbClr val="00385F"/>
                </a:solidFill>
                <a:effectLst/>
                <a:uLnTx/>
                <a:uFillTx/>
                <a:latin typeface="Montserrat"/>
                <a:ea typeface="Montserrat"/>
                <a:cs typeface="Montserrat"/>
                <a:sym typeface="Montserrat"/>
              </a:rPr>
              <a:t>Foco temático No. 1. </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s-419" sz="2200" b="1" i="0" u="none" strike="noStrike" kern="0" cap="none" spc="0" normalizeH="0" baseline="0" noProof="0" dirty="0">
                <a:ln>
                  <a:noFill/>
                </a:ln>
                <a:solidFill>
                  <a:srgbClr val="00385F"/>
                </a:solidFill>
                <a:effectLst/>
                <a:uLnTx/>
                <a:uFillTx/>
                <a:latin typeface="Montserrat"/>
                <a:ea typeface="Montserrat"/>
                <a:cs typeface="Montserrat"/>
                <a:sym typeface="Montserrat"/>
              </a:rPr>
              <a:t>Trato recibido por parte de los servidores</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s-419" sz="2200" b="1" i="0" u="none" strike="noStrike" kern="0" cap="none" spc="0" normalizeH="0" baseline="0" noProof="0" dirty="0">
                <a:ln>
                  <a:noFill/>
                </a:ln>
                <a:solidFill>
                  <a:srgbClr val="00385F"/>
                </a:solidFill>
                <a:effectLst/>
                <a:uLnTx/>
                <a:uFillTx/>
                <a:latin typeface="Montserrat"/>
                <a:ea typeface="Montserrat"/>
                <a:cs typeface="Montserrat"/>
                <a:sym typeface="Montserrat"/>
              </a:rPr>
              <a:t>PSICÓLOGO</a:t>
            </a:r>
          </a:p>
        </p:txBody>
      </p:sp>
      <p:graphicFrame>
        <p:nvGraphicFramePr>
          <p:cNvPr id="4" name="Tabla 3" descr="Tabla comparativa Foco temático 1, trato recibido por parte de psicólogo, entre el primer y segundo semestre de 2025">
            <a:extLst>
              <a:ext uri="{FF2B5EF4-FFF2-40B4-BE49-F238E27FC236}">
                <a16:creationId xmlns:a16="http://schemas.microsoft.com/office/drawing/2014/main" id="{37A60A01-85D6-A5C2-EF08-0FC7D0F31FFB}"/>
              </a:ext>
            </a:extLst>
          </p:cNvPr>
          <p:cNvGraphicFramePr>
            <a:graphicFrameLocks noGrp="1"/>
          </p:cNvGraphicFramePr>
          <p:nvPr>
            <p:extLst>
              <p:ext uri="{D42A27DB-BD31-4B8C-83A1-F6EECF244321}">
                <p14:modId xmlns:p14="http://schemas.microsoft.com/office/powerpoint/2010/main" val="133942979"/>
              </p:ext>
            </p:extLst>
          </p:nvPr>
        </p:nvGraphicFramePr>
        <p:xfrm>
          <a:off x="2608028" y="1334756"/>
          <a:ext cx="5116544" cy="1119522"/>
        </p:xfrm>
        <a:graphic>
          <a:graphicData uri="http://schemas.openxmlformats.org/drawingml/2006/table">
            <a:tbl>
              <a:tblPr firstRow="1"/>
              <a:tblGrid>
                <a:gridCol w="1574358">
                  <a:extLst>
                    <a:ext uri="{9D8B030D-6E8A-4147-A177-3AD203B41FA5}">
                      <a16:colId xmlns:a16="http://schemas.microsoft.com/office/drawing/2014/main" val="1589587359"/>
                    </a:ext>
                  </a:extLst>
                </a:gridCol>
                <a:gridCol w="1725433">
                  <a:extLst>
                    <a:ext uri="{9D8B030D-6E8A-4147-A177-3AD203B41FA5}">
                      <a16:colId xmlns:a16="http://schemas.microsoft.com/office/drawing/2014/main" val="2289759718"/>
                    </a:ext>
                  </a:extLst>
                </a:gridCol>
                <a:gridCol w="1816753">
                  <a:extLst>
                    <a:ext uri="{9D8B030D-6E8A-4147-A177-3AD203B41FA5}">
                      <a16:colId xmlns:a16="http://schemas.microsoft.com/office/drawing/2014/main" val="1594046227"/>
                    </a:ext>
                  </a:extLst>
                </a:gridCol>
              </a:tblGrid>
              <a:tr h="157769">
                <a:tc>
                  <a:txBody>
                    <a:bodyPr/>
                    <a:lstStyle/>
                    <a:p>
                      <a:pPr algn="ctr" fontAlgn="ctr">
                        <a:buNone/>
                      </a:pPr>
                      <a:r>
                        <a:rPr lang="es-CO" sz="1000" b="1" i="0" u="none" strike="noStrike" dirty="0">
                          <a:solidFill>
                            <a:srgbClr val="0097A7"/>
                          </a:solidFill>
                          <a:effectLst/>
                          <a:latin typeface="Roboto" panose="02000000000000000000" pitchFamily="2" charset="0"/>
                        </a:rPr>
                        <a:t>CALIFICACIÓN​</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s-CO" sz="1000" b="1" i="0" u="none" strike="noStrike" dirty="0">
                          <a:solidFill>
                            <a:srgbClr val="0097A7"/>
                          </a:solidFill>
                          <a:effectLst/>
                          <a:latin typeface="Roboto" panose="02000000000000000000" pitchFamily="2" charset="0"/>
                        </a:rPr>
                        <a:t>PRIMER </a:t>
                      </a:r>
                      <a:r>
                        <a:rPr lang="es-CO" sz="1000" b="1" i="0" u="none" strike="noStrike" cap="none" dirty="0">
                          <a:solidFill>
                            <a:srgbClr val="0097A7"/>
                          </a:solidFill>
                          <a:effectLst/>
                          <a:latin typeface="Roboto" panose="02000000000000000000" pitchFamily="2" charset="0"/>
                          <a:ea typeface="+mn-ea"/>
                          <a:cs typeface="+mn-cs"/>
                          <a:sym typeface="Arial"/>
                        </a:rPr>
                        <a:t>SEMESTRE</a:t>
                      </a:r>
                      <a:r>
                        <a:rPr lang="es-CO" sz="1000" b="1" i="0" u="none" strike="noStrike" dirty="0">
                          <a:solidFill>
                            <a:srgbClr val="0097A7"/>
                          </a:solidFill>
                          <a:effectLst/>
                          <a:latin typeface="Roboto" panose="02000000000000000000" pitchFamily="2" charset="0"/>
                        </a:rPr>
                        <a:t> 2025</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s-CO" sz="1000" b="1" i="0" u="none" strike="noStrike" dirty="0">
                          <a:solidFill>
                            <a:srgbClr val="0097A7"/>
                          </a:solidFill>
                          <a:effectLst/>
                          <a:latin typeface="Roboto" panose="02000000000000000000" pitchFamily="2" charset="0"/>
                        </a:rPr>
                        <a:t>SEGUNDO SEMESTRE 2025</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879325642"/>
                  </a:ext>
                </a:extLst>
              </a:tr>
              <a:tr h="133049">
                <a:tc>
                  <a:txBody>
                    <a:bodyPr/>
                    <a:lstStyle/>
                    <a:p>
                      <a:pPr algn="l" fontAlgn="b">
                        <a:buNone/>
                      </a:pPr>
                      <a:r>
                        <a:rPr lang="es-CO" sz="1000" b="0" i="0" u="none" strike="noStrike" dirty="0">
                          <a:solidFill>
                            <a:srgbClr val="0097A7"/>
                          </a:solidFill>
                          <a:effectLst/>
                          <a:latin typeface="Roboto" panose="02000000000000000000" pitchFamily="2" charset="0"/>
                        </a:rPr>
                        <a:t>EXCELENTE</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r>
                        <a:rPr lang="es-CO" sz="1000" b="0" i="0" u="none" strike="noStrike" dirty="0">
                          <a:solidFill>
                            <a:srgbClr val="0097A7"/>
                          </a:solidFill>
                          <a:effectLst/>
                          <a:latin typeface="Roboto" panose="02000000000000000000" pitchFamily="2" charset="0"/>
                        </a:rPr>
                        <a:t>                       139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r>
                        <a:rPr lang="es-CO" sz="1000" b="0" i="0" u="none" strike="noStrike">
                          <a:solidFill>
                            <a:srgbClr val="0097A7"/>
                          </a:solidFill>
                          <a:effectLst/>
                          <a:latin typeface="Roboto" panose="02000000000000000000" pitchFamily="2" charset="0"/>
                        </a:rPr>
                        <a:t>                         61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504674187"/>
                  </a:ext>
                </a:extLst>
              </a:tr>
              <a:tr h="133049">
                <a:tc>
                  <a:txBody>
                    <a:bodyPr/>
                    <a:lstStyle/>
                    <a:p>
                      <a:pPr algn="l" fontAlgn="b">
                        <a:buNone/>
                      </a:pPr>
                      <a:r>
                        <a:rPr lang="es-CO" sz="1000" b="0" i="0" u="none" strike="noStrike">
                          <a:solidFill>
                            <a:srgbClr val="0097A7"/>
                          </a:solidFill>
                          <a:effectLst/>
                          <a:latin typeface="Roboto" panose="02000000000000000000" pitchFamily="2" charset="0"/>
                        </a:rPr>
                        <a:t>BUENO</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r>
                        <a:rPr lang="es-CO" sz="1000" b="0" i="0" u="none" strike="noStrike" dirty="0">
                          <a:solidFill>
                            <a:srgbClr val="0097A7"/>
                          </a:solidFill>
                          <a:effectLst/>
                          <a:latin typeface="Roboto" panose="02000000000000000000" pitchFamily="2" charset="0"/>
                        </a:rPr>
                        <a:t>                         13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r>
                        <a:rPr lang="es-CO" sz="1000" b="0" i="0" u="none" strike="noStrike" dirty="0">
                          <a:solidFill>
                            <a:srgbClr val="0097A7"/>
                          </a:solidFill>
                          <a:effectLst/>
                          <a:latin typeface="Roboto" panose="02000000000000000000" pitchFamily="2" charset="0"/>
                        </a:rPr>
                        <a:t>                           9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588394881"/>
                  </a:ext>
                </a:extLst>
              </a:tr>
              <a:tr h="167022">
                <a:tc>
                  <a:txBody>
                    <a:bodyPr/>
                    <a:lstStyle/>
                    <a:p>
                      <a:pPr algn="l" fontAlgn="b">
                        <a:buNone/>
                      </a:pPr>
                      <a:r>
                        <a:rPr lang="es-CO" sz="1000" b="0" i="0" u="none" strike="noStrike">
                          <a:solidFill>
                            <a:srgbClr val="0097A7"/>
                          </a:solidFill>
                          <a:effectLst/>
                          <a:latin typeface="Roboto" panose="02000000000000000000" pitchFamily="2" charset="0"/>
                        </a:rPr>
                        <a:t>REGULAR</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r>
                        <a:rPr lang="es-CO" sz="1000" b="0" i="0" u="none" strike="noStrike" dirty="0">
                          <a:solidFill>
                            <a:srgbClr val="0097A7"/>
                          </a:solidFill>
                          <a:effectLst/>
                          <a:latin typeface="Roboto" panose="02000000000000000000" pitchFamily="2" charset="0"/>
                        </a:rPr>
                        <a:t>                           6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r>
                        <a:rPr lang="es-CO" sz="1000" b="0" i="0" u="none" strike="noStrike" dirty="0">
                          <a:solidFill>
                            <a:srgbClr val="0097A7"/>
                          </a:solidFill>
                          <a:effectLst/>
                          <a:latin typeface="Roboto" panose="02000000000000000000" pitchFamily="2" charset="0"/>
                        </a:rPr>
                        <a:t>                           1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289452221"/>
                  </a:ext>
                </a:extLst>
              </a:tr>
              <a:tr h="133049">
                <a:tc>
                  <a:txBody>
                    <a:bodyPr/>
                    <a:lstStyle/>
                    <a:p>
                      <a:pPr algn="l" fontAlgn="b">
                        <a:buNone/>
                      </a:pPr>
                      <a:r>
                        <a:rPr lang="es-CO" sz="1000" b="0" i="0" u="none" strike="noStrike" dirty="0">
                          <a:solidFill>
                            <a:srgbClr val="0097A7"/>
                          </a:solidFill>
                          <a:effectLst/>
                          <a:latin typeface="Roboto" panose="02000000000000000000" pitchFamily="2" charset="0"/>
                        </a:rPr>
                        <a:t>MALO</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r>
                        <a:rPr lang="es-CO" sz="1000" b="0" i="0" u="none" strike="noStrike" dirty="0">
                          <a:solidFill>
                            <a:srgbClr val="0097A7"/>
                          </a:solidFill>
                          <a:effectLst/>
                          <a:latin typeface="Roboto" panose="02000000000000000000" pitchFamily="2" charset="0"/>
                        </a:rPr>
                        <a:t>                          -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r>
                        <a:rPr lang="es-CO" sz="1000" b="0" i="0" u="none" strike="noStrike" dirty="0">
                          <a:solidFill>
                            <a:srgbClr val="0097A7"/>
                          </a:solidFill>
                          <a:effectLst/>
                          <a:latin typeface="Roboto" panose="02000000000000000000" pitchFamily="2" charset="0"/>
                        </a:rPr>
                        <a:t>                           2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67071555"/>
                  </a:ext>
                </a:extLst>
              </a:tr>
              <a:tr h="133049">
                <a:tc>
                  <a:txBody>
                    <a:bodyPr/>
                    <a:lstStyle/>
                    <a:p>
                      <a:pPr algn="l" fontAlgn="b">
                        <a:buNone/>
                      </a:pPr>
                      <a:r>
                        <a:rPr lang="es-CO" sz="1000" b="0" i="0" u="none" strike="noStrike">
                          <a:solidFill>
                            <a:srgbClr val="0097A7"/>
                          </a:solidFill>
                          <a:effectLst/>
                          <a:latin typeface="Roboto" panose="02000000000000000000" pitchFamily="2" charset="0"/>
                        </a:rPr>
                        <a:t>MUY MALO</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r>
                        <a:rPr lang="es-CO" sz="1000" b="0" i="0" u="none" strike="noStrike" dirty="0">
                          <a:solidFill>
                            <a:srgbClr val="0097A7"/>
                          </a:solidFill>
                          <a:effectLst/>
                          <a:latin typeface="Roboto" panose="02000000000000000000" pitchFamily="2" charset="0"/>
                        </a:rPr>
                        <a:t>                           2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r>
                        <a:rPr lang="es-CO" sz="1000" b="0" i="0" u="none" strike="noStrike" dirty="0">
                          <a:solidFill>
                            <a:srgbClr val="0097A7"/>
                          </a:solidFill>
                          <a:effectLst/>
                          <a:latin typeface="Roboto" panose="02000000000000000000" pitchFamily="2" charset="0"/>
                        </a:rPr>
                        <a:t>                          -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951890052"/>
                  </a:ext>
                </a:extLst>
              </a:tr>
              <a:tr h="133049">
                <a:tc>
                  <a:txBody>
                    <a:bodyPr/>
                    <a:lstStyle/>
                    <a:p>
                      <a:pPr algn="r" fontAlgn="b">
                        <a:buNone/>
                      </a:pPr>
                      <a:r>
                        <a:rPr lang="es-CO" sz="1000" b="1" i="0" u="none" strike="noStrike">
                          <a:solidFill>
                            <a:srgbClr val="0097A7"/>
                          </a:solidFill>
                          <a:effectLst/>
                          <a:latin typeface="Roboto" panose="02000000000000000000" pitchFamily="2" charset="0"/>
                        </a:rPr>
                        <a:t>TOTAL​</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r>
                        <a:rPr lang="es-CO" sz="1000" b="1" i="0" u="none" strike="noStrike" dirty="0">
                          <a:solidFill>
                            <a:srgbClr val="0097A7"/>
                          </a:solidFill>
                          <a:effectLst/>
                          <a:latin typeface="Roboto" panose="02000000000000000000" pitchFamily="2" charset="0"/>
                        </a:rPr>
                        <a:t>                       160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r>
                        <a:rPr lang="es-CO" sz="1000" b="1" i="0" u="none" strike="noStrike" dirty="0">
                          <a:solidFill>
                            <a:srgbClr val="0097A7"/>
                          </a:solidFill>
                          <a:effectLst/>
                          <a:latin typeface="Roboto" panose="02000000000000000000" pitchFamily="2" charset="0"/>
                        </a:rPr>
                        <a:t>                         73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134122957"/>
                  </a:ext>
                </a:extLst>
              </a:tr>
            </a:tbl>
          </a:graphicData>
        </a:graphic>
      </p:graphicFrame>
      <p:graphicFrame>
        <p:nvGraphicFramePr>
          <p:cNvPr id="2" name="Gráfico 1" descr="Gráfica comparativa de la percepción de los usuarios sobre el trato recibido por parte del psicólogo del Programa de Protección y Asistencia. Los resultados del segundo semestre de 2025 reflejan una valoración altamente positiva del servicio prestado.">
            <a:extLst>
              <a:ext uri="{FF2B5EF4-FFF2-40B4-BE49-F238E27FC236}">
                <a16:creationId xmlns:a16="http://schemas.microsoft.com/office/drawing/2014/main" id="{928D11A9-52AA-82A0-100C-ECAAC2AE4C9D}"/>
              </a:ext>
            </a:extLst>
          </p:cNvPr>
          <p:cNvGraphicFramePr/>
          <p:nvPr>
            <p:extLst>
              <p:ext uri="{D42A27DB-BD31-4B8C-83A1-F6EECF244321}">
                <p14:modId xmlns:p14="http://schemas.microsoft.com/office/powerpoint/2010/main" val="2454713990"/>
              </p:ext>
            </p:extLst>
          </p:nvPr>
        </p:nvGraphicFramePr>
        <p:xfrm>
          <a:off x="1644732" y="2585228"/>
          <a:ext cx="6329237" cy="232625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3571337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68">
          <a:extLst>
            <a:ext uri="{FF2B5EF4-FFF2-40B4-BE49-F238E27FC236}">
              <a16:creationId xmlns:a16="http://schemas.microsoft.com/office/drawing/2014/main" id="{93D6A58E-E6FF-B216-A71D-ECE13A6202BC}"/>
            </a:ext>
          </a:extLst>
        </p:cNvPr>
        <p:cNvGrpSpPr/>
        <p:nvPr/>
      </p:nvGrpSpPr>
      <p:grpSpPr>
        <a:xfrm>
          <a:off x="0" y="0"/>
          <a:ext cx="0" cy="0"/>
          <a:chOff x="0" y="0"/>
          <a:chExt cx="0" cy="0"/>
        </a:xfrm>
      </p:grpSpPr>
      <p:sp>
        <p:nvSpPr>
          <p:cNvPr id="70" name="Google Shape;70;p11">
            <a:extLst>
              <a:ext uri="{FF2B5EF4-FFF2-40B4-BE49-F238E27FC236}">
                <a16:creationId xmlns:a16="http://schemas.microsoft.com/office/drawing/2014/main" id="{2AACD9AA-0E22-BA9D-E1AB-857CD786C616}"/>
              </a:ext>
            </a:extLst>
          </p:cNvPr>
          <p:cNvSpPr txBox="1">
            <a:spLocks noGrp="1"/>
          </p:cNvSpPr>
          <p:nvPr>
            <p:ph type="title" idx="4294967295"/>
          </p:nvPr>
        </p:nvSpPr>
        <p:spPr>
          <a:xfrm>
            <a:off x="1972800" y="0"/>
            <a:ext cx="7146231" cy="922564"/>
          </a:xfrm>
          <a:prstGeom prst="rect">
            <a:avLst/>
          </a:prstGeom>
          <a:noFill/>
          <a:ln>
            <a:noFill/>
            <a:prstDash/>
          </a:ln>
          <a:effectLst/>
        </p:spPr>
        <p:txBody>
          <a:bodyPr rot="0" spcFirstLastPara="1" vertOverflow="overflow" horzOverflow="overflow" vert="horz" wrap="square" lIns="91425" tIns="91425" rIns="91425" bIns="91425"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s-419" sz="2200" b="1" i="0" u="none" strike="noStrike" kern="0" cap="none" spc="0" normalizeH="0" baseline="0" noProof="0" dirty="0">
                <a:ln>
                  <a:noFill/>
                </a:ln>
                <a:solidFill>
                  <a:srgbClr val="00385F"/>
                </a:solidFill>
                <a:effectLst/>
                <a:uLnTx/>
                <a:uFillTx/>
                <a:latin typeface="Montserrat"/>
                <a:ea typeface="Montserrat"/>
                <a:cs typeface="Montserrat"/>
                <a:sym typeface="Montserrat"/>
              </a:rPr>
              <a:t>Foco temático No. 1. </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s-419" sz="2200" b="1" i="0" u="none" strike="noStrike" kern="0" cap="none" spc="0" normalizeH="0" baseline="0" noProof="0" dirty="0">
                <a:ln>
                  <a:noFill/>
                </a:ln>
                <a:solidFill>
                  <a:srgbClr val="00385F"/>
                </a:solidFill>
                <a:effectLst/>
                <a:uLnTx/>
                <a:uFillTx/>
                <a:latin typeface="Montserrat"/>
                <a:ea typeface="Montserrat"/>
                <a:cs typeface="Montserrat"/>
                <a:sym typeface="Montserrat"/>
              </a:rPr>
              <a:t>Trato recibido por parte de los servidores</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s-419" sz="2200" b="1" i="0" u="none" strike="noStrike" kern="0" cap="none" spc="0" normalizeH="0" baseline="0" noProof="0" dirty="0">
                <a:ln>
                  <a:noFill/>
                </a:ln>
                <a:solidFill>
                  <a:srgbClr val="00385F"/>
                </a:solidFill>
                <a:effectLst/>
                <a:uLnTx/>
                <a:uFillTx/>
                <a:latin typeface="Montserrat"/>
                <a:ea typeface="Montserrat"/>
                <a:cs typeface="Montserrat"/>
                <a:sym typeface="Montserrat"/>
              </a:rPr>
              <a:t>GRUPO DESPLAZAMIENTOS</a:t>
            </a:r>
          </a:p>
        </p:txBody>
      </p:sp>
      <p:graphicFrame>
        <p:nvGraphicFramePr>
          <p:cNvPr id="4" name="Tabla 3">
            <a:extLst>
              <a:ext uri="{FF2B5EF4-FFF2-40B4-BE49-F238E27FC236}">
                <a16:creationId xmlns:a16="http://schemas.microsoft.com/office/drawing/2014/main" id="{DF00131A-1174-86B9-BA00-B9F88252032F}"/>
              </a:ext>
            </a:extLst>
          </p:cNvPr>
          <p:cNvGraphicFramePr>
            <a:graphicFrameLocks noGrp="1"/>
          </p:cNvGraphicFramePr>
          <p:nvPr>
            <p:extLst>
              <p:ext uri="{D42A27DB-BD31-4B8C-83A1-F6EECF244321}">
                <p14:modId xmlns:p14="http://schemas.microsoft.com/office/powerpoint/2010/main" val="3290724168"/>
              </p:ext>
            </p:extLst>
          </p:nvPr>
        </p:nvGraphicFramePr>
        <p:xfrm>
          <a:off x="3001497" y="1147204"/>
          <a:ext cx="5088835" cy="1077122"/>
        </p:xfrm>
        <a:graphic>
          <a:graphicData uri="http://schemas.openxmlformats.org/drawingml/2006/table">
            <a:tbl>
              <a:tblPr firstRow="1"/>
              <a:tblGrid>
                <a:gridCol w="1812897">
                  <a:extLst>
                    <a:ext uri="{9D8B030D-6E8A-4147-A177-3AD203B41FA5}">
                      <a16:colId xmlns:a16="http://schemas.microsoft.com/office/drawing/2014/main" val="1447288247"/>
                    </a:ext>
                  </a:extLst>
                </a:gridCol>
                <a:gridCol w="1566407">
                  <a:extLst>
                    <a:ext uri="{9D8B030D-6E8A-4147-A177-3AD203B41FA5}">
                      <a16:colId xmlns:a16="http://schemas.microsoft.com/office/drawing/2014/main" val="3037137728"/>
                    </a:ext>
                  </a:extLst>
                </a:gridCol>
                <a:gridCol w="1709531">
                  <a:extLst>
                    <a:ext uri="{9D8B030D-6E8A-4147-A177-3AD203B41FA5}">
                      <a16:colId xmlns:a16="http://schemas.microsoft.com/office/drawing/2014/main" val="1277281724"/>
                    </a:ext>
                  </a:extLst>
                </a:gridCol>
              </a:tblGrid>
              <a:tr h="233193">
                <a:tc>
                  <a:txBody>
                    <a:bodyPr/>
                    <a:lstStyle/>
                    <a:p>
                      <a:pPr algn="ctr" fontAlgn="ctr">
                        <a:buNone/>
                      </a:pPr>
                      <a:r>
                        <a:rPr lang="es-CO" sz="1000" b="1" i="0" u="none" strike="noStrike" dirty="0">
                          <a:solidFill>
                            <a:srgbClr val="0097A7"/>
                          </a:solidFill>
                          <a:effectLst/>
                          <a:latin typeface="Roboto" panose="02000000000000000000" pitchFamily="2" charset="0"/>
                        </a:rPr>
                        <a:t>CALIFICACIÓN​</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s-CO" sz="1000" b="1" i="0" u="none" strike="noStrike" dirty="0">
                          <a:solidFill>
                            <a:srgbClr val="0097A7"/>
                          </a:solidFill>
                          <a:effectLst/>
                          <a:latin typeface="Roboto" panose="02000000000000000000" pitchFamily="2" charset="0"/>
                        </a:rPr>
                        <a:t>PRIMER SEMESTRE 2025</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s-CO" sz="1000" b="1" i="0" u="none" strike="noStrike" dirty="0">
                          <a:solidFill>
                            <a:srgbClr val="0097A7"/>
                          </a:solidFill>
                          <a:effectLst/>
                          <a:latin typeface="Roboto" panose="02000000000000000000" pitchFamily="2" charset="0"/>
                        </a:rPr>
                        <a:t>SEGUNDO SEMESTRE 2025</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395348851"/>
                  </a:ext>
                </a:extLst>
              </a:tr>
              <a:tr h="156431">
                <a:tc>
                  <a:txBody>
                    <a:bodyPr/>
                    <a:lstStyle/>
                    <a:p>
                      <a:pPr algn="l" fontAlgn="b">
                        <a:buNone/>
                      </a:pPr>
                      <a:r>
                        <a:rPr lang="es-CO" sz="1000" b="0" i="0" u="none" strike="noStrike" dirty="0">
                          <a:solidFill>
                            <a:srgbClr val="0097A7"/>
                          </a:solidFill>
                          <a:effectLst/>
                          <a:latin typeface="Roboto" panose="02000000000000000000" pitchFamily="2" charset="0"/>
                        </a:rPr>
                        <a:t>EXCELENTE</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r>
                        <a:rPr lang="es-CO" sz="1050" b="0" i="0" u="none" strike="noStrike" dirty="0">
                          <a:solidFill>
                            <a:srgbClr val="0097A7"/>
                          </a:solidFill>
                          <a:effectLst/>
                          <a:latin typeface="Roboto" panose="02000000000000000000" pitchFamily="2" charset="0"/>
                        </a:rPr>
                        <a:t>                       147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r>
                        <a:rPr lang="es-CO" sz="1050" b="0" i="0" u="none" strike="noStrike" dirty="0">
                          <a:solidFill>
                            <a:srgbClr val="0097A7"/>
                          </a:solidFill>
                          <a:effectLst/>
                          <a:latin typeface="Roboto" panose="02000000000000000000" pitchFamily="2" charset="0"/>
                        </a:rPr>
                        <a:t>                         65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237483540"/>
                  </a:ext>
                </a:extLst>
              </a:tr>
              <a:tr h="156431">
                <a:tc>
                  <a:txBody>
                    <a:bodyPr/>
                    <a:lstStyle/>
                    <a:p>
                      <a:pPr algn="l" fontAlgn="b">
                        <a:buNone/>
                      </a:pPr>
                      <a:r>
                        <a:rPr lang="es-CO" sz="1000" b="0" i="0" u="none" strike="noStrike" dirty="0">
                          <a:solidFill>
                            <a:srgbClr val="0097A7"/>
                          </a:solidFill>
                          <a:effectLst/>
                          <a:latin typeface="Roboto" panose="02000000000000000000" pitchFamily="2" charset="0"/>
                        </a:rPr>
                        <a:t>BUENO</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r>
                        <a:rPr lang="es-CO" sz="1050" b="0" i="0" u="none" strike="noStrike" dirty="0">
                          <a:solidFill>
                            <a:srgbClr val="0097A7"/>
                          </a:solidFill>
                          <a:effectLst/>
                          <a:latin typeface="Roboto" panose="02000000000000000000" pitchFamily="2" charset="0"/>
                        </a:rPr>
                        <a:t>                         10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r>
                        <a:rPr lang="es-CO" sz="1050" b="0" i="0" u="none" strike="noStrike" dirty="0">
                          <a:solidFill>
                            <a:srgbClr val="0097A7"/>
                          </a:solidFill>
                          <a:effectLst/>
                          <a:latin typeface="Roboto" panose="02000000000000000000" pitchFamily="2" charset="0"/>
                        </a:rPr>
                        <a:t>                           6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533509477"/>
                  </a:ext>
                </a:extLst>
              </a:tr>
              <a:tr h="156431">
                <a:tc>
                  <a:txBody>
                    <a:bodyPr/>
                    <a:lstStyle/>
                    <a:p>
                      <a:pPr algn="l" fontAlgn="b">
                        <a:buNone/>
                      </a:pPr>
                      <a:r>
                        <a:rPr lang="es-CO" sz="1000" b="0" i="0" u="none" strike="noStrike">
                          <a:solidFill>
                            <a:srgbClr val="0097A7"/>
                          </a:solidFill>
                          <a:effectLst/>
                          <a:latin typeface="Roboto" panose="02000000000000000000" pitchFamily="2" charset="0"/>
                        </a:rPr>
                        <a:t>MUY MALO</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r>
                        <a:rPr lang="es-CO" sz="1050" b="0" i="0" u="none" strike="noStrike" dirty="0">
                          <a:solidFill>
                            <a:srgbClr val="0097A7"/>
                          </a:solidFill>
                          <a:effectLst/>
                          <a:latin typeface="Roboto" panose="02000000000000000000" pitchFamily="2" charset="0"/>
                        </a:rPr>
                        <a:t>                           2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r>
                        <a:rPr lang="es-CO" sz="1050" b="0" i="0" u="none" strike="noStrike" dirty="0">
                          <a:solidFill>
                            <a:srgbClr val="0097A7"/>
                          </a:solidFill>
                          <a:effectLst/>
                          <a:latin typeface="Roboto" panose="02000000000000000000" pitchFamily="2" charset="0"/>
                        </a:rPr>
                        <a:t>                          -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041749062"/>
                  </a:ext>
                </a:extLst>
              </a:tr>
              <a:tr h="178449">
                <a:tc>
                  <a:txBody>
                    <a:bodyPr/>
                    <a:lstStyle/>
                    <a:p>
                      <a:pPr algn="l" fontAlgn="b">
                        <a:buNone/>
                      </a:pPr>
                      <a:r>
                        <a:rPr lang="es-CO" sz="1000" b="0" i="0" u="none" strike="noStrike" dirty="0">
                          <a:solidFill>
                            <a:srgbClr val="0097A7"/>
                          </a:solidFill>
                          <a:effectLst/>
                          <a:latin typeface="Roboto" panose="02000000000000000000" pitchFamily="2" charset="0"/>
                        </a:rPr>
                        <a:t>NO SABE / NO RESPONDE</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r>
                        <a:rPr lang="es-CO" sz="1050" b="0" i="0" u="none" strike="noStrike" dirty="0">
                          <a:solidFill>
                            <a:srgbClr val="0097A7"/>
                          </a:solidFill>
                          <a:effectLst/>
                          <a:latin typeface="Roboto" panose="02000000000000000000" pitchFamily="2" charset="0"/>
                        </a:rPr>
                        <a:t>                           1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r>
                        <a:rPr lang="es-CO" sz="1050" b="0" i="0" u="none" strike="noStrike" dirty="0">
                          <a:solidFill>
                            <a:srgbClr val="0097A7"/>
                          </a:solidFill>
                          <a:effectLst/>
                          <a:latin typeface="Roboto" panose="02000000000000000000" pitchFamily="2" charset="0"/>
                        </a:rPr>
                        <a:t>                          -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669512298"/>
                  </a:ext>
                </a:extLst>
              </a:tr>
              <a:tr h="156431">
                <a:tc>
                  <a:txBody>
                    <a:bodyPr/>
                    <a:lstStyle/>
                    <a:p>
                      <a:pPr algn="r" fontAlgn="b">
                        <a:buNone/>
                      </a:pPr>
                      <a:r>
                        <a:rPr lang="es-CO" sz="1000" b="1" i="0" u="none" strike="noStrike">
                          <a:solidFill>
                            <a:srgbClr val="0097A7"/>
                          </a:solidFill>
                          <a:effectLst/>
                          <a:latin typeface="Roboto" panose="02000000000000000000" pitchFamily="2" charset="0"/>
                        </a:rPr>
                        <a:t>TOTAL​</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r>
                        <a:rPr lang="es-CO" sz="1050" b="1" i="0" u="none" strike="noStrike">
                          <a:solidFill>
                            <a:srgbClr val="0097A7"/>
                          </a:solidFill>
                          <a:effectLst/>
                          <a:latin typeface="Roboto" panose="02000000000000000000" pitchFamily="2" charset="0"/>
                        </a:rPr>
                        <a:t>                       160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r>
                        <a:rPr lang="es-CO" sz="1050" b="1" i="0" u="none" strike="noStrike" dirty="0">
                          <a:solidFill>
                            <a:srgbClr val="0097A7"/>
                          </a:solidFill>
                          <a:effectLst/>
                          <a:latin typeface="Roboto" panose="02000000000000000000" pitchFamily="2" charset="0"/>
                        </a:rPr>
                        <a:t>                         73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445936876"/>
                  </a:ext>
                </a:extLst>
              </a:tr>
            </a:tbl>
          </a:graphicData>
        </a:graphic>
      </p:graphicFrame>
      <p:graphicFrame>
        <p:nvGraphicFramePr>
          <p:cNvPr id="2" name="Gráfico 1" descr="Gráfica comparativa correspondiente a la calificación del trato recibido por parte del Grupo de Desplazamientos del Programa de Protección y Asistencia. En el segundo semestre de 2025 se observan altos niveles de satisfacción por parte de los usuarios.">
            <a:extLst>
              <a:ext uri="{FF2B5EF4-FFF2-40B4-BE49-F238E27FC236}">
                <a16:creationId xmlns:a16="http://schemas.microsoft.com/office/drawing/2014/main" id="{7C53CE49-9FB9-160A-A733-A01ED190BEE2}"/>
              </a:ext>
            </a:extLst>
          </p:cNvPr>
          <p:cNvGraphicFramePr/>
          <p:nvPr>
            <p:extLst>
              <p:ext uri="{D42A27DB-BD31-4B8C-83A1-F6EECF244321}">
                <p14:modId xmlns:p14="http://schemas.microsoft.com/office/powerpoint/2010/main" val="1893208492"/>
              </p:ext>
            </p:extLst>
          </p:nvPr>
        </p:nvGraphicFramePr>
        <p:xfrm>
          <a:off x="1790770" y="2448966"/>
          <a:ext cx="6299562" cy="241184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49608468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68">
          <a:extLst>
            <a:ext uri="{FF2B5EF4-FFF2-40B4-BE49-F238E27FC236}">
              <a16:creationId xmlns:a16="http://schemas.microsoft.com/office/drawing/2014/main" id="{A6410A65-0593-AA29-74AC-422B6D9CF424}"/>
            </a:ext>
          </a:extLst>
        </p:cNvPr>
        <p:cNvGrpSpPr/>
        <p:nvPr/>
      </p:nvGrpSpPr>
      <p:grpSpPr>
        <a:xfrm>
          <a:off x="0" y="0"/>
          <a:ext cx="0" cy="0"/>
          <a:chOff x="0" y="0"/>
          <a:chExt cx="0" cy="0"/>
        </a:xfrm>
      </p:grpSpPr>
      <p:sp>
        <p:nvSpPr>
          <p:cNvPr id="70" name="Google Shape;70;p11">
            <a:extLst>
              <a:ext uri="{FF2B5EF4-FFF2-40B4-BE49-F238E27FC236}">
                <a16:creationId xmlns:a16="http://schemas.microsoft.com/office/drawing/2014/main" id="{5C402070-5A1D-5A12-AB46-8C5C16E77885}"/>
              </a:ext>
            </a:extLst>
          </p:cNvPr>
          <p:cNvSpPr txBox="1">
            <a:spLocks noGrp="1"/>
          </p:cNvSpPr>
          <p:nvPr>
            <p:ph type="title" idx="4294967295"/>
          </p:nvPr>
        </p:nvSpPr>
        <p:spPr>
          <a:xfrm>
            <a:off x="1972800" y="0"/>
            <a:ext cx="7146231" cy="922564"/>
          </a:xfrm>
          <a:prstGeom prst="rect">
            <a:avLst/>
          </a:prstGeom>
          <a:noFill/>
          <a:ln>
            <a:noFill/>
            <a:prstDash/>
          </a:ln>
          <a:effectLst/>
        </p:spPr>
        <p:txBody>
          <a:bodyPr rot="0" spcFirstLastPara="1" vertOverflow="overflow" horzOverflow="overflow" vert="horz" wrap="square" lIns="91425" tIns="91425" rIns="91425" bIns="91425"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s-ES" sz="2200" b="1" i="0" u="none" strike="noStrike" kern="0" cap="none" spc="0" normalizeH="0" baseline="0" noProof="0" dirty="0">
                <a:ln>
                  <a:noFill/>
                </a:ln>
                <a:solidFill>
                  <a:srgbClr val="00385F"/>
                </a:solidFill>
                <a:effectLst/>
                <a:uLnTx/>
                <a:uFillTx/>
                <a:latin typeface="Montserrat"/>
                <a:ea typeface="Montserrat"/>
                <a:cs typeface="Montserrat"/>
                <a:sym typeface="Montserrat"/>
              </a:rPr>
              <a:t>Foco temático No. 2. </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s-ES" sz="2200" b="1" i="0" u="none" strike="noStrike" kern="0" cap="none" spc="0" normalizeH="0" baseline="0" noProof="0" dirty="0">
                <a:ln>
                  <a:noFill/>
                </a:ln>
                <a:solidFill>
                  <a:srgbClr val="00385F"/>
                </a:solidFill>
                <a:effectLst/>
                <a:uLnTx/>
                <a:uFillTx/>
                <a:latin typeface="Montserrat"/>
                <a:ea typeface="Montserrat"/>
                <a:cs typeface="Montserrat"/>
                <a:sym typeface="Montserrat"/>
              </a:rPr>
              <a:t>Calidad del servicio prestado por el Programa</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s-ES" sz="2200" b="1" i="0" u="none" strike="noStrike" kern="0" cap="none" spc="0" normalizeH="0" baseline="0" noProof="0" dirty="0">
                <a:ln>
                  <a:noFill/>
                </a:ln>
                <a:solidFill>
                  <a:srgbClr val="00385F"/>
                </a:solidFill>
                <a:effectLst/>
                <a:uLnTx/>
                <a:uFillTx/>
                <a:latin typeface="Montserrat"/>
                <a:ea typeface="Montserrat"/>
                <a:cs typeface="Montserrat"/>
                <a:sym typeface="Montserrat"/>
              </a:rPr>
              <a:t>SEGURIDAD</a:t>
            </a:r>
          </a:p>
        </p:txBody>
      </p:sp>
      <p:graphicFrame>
        <p:nvGraphicFramePr>
          <p:cNvPr id="4" name="Tabla 3" descr="Tabla comparativa Foco temático 2, calidad servicio prestado por el programa seguridad, entre el primer y segundo semestre de 2025">
            <a:extLst>
              <a:ext uri="{FF2B5EF4-FFF2-40B4-BE49-F238E27FC236}">
                <a16:creationId xmlns:a16="http://schemas.microsoft.com/office/drawing/2014/main" id="{C6BE4BDD-142C-02CE-47A3-C54A409316E3}"/>
              </a:ext>
            </a:extLst>
          </p:cNvPr>
          <p:cNvGraphicFramePr>
            <a:graphicFrameLocks noGrp="1"/>
          </p:cNvGraphicFramePr>
          <p:nvPr>
            <p:extLst>
              <p:ext uri="{D42A27DB-BD31-4B8C-83A1-F6EECF244321}">
                <p14:modId xmlns:p14="http://schemas.microsoft.com/office/powerpoint/2010/main" val="1041177243"/>
              </p:ext>
            </p:extLst>
          </p:nvPr>
        </p:nvGraphicFramePr>
        <p:xfrm>
          <a:off x="3347500" y="1167406"/>
          <a:ext cx="4921857" cy="938393"/>
        </p:xfrm>
        <a:graphic>
          <a:graphicData uri="http://schemas.openxmlformats.org/drawingml/2006/table">
            <a:tbl>
              <a:tblPr firstRow="1"/>
              <a:tblGrid>
                <a:gridCol w="1640619">
                  <a:extLst>
                    <a:ext uri="{9D8B030D-6E8A-4147-A177-3AD203B41FA5}">
                      <a16:colId xmlns:a16="http://schemas.microsoft.com/office/drawing/2014/main" val="2702505656"/>
                    </a:ext>
                  </a:extLst>
                </a:gridCol>
                <a:gridCol w="1640619">
                  <a:extLst>
                    <a:ext uri="{9D8B030D-6E8A-4147-A177-3AD203B41FA5}">
                      <a16:colId xmlns:a16="http://schemas.microsoft.com/office/drawing/2014/main" val="3727697585"/>
                    </a:ext>
                  </a:extLst>
                </a:gridCol>
                <a:gridCol w="1640619">
                  <a:extLst>
                    <a:ext uri="{9D8B030D-6E8A-4147-A177-3AD203B41FA5}">
                      <a16:colId xmlns:a16="http://schemas.microsoft.com/office/drawing/2014/main" val="1467840835"/>
                    </a:ext>
                  </a:extLst>
                </a:gridCol>
              </a:tblGrid>
              <a:tr h="303393">
                <a:tc>
                  <a:txBody>
                    <a:bodyPr/>
                    <a:lstStyle/>
                    <a:p>
                      <a:pPr algn="ctr" fontAlgn="ctr">
                        <a:buNone/>
                      </a:pPr>
                      <a:r>
                        <a:rPr lang="es-CO" sz="1000" b="1" i="0" u="none" strike="noStrike" dirty="0">
                          <a:solidFill>
                            <a:srgbClr val="0097A7"/>
                          </a:solidFill>
                          <a:effectLst/>
                          <a:latin typeface="Roboto" panose="02000000000000000000" pitchFamily="2" charset="0"/>
                        </a:rPr>
                        <a:t>CALIFICACIÓN​</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s-CO" sz="1000" b="1" i="0" u="none" strike="noStrike" dirty="0">
                          <a:solidFill>
                            <a:srgbClr val="0097A7"/>
                          </a:solidFill>
                          <a:effectLst/>
                          <a:latin typeface="Roboto" panose="02000000000000000000" pitchFamily="2" charset="0"/>
                        </a:rPr>
                        <a:t>PRIMER SEMESTRE 2025</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s-CO" sz="1000" b="1" i="0" u="none" strike="noStrike" dirty="0">
                          <a:solidFill>
                            <a:srgbClr val="0097A7"/>
                          </a:solidFill>
                          <a:effectLst/>
                          <a:latin typeface="Roboto" panose="02000000000000000000" pitchFamily="2" charset="0"/>
                        </a:rPr>
                        <a:t>SEGUNDO SEMESTRE 2025</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79535360"/>
                  </a:ext>
                </a:extLst>
              </a:tr>
              <a:tr h="154793">
                <a:tc>
                  <a:txBody>
                    <a:bodyPr/>
                    <a:lstStyle/>
                    <a:p>
                      <a:pPr algn="l" fontAlgn="b">
                        <a:buNone/>
                      </a:pPr>
                      <a:r>
                        <a:rPr lang="es-CO" sz="1000" b="0" i="0" u="none" strike="noStrike">
                          <a:solidFill>
                            <a:srgbClr val="0097A7"/>
                          </a:solidFill>
                          <a:effectLst/>
                          <a:latin typeface="Roboto" panose="02000000000000000000" pitchFamily="2" charset="0"/>
                        </a:rPr>
                        <a:t>EXCELENTE</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r>
                        <a:rPr lang="es-CO" sz="1000" b="0" i="0" u="none" strike="noStrike">
                          <a:solidFill>
                            <a:srgbClr val="0097A7"/>
                          </a:solidFill>
                          <a:effectLst/>
                          <a:latin typeface="Roboto" panose="02000000000000000000" pitchFamily="2" charset="0"/>
                        </a:rPr>
                        <a:t>                       139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r>
                        <a:rPr lang="es-CO" sz="1000" b="0" i="0" u="none" strike="noStrike">
                          <a:solidFill>
                            <a:srgbClr val="0097A7"/>
                          </a:solidFill>
                          <a:effectLst/>
                          <a:latin typeface="Roboto" panose="02000000000000000000" pitchFamily="2" charset="0"/>
                        </a:rPr>
                        <a:t>                         62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771605154"/>
                  </a:ext>
                </a:extLst>
              </a:tr>
              <a:tr h="154793">
                <a:tc>
                  <a:txBody>
                    <a:bodyPr/>
                    <a:lstStyle/>
                    <a:p>
                      <a:pPr algn="l" fontAlgn="b">
                        <a:buNone/>
                      </a:pPr>
                      <a:r>
                        <a:rPr lang="es-CO" sz="1000" b="0" i="0" u="none" strike="noStrike">
                          <a:solidFill>
                            <a:srgbClr val="0097A7"/>
                          </a:solidFill>
                          <a:effectLst/>
                          <a:latin typeface="Roboto" panose="02000000000000000000" pitchFamily="2" charset="0"/>
                        </a:rPr>
                        <a:t>BUENO</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r>
                        <a:rPr lang="es-CO" sz="1000" b="0" i="0" u="none" strike="noStrike" dirty="0">
                          <a:solidFill>
                            <a:srgbClr val="0097A7"/>
                          </a:solidFill>
                          <a:effectLst/>
                          <a:latin typeface="Roboto" panose="02000000000000000000" pitchFamily="2" charset="0"/>
                        </a:rPr>
                        <a:t>                         14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r>
                        <a:rPr lang="es-CO" sz="1000" b="0" i="0" u="none" strike="noStrike">
                          <a:solidFill>
                            <a:srgbClr val="0097A7"/>
                          </a:solidFill>
                          <a:effectLst/>
                          <a:latin typeface="Roboto" panose="02000000000000000000" pitchFamily="2" charset="0"/>
                        </a:rPr>
                        <a:t>                         11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812537514"/>
                  </a:ext>
                </a:extLst>
              </a:tr>
              <a:tr h="154793">
                <a:tc>
                  <a:txBody>
                    <a:bodyPr/>
                    <a:lstStyle/>
                    <a:p>
                      <a:pPr algn="l" fontAlgn="b">
                        <a:buNone/>
                      </a:pPr>
                      <a:r>
                        <a:rPr lang="es-CO" sz="1000" b="0" i="0" u="none" strike="noStrike">
                          <a:solidFill>
                            <a:srgbClr val="0097A7"/>
                          </a:solidFill>
                          <a:effectLst/>
                          <a:latin typeface="Roboto" panose="02000000000000000000" pitchFamily="2" charset="0"/>
                        </a:rPr>
                        <a:t>REGULAR</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r>
                        <a:rPr lang="es-CO" sz="1000" b="0" i="0" u="none" strike="noStrike">
                          <a:solidFill>
                            <a:srgbClr val="0097A7"/>
                          </a:solidFill>
                          <a:effectLst/>
                          <a:latin typeface="Roboto" panose="02000000000000000000" pitchFamily="2" charset="0"/>
                        </a:rPr>
                        <a:t>                           5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r>
                        <a:rPr lang="es-CO" sz="1000" b="0" i="0" u="none" strike="noStrike">
                          <a:solidFill>
                            <a:srgbClr val="0097A7"/>
                          </a:solidFill>
                          <a:effectLst/>
                          <a:latin typeface="Roboto" panose="02000000000000000000" pitchFamily="2" charset="0"/>
                        </a:rPr>
                        <a:t>                          -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523113330"/>
                  </a:ext>
                </a:extLst>
              </a:tr>
              <a:tr h="154793">
                <a:tc>
                  <a:txBody>
                    <a:bodyPr/>
                    <a:lstStyle/>
                    <a:p>
                      <a:pPr algn="r" fontAlgn="b">
                        <a:buNone/>
                      </a:pPr>
                      <a:r>
                        <a:rPr lang="es-CO" sz="1000" b="1" i="0" u="none" strike="noStrike">
                          <a:solidFill>
                            <a:srgbClr val="0097A7"/>
                          </a:solidFill>
                          <a:effectLst/>
                          <a:latin typeface="Roboto" panose="02000000000000000000" pitchFamily="2" charset="0"/>
                        </a:rPr>
                        <a:t>TOTAL​</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r>
                        <a:rPr lang="es-CO" sz="1000" b="1" i="0" u="none" strike="noStrike">
                          <a:solidFill>
                            <a:srgbClr val="0097A7"/>
                          </a:solidFill>
                          <a:effectLst/>
                          <a:latin typeface="Roboto" panose="02000000000000000000" pitchFamily="2" charset="0"/>
                        </a:rPr>
                        <a:t>                       160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r>
                        <a:rPr lang="es-CO" sz="1000" b="1" i="0" u="none" strike="noStrike" dirty="0">
                          <a:solidFill>
                            <a:srgbClr val="0097A7"/>
                          </a:solidFill>
                          <a:effectLst/>
                          <a:latin typeface="Roboto" panose="02000000000000000000" pitchFamily="2" charset="0"/>
                        </a:rPr>
                        <a:t>                         73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535959621"/>
                  </a:ext>
                </a:extLst>
              </a:tr>
            </a:tbl>
          </a:graphicData>
        </a:graphic>
      </p:graphicFrame>
      <p:graphicFrame>
        <p:nvGraphicFramePr>
          <p:cNvPr id="2" name="Gráfico 1" descr="Gráfica comparativa de la percepción de los usuarios sobre la calidad del servicio de seguridad brindado por el Programa de Protección y Asistencia. Durante el segundo semestre de 2025 predominan las calificaciones positivas, destacando una percepción favorable del servicio.">
            <a:extLst>
              <a:ext uri="{FF2B5EF4-FFF2-40B4-BE49-F238E27FC236}">
                <a16:creationId xmlns:a16="http://schemas.microsoft.com/office/drawing/2014/main" id="{B5B48546-1390-0CF5-150F-142114E0D98B}"/>
              </a:ext>
            </a:extLst>
          </p:cNvPr>
          <p:cNvGraphicFramePr/>
          <p:nvPr>
            <p:extLst>
              <p:ext uri="{D42A27DB-BD31-4B8C-83A1-F6EECF244321}">
                <p14:modId xmlns:p14="http://schemas.microsoft.com/office/powerpoint/2010/main" val="987645583"/>
              </p:ext>
            </p:extLst>
          </p:nvPr>
        </p:nvGraphicFramePr>
        <p:xfrm>
          <a:off x="1674594" y="2350641"/>
          <a:ext cx="7146231" cy="256146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7440472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68">
          <a:extLst>
            <a:ext uri="{FF2B5EF4-FFF2-40B4-BE49-F238E27FC236}">
              <a16:creationId xmlns:a16="http://schemas.microsoft.com/office/drawing/2014/main" id="{9869B2C0-F814-C21F-799D-BDAF690E3A50}"/>
            </a:ext>
          </a:extLst>
        </p:cNvPr>
        <p:cNvGrpSpPr/>
        <p:nvPr/>
      </p:nvGrpSpPr>
      <p:grpSpPr>
        <a:xfrm>
          <a:off x="0" y="0"/>
          <a:ext cx="0" cy="0"/>
          <a:chOff x="0" y="0"/>
          <a:chExt cx="0" cy="0"/>
        </a:xfrm>
      </p:grpSpPr>
      <p:sp>
        <p:nvSpPr>
          <p:cNvPr id="70" name="Google Shape;70;p11">
            <a:extLst>
              <a:ext uri="{FF2B5EF4-FFF2-40B4-BE49-F238E27FC236}">
                <a16:creationId xmlns:a16="http://schemas.microsoft.com/office/drawing/2014/main" id="{D79AF2F6-EC52-89B0-9BD9-F7E1B24B7B54}"/>
              </a:ext>
            </a:extLst>
          </p:cNvPr>
          <p:cNvSpPr txBox="1">
            <a:spLocks noGrp="1"/>
          </p:cNvSpPr>
          <p:nvPr>
            <p:ph type="title" idx="4294967295"/>
          </p:nvPr>
        </p:nvSpPr>
        <p:spPr>
          <a:xfrm>
            <a:off x="1972800" y="0"/>
            <a:ext cx="7146231" cy="922564"/>
          </a:xfrm>
          <a:prstGeom prst="rect">
            <a:avLst/>
          </a:prstGeom>
          <a:noFill/>
          <a:ln>
            <a:noFill/>
            <a:prstDash/>
          </a:ln>
          <a:effectLst/>
        </p:spPr>
        <p:txBody>
          <a:bodyPr rot="0" spcFirstLastPara="1" vertOverflow="overflow" horzOverflow="overflow" vert="horz" wrap="square" lIns="91425" tIns="91425" rIns="91425" bIns="91425"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s-ES" sz="2200" b="1" i="0" u="none" strike="noStrike" kern="0" cap="none" spc="0" normalizeH="0" baseline="0" noProof="0" dirty="0">
                <a:ln>
                  <a:noFill/>
                </a:ln>
                <a:solidFill>
                  <a:srgbClr val="00385F"/>
                </a:solidFill>
                <a:effectLst/>
                <a:uLnTx/>
                <a:uFillTx/>
                <a:latin typeface="Montserrat"/>
                <a:ea typeface="Montserrat"/>
                <a:cs typeface="Montserrat"/>
                <a:sym typeface="Montserrat"/>
              </a:rPr>
              <a:t>Foco temático No. 2. </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s-ES" sz="2200" b="1" i="0" u="none" strike="noStrike" kern="0" cap="none" spc="0" normalizeH="0" baseline="0" noProof="0" dirty="0">
                <a:ln>
                  <a:noFill/>
                </a:ln>
                <a:solidFill>
                  <a:srgbClr val="00385F"/>
                </a:solidFill>
                <a:effectLst/>
                <a:uLnTx/>
                <a:uFillTx/>
                <a:latin typeface="Montserrat"/>
                <a:ea typeface="Montserrat"/>
                <a:cs typeface="Montserrat"/>
                <a:sym typeface="Montserrat"/>
              </a:rPr>
              <a:t>Calidad del servicio prestado por el Programa</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s-ES" sz="2200" b="1" i="0" u="none" strike="noStrike" kern="0" cap="none" spc="0" normalizeH="0" baseline="0" noProof="0" dirty="0">
                <a:ln>
                  <a:noFill/>
                </a:ln>
                <a:solidFill>
                  <a:srgbClr val="00385F"/>
                </a:solidFill>
                <a:effectLst/>
                <a:uLnTx/>
                <a:uFillTx/>
                <a:latin typeface="Montserrat"/>
                <a:ea typeface="Montserrat"/>
                <a:cs typeface="Montserrat"/>
                <a:sym typeface="Montserrat"/>
              </a:rPr>
              <a:t>ASISTENCIAS PSICOLÓGICAS</a:t>
            </a:r>
          </a:p>
        </p:txBody>
      </p:sp>
      <p:graphicFrame>
        <p:nvGraphicFramePr>
          <p:cNvPr id="4" name="Tabla 3" descr="Tabla comparativa Foco temático 2, calidad servicio prestado por el programa asistencia psicológica, entre el primer y segundo semestre de 2025">
            <a:extLst>
              <a:ext uri="{FF2B5EF4-FFF2-40B4-BE49-F238E27FC236}">
                <a16:creationId xmlns:a16="http://schemas.microsoft.com/office/drawing/2014/main" id="{D028D06F-3388-1FBB-F6AE-60420E7F1A67}"/>
              </a:ext>
            </a:extLst>
          </p:cNvPr>
          <p:cNvGraphicFramePr>
            <a:graphicFrameLocks noGrp="1"/>
          </p:cNvGraphicFramePr>
          <p:nvPr>
            <p:extLst>
              <p:ext uri="{D42A27DB-BD31-4B8C-83A1-F6EECF244321}">
                <p14:modId xmlns:p14="http://schemas.microsoft.com/office/powerpoint/2010/main" val="2160128226"/>
              </p:ext>
            </p:extLst>
          </p:nvPr>
        </p:nvGraphicFramePr>
        <p:xfrm>
          <a:off x="2520565" y="1342430"/>
          <a:ext cx="5597718" cy="1170953"/>
        </p:xfrm>
        <a:graphic>
          <a:graphicData uri="http://schemas.openxmlformats.org/drawingml/2006/table">
            <a:tbl>
              <a:tblPr firstRow="1"/>
              <a:tblGrid>
                <a:gridCol w="1865906">
                  <a:extLst>
                    <a:ext uri="{9D8B030D-6E8A-4147-A177-3AD203B41FA5}">
                      <a16:colId xmlns:a16="http://schemas.microsoft.com/office/drawing/2014/main" val="3078409313"/>
                    </a:ext>
                  </a:extLst>
                </a:gridCol>
                <a:gridCol w="1865906">
                  <a:extLst>
                    <a:ext uri="{9D8B030D-6E8A-4147-A177-3AD203B41FA5}">
                      <a16:colId xmlns:a16="http://schemas.microsoft.com/office/drawing/2014/main" val="2241321739"/>
                    </a:ext>
                  </a:extLst>
                </a:gridCol>
                <a:gridCol w="1865906">
                  <a:extLst>
                    <a:ext uri="{9D8B030D-6E8A-4147-A177-3AD203B41FA5}">
                      <a16:colId xmlns:a16="http://schemas.microsoft.com/office/drawing/2014/main" val="1875261871"/>
                    </a:ext>
                  </a:extLst>
                </a:gridCol>
              </a:tblGrid>
              <a:tr h="172733">
                <a:tc>
                  <a:txBody>
                    <a:bodyPr/>
                    <a:lstStyle/>
                    <a:p>
                      <a:pPr algn="ctr" fontAlgn="ctr">
                        <a:buNone/>
                      </a:pPr>
                      <a:r>
                        <a:rPr lang="es-CO" sz="1050" b="1" i="0" u="none" strike="noStrike" dirty="0">
                          <a:solidFill>
                            <a:srgbClr val="0097A7"/>
                          </a:solidFill>
                          <a:effectLst/>
                          <a:latin typeface="Roboto" panose="02000000000000000000" pitchFamily="2" charset="0"/>
                        </a:rPr>
                        <a:t>CALIFICACIÓN​</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s-CO" sz="1050" b="1" i="0" u="none" strike="noStrike" dirty="0">
                          <a:solidFill>
                            <a:srgbClr val="0097A7"/>
                          </a:solidFill>
                          <a:effectLst/>
                          <a:latin typeface="Roboto" panose="02000000000000000000" pitchFamily="2" charset="0"/>
                        </a:rPr>
                        <a:t>PRIMER SEMESTRE 2025</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s-CO" sz="1050" b="1" i="0" u="none" strike="noStrike" dirty="0">
                          <a:solidFill>
                            <a:srgbClr val="0097A7"/>
                          </a:solidFill>
                          <a:effectLst/>
                          <a:latin typeface="Roboto" panose="02000000000000000000" pitchFamily="2" charset="0"/>
                        </a:rPr>
                        <a:t>SEGUNDO SEMESTRE 2025</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918992152"/>
                  </a:ext>
                </a:extLst>
              </a:tr>
              <a:tr h="146229">
                <a:tc>
                  <a:txBody>
                    <a:bodyPr/>
                    <a:lstStyle/>
                    <a:p>
                      <a:pPr algn="l" fontAlgn="b">
                        <a:buNone/>
                      </a:pPr>
                      <a:r>
                        <a:rPr lang="es-CO" sz="1050" b="0" i="0" u="none" strike="noStrike">
                          <a:solidFill>
                            <a:srgbClr val="0097A7"/>
                          </a:solidFill>
                          <a:effectLst/>
                          <a:latin typeface="Roboto" panose="02000000000000000000" pitchFamily="2" charset="0"/>
                        </a:rPr>
                        <a:t>EXCELENTE</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r>
                        <a:rPr lang="es-CO" sz="1050" b="0" i="0" u="none" strike="noStrike" dirty="0">
                          <a:solidFill>
                            <a:srgbClr val="0097A7"/>
                          </a:solidFill>
                          <a:effectLst/>
                          <a:latin typeface="Roboto" panose="02000000000000000000" pitchFamily="2" charset="0"/>
                        </a:rPr>
                        <a:t>                       138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r>
                        <a:rPr lang="es-CO" sz="1050" b="0" i="0" u="none" strike="noStrike">
                          <a:solidFill>
                            <a:srgbClr val="0097A7"/>
                          </a:solidFill>
                          <a:effectLst/>
                          <a:latin typeface="Roboto" panose="02000000000000000000" pitchFamily="2" charset="0"/>
                        </a:rPr>
                        <a:t>                         60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124501949"/>
                  </a:ext>
                </a:extLst>
              </a:tr>
              <a:tr h="146229">
                <a:tc>
                  <a:txBody>
                    <a:bodyPr/>
                    <a:lstStyle/>
                    <a:p>
                      <a:pPr algn="l" fontAlgn="b">
                        <a:buNone/>
                      </a:pPr>
                      <a:r>
                        <a:rPr lang="es-CO" sz="1050" b="0" i="0" u="none" strike="noStrike">
                          <a:solidFill>
                            <a:srgbClr val="0097A7"/>
                          </a:solidFill>
                          <a:effectLst/>
                          <a:latin typeface="Roboto" panose="02000000000000000000" pitchFamily="2" charset="0"/>
                        </a:rPr>
                        <a:t>BUENO</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r>
                        <a:rPr lang="es-CO" sz="1050" b="0" i="0" u="none" strike="noStrike">
                          <a:solidFill>
                            <a:srgbClr val="0097A7"/>
                          </a:solidFill>
                          <a:effectLst/>
                          <a:latin typeface="Roboto" panose="02000000000000000000" pitchFamily="2" charset="0"/>
                        </a:rPr>
                        <a:t>                         15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r>
                        <a:rPr lang="es-CO" sz="1050" b="0" i="0" u="none" strike="noStrike">
                          <a:solidFill>
                            <a:srgbClr val="0097A7"/>
                          </a:solidFill>
                          <a:effectLst/>
                          <a:latin typeface="Roboto" panose="02000000000000000000" pitchFamily="2" charset="0"/>
                        </a:rPr>
                        <a:t>                         10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99919198"/>
                  </a:ext>
                </a:extLst>
              </a:tr>
              <a:tr h="146229">
                <a:tc>
                  <a:txBody>
                    <a:bodyPr/>
                    <a:lstStyle/>
                    <a:p>
                      <a:pPr algn="l" fontAlgn="b">
                        <a:buNone/>
                      </a:pPr>
                      <a:r>
                        <a:rPr lang="es-CO" sz="1050" b="0" i="0" u="none" strike="noStrike">
                          <a:solidFill>
                            <a:srgbClr val="0097A7"/>
                          </a:solidFill>
                          <a:effectLst/>
                          <a:latin typeface="Roboto" panose="02000000000000000000" pitchFamily="2" charset="0"/>
                        </a:rPr>
                        <a:t>REGULAR</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r>
                        <a:rPr lang="es-CO" sz="1050" b="0" i="0" u="none" strike="noStrike">
                          <a:solidFill>
                            <a:srgbClr val="0097A7"/>
                          </a:solidFill>
                          <a:effectLst/>
                          <a:latin typeface="Roboto" panose="02000000000000000000" pitchFamily="2" charset="0"/>
                        </a:rPr>
                        <a:t>                           5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r>
                        <a:rPr lang="es-CO" sz="1050" b="0" i="0" u="none" strike="noStrike">
                          <a:solidFill>
                            <a:srgbClr val="0097A7"/>
                          </a:solidFill>
                          <a:effectLst/>
                          <a:latin typeface="Roboto" panose="02000000000000000000" pitchFamily="2" charset="0"/>
                        </a:rPr>
                        <a:t>                           2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818197395"/>
                  </a:ext>
                </a:extLst>
              </a:tr>
              <a:tr h="146229">
                <a:tc>
                  <a:txBody>
                    <a:bodyPr/>
                    <a:lstStyle/>
                    <a:p>
                      <a:pPr algn="l" fontAlgn="b">
                        <a:buNone/>
                      </a:pPr>
                      <a:r>
                        <a:rPr lang="es-CO" sz="1050" b="0" i="0" u="none" strike="noStrike" dirty="0">
                          <a:solidFill>
                            <a:srgbClr val="0097A7"/>
                          </a:solidFill>
                          <a:effectLst/>
                          <a:latin typeface="Roboto" panose="02000000000000000000" pitchFamily="2" charset="0"/>
                        </a:rPr>
                        <a:t>MALO</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r>
                        <a:rPr lang="es-CO" sz="1050" b="0" i="0" u="none" strike="noStrike" dirty="0">
                          <a:solidFill>
                            <a:srgbClr val="0097A7"/>
                          </a:solidFill>
                          <a:effectLst/>
                          <a:latin typeface="Roboto" panose="02000000000000000000" pitchFamily="2" charset="0"/>
                        </a:rPr>
                        <a:t>                          -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r>
                        <a:rPr lang="es-CO" sz="1050" b="0" i="0" u="none" strike="noStrike" dirty="0">
                          <a:solidFill>
                            <a:srgbClr val="0097A7"/>
                          </a:solidFill>
                          <a:effectLst/>
                          <a:latin typeface="Roboto" panose="02000000000000000000" pitchFamily="2" charset="0"/>
                        </a:rPr>
                        <a:t>                           1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940730893"/>
                  </a:ext>
                </a:extLst>
              </a:tr>
              <a:tr h="146229">
                <a:tc>
                  <a:txBody>
                    <a:bodyPr/>
                    <a:lstStyle/>
                    <a:p>
                      <a:pPr algn="l" fontAlgn="b">
                        <a:buNone/>
                      </a:pPr>
                      <a:r>
                        <a:rPr lang="es-CO" sz="1050" b="0" i="0" u="none" strike="noStrike">
                          <a:solidFill>
                            <a:srgbClr val="0097A7"/>
                          </a:solidFill>
                          <a:effectLst/>
                          <a:latin typeface="Roboto" panose="02000000000000000000" pitchFamily="2" charset="0"/>
                        </a:rPr>
                        <a:t>MUY MALO</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r>
                        <a:rPr lang="es-CO" sz="1050" b="0" i="0" u="none" strike="noStrike">
                          <a:solidFill>
                            <a:srgbClr val="0097A7"/>
                          </a:solidFill>
                          <a:effectLst/>
                          <a:latin typeface="Roboto" panose="02000000000000000000" pitchFamily="2" charset="0"/>
                        </a:rPr>
                        <a:t>                           2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r>
                        <a:rPr lang="es-CO" sz="1050" b="0" i="0" u="none" strike="noStrike" dirty="0">
                          <a:solidFill>
                            <a:srgbClr val="0097A7"/>
                          </a:solidFill>
                          <a:effectLst/>
                          <a:latin typeface="Roboto" panose="02000000000000000000" pitchFamily="2" charset="0"/>
                        </a:rPr>
                        <a:t>                          -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79868437"/>
                  </a:ext>
                </a:extLst>
              </a:tr>
              <a:tr h="146229">
                <a:tc>
                  <a:txBody>
                    <a:bodyPr/>
                    <a:lstStyle/>
                    <a:p>
                      <a:pPr algn="r" fontAlgn="b">
                        <a:buNone/>
                      </a:pPr>
                      <a:r>
                        <a:rPr lang="es-CO" sz="1050" b="1" i="0" u="none" strike="noStrike">
                          <a:solidFill>
                            <a:srgbClr val="0097A7"/>
                          </a:solidFill>
                          <a:effectLst/>
                          <a:latin typeface="Roboto" panose="02000000000000000000" pitchFamily="2" charset="0"/>
                        </a:rPr>
                        <a:t>TOTAL​</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r>
                        <a:rPr lang="es-CO" sz="1050" b="1" i="0" u="none" strike="noStrike">
                          <a:solidFill>
                            <a:srgbClr val="0097A7"/>
                          </a:solidFill>
                          <a:effectLst/>
                          <a:latin typeface="Roboto" panose="02000000000000000000" pitchFamily="2" charset="0"/>
                        </a:rPr>
                        <a:t>                       160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r>
                        <a:rPr lang="es-CO" sz="1050" b="1" i="0" u="none" strike="noStrike" dirty="0">
                          <a:solidFill>
                            <a:srgbClr val="0097A7"/>
                          </a:solidFill>
                          <a:effectLst/>
                          <a:latin typeface="Roboto" panose="02000000000000000000" pitchFamily="2" charset="0"/>
                        </a:rPr>
                        <a:t>                         73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169327076"/>
                  </a:ext>
                </a:extLst>
              </a:tr>
            </a:tbl>
          </a:graphicData>
        </a:graphic>
      </p:graphicFrame>
      <p:graphicFrame>
        <p:nvGraphicFramePr>
          <p:cNvPr id="2" name="Gráfico 1" descr="Gráfica comparativa de la calificación otorgada a las asistencias psicológicas prestadas por el Programa de Protección y Asistencia. En el segundo semestre de 2025 se mantiene una valoración mayoritariamente positiva por parte de los usuarios.">
            <a:extLst>
              <a:ext uri="{FF2B5EF4-FFF2-40B4-BE49-F238E27FC236}">
                <a16:creationId xmlns:a16="http://schemas.microsoft.com/office/drawing/2014/main" id="{C31F395E-F828-7639-B8F7-1CEA242C64D1}"/>
              </a:ext>
            </a:extLst>
          </p:cNvPr>
          <p:cNvGraphicFramePr/>
          <p:nvPr>
            <p:extLst>
              <p:ext uri="{D42A27DB-BD31-4B8C-83A1-F6EECF244321}">
                <p14:modId xmlns:p14="http://schemas.microsoft.com/office/powerpoint/2010/main" val="3800839715"/>
              </p:ext>
            </p:extLst>
          </p:nvPr>
        </p:nvGraphicFramePr>
        <p:xfrm>
          <a:off x="1738770" y="2320518"/>
          <a:ext cx="6439680" cy="244005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977499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68">
          <a:extLst>
            <a:ext uri="{FF2B5EF4-FFF2-40B4-BE49-F238E27FC236}">
              <a16:creationId xmlns:a16="http://schemas.microsoft.com/office/drawing/2014/main" id="{2E5BAF9A-8C26-C0FD-059A-B0DC232727DE}"/>
            </a:ext>
          </a:extLst>
        </p:cNvPr>
        <p:cNvGrpSpPr/>
        <p:nvPr/>
      </p:nvGrpSpPr>
      <p:grpSpPr>
        <a:xfrm>
          <a:off x="0" y="0"/>
          <a:ext cx="0" cy="0"/>
          <a:chOff x="0" y="0"/>
          <a:chExt cx="0" cy="0"/>
        </a:xfrm>
      </p:grpSpPr>
      <p:sp>
        <p:nvSpPr>
          <p:cNvPr id="70" name="Google Shape;70;p11">
            <a:extLst>
              <a:ext uri="{FF2B5EF4-FFF2-40B4-BE49-F238E27FC236}">
                <a16:creationId xmlns:a16="http://schemas.microsoft.com/office/drawing/2014/main" id="{37EA1DE7-5EB0-29A3-7855-0E816938C778}"/>
              </a:ext>
            </a:extLst>
          </p:cNvPr>
          <p:cNvSpPr txBox="1">
            <a:spLocks noGrp="1"/>
          </p:cNvSpPr>
          <p:nvPr>
            <p:ph type="title" idx="4294967295"/>
          </p:nvPr>
        </p:nvSpPr>
        <p:spPr>
          <a:xfrm>
            <a:off x="1972800" y="0"/>
            <a:ext cx="7146231" cy="922564"/>
          </a:xfrm>
          <a:prstGeom prst="rect">
            <a:avLst/>
          </a:prstGeom>
          <a:noFill/>
          <a:ln>
            <a:noFill/>
            <a:prstDash/>
          </a:ln>
          <a:effectLst/>
        </p:spPr>
        <p:txBody>
          <a:bodyPr rot="0" spcFirstLastPara="1" vertOverflow="overflow" horzOverflow="overflow" vert="horz" wrap="square" lIns="91425" tIns="91425" rIns="91425" bIns="91425"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s-ES" sz="2200" b="1" i="0" u="none" strike="noStrike" kern="0" cap="none" spc="0" normalizeH="0" baseline="0" noProof="0" dirty="0">
                <a:ln>
                  <a:noFill/>
                </a:ln>
                <a:solidFill>
                  <a:srgbClr val="00385F"/>
                </a:solidFill>
                <a:effectLst/>
                <a:uLnTx/>
                <a:uFillTx/>
                <a:latin typeface="Montserrat"/>
                <a:ea typeface="Montserrat"/>
                <a:cs typeface="Montserrat"/>
                <a:sym typeface="Montserrat"/>
              </a:rPr>
              <a:t>Foco temático No. 2. </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s-ES" sz="2200" b="1" i="0" u="none" strike="noStrike" kern="0" cap="none" spc="0" normalizeH="0" baseline="0" noProof="0" dirty="0">
                <a:ln>
                  <a:noFill/>
                </a:ln>
                <a:solidFill>
                  <a:srgbClr val="00385F"/>
                </a:solidFill>
                <a:effectLst/>
                <a:uLnTx/>
                <a:uFillTx/>
                <a:latin typeface="Montserrat"/>
                <a:ea typeface="Montserrat"/>
                <a:cs typeface="Montserrat"/>
                <a:sym typeface="Montserrat"/>
              </a:rPr>
              <a:t>Calidad del servicio prestado por el Programa</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s-ES" sz="2200" b="1" i="0" u="none" strike="noStrike" kern="0" cap="none" spc="0" normalizeH="0" baseline="0" noProof="0" dirty="0">
                <a:ln>
                  <a:noFill/>
                </a:ln>
                <a:solidFill>
                  <a:srgbClr val="00385F"/>
                </a:solidFill>
                <a:effectLst/>
                <a:uLnTx/>
                <a:uFillTx/>
                <a:latin typeface="Montserrat"/>
                <a:ea typeface="Montserrat"/>
                <a:cs typeface="Montserrat"/>
                <a:sym typeface="Montserrat"/>
              </a:rPr>
              <a:t>TIEMPO DE RESPUESTA</a:t>
            </a:r>
          </a:p>
        </p:txBody>
      </p:sp>
      <p:graphicFrame>
        <p:nvGraphicFramePr>
          <p:cNvPr id="4" name="Tabla 3">
            <a:extLst>
              <a:ext uri="{FF2B5EF4-FFF2-40B4-BE49-F238E27FC236}">
                <a16:creationId xmlns:a16="http://schemas.microsoft.com/office/drawing/2014/main" id="{D547B860-135A-A4F8-CE2A-96EC55BF5E9C}"/>
              </a:ext>
            </a:extLst>
          </p:cNvPr>
          <p:cNvGraphicFramePr>
            <a:graphicFrameLocks noGrp="1"/>
          </p:cNvGraphicFramePr>
          <p:nvPr>
            <p:extLst>
              <p:ext uri="{D42A27DB-BD31-4B8C-83A1-F6EECF244321}">
                <p14:modId xmlns:p14="http://schemas.microsoft.com/office/powerpoint/2010/main" val="4120328541"/>
              </p:ext>
            </p:extLst>
          </p:nvPr>
        </p:nvGraphicFramePr>
        <p:xfrm>
          <a:off x="2775004" y="1399642"/>
          <a:ext cx="4977518" cy="1395848"/>
        </p:xfrm>
        <a:graphic>
          <a:graphicData uri="http://schemas.openxmlformats.org/drawingml/2006/table">
            <a:tbl>
              <a:tblPr firstRow="1"/>
              <a:tblGrid>
                <a:gridCol w="1582310">
                  <a:extLst>
                    <a:ext uri="{9D8B030D-6E8A-4147-A177-3AD203B41FA5}">
                      <a16:colId xmlns:a16="http://schemas.microsoft.com/office/drawing/2014/main" val="1732389046"/>
                    </a:ext>
                  </a:extLst>
                </a:gridCol>
                <a:gridCol w="1582310">
                  <a:extLst>
                    <a:ext uri="{9D8B030D-6E8A-4147-A177-3AD203B41FA5}">
                      <a16:colId xmlns:a16="http://schemas.microsoft.com/office/drawing/2014/main" val="4226453036"/>
                    </a:ext>
                  </a:extLst>
                </a:gridCol>
                <a:gridCol w="1812898">
                  <a:extLst>
                    <a:ext uri="{9D8B030D-6E8A-4147-A177-3AD203B41FA5}">
                      <a16:colId xmlns:a16="http://schemas.microsoft.com/office/drawing/2014/main" val="1628939011"/>
                    </a:ext>
                  </a:extLst>
                </a:gridCol>
              </a:tblGrid>
              <a:tr h="282883">
                <a:tc>
                  <a:txBody>
                    <a:bodyPr/>
                    <a:lstStyle/>
                    <a:p>
                      <a:pPr algn="ctr" fontAlgn="ctr">
                        <a:buNone/>
                      </a:pPr>
                      <a:r>
                        <a:rPr lang="es-CO" sz="1000" b="1" i="0" u="none" strike="noStrike" dirty="0">
                          <a:solidFill>
                            <a:srgbClr val="0097A7"/>
                          </a:solidFill>
                          <a:effectLst/>
                          <a:latin typeface="Roboto" panose="02000000000000000000" pitchFamily="2" charset="0"/>
                        </a:rPr>
                        <a:t>CALIFICACIÓN​</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s-CO" sz="1000" b="1" i="0" u="none" strike="noStrike" dirty="0">
                          <a:solidFill>
                            <a:srgbClr val="0097A7"/>
                          </a:solidFill>
                          <a:effectLst/>
                          <a:latin typeface="Roboto" panose="02000000000000000000" pitchFamily="2" charset="0"/>
                        </a:rPr>
                        <a:t>PRIMER SEMESTRE 2025</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s-CO" sz="1000" b="1" i="0" u="none" strike="noStrike" dirty="0">
                          <a:solidFill>
                            <a:srgbClr val="0097A7"/>
                          </a:solidFill>
                          <a:effectLst/>
                          <a:latin typeface="Roboto" panose="02000000000000000000" pitchFamily="2" charset="0"/>
                        </a:rPr>
                        <a:t>SEGUNDO SEMESTRE 2025</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905472998"/>
                  </a:ext>
                </a:extLst>
              </a:tr>
              <a:tr h="144071">
                <a:tc>
                  <a:txBody>
                    <a:bodyPr/>
                    <a:lstStyle/>
                    <a:p>
                      <a:pPr algn="l" fontAlgn="b">
                        <a:buNone/>
                      </a:pPr>
                      <a:r>
                        <a:rPr lang="es-CO" sz="1000" b="0" i="0" u="none" strike="noStrike">
                          <a:solidFill>
                            <a:srgbClr val="0097A7"/>
                          </a:solidFill>
                          <a:effectLst/>
                          <a:latin typeface="Roboto" panose="02000000000000000000" pitchFamily="2" charset="0"/>
                        </a:rPr>
                        <a:t>EXCELENTE</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r>
                        <a:rPr lang="es-CO" sz="1000" b="0" i="0" u="none" strike="noStrike" dirty="0">
                          <a:solidFill>
                            <a:srgbClr val="0097A7"/>
                          </a:solidFill>
                          <a:effectLst/>
                          <a:latin typeface="Roboto" panose="02000000000000000000" pitchFamily="2" charset="0"/>
                        </a:rPr>
                        <a:t>                         98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r>
                        <a:rPr lang="es-CO" sz="1000" b="0" i="0" u="none" strike="noStrike">
                          <a:solidFill>
                            <a:srgbClr val="0097A7"/>
                          </a:solidFill>
                          <a:effectLst/>
                          <a:latin typeface="Roboto" panose="02000000000000000000" pitchFamily="2" charset="0"/>
                        </a:rPr>
                        <a:t>                         47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157050822"/>
                  </a:ext>
                </a:extLst>
              </a:tr>
              <a:tr h="144071">
                <a:tc>
                  <a:txBody>
                    <a:bodyPr/>
                    <a:lstStyle/>
                    <a:p>
                      <a:pPr algn="l" fontAlgn="b">
                        <a:buNone/>
                      </a:pPr>
                      <a:r>
                        <a:rPr lang="es-CO" sz="1000" b="0" i="0" u="none" strike="noStrike">
                          <a:solidFill>
                            <a:srgbClr val="0097A7"/>
                          </a:solidFill>
                          <a:effectLst/>
                          <a:latin typeface="Roboto" panose="02000000000000000000" pitchFamily="2" charset="0"/>
                        </a:rPr>
                        <a:t>BUENO</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r>
                        <a:rPr lang="es-CO" sz="1000" b="0" i="0" u="none" strike="noStrike">
                          <a:solidFill>
                            <a:srgbClr val="0097A7"/>
                          </a:solidFill>
                          <a:effectLst/>
                          <a:latin typeface="Roboto" panose="02000000000000000000" pitchFamily="2" charset="0"/>
                        </a:rPr>
                        <a:t>                         33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r>
                        <a:rPr lang="es-CO" sz="1000" b="0" i="0" u="none" strike="noStrike" dirty="0">
                          <a:solidFill>
                            <a:srgbClr val="0097A7"/>
                          </a:solidFill>
                          <a:effectLst/>
                          <a:latin typeface="Roboto" panose="02000000000000000000" pitchFamily="2" charset="0"/>
                        </a:rPr>
                        <a:t>                         13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856023998"/>
                  </a:ext>
                </a:extLst>
              </a:tr>
              <a:tr h="144071">
                <a:tc>
                  <a:txBody>
                    <a:bodyPr/>
                    <a:lstStyle/>
                    <a:p>
                      <a:pPr algn="l" fontAlgn="b">
                        <a:buNone/>
                      </a:pPr>
                      <a:r>
                        <a:rPr lang="es-CO" sz="1000" b="0" i="0" u="none" strike="noStrike">
                          <a:solidFill>
                            <a:srgbClr val="0097A7"/>
                          </a:solidFill>
                          <a:effectLst/>
                          <a:latin typeface="Roboto" panose="02000000000000000000" pitchFamily="2" charset="0"/>
                        </a:rPr>
                        <a:t>REGULAR</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r>
                        <a:rPr lang="es-CO" sz="1000" b="0" i="0" u="none" strike="noStrike" dirty="0">
                          <a:solidFill>
                            <a:srgbClr val="0097A7"/>
                          </a:solidFill>
                          <a:effectLst/>
                          <a:latin typeface="Roboto" panose="02000000000000000000" pitchFamily="2" charset="0"/>
                        </a:rPr>
                        <a:t>                         16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r>
                        <a:rPr lang="es-CO" sz="1000" b="0" i="0" u="none" strike="noStrike" dirty="0">
                          <a:solidFill>
                            <a:srgbClr val="0097A7"/>
                          </a:solidFill>
                          <a:effectLst/>
                          <a:latin typeface="Roboto" panose="02000000000000000000" pitchFamily="2" charset="0"/>
                        </a:rPr>
                        <a:t>                           8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940645875"/>
                  </a:ext>
                </a:extLst>
              </a:tr>
              <a:tr h="144071">
                <a:tc>
                  <a:txBody>
                    <a:bodyPr/>
                    <a:lstStyle/>
                    <a:p>
                      <a:pPr algn="l" fontAlgn="b">
                        <a:buNone/>
                      </a:pPr>
                      <a:r>
                        <a:rPr lang="es-CO" sz="1000" b="0" i="0" u="none" strike="noStrike">
                          <a:solidFill>
                            <a:srgbClr val="0097A7"/>
                          </a:solidFill>
                          <a:effectLst/>
                          <a:latin typeface="Roboto" panose="02000000000000000000" pitchFamily="2" charset="0"/>
                        </a:rPr>
                        <a:t>MALO</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r>
                        <a:rPr lang="es-CO" sz="1000" b="0" i="0" u="none" strike="noStrike">
                          <a:solidFill>
                            <a:srgbClr val="0097A7"/>
                          </a:solidFill>
                          <a:effectLst/>
                          <a:latin typeface="Roboto" panose="02000000000000000000" pitchFamily="2" charset="0"/>
                        </a:rPr>
                        <a:t>                           9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r>
                        <a:rPr lang="es-CO" sz="1000" b="0" i="0" u="none" strike="noStrike" dirty="0">
                          <a:solidFill>
                            <a:srgbClr val="0097A7"/>
                          </a:solidFill>
                          <a:effectLst/>
                          <a:latin typeface="Roboto" panose="02000000000000000000" pitchFamily="2" charset="0"/>
                        </a:rPr>
                        <a:t>                           3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587080928"/>
                  </a:ext>
                </a:extLst>
              </a:tr>
              <a:tr h="144071">
                <a:tc>
                  <a:txBody>
                    <a:bodyPr/>
                    <a:lstStyle/>
                    <a:p>
                      <a:pPr algn="l" fontAlgn="b">
                        <a:buNone/>
                      </a:pPr>
                      <a:r>
                        <a:rPr lang="es-CO" sz="1000" b="0" i="0" u="none" strike="noStrike">
                          <a:solidFill>
                            <a:srgbClr val="0097A7"/>
                          </a:solidFill>
                          <a:effectLst/>
                          <a:latin typeface="Roboto" panose="02000000000000000000" pitchFamily="2" charset="0"/>
                        </a:rPr>
                        <a:t>MUY MALO</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r>
                        <a:rPr lang="es-CO" sz="1000" b="0" i="0" u="none" strike="noStrike">
                          <a:solidFill>
                            <a:srgbClr val="0097A7"/>
                          </a:solidFill>
                          <a:effectLst/>
                          <a:latin typeface="Roboto" panose="02000000000000000000" pitchFamily="2" charset="0"/>
                        </a:rPr>
                        <a:t>                           3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r>
                        <a:rPr lang="es-CO" sz="1000" b="0" i="0" u="none" strike="noStrike" dirty="0">
                          <a:solidFill>
                            <a:srgbClr val="0097A7"/>
                          </a:solidFill>
                          <a:effectLst/>
                          <a:latin typeface="Roboto" panose="02000000000000000000" pitchFamily="2" charset="0"/>
                        </a:rPr>
                        <a:t>                          -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291155194"/>
                  </a:ext>
                </a:extLst>
              </a:tr>
              <a:tr h="160465">
                <a:tc>
                  <a:txBody>
                    <a:bodyPr/>
                    <a:lstStyle/>
                    <a:p>
                      <a:pPr algn="l" fontAlgn="b">
                        <a:buNone/>
                      </a:pPr>
                      <a:r>
                        <a:rPr lang="es-CO" sz="1000" b="0" i="0" u="none" strike="noStrike" dirty="0">
                          <a:solidFill>
                            <a:srgbClr val="0097A7"/>
                          </a:solidFill>
                          <a:effectLst/>
                          <a:latin typeface="Roboto" panose="02000000000000000000" pitchFamily="2" charset="0"/>
                        </a:rPr>
                        <a:t>NO SABE / NO RESPONDE</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r>
                        <a:rPr lang="es-CO" sz="1000" b="0" i="0" u="none" strike="noStrike">
                          <a:solidFill>
                            <a:srgbClr val="0097A7"/>
                          </a:solidFill>
                          <a:effectLst/>
                          <a:latin typeface="Roboto" panose="02000000000000000000" pitchFamily="2" charset="0"/>
                        </a:rPr>
                        <a:t>                           1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r>
                        <a:rPr lang="es-CO" sz="1000" b="0" i="0" u="none" strike="noStrike" dirty="0">
                          <a:solidFill>
                            <a:srgbClr val="0097A7"/>
                          </a:solidFill>
                          <a:effectLst/>
                          <a:latin typeface="Roboto" panose="02000000000000000000" pitchFamily="2" charset="0"/>
                        </a:rPr>
                        <a:t>                           2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71791313"/>
                  </a:ext>
                </a:extLst>
              </a:tr>
              <a:tr h="144071">
                <a:tc>
                  <a:txBody>
                    <a:bodyPr/>
                    <a:lstStyle/>
                    <a:p>
                      <a:pPr algn="r" fontAlgn="b">
                        <a:buNone/>
                      </a:pPr>
                      <a:r>
                        <a:rPr lang="es-CO" sz="1000" b="1" i="0" u="none" strike="noStrike">
                          <a:solidFill>
                            <a:srgbClr val="0097A7"/>
                          </a:solidFill>
                          <a:effectLst/>
                          <a:latin typeface="Roboto" panose="02000000000000000000" pitchFamily="2" charset="0"/>
                        </a:rPr>
                        <a:t>TOTAL​</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r>
                        <a:rPr lang="es-CO" sz="1000" b="1" i="0" u="none" strike="noStrike">
                          <a:solidFill>
                            <a:srgbClr val="0097A7"/>
                          </a:solidFill>
                          <a:effectLst/>
                          <a:latin typeface="Roboto" panose="02000000000000000000" pitchFamily="2" charset="0"/>
                        </a:rPr>
                        <a:t>                       160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r>
                        <a:rPr lang="es-CO" sz="1000" b="1" i="0" u="none" strike="noStrike" dirty="0">
                          <a:solidFill>
                            <a:srgbClr val="0097A7"/>
                          </a:solidFill>
                          <a:effectLst/>
                          <a:latin typeface="Roboto" panose="02000000000000000000" pitchFamily="2" charset="0"/>
                        </a:rPr>
                        <a:t>                         73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96384637"/>
                  </a:ext>
                </a:extLst>
              </a:tr>
            </a:tbl>
          </a:graphicData>
        </a:graphic>
      </p:graphicFrame>
      <p:graphicFrame>
        <p:nvGraphicFramePr>
          <p:cNvPr id="2" name="Gráfico 1" descr="Gráfica comparativa de la percepción de los usuarios sobre los tiempos de respuesta del Programa de Protección y Asistencia. En el segundo semestre de 2025 se observan variaciones en los niveles de satisfacción frente al periodo anterior.">
            <a:extLst>
              <a:ext uri="{FF2B5EF4-FFF2-40B4-BE49-F238E27FC236}">
                <a16:creationId xmlns:a16="http://schemas.microsoft.com/office/drawing/2014/main" id="{9206ADDA-0615-AC4B-0434-AE788A43BA34}"/>
              </a:ext>
            </a:extLst>
          </p:cNvPr>
          <p:cNvGraphicFramePr/>
          <p:nvPr>
            <p:extLst>
              <p:ext uri="{D42A27DB-BD31-4B8C-83A1-F6EECF244321}">
                <p14:modId xmlns:p14="http://schemas.microsoft.com/office/powerpoint/2010/main" val="2322741519"/>
              </p:ext>
            </p:extLst>
          </p:nvPr>
        </p:nvGraphicFramePr>
        <p:xfrm>
          <a:off x="1624633" y="2571750"/>
          <a:ext cx="6431541" cy="208584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61001699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68">
          <a:extLst>
            <a:ext uri="{FF2B5EF4-FFF2-40B4-BE49-F238E27FC236}">
              <a16:creationId xmlns:a16="http://schemas.microsoft.com/office/drawing/2014/main" id="{25FB112D-80B9-98C3-42E1-62FE67AD04AC}"/>
            </a:ext>
          </a:extLst>
        </p:cNvPr>
        <p:cNvGrpSpPr/>
        <p:nvPr/>
      </p:nvGrpSpPr>
      <p:grpSpPr>
        <a:xfrm>
          <a:off x="0" y="0"/>
          <a:ext cx="0" cy="0"/>
          <a:chOff x="0" y="0"/>
          <a:chExt cx="0" cy="0"/>
        </a:xfrm>
      </p:grpSpPr>
      <p:sp>
        <p:nvSpPr>
          <p:cNvPr id="70" name="Google Shape;70;p11">
            <a:extLst>
              <a:ext uri="{FF2B5EF4-FFF2-40B4-BE49-F238E27FC236}">
                <a16:creationId xmlns:a16="http://schemas.microsoft.com/office/drawing/2014/main" id="{006B31C4-A716-B1A7-443E-322590CE42D3}"/>
              </a:ext>
            </a:extLst>
          </p:cNvPr>
          <p:cNvSpPr txBox="1">
            <a:spLocks noGrp="1"/>
          </p:cNvSpPr>
          <p:nvPr>
            <p:ph type="title" idx="4294967295"/>
          </p:nvPr>
        </p:nvSpPr>
        <p:spPr>
          <a:xfrm>
            <a:off x="1972800" y="0"/>
            <a:ext cx="7146231" cy="922564"/>
          </a:xfrm>
          <a:prstGeom prst="rect">
            <a:avLst/>
          </a:prstGeom>
          <a:noFill/>
          <a:ln>
            <a:noFill/>
            <a:prstDash/>
          </a:ln>
          <a:effectLst/>
        </p:spPr>
        <p:txBody>
          <a:bodyPr rot="0" spcFirstLastPara="1" vertOverflow="overflow" horzOverflow="overflow" vert="horz" wrap="square" lIns="91425" tIns="91425" rIns="91425" bIns="91425"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s-ES" sz="2200" b="1" i="0" u="none" strike="noStrike" kern="0" cap="none" spc="0" normalizeH="0" baseline="0" noProof="0" dirty="0">
                <a:ln>
                  <a:noFill/>
                </a:ln>
                <a:solidFill>
                  <a:srgbClr val="00385F"/>
                </a:solidFill>
                <a:effectLst/>
                <a:uLnTx/>
                <a:uFillTx/>
                <a:latin typeface="Montserrat"/>
                <a:ea typeface="Montserrat"/>
                <a:cs typeface="Montserrat"/>
                <a:sym typeface="Montserrat"/>
              </a:rPr>
              <a:t>Foco temático No. 3. </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s-ES" sz="2200" b="1" i="0" u="none" strike="noStrike" kern="0" cap="none" spc="0" normalizeH="0" baseline="0" noProof="0" dirty="0">
                <a:ln>
                  <a:noFill/>
                </a:ln>
                <a:solidFill>
                  <a:srgbClr val="00385F"/>
                </a:solidFill>
                <a:effectLst/>
                <a:uLnTx/>
                <a:uFillTx/>
                <a:latin typeface="Montserrat"/>
                <a:ea typeface="Montserrat"/>
                <a:cs typeface="Montserrat"/>
                <a:sym typeface="Montserrat"/>
              </a:rPr>
              <a:t>Estado de la vivienda de protección donde fue ubicado. ELEMENTOS DE DOTACIÓN</a:t>
            </a:r>
          </a:p>
        </p:txBody>
      </p:sp>
      <p:graphicFrame>
        <p:nvGraphicFramePr>
          <p:cNvPr id="4" name="Tabla 3" descr="Tabla comparativa Foco temático 3, estado vivienda de protección con elementos de dotación, entre el primer y segundo semestre de 2025">
            <a:extLst>
              <a:ext uri="{FF2B5EF4-FFF2-40B4-BE49-F238E27FC236}">
                <a16:creationId xmlns:a16="http://schemas.microsoft.com/office/drawing/2014/main" id="{65B5DCE9-06E8-5467-43D6-4A58866CA423}"/>
              </a:ext>
            </a:extLst>
          </p:cNvPr>
          <p:cNvGraphicFramePr>
            <a:graphicFrameLocks noGrp="1"/>
          </p:cNvGraphicFramePr>
          <p:nvPr>
            <p:extLst>
              <p:ext uri="{D42A27DB-BD31-4B8C-83A1-F6EECF244321}">
                <p14:modId xmlns:p14="http://schemas.microsoft.com/office/powerpoint/2010/main" val="1725134426"/>
              </p:ext>
            </p:extLst>
          </p:nvPr>
        </p:nvGraphicFramePr>
        <p:xfrm>
          <a:off x="2345449" y="1232976"/>
          <a:ext cx="5860110" cy="1279324"/>
        </p:xfrm>
        <a:graphic>
          <a:graphicData uri="http://schemas.openxmlformats.org/drawingml/2006/table">
            <a:tbl>
              <a:tblPr firstRow="1"/>
              <a:tblGrid>
                <a:gridCol w="1953370">
                  <a:extLst>
                    <a:ext uri="{9D8B030D-6E8A-4147-A177-3AD203B41FA5}">
                      <a16:colId xmlns:a16="http://schemas.microsoft.com/office/drawing/2014/main" val="2756933630"/>
                    </a:ext>
                  </a:extLst>
                </a:gridCol>
                <a:gridCol w="1953370">
                  <a:extLst>
                    <a:ext uri="{9D8B030D-6E8A-4147-A177-3AD203B41FA5}">
                      <a16:colId xmlns:a16="http://schemas.microsoft.com/office/drawing/2014/main" val="3557993145"/>
                    </a:ext>
                  </a:extLst>
                </a:gridCol>
                <a:gridCol w="1953370">
                  <a:extLst>
                    <a:ext uri="{9D8B030D-6E8A-4147-A177-3AD203B41FA5}">
                      <a16:colId xmlns:a16="http://schemas.microsoft.com/office/drawing/2014/main" val="2874960257"/>
                    </a:ext>
                  </a:extLst>
                </a:gridCol>
              </a:tblGrid>
              <a:tr h="163412">
                <a:tc>
                  <a:txBody>
                    <a:bodyPr/>
                    <a:lstStyle/>
                    <a:p>
                      <a:pPr algn="ctr" fontAlgn="ctr">
                        <a:buNone/>
                      </a:pPr>
                      <a:r>
                        <a:rPr lang="es-CO" sz="1000" b="1" i="0" u="none" strike="noStrike" dirty="0">
                          <a:solidFill>
                            <a:srgbClr val="0097A7"/>
                          </a:solidFill>
                          <a:effectLst/>
                          <a:latin typeface="Roboto" panose="02000000000000000000" pitchFamily="2" charset="0"/>
                        </a:rPr>
                        <a:t>CALIFICACIÓN​</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s-CO" sz="1000" b="1" i="0" u="none" strike="noStrike" dirty="0">
                          <a:solidFill>
                            <a:srgbClr val="0097A7"/>
                          </a:solidFill>
                          <a:effectLst/>
                          <a:latin typeface="Roboto" panose="02000000000000000000" pitchFamily="2" charset="0"/>
                        </a:rPr>
                        <a:t>PRIMER SEMESTRE 2025</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s-CO" sz="1000" b="1" i="0" u="none" strike="noStrike" dirty="0">
                          <a:solidFill>
                            <a:srgbClr val="0097A7"/>
                          </a:solidFill>
                          <a:effectLst/>
                          <a:latin typeface="Roboto" panose="02000000000000000000" pitchFamily="2" charset="0"/>
                        </a:rPr>
                        <a:t>SEGUNDO SEMESTRE 2025</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573405528"/>
                  </a:ext>
                </a:extLst>
              </a:tr>
              <a:tr h="124559">
                <a:tc>
                  <a:txBody>
                    <a:bodyPr/>
                    <a:lstStyle/>
                    <a:p>
                      <a:pPr algn="l" fontAlgn="b">
                        <a:buNone/>
                      </a:pPr>
                      <a:r>
                        <a:rPr lang="es-CO" sz="1000" b="0" i="0" u="none" strike="noStrike">
                          <a:solidFill>
                            <a:srgbClr val="0097A7"/>
                          </a:solidFill>
                          <a:effectLst/>
                          <a:latin typeface="Roboto" panose="02000000000000000000" pitchFamily="2" charset="0"/>
                        </a:rPr>
                        <a:t>EXCELENTE</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r>
                        <a:rPr lang="es-CO" sz="1000" b="0" i="0" u="none" strike="noStrike" dirty="0">
                          <a:solidFill>
                            <a:srgbClr val="0097A7"/>
                          </a:solidFill>
                          <a:effectLst/>
                          <a:latin typeface="Roboto" panose="02000000000000000000" pitchFamily="2" charset="0"/>
                        </a:rPr>
                        <a:t>                       122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r>
                        <a:rPr lang="es-CO" sz="1000" b="0" i="0" u="none" strike="noStrike">
                          <a:solidFill>
                            <a:srgbClr val="0097A7"/>
                          </a:solidFill>
                          <a:effectLst/>
                          <a:latin typeface="Roboto" panose="02000000000000000000" pitchFamily="2" charset="0"/>
                        </a:rPr>
                        <a:t>                         52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688712534"/>
                  </a:ext>
                </a:extLst>
              </a:tr>
              <a:tr h="124559">
                <a:tc>
                  <a:txBody>
                    <a:bodyPr/>
                    <a:lstStyle/>
                    <a:p>
                      <a:pPr algn="l" fontAlgn="b">
                        <a:buNone/>
                      </a:pPr>
                      <a:r>
                        <a:rPr lang="es-CO" sz="1000" b="0" i="0" u="none" strike="noStrike">
                          <a:solidFill>
                            <a:srgbClr val="0097A7"/>
                          </a:solidFill>
                          <a:effectLst/>
                          <a:latin typeface="Roboto" panose="02000000000000000000" pitchFamily="2" charset="0"/>
                        </a:rPr>
                        <a:t>BUENO</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r>
                        <a:rPr lang="es-CO" sz="1000" b="0" i="0" u="none" strike="noStrike" dirty="0">
                          <a:solidFill>
                            <a:srgbClr val="0097A7"/>
                          </a:solidFill>
                          <a:effectLst/>
                          <a:latin typeface="Roboto" panose="02000000000000000000" pitchFamily="2" charset="0"/>
                        </a:rPr>
                        <a:t>                         27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r>
                        <a:rPr lang="es-CO" sz="1000" b="0" i="0" u="none" strike="noStrike">
                          <a:solidFill>
                            <a:srgbClr val="0097A7"/>
                          </a:solidFill>
                          <a:effectLst/>
                          <a:latin typeface="Roboto" panose="02000000000000000000" pitchFamily="2" charset="0"/>
                        </a:rPr>
                        <a:t>                         19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747622247"/>
                  </a:ext>
                </a:extLst>
              </a:tr>
              <a:tr h="124559">
                <a:tc>
                  <a:txBody>
                    <a:bodyPr/>
                    <a:lstStyle/>
                    <a:p>
                      <a:pPr algn="l" fontAlgn="b">
                        <a:buNone/>
                      </a:pPr>
                      <a:r>
                        <a:rPr lang="es-CO" sz="1000" b="0" i="0" u="none" strike="noStrike" dirty="0">
                          <a:solidFill>
                            <a:srgbClr val="0097A7"/>
                          </a:solidFill>
                          <a:effectLst/>
                          <a:latin typeface="Roboto" panose="02000000000000000000" pitchFamily="2" charset="0"/>
                        </a:rPr>
                        <a:t>REGULAR</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r>
                        <a:rPr lang="es-CO" sz="1000" b="0" i="0" u="none" strike="noStrike">
                          <a:solidFill>
                            <a:srgbClr val="0097A7"/>
                          </a:solidFill>
                          <a:effectLst/>
                          <a:latin typeface="Roboto" panose="02000000000000000000" pitchFamily="2" charset="0"/>
                        </a:rPr>
                        <a:t>                           6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r>
                        <a:rPr lang="es-CO" sz="1000" b="0" i="0" u="none" strike="noStrike" dirty="0">
                          <a:solidFill>
                            <a:srgbClr val="0097A7"/>
                          </a:solidFill>
                          <a:effectLst/>
                          <a:latin typeface="Roboto" panose="02000000000000000000" pitchFamily="2" charset="0"/>
                        </a:rPr>
                        <a:t>                           1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239963493"/>
                  </a:ext>
                </a:extLst>
              </a:tr>
              <a:tr h="124559">
                <a:tc>
                  <a:txBody>
                    <a:bodyPr/>
                    <a:lstStyle/>
                    <a:p>
                      <a:pPr algn="l" fontAlgn="b">
                        <a:buNone/>
                      </a:pPr>
                      <a:r>
                        <a:rPr lang="es-CO" sz="1000" b="0" i="0" u="none" strike="noStrike">
                          <a:solidFill>
                            <a:srgbClr val="0097A7"/>
                          </a:solidFill>
                          <a:effectLst/>
                          <a:latin typeface="Roboto" panose="02000000000000000000" pitchFamily="2" charset="0"/>
                        </a:rPr>
                        <a:t>MALO</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r>
                        <a:rPr lang="es-CO" sz="1000" b="0" i="0" u="none" strike="noStrike">
                          <a:solidFill>
                            <a:srgbClr val="0097A7"/>
                          </a:solidFill>
                          <a:effectLst/>
                          <a:latin typeface="Roboto" panose="02000000000000000000" pitchFamily="2" charset="0"/>
                        </a:rPr>
                        <a:t>                           2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r>
                        <a:rPr lang="es-CO" sz="1000" b="0" i="0" u="none" strike="noStrike" dirty="0">
                          <a:solidFill>
                            <a:srgbClr val="0097A7"/>
                          </a:solidFill>
                          <a:effectLst/>
                          <a:latin typeface="Roboto" panose="02000000000000000000" pitchFamily="2" charset="0"/>
                        </a:rPr>
                        <a:t>                          -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433428066"/>
                  </a:ext>
                </a:extLst>
              </a:tr>
              <a:tr h="124559">
                <a:tc>
                  <a:txBody>
                    <a:bodyPr/>
                    <a:lstStyle/>
                    <a:p>
                      <a:pPr algn="l" fontAlgn="b">
                        <a:buNone/>
                      </a:pPr>
                      <a:r>
                        <a:rPr lang="es-CO" sz="1000" b="0" i="0" u="none" strike="noStrike">
                          <a:solidFill>
                            <a:srgbClr val="0097A7"/>
                          </a:solidFill>
                          <a:effectLst/>
                          <a:latin typeface="Roboto" panose="02000000000000000000" pitchFamily="2" charset="0"/>
                        </a:rPr>
                        <a:t>MUY MALO</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r>
                        <a:rPr lang="es-CO" sz="1000" b="0" i="0" u="none" strike="noStrike">
                          <a:solidFill>
                            <a:srgbClr val="0097A7"/>
                          </a:solidFill>
                          <a:effectLst/>
                          <a:latin typeface="Roboto" panose="02000000000000000000" pitchFamily="2" charset="0"/>
                        </a:rPr>
                        <a:t>                           2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r>
                        <a:rPr lang="es-CO" sz="1000" b="0" i="0" u="none" strike="noStrike" dirty="0">
                          <a:solidFill>
                            <a:srgbClr val="0097A7"/>
                          </a:solidFill>
                          <a:effectLst/>
                          <a:latin typeface="Roboto" panose="02000000000000000000" pitchFamily="2" charset="0"/>
                        </a:rPr>
                        <a:t>                          -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669419952"/>
                  </a:ext>
                </a:extLst>
              </a:tr>
              <a:tr h="163412">
                <a:tc>
                  <a:txBody>
                    <a:bodyPr/>
                    <a:lstStyle/>
                    <a:p>
                      <a:pPr algn="l" fontAlgn="b">
                        <a:buNone/>
                      </a:pPr>
                      <a:r>
                        <a:rPr lang="es-CO" sz="1000" b="0" i="0" u="none" strike="noStrike" dirty="0">
                          <a:solidFill>
                            <a:srgbClr val="0097A7"/>
                          </a:solidFill>
                          <a:effectLst/>
                          <a:latin typeface="Roboto" panose="02000000000000000000" pitchFamily="2" charset="0"/>
                        </a:rPr>
                        <a:t>NO SABE / NO RESPONDE</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r>
                        <a:rPr lang="es-CO" sz="1000" b="0" i="0" u="none" strike="noStrike">
                          <a:solidFill>
                            <a:srgbClr val="0097A7"/>
                          </a:solidFill>
                          <a:effectLst/>
                          <a:latin typeface="Roboto" panose="02000000000000000000" pitchFamily="2" charset="0"/>
                        </a:rPr>
                        <a:t>                          -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r>
                        <a:rPr lang="es-CO" sz="1000" b="0" i="0" u="none" strike="noStrike" dirty="0">
                          <a:solidFill>
                            <a:srgbClr val="0097A7"/>
                          </a:solidFill>
                          <a:effectLst/>
                          <a:latin typeface="Roboto" panose="02000000000000000000" pitchFamily="2" charset="0"/>
                        </a:rPr>
                        <a:t>                           1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27833167"/>
                  </a:ext>
                </a:extLst>
              </a:tr>
              <a:tr h="124559">
                <a:tc>
                  <a:txBody>
                    <a:bodyPr/>
                    <a:lstStyle/>
                    <a:p>
                      <a:pPr algn="r" fontAlgn="b">
                        <a:buNone/>
                      </a:pPr>
                      <a:r>
                        <a:rPr lang="es-CO" sz="1000" b="1" i="0" u="none" strike="noStrike">
                          <a:solidFill>
                            <a:srgbClr val="0097A7"/>
                          </a:solidFill>
                          <a:effectLst/>
                          <a:latin typeface="Roboto" panose="02000000000000000000" pitchFamily="2" charset="0"/>
                        </a:rPr>
                        <a:t>TOTAL​</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r>
                        <a:rPr lang="es-CO" sz="1000" b="1" i="0" u="none" strike="noStrike">
                          <a:solidFill>
                            <a:srgbClr val="0097A7"/>
                          </a:solidFill>
                          <a:effectLst/>
                          <a:latin typeface="Roboto" panose="02000000000000000000" pitchFamily="2" charset="0"/>
                        </a:rPr>
                        <a:t>                       159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r>
                        <a:rPr lang="es-CO" sz="1000" b="1" i="0" u="none" strike="noStrike" dirty="0">
                          <a:solidFill>
                            <a:srgbClr val="0097A7"/>
                          </a:solidFill>
                          <a:effectLst/>
                          <a:latin typeface="Roboto" panose="02000000000000000000" pitchFamily="2" charset="0"/>
                        </a:rPr>
                        <a:t>                         73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710233135"/>
                  </a:ext>
                </a:extLst>
              </a:tr>
            </a:tbl>
          </a:graphicData>
        </a:graphic>
      </p:graphicFrame>
      <p:graphicFrame>
        <p:nvGraphicFramePr>
          <p:cNvPr id="2" name="Gráfico 1" descr="Gráfica comparativa de la calificación del estado de los elementos de dotación de la vivienda de protección asignada a los usuarios del Programa de Protección y Asistencia. Durante el segundo semestre de 2025 se mantienen altos niveles de satisfacción.">
            <a:extLst>
              <a:ext uri="{FF2B5EF4-FFF2-40B4-BE49-F238E27FC236}">
                <a16:creationId xmlns:a16="http://schemas.microsoft.com/office/drawing/2014/main" id="{D9F44387-7F25-C1F5-ED0E-C6023ABECE0D}"/>
              </a:ext>
            </a:extLst>
          </p:cNvPr>
          <p:cNvGraphicFramePr/>
          <p:nvPr>
            <p:extLst>
              <p:ext uri="{D42A27DB-BD31-4B8C-83A1-F6EECF244321}">
                <p14:modId xmlns:p14="http://schemas.microsoft.com/office/powerpoint/2010/main" val="411664785"/>
              </p:ext>
            </p:extLst>
          </p:nvPr>
        </p:nvGraphicFramePr>
        <p:xfrm>
          <a:off x="1619186" y="2512300"/>
          <a:ext cx="6391973" cy="184956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11496126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68">
          <a:extLst>
            <a:ext uri="{FF2B5EF4-FFF2-40B4-BE49-F238E27FC236}">
              <a16:creationId xmlns:a16="http://schemas.microsoft.com/office/drawing/2014/main" id="{D89A0612-15BE-AA09-433D-4CE1B2282796}"/>
            </a:ext>
          </a:extLst>
        </p:cNvPr>
        <p:cNvGrpSpPr/>
        <p:nvPr/>
      </p:nvGrpSpPr>
      <p:grpSpPr>
        <a:xfrm>
          <a:off x="0" y="0"/>
          <a:ext cx="0" cy="0"/>
          <a:chOff x="0" y="0"/>
          <a:chExt cx="0" cy="0"/>
        </a:xfrm>
      </p:grpSpPr>
      <p:sp>
        <p:nvSpPr>
          <p:cNvPr id="70" name="Google Shape;70;p11">
            <a:extLst>
              <a:ext uri="{FF2B5EF4-FFF2-40B4-BE49-F238E27FC236}">
                <a16:creationId xmlns:a16="http://schemas.microsoft.com/office/drawing/2014/main" id="{FCB814A3-CF5B-B1BC-C57D-8222F98E26F6}"/>
              </a:ext>
            </a:extLst>
          </p:cNvPr>
          <p:cNvSpPr txBox="1">
            <a:spLocks noGrp="1"/>
          </p:cNvSpPr>
          <p:nvPr>
            <p:ph type="title" idx="4294967295"/>
          </p:nvPr>
        </p:nvSpPr>
        <p:spPr>
          <a:xfrm>
            <a:off x="1972800" y="0"/>
            <a:ext cx="7146231" cy="922564"/>
          </a:xfrm>
          <a:prstGeom prst="rect">
            <a:avLst/>
          </a:prstGeom>
          <a:noFill/>
          <a:ln>
            <a:noFill/>
            <a:prstDash/>
          </a:ln>
          <a:effectLst/>
        </p:spPr>
        <p:txBody>
          <a:bodyPr rot="0" spcFirstLastPara="1" vertOverflow="overflow" horzOverflow="overflow" vert="horz" wrap="square" lIns="91425" tIns="91425" rIns="91425" bIns="91425"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s-ES" sz="2200" b="1" i="0" u="none" strike="noStrike" kern="0" cap="none" spc="0" normalizeH="0" baseline="0" noProof="0" dirty="0">
                <a:ln>
                  <a:noFill/>
                </a:ln>
                <a:solidFill>
                  <a:srgbClr val="00385F"/>
                </a:solidFill>
                <a:effectLst/>
                <a:uLnTx/>
                <a:uFillTx/>
                <a:latin typeface="Montserrat"/>
                <a:ea typeface="Montserrat"/>
                <a:cs typeface="Montserrat"/>
                <a:sym typeface="Montserrat"/>
              </a:rPr>
              <a:t>Foco temático No. 3. </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s-ES" sz="2200" b="1" i="0" u="none" strike="noStrike" kern="0" cap="none" spc="0" normalizeH="0" baseline="0" noProof="0" dirty="0">
                <a:ln>
                  <a:noFill/>
                </a:ln>
                <a:solidFill>
                  <a:srgbClr val="00385F"/>
                </a:solidFill>
                <a:effectLst/>
                <a:uLnTx/>
                <a:uFillTx/>
                <a:latin typeface="Montserrat"/>
                <a:ea typeface="Montserrat"/>
                <a:cs typeface="Montserrat"/>
                <a:sym typeface="Montserrat"/>
              </a:rPr>
              <a:t>Estado de la vivienda de protección donde fue ubicado. VIVIENDA DIGNA Y ADECUADA</a:t>
            </a:r>
          </a:p>
        </p:txBody>
      </p:sp>
      <p:graphicFrame>
        <p:nvGraphicFramePr>
          <p:cNvPr id="4" name="Tabla 3" descr="Tabla comparativa Foco temático 3, estado vivienda de protección vivienda digna y adecuada, entre el primer y segundo semestre de 2025">
            <a:extLst>
              <a:ext uri="{FF2B5EF4-FFF2-40B4-BE49-F238E27FC236}">
                <a16:creationId xmlns:a16="http://schemas.microsoft.com/office/drawing/2014/main" id="{88E8D34E-57D1-EACC-5C5F-AEDC0D5182BB}"/>
              </a:ext>
            </a:extLst>
          </p:cNvPr>
          <p:cNvGraphicFramePr>
            <a:graphicFrameLocks noGrp="1"/>
          </p:cNvGraphicFramePr>
          <p:nvPr>
            <p:extLst>
              <p:ext uri="{D42A27DB-BD31-4B8C-83A1-F6EECF244321}">
                <p14:modId xmlns:p14="http://schemas.microsoft.com/office/powerpoint/2010/main" val="1127782451"/>
              </p:ext>
            </p:extLst>
          </p:nvPr>
        </p:nvGraphicFramePr>
        <p:xfrm>
          <a:off x="2918129" y="1272208"/>
          <a:ext cx="5025225" cy="1397077"/>
        </p:xfrm>
        <a:graphic>
          <a:graphicData uri="http://schemas.openxmlformats.org/drawingml/2006/table">
            <a:tbl>
              <a:tblPr firstRow="1"/>
              <a:tblGrid>
                <a:gridCol w="1675075">
                  <a:extLst>
                    <a:ext uri="{9D8B030D-6E8A-4147-A177-3AD203B41FA5}">
                      <a16:colId xmlns:a16="http://schemas.microsoft.com/office/drawing/2014/main" val="2259573738"/>
                    </a:ext>
                  </a:extLst>
                </a:gridCol>
                <a:gridCol w="1675075">
                  <a:extLst>
                    <a:ext uri="{9D8B030D-6E8A-4147-A177-3AD203B41FA5}">
                      <a16:colId xmlns:a16="http://schemas.microsoft.com/office/drawing/2014/main" val="1522966923"/>
                    </a:ext>
                  </a:extLst>
                </a:gridCol>
                <a:gridCol w="1675075">
                  <a:extLst>
                    <a:ext uri="{9D8B030D-6E8A-4147-A177-3AD203B41FA5}">
                      <a16:colId xmlns:a16="http://schemas.microsoft.com/office/drawing/2014/main" val="745146690"/>
                    </a:ext>
                  </a:extLst>
                </a:gridCol>
              </a:tblGrid>
              <a:tr h="244684">
                <a:tc>
                  <a:txBody>
                    <a:bodyPr/>
                    <a:lstStyle/>
                    <a:p>
                      <a:pPr algn="ctr" fontAlgn="ctr">
                        <a:buNone/>
                      </a:pPr>
                      <a:r>
                        <a:rPr lang="es-CO" sz="1000" b="1" i="0" u="none" strike="noStrike" dirty="0">
                          <a:solidFill>
                            <a:srgbClr val="0097A7"/>
                          </a:solidFill>
                          <a:effectLst/>
                          <a:latin typeface="Roboto" panose="02000000000000000000" pitchFamily="2" charset="0"/>
                        </a:rPr>
                        <a:t>CALIFICACIÓN​</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s-CO" sz="1000" b="1" i="0" u="none" strike="noStrike" dirty="0">
                          <a:solidFill>
                            <a:srgbClr val="0097A7"/>
                          </a:solidFill>
                          <a:effectLst/>
                          <a:latin typeface="Roboto" panose="02000000000000000000" pitchFamily="2" charset="0"/>
                        </a:rPr>
                        <a:t>PRIMER SEMESTRE </a:t>
                      </a:r>
                      <a:r>
                        <a:rPr lang="es-CO" sz="800" b="1" i="0" u="none" strike="noStrike" dirty="0">
                          <a:solidFill>
                            <a:srgbClr val="0097A7"/>
                          </a:solidFill>
                          <a:effectLst/>
                          <a:latin typeface="Roboto" panose="02000000000000000000" pitchFamily="2" charset="0"/>
                        </a:rPr>
                        <a:t>2025</a:t>
                      </a:r>
                      <a:endParaRPr lang="es-CO" sz="1000" b="1" i="0" u="none" strike="noStrike" dirty="0">
                        <a:solidFill>
                          <a:srgbClr val="0097A7"/>
                        </a:solidFill>
                        <a:effectLst/>
                        <a:latin typeface="Roboto" panose="02000000000000000000" pitchFamily="2"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s-CO" sz="1000" b="1" i="0" u="none" strike="noStrike" dirty="0">
                          <a:solidFill>
                            <a:srgbClr val="0097A7"/>
                          </a:solidFill>
                          <a:effectLst/>
                          <a:latin typeface="Roboto" panose="02000000000000000000" pitchFamily="2" charset="0"/>
                        </a:rPr>
                        <a:t>SEGUNDO SEMESTRE 2025</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83362975"/>
                  </a:ext>
                </a:extLst>
              </a:tr>
              <a:tr h="154260">
                <a:tc>
                  <a:txBody>
                    <a:bodyPr/>
                    <a:lstStyle/>
                    <a:p>
                      <a:pPr algn="l" fontAlgn="b">
                        <a:buNone/>
                      </a:pPr>
                      <a:r>
                        <a:rPr lang="es-CO" sz="1000" b="0" i="0" u="none" strike="noStrike">
                          <a:solidFill>
                            <a:srgbClr val="0097A7"/>
                          </a:solidFill>
                          <a:effectLst/>
                          <a:latin typeface="Roboto" panose="02000000000000000000" pitchFamily="2" charset="0"/>
                        </a:rPr>
                        <a:t>EXCELENTE</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r>
                        <a:rPr lang="es-CO" sz="1000" b="0" i="0" u="none" strike="noStrike" dirty="0">
                          <a:solidFill>
                            <a:srgbClr val="0097A7"/>
                          </a:solidFill>
                          <a:effectLst/>
                          <a:latin typeface="Roboto" panose="02000000000000000000" pitchFamily="2" charset="0"/>
                        </a:rPr>
                        <a:t>                       133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r>
                        <a:rPr lang="es-CO" sz="1000" b="0" i="0" u="none" strike="noStrike">
                          <a:solidFill>
                            <a:srgbClr val="0097A7"/>
                          </a:solidFill>
                          <a:effectLst/>
                          <a:latin typeface="Roboto" panose="02000000000000000000" pitchFamily="2" charset="0"/>
                        </a:rPr>
                        <a:t>                         58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965375000"/>
                  </a:ext>
                </a:extLst>
              </a:tr>
              <a:tr h="154260">
                <a:tc>
                  <a:txBody>
                    <a:bodyPr/>
                    <a:lstStyle/>
                    <a:p>
                      <a:pPr algn="l" fontAlgn="b">
                        <a:buNone/>
                      </a:pPr>
                      <a:r>
                        <a:rPr lang="es-CO" sz="1000" b="0" i="0" u="none" strike="noStrike">
                          <a:solidFill>
                            <a:srgbClr val="0097A7"/>
                          </a:solidFill>
                          <a:effectLst/>
                          <a:latin typeface="Roboto" panose="02000000000000000000" pitchFamily="2" charset="0"/>
                        </a:rPr>
                        <a:t>BUENO</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r>
                        <a:rPr lang="es-CO" sz="1000" b="0" i="0" u="none" strike="noStrike" dirty="0">
                          <a:solidFill>
                            <a:srgbClr val="0097A7"/>
                          </a:solidFill>
                          <a:effectLst/>
                          <a:latin typeface="Roboto" panose="02000000000000000000" pitchFamily="2" charset="0"/>
                        </a:rPr>
                        <a:t>                         17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r>
                        <a:rPr lang="es-CO" sz="1000" b="0" i="0" u="none" strike="noStrike">
                          <a:solidFill>
                            <a:srgbClr val="0097A7"/>
                          </a:solidFill>
                          <a:effectLst/>
                          <a:latin typeface="Roboto" panose="02000000000000000000" pitchFamily="2" charset="0"/>
                        </a:rPr>
                        <a:t>                         12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668274486"/>
                  </a:ext>
                </a:extLst>
              </a:tr>
              <a:tr h="154260">
                <a:tc>
                  <a:txBody>
                    <a:bodyPr/>
                    <a:lstStyle/>
                    <a:p>
                      <a:pPr algn="l" fontAlgn="b">
                        <a:buNone/>
                      </a:pPr>
                      <a:r>
                        <a:rPr lang="es-CO" sz="1000" b="0" i="0" u="none" strike="noStrike">
                          <a:solidFill>
                            <a:srgbClr val="0097A7"/>
                          </a:solidFill>
                          <a:effectLst/>
                          <a:latin typeface="Roboto" panose="02000000000000000000" pitchFamily="2" charset="0"/>
                        </a:rPr>
                        <a:t>REGULAR</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r>
                        <a:rPr lang="es-CO" sz="1000" b="0" i="0" u="none" strike="noStrike">
                          <a:solidFill>
                            <a:srgbClr val="0097A7"/>
                          </a:solidFill>
                          <a:effectLst/>
                          <a:latin typeface="Roboto" panose="02000000000000000000" pitchFamily="2" charset="0"/>
                        </a:rPr>
                        <a:t>                           6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r>
                        <a:rPr lang="es-CO" sz="1000" b="0" i="0" u="none" strike="noStrike" dirty="0">
                          <a:solidFill>
                            <a:srgbClr val="0097A7"/>
                          </a:solidFill>
                          <a:effectLst/>
                          <a:latin typeface="Roboto" panose="02000000000000000000" pitchFamily="2" charset="0"/>
                        </a:rPr>
                        <a:t>                           2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77472126"/>
                  </a:ext>
                </a:extLst>
              </a:tr>
              <a:tr h="154260">
                <a:tc>
                  <a:txBody>
                    <a:bodyPr/>
                    <a:lstStyle/>
                    <a:p>
                      <a:pPr algn="l" fontAlgn="b">
                        <a:buNone/>
                      </a:pPr>
                      <a:r>
                        <a:rPr lang="es-CO" sz="1000" b="0" i="0" u="none" strike="noStrike">
                          <a:solidFill>
                            <a:srgbClr val="0097A7"/>
                          </a:solidFill>
                          <a:effectLst/>
                          <a:latin typeface="Roboto" panose="02000000000000000000" pitchFamily="2" charset="0"/>
                        </a:rPr>
                        <a:t>MALO</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r>
                        <a:rPr lang="es-CO" sz="1000" b="0" i="0" u="none" strike="noStrike">
                          <a:solidFill>
                            <a:srgbClr val="0097A7"/>
                          </a:solidFill>
                          <a:effectLst/>
                          <a:latin typeface="Roboto" panose="02000000000000000000" pitchFamily="2" charset="0"/>
                        </a:rPr>
                        <a:t>                           1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r>
                        <a:rPr lang="es-CO" sz="1000" b="0" i="0" u="none" strike="noStrike" dirty="0">
                          <a:solidFill>
                            <a:srgbClr val="0097A7"/>
                          </a:solidFill>
                          <a:effectLst/>
                          <a:latin typeface="Roboto" panose="02000000000000000000" pitchFamily="2" charset="0"/>
                        </a:rPr>
                        <a:t>                          -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983873461"/>
                  </a:ext>
                </a:extLst>
              </a:tr>
              <a:tr h="154260">
                <a:tc>
                  <a:txBody>
                    <a:bodyPr/>
                    <a:lstStyle/>
                    <a:p>
                      <a:pPr algn="l" fontAlgn="b">
                        <a:buNone/>
                      </a:pPr>
                      <a:r>
                        <a:rPr lang="es-CO" sz="1000" b="0" i="0" u="none" strike="noStrike">
                          <a:solidFill>
                            <a:srgbClr val="0097A7"/>
                          </a:solidFill>
                          <a:effectLst/>
                          <a:latin typeface="Roboto" panose="02000000000000000000" pitchFamily="2" charset="0"/>
                        </a:rPr>
                        <a:t>MUY MALO</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r>
                        <a:rPr lang="es-CO" sz="1000" b="0" i="0" u="none" strike="noStrike">
                          <a:solidFill>
                            <a:srgbClr val="0097A7"/>
                          </a:solidFill>
                          <a:effectLst/>
                          <a:latin typeface="Roboto" panose="02000000000000000000" pitchFamily="2" charset="0"/>
                        </a:rPr>
                        <a:t>                           2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r>
                        <a:rPr lang="es-CO" sz="1000" b="0" i="0" u="none" strike="noStrike" dirty="0">
                          <a:solidFill>
                            <a:srgbClr val="0097A7"/>
                          </a:solidFill>
                          <a:effectLst/>
                          <a:latin typeface="Roboto" panose="02000000000000000000" pitchFamily="2" charset="0"/>
                        </a:rPr>
                        <a:t>                          -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10647215"/>
                  </a:ext>
                </a:extLst>
              </a:tr>
              <a:tr h="194503">
                <a:tc>
                  <a:txBody>
                    <a:bodyPr/>
                    <a:lstStyle/>
                    <a:p>
                      <a:pPr algn="l" fontAlgn="b">
                        <a:buNone/>
                      </a:pPr>
                      <a:r>
                        <a:rPr lang="es-CO" sz="1000" b="0" i="0" u="none" strike="noStrike" dirty="0">
                          <a:solidFill>
                            <a:srgbClr val="0097A7"/>
                          </a:solidFill>
                          <a:effectLst/>
                          <a:latin typeface="Roboto" panose="02000000000000000000" pitchFamily="2" charset="0"/>
                        </a:rPr>
                        <a:t>NO SABE / NO RESPONDE</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r>
                        <a:rPr lang="es-CO" sz="1000" b="0" i="0" u="none" strike="noStrike">
                          <a:solidFill>
                            <a:srgbClr val="0097A7"/>
                          </a:solidFill>
                          <a:effectLst/>
                          <a:latin typeface="Roboto" panose="02000000000000000000" pitchFamily="2" charset="0"/>
                        </a:rPr>
                        <a:t>                          -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r>
                        <a:rPr lang="es-CO" sz="1000" b="0" i="0" u="none" strike="noStrike" dirty="0">
                          <a:solidFill>
                            <a:srgbClr val="0097A7"/>
                          </a:solidFill>
                          <a:effectLst/>
                          <a:latin typeface="Roboto" panose="02000000000000000000" pitchFamily="2" charset="0"/>
                        </a:rPr>
                        <a:t>                           1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909621819"/>
                  </a:ext>
                </a:extLst>
              </a:tr>
              <a:tr h="164140">
                <a:tc>
                  <a:txBody>
                    <a:bodyPr/>
                    <a:lstStyle/>
                    <a:p>
                      <a:pPr algn="r" fontAlgn="b">
                        <a:buNone/>
                      </a:pPr>
                      <a:r>
                        <a:rPr lang="es-CO" sz="1000" b="1" i="0" u="none" strike="noStrike">
                          <a:solidFill>
                            <a:srgbClr val="0097A7"/>
                          </a:solidFill>
                          <a:effectLst/>
                          <a:latin typeface="Roboto" panose="02000000000000000000" pitchFamily="2" charset="0"/>
                        </a:rPr>
                        <a:t>TOTAL​</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r>
                        <a:rPr lang="es-CO" sz="1000" b="1" i="0" u="none" strike="noStrike">
                          <a:solidFill>
                            <a:srgbClr val="0097A7"/>
                          </a:solidFill>
                          <a:effectLst/>
                          <a:latin typeface="Roboto" panose="02000000000000000000" pitchFamily="2" charset="0"/>
                        </a:rPr>
                        <a:t>                       159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r>
                        <a:rPr lang="es-CO" sz="1000" b="1" i="0" u="none" strike="noStrike" dirty="0">
                          <a:solidFill>
                            <a:srgbClr val="0097A7"/>
                          </a:solidFill>
                          <a:effectLst/>
                          <a:latin typeface="Roboto" panose="02000000000000000000" pitchFamily="2" charset="0"/>
                        </a:rPr>
                        <a:t>                         73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182576402"/>
                  </a:ext>
                </a:extLst>
              </a:tr>
            </a:tbl>
          </a:graphicData>
        </a:graphic>
      </p:graphicFrame>
      <p:graphicFrame>
        <p:nvGraphicFramePr>
          <p:cNvPr id="2" name="Gráfico 1" descr="Gráfica comparativa que muestra la percepción de los usuarios sobre las condiciones de vivienda digna y adecuada en el Programa de Protección y Asistencia. En el segundo semestre de 2025 predominan las valoraciones positivas.">
            <a:extLst>
              <a:ext uri="{FF2B5EF4-FFF2-40B4-BE49-F238E27FC236}">
                <a16:creationId xmlns:a16="http://schemas.microsoft.com/office/drawing/2014/main" id="{564B04A8-C280-D129-989D-E296F10D0903}"/>
              </a:ext>
            </a:extLst>
          </p:cNvPr>
          <p:cNvGraphicFramePr/>
          <p:nvPr>
            <p:extLst>
              <p:ext uri="{D42A27DB-BD31-4B8C-83A1-F6EECF244321}">
                <p14:modId xmlns:p14="http://schemas.microsoft.com/office/powerpoint/2010/main" val="3656041045"/>
              </p:ext>
            </p:extLst>
          </p:nvPr>
        </p:nvGraphicFramePr>
        <p:xfrm>
          <a:off x="1623881" y="2759728"/>
          <a:ext cx="6439493" cy="199039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09097408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68">
          <a:extLst>
            <a:ext uri="{FF2B5EF4-FFF2-40B4-BE49-F238E27FC236}">
              <a16:creationId xmlns:a16="http://schemas.microsoft.com/office/drawing/2014/main" id="{EE91EA76-2738-87A2-5D89-D63D1A7D6AE1}"/>
            </a:ext>
          </a:extLst>
        </p:cNvPr>
        <p:cNvGrpSpPr/>
        <p:nvPr/>
      </p:nvGrpSpPr>
      <p:grpSpPr>
        <a:xfrm>
          <a:off x="0" y="0"/>
          <a:ext cx="0" cy="0"/>
          <a:chOff x="0" y="0"/>
          <a:chExt cx="0" cy="0"/>
        </a:xfrm>
      </p:grpSpPr>
      <p:sp>
        <p:nvSpPr>
          <p:cNvPr id="70" name="Google Shape;70;p11">
            <a:extLst>
              <a:ext uri="{FF2B5EF4-FFF2-40B4-BE49-F238E27FC236}">
                <a16:creationId xmlns:a16="http://schemas.microsoft.com/office/drawing/2014/main" id="{5C3F547C-2955-BCA6-C375-F84E3B21CEBE}"/>
              </a:ext>
            </a:extLst>
          </p:cNvPr>
          <p:cNvSpPr txBox="1">
            <a:spLocks noGrp="1"/>
          </p:cNvSpPr>
          <p:nvPr>
            <p:ph type="title" idx="4294967295"/>
          </p:nvPr>
        </p:nvSpPr>
        <p:spPr>
          <a:xfrm>
            <a:off x="1972800" y="0"/>
            <a:ext cx="7146231" cy="922564"/>
          </a:xfrm>
          <a:prstGeom prst="rect">
            <a:avLst/>
          </a:prstGeom>
          <a:noFill/>
          <a:ln>
            <a:noFill/>
            <a:prstDash/>
          </a:ln>
          <a:effectLst/>
        </p:spPr>
        <p:txBody>
          <a:bodyPr rot="0" spcFirstLastPara="1" vertOverflow="overflow" horzOverflow="overflow" vert="horz" wrap="square" lIns="91425" tIns="91425" rIns="91425" bIns="91425"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s-ES" sz="2200" b="1" i="0" u="none" strike="noStrike" kern="0" cap="none" spc="0" normalizeH="0" baseline="0" noProof="0" dirty="0">
                <a:ln>
                  <a:noFill/>
                </a:ln>
                <a:solidFill>
                  <a:srgbClr val="00385F"/>
                </a:solidFill>
                <a:effectLst/>
                <a:uLnTx/>
                <a:uFillTx/>
                <a:latin typeface="Montserrat"/>
                <a:ea typeface="Montserrat"/>
                <a:cs typeface="Montserrat"/>
                <a:sym typeface="Montserrat"/>
              </a:rPr>
              <a:t>Foco temático No. 3. </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s-ES" sz="2200" b="1" i="0" u="none" strike="noStrike" kern="0" cap="none" spc="0" normalizeH="0" baseline="0" noProof="0" dirty="0">
                <a:ln>
                  <a:noFill/>
                </a:ln>
                <a:solidFill>
                  <a:srgbClr val="00385F"/>
                </a:solidFill>
                <a:effectLst/>
                <a:uLnTx/>
                <a:uFillTx/>
                <a:latin typeface="Montserrat"/>
                <a:ea typeface="Montserrat"/>
                <a:cs typeface="Montserrat"/>
                <a:sym typeface="Montserrat"/>
              </a:rPr>
              <a:t>Estado de la vivienda de protección donde fue ubicado. APTA PARA DISCAPACITADOS</a:t>
            </a:r>
          </a:p>
        </p:txBody>
      </p:sp>
      <p:graphicFrame>
        <p:nvGraphicFramePr>
          <p:cNvPr id="4" name="Tabla 3">
            <a:extLst>
              <a:ext uri="{FF2B5EF4-FFF2-40B4-BE49-F238E27FC236}">
                <a16:creationId xmlns:a16="http://schemas.microsoft.com/office/drawing/2014/main" id="{106470D1-A05E-FBD9-11CC-B69958A0BA70}"/>
              </a:ext>
            </a:extLst>
          </p:cNvPr>
          <p:cNvGraphicFramePr>
            <a:graphicFrameLocks noGrp="1"/>
          </p:cNvGraphicFramePr>
          <p:nvPr>
            <p:extLst>
              <p:ext uri="{D42A27DB-BD31-4B8C-83A1-F6EECF244321}">
                <p14:modId xmlns:p14="http://schemas.microsoft.com/office/powerpoint/2010/main" val="1982259901"/>
              </p:ext>
            </p:extLst>
          </p:nvPr>
        </p:nvGraphicFramePr>
        <p:xfrm>
          <a:off x="2715250" y="1138951"/>
          <a:ext cx="5359179" cy="1216411"/>
        </p:xfrm>
        <a:graphic>
          <a:graphicData uri="http://schemas.openxmlformats.org/drawingml/2006/table">
            <a:tbl>
              <a:tblPr firstRow="1"/>
              <a:tblGrid>
                <a:gridCol w="1786393">
                  <a:extLst>
                    <a:ext uri="{9D8B030D-6E8A-4147-A177-3AD203B41FA5}">
                      <a16:colId xmlns:a16="http://schemas.microsoft.com/office/drawing/2014/main" val="440969495"/>
                    </a:ext>
                  </a:extLst>
                </a:gridCol>
                <a:gridCol w="1786393">
                  <a:extLst>
                    <a:ext uri="{9D8B030D-6E8A-4147-A177-3AD203B41FA5}">
                      <a16:colId xmlns:a16="http://schemas.microsoft.com/office/drawing/2014/main" val="1491952253"/>
                    </a:ext>
                  </a:extLst>
                </a:gridCol>
                <a:gridCol w="1786393">
                  <a:extLst>
                    <a:ext uri="{9D8B030D-6E8A-4147-A177-3AD203B41FA5}">
                      <a16:colId xmlns:a16="http://schemas.microsoft.com/office/drawing/2014/main" val="1550268379"/>
                    </a:ext>
                  </a:extLst>
                </a:gridCol>
              </a:tblGrid>
              <a:tr h="218191">
                <a:tc>
                  <a:txBody>
                    <a:bodyPr/>
                    <a:lstStyle/>
                    <a:p>
                      <a:pPr algn="ctr" fontAlgn="ctr">
                        <a:buNone/>
                      </a:pPr>
                      <a:r>
                        <a:rPr lang="es-CO" sz="1050" b="1" i="0" u="none" strike="noStrike" dirty="0">
                          <a:solidFill>
                            <a:srgbClr val="0097A7"/>
                          </a:solidFill>
                          <a:effectLst/>
                          <a:latin typeface="Roboto" panose="02000000000000000000" pitchFamily="2" charset="0"/>
                        </a:rPr>
                        <a:t>CALIFICACIÓN​</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s-CO" sz="1050" b="1" i="0" u="none" strike="noStrike" dirty="0">
                          <a:solidFill>
                            <a:srgbClr val="0097A7"/>
                          </a:solidFill>
                          <a:effectLst/>
                          <a:latin typeface="Roboto" panose="02000000000000000000" pitchFamily="2" charset="0"/>
                        </a:rPr>
                        <a:t>PRIMER SEMESTRE 2025</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s-CO" sz="1050" b="1" i="0" u="none" strike="noStrike" dirty="0">
                          <a:solidFill>
                            <a:srgbClr val="0097A7"/>
                          </a:solidFill>
                          <a:effectLst/>
                          <a:latin typeface="Roboto" panose="02000000000000000000" pitchFamily="2" charset="0"/>
                        </a:rPr>
                        <a:t>SEGUNDO SEMESTRE 2025</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730374677"/>
                  </a:ext>
                </a:extLst>
              </a:tr>
              <a:tr h="121684">
                <a:tc>
                  <a:txBody>
                    <a:bodyPr/>
                    <a:lstStyle/>
                    <a:p>
                      <a:pPr algn="l" fontAlgn="b">
                        <a:buNone/>
                      </a:pPr>
                      <a:r>
                        <a:rPr lang="es-CO" sz="1050" b="0" i="0" u="none" strike="noStrike">
                          <a:solidFill>
                            <a:srgbClr val="0097A7"/>
                          </a:solidFill>
                          <a:effectLst/>
                          <a:latin typeface="Roboto" panose="02000000000000000000" pitchFamily="2" charset="0"/>
                        </a:rPr>
                        <a:t>EXCELENTE</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r>
                        <a:rPr lang="es-CO" sz="1050" b="0" i="0" u="none" strike="noStrike">
                          <a:solidFill>
                            <a:srgbClr val="0097A7"/>
                          </a:solidFill>
                          <a:effectLst/>
                          <a:latin typeface="Roboto" panose="02000000000000000000" pitchFamily="2" charset="0"/>
                        </a:rPr>
                        <a:t>                         18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r>
                        <a:rPr lang="es-CO" sz="1050" b="0" i="0" u="none" strike="noStrike">
                          <a:solidFill>
                            <a:srgbClr val="0097A7"/>
                          </a:solidFill>
                          <a:effectLst/>
                          <a:latin typeface="Roboto" panose="02000000000000000000" pitchFamily="2" charset="0"/>
                        </a:rPr>
                        <a:t>                           5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234589772"/>
                  </a:ext>
                </a:extLst>
              </a:tr>
              <a:tr h="121684">
                <a:tc>
                  <a:txBody>
                    <a:bodyPr/>
                    <a:lstStyle/>
                    <a:p>
                      <a:pPr algn="l" fontAlgn="b">
                        <a:buNone/>
                      </a:pPr>
                      <a:r>
                        <a:rPr lang="es-CO" sz="1050" b="0" i="0" u="none" strike="noStrike">
                          <a:solidFill>
                            <a:srgbClr val="0097A7"/>
                          </a:solidFill>
                          <a:effectLst/>
                          <a:latin typeface="Roboto" panose="02000000000000000000" pitchFamily="2" charset="0"/>
                        </a:rPr>
                        <a:t>BUENO</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r>
                        <a:rPr lang="es-CO" sz="1050" b="0" i="0" u="none" strike="noStrike">
                          <a:solidFill>
                            <a:srgbClr val="0097A7"/>
                          </a:solidFill>
                          <a:effectLst/>
                          <a:latin typeface="Roboto" panose="02000000000000000000" pitchFamily="2" charset="0"/>
                        </a:rPr>
                        <a:t>                          -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r>
                        <a:rPr lang="es-CO" sz="1050" b="0" i="0" u="none" strike="noStrike">
                          <a:solidFill>
                            <a:srgbClr val="0097A7"/>
                          </a:solidFill>
                          <a:effectLst/>
                          <a:latin typeface="Roboto" panose="02000000000000000000" pitchFamily="2" charset="0"/>
                        </a:rPr>
                        <a:t>                           1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97402994"/>
                  </a:ext>
                </a:extLst>
              </a:tr>
              <a:tr h="121684">
                <a:tc>
                  <a:txBody>
                    <a:bodyPr/>
                    <a:lstStyle/>
                    <a:p>
                      <a:pPr algn="l" fontAlgn="b">
                        <a:buNone/>
                      </a:pPr>
                      <a:r>
                        <a:rPr lang="es-CO" sz="1050" b="0" i="0" u="none" strike="noStrike">
                          <a:solidFill>
                            <a:srgbClr val="0097A7"/>
                          </a:solidFill>
                          <a:effectLst/>
                          <a:latin typeface="Roboto" panose="02000000000000000000" pitchFamily="2" charset="0"/>
                        </a:rPr>
                        <a:t>REGULAR</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r>
                        <a:rPr lang="es-CO" sz="1050" b="0" i="0" u="none" strike="noStrike" dirty="0">
                          <a:solidFill>
                            <a:srgbClr val="0097A7"/>
                          </a:solidFill>
                          <a:effectLst/>
                          <a:latin typeface="Roboto" panose="02000000000000000000" pitchFamily="2" charset="0"/>
                        </a:rPr>
                        <a:t>                           2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r>
                        <a:rPr lang="es-CO" sz="1050" b="0" i="0" u="none" strike="noStrike">
                          <a:solidFill>
                            <a:srgbClr val="0097A7"/>
                          </a:solidFill>
                          <a:effectLst/>
                          <a:latin typeface="Roboto" panose="02000000000000000000" pitchFamily="2" charset="0"/>
                        </a:rPr>
                        <a:t>                          -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296001306"/>
                  </a:ext>
                </a:extLst>
              </a:tr>
              <a:tr h="121684">
                <a:tc>
                  <a:txBody>
                    <a:bodyPr/>
                    <a:lstStyle/>
                    <a:p>
                      <a:pPr algn="l" fontAlgn="b">
                        <a:buNone/>
                      </a:pPr>
                      <a:r>
                        <a:rPr lang="es-CO" sz="1050" b="0" i="0" u="none" strike="noStrike">
                          <a:solidFill>
                            <a:srgbClr val="0097A7"/>
                          </a:solidFill>
                          <a:effectLst/>
                          <a:latin typeface="Roboto" panose="02000000000000000000" pitchFamily="2" charset="0"/>
                        </a:rPr>
                        <a:t>MALO</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r>
                        <a:rPr lang="es-CO" sz="1050" b="0" i="0" u="none" strike="noStrike">
                          <a:solidFill>
                            <a:srgbClr val="0097A7"/>
                          </a:solidFill>
                          <a:effectLst/>
                          <a:latin typeface="Roboto" panose="02000000000000000000" pitchFamily="2" charset="0"/>
                        </a:rPr>
                        <a:t>                           1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r>
                        <a:rPr lang="es-CO" sz="1050" b="0" i="0" u="none" strike="noStrike">
                          <a:solidFill>
                            <a:srgbClr val="0097A7"/>
                          </a:solidFill>
                          <a:effectLst/>
                          <a:latin typeface="Roboto" panose="02000000000000000000" pitchFamily="2" charset="0"/>
                        </a:rPr>
                        <a:t>                          -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213197467"/>
                  </a:ext>
                </a:extLst>
              </a:tr>
              <a:tr h="121684">
                <a:tc>
                  <a:txBody>
                    <a:bodyPr/>
                    <a:lstStyle/>
                    <a:p>
                      <a:pPr algn="l" fontAlgn="b">
                        <a:buNone/>
                      </a:pPr>
                      <a:r>
                        <a:rPr lang="es-CO" sz="1050" b="0" i="0" u="none" strike="noStrike">
                          <a:solidFill>
                            <a:srgbClr val="0097A7"/>
                          </a:solidFill>
                          <a:effectLst/>
                          <a:latin typeface="Roboto" panose="02000000000000000000" pitchFamily="2" charset="0"/>
                        </a:rPr>
                        <a:t>MUY MALO</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r>
                        <a:rPr lang="es-CO" sz="1050" b="0" i="0" u="none" strike="noStrike" dirty="0">
                          <a:solidFill>
                            <a:srgbClr val="0097A7"/>
                          </a:solidFill>
                          <a:effectLst/>
                          <a:latin typeface="Roboto" panose="02000000000000000000" pitchFamily="2" charset="0"/>
                        </a:rPr>
                        <a:t>                           2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r>
                        <a:rPr lang="es-CO" sz="1050" b="0" i="0" u="none" strike="noStrike">
                          <a:solidFill>
                            <a:srgbClr val="0097A7"/>
                          </a:solidFill>
                          <a:effectLst/>
                          <a:latin typeface="Roboto" panose="02000000000000000000" pitchFamily="2" charset="0"/>
                        </a:rPr>
                        <a:t>                          -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091743425"/>
                  </a:ext>
                </a:extLst>
              </a:tr>
              <a:tr h="121684">
                <a:tc>
                  <a:txBody>
                    <a:bodyPr/>
                    <a:lstStyle/>
                    <a:p>
                      <a:pPr algn="r" fontAlgn="b">
                        <a:buNone/>
                      </a:pPr>
                      <a:r>
                        <a:rPr lang="es-CO" sz="1050" b="1" i="0" u="none" strike="noStrike">
                          <a:solidFill>
                            <a:srgbClr val="0097A7"/>
                          </a:solidFill>
                          <a:effectLst/>
                          <a:latin typeface="Roboto" panose="02000000000000000000" pitchFamily="2" charset="0"/>
                        </a:rPr>
                        <a:t>TOTAL​</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r>
                        <a:rPr lang="es-CO" sz="1050" b="1" i="0" u="none" strike="noStrike">
                          <a:solidFill>
                            <a:srgbClr val="0097A7"/>
                          </a:solidFill>
                          <a:effectLst/>
                          <a:latin typeface="Roboto" panose="02000000000000000000" pitchFamily="2" charset="0"/>
                        </a:rPr>
                        <a:t>                         23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r>
                        <a:rPr lang="es-CO" sz="1050" b="1" i="0" u="none" strike="noStrike" dirty="0">
                          <a:solidFill>
                            <a:srgbClr val="0097A7"/>
                          </a:solidFill>
                          <a:effectLst/>
                          <a:latin typeface="Roboto" panose="02000000000000000000" pitchFamily="2" charset="0"/>
                        </a:rPr>
                        <a:t>                           6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864178292"/>
                  </a:ext>
                </a:extLst>
              </a:tr>
            </a:tbl>
          </a:graphicData>
        </a:graphic>
      </p:graphicFrame>
      <p:graphicFrame>
        <p:nvGraphicFramePr>
          <p:cNvPr id="2" name="Gráfico 1" descr="Gráfica comparativa de la calificación otorgada a las condiciones de accesibilidad de la vivienda de protección para personas con discapacidad. En el segundo semestre de 2025 los resultados reflejan una percepción favorable por parte de los usuarios.">
            <a:extLst>
              <a:ext uri="{FF2B5EF4-FFF2-40B4-BE49-F238E27FC236}">
                <a16:creationId xmlns:a16="http://schemas.microsoft.com/office/drawing/2014/main" id="{55BA2EF7-9C1B-C02B-0E3D-DA8DAA663D1B}"/>
              </a:ext>
            </a:extLst>
          </p:cNvPr>
          <p:cNvGraphicFramePr/>
          <p:nvPr>
            <p:extLst>
              <p:ext uri="{D42A27DB-BD31-4B8C-83A1-F6EECF244321}">
                <p14:modId xmlns:p14="http://schemas.microsoft.com/office/powerpoint/2010/main" val="743957931"/>
              </p:ext>
            </p:extLst>
          </p:nvPr>
        </p:nvGraphicFramePr>
        <p:xfrm>
          <a:off x="1589823" y="2478149"/>
          <a:ext cx="6484606" cy="220340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40853544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68">
          <a:extLst>
            <a:ext uri="{FF2B5EF4-FFF2-40B4-BE49-F238E27FC236}">
              <a16:creationId xmlns:a16="http://schemas.microsoft.com/office/drawing/2014/main" id="{1C5B1CDC-EFF6-4019-C842-7AD4A2649690}"/>
            </a:ext>
          </a:extLst>
        </p:cNvPr>
        <p:cNvGrpSpPr/>
        <p:nvPr/>
      </p:nvGrpSpPr>
      <p:grpSpPr>
        <a:xfrm>
          <a:off x="0" y="0"/>
          <a:ext cx="0" cy="0"/>
          <a:chOff x="0" y="0"/>
          <a:chExt cx="0" cy="0"/>
        </a:xfrm>
      </p:grpSpPr>
      <p:sp>
        <p:nvSpPr>
          <p:cNvPr id="3" name="Título 2">
            <a:extLst>
              <a:ext uri="{FF2B5EF4-FFF2-40B4-BE49-F238E27FC236}">
                <a16:creationId xmlns:a16="http://schemas.microsoft.com/office/drawing/2014/main" id="{6D260576-1604-5BCC-65CF-8F8FBA1A2CBC}"/>
              </a:ext>
            </a:extLst>
          </p:cNvPr>
          <p:cNvSpPr>
            <a:spLocks noGrp="1"/>
          </p:cNvSpPr>
          <p:nvPr>
            <p:ph type="title" idx="4294967295"/>
          </p:nvPr>
        </p:nvSpPr>
        <p:spPr>
          <a:xfrm>
            <a:off x="628650" y="-993775"/>
            <a:ext cx="7886700" cy="993775"/>
          </a:xfrm>
          <a:prstGeom prst="rect">
            <a:avLst/>
          </a:prstGeom>
        </p:spPr>
        <p:txBody>
          <a:bodyPr anchor="b"/>
          <a:lstStyle/>
          <a:p>
            <a:r>
              <a:rPr lang="es-ES" dirty="0"/>
              <a:t>CONCLUSIONES Y RECOMENDACIONES ENCUESTA DEL PROGRAMA DE PROTECCIÓN Y ASISTENCIA</a:t>
            </a:r>
            <a:endParaRPr lang="es-CO" dirty="0"/>
          </a:p>
        </p:txBody>
      </p:sp>
      <p:sp>
        <p:nvSpPr>
          <p:cNvPr id="70" name="Google Shape;70;p11">
            <a:extLst>
              <a:ext uri="{FF2B5EF4-FFF2-40B4-BE49-F238E27FC236}">
                <a16:creationId xmlns:a16="http://schemas.microsoft.com/office/drawing/2014/main" id="{71E1F4B0-DB41-0A75-4512-14B1865DC89E}"/>
              </a:ext>
              <a:ext uri="{C183D7F6-B498-43B3-948B-1728B52AA6E4}">
                <adec:decorative xmlns:adec="http://schemas.microsoft.com/office/drawing/2017/decorative" val="1"/>
              </a:ext>
            </a:extLst>
          </p:cNvPr>
          <p:cNvSpPr txBox="1"/>
          <p:nvPr/>
        </p:nvSpPr>
        <p:spPr>
          <a:xfrm>
            <a:off x="1973275" y="0"/>
            <a:ext cx="6509418" cy="431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s-419" sz="2200" b="1" dirty="0">
                <a:solidFill>
                  <a:srgbClr val="00385F"/>
                </a:solidFill>
                <a:latin typeface="Montserrat"/>
                <a:ea typeface="Montserrat"/>
                <a:cs typeface="Montserrat"/>
                <a:sym typeface="Montserrat"/>
              </a:rPr>
              <a:t>CONCLUSIONES Y RECOMENDACIONES</a:t>
            </a:r>
            <a:endParaRPr sz="2200" b="1" dirty="0">
              <a:solidFill>
                <a:srgbClr val="00385F"/>
              </a:solidFill>
              <a:latin typeface="Montserrat"/>
              <a:ea typeface="Montserrat"/>
              <a:cs typeface="Montserrat"/>
              <a:sym typeface="Montserrat"/>
            </a:endParaRPr>
          </a:p>
        </p:txBody>
      </p:sp>
      <p:sp>
        <p:nvSpPr>
          <p:cNvPr id="2" name="Google Shape;71;p11">
            <a:extLst>
              <a:ext uri="{FF2B5EF4-FFF2-40B4-BE49-F238E27FC236}">
                <a16:creationId xmlns:a16="http://schemas.microsoft.com/office/drawing/2014/main" id="{E8D63E7C-F8D5-9E3F-98CF-7E57C704AB00}"/>
              </a:ext>
            </a:extLst>
          </p:cNvPr>
          <p:cNvSpPr txBox="1"/>
          <p:nvPr/>
        </p:nvSpPr>
        <p:spPr>
          <a:xfrm>
            <a:off x="1973275" y="522000"/>
            <a:ext cx="5932800" cy="4363200"/>
          </a:xfrm>
          <a:prstGeom prst="rect">
            <a:avLst/>
          </a:prstGeom>
          <a:noFill/>
          <a:ln>
            <a:noFill/>
          </a:ln>
        </p:spPr>
        <p:txBody>
          <a:bodyPr spcFirstLastPara="1" wrap="square" lIns="91425" tIns="91425" rIns="91425" bIns="91425" anchor="t" anchorCtr="0">
            <a:noAutofit/>
          </a:bodyPr>
          <a:lstStyle/>
          <a:p>
            <a:pPr algn="just"/>
            <a:r>
              <a:rPr lang="es-ES" b="1" dirty="0">
                <a:solidFill>
                  <a:srgbClr val="0097A7"/>
                </a:solidFill>
                <a:latin typeface="Roboto"/>
                <a:ea typeface="Roboto"/>
                <a:cs typeface="Roboto"/>
              </a:rPr>
              <a:t>1.</a:t>
            </a:r>
            <a:r>
              <a:rPr lang="es-ES" dirty="0">
                <a:solidFill>
                  <a:srgbClr val="0097A7"/>
                </a:solidFill>
                <a:latin typeface="Roboto"/>
                <a:ea typeface="Roboto"/>
                <a:cs typeface="Roboto"/>
              </a:rPr>
              <a:t> Frente al periodo anterior se presenta un incremento del 1,04% en la satisfacción de los usuarios del Programa de Protección y Asistencia (94,86% en el segundo semestre de 2025 frene al 93,82% del primer semestre de 2025).</a:t>
            </a:r>
          </a:p>
          <a:p>
            <a:pPr algn="just"/>
            <a:endParaRPr lang="es-ES" dirty="0">
              <a:solidFill>
                <a:srgbClr val="0097A7"/>
              </a:solidFill>
              <a:latin typeface="Roboto"/>
              <a:ea typeface="Roboto"/>
              <a:cs typeface="Roboto"/>
            </a:endParaRPr>
          </a:p>
          <a:p>
            <a:pPr algn="just"/>
            <a:r>
              <a:rPr lang="es-ES" b="1" dirty="0">
                <a:solidFill>
                  <a:srgbClr val="0097A7"/>
                </a:solidFill>
                <a:latin typeface="Roboto"/>
                <a:ea typeface="Roboto"/>
                <a:cs typeface="Roboto"/>
              </a:rPr>
              <a:t>2.</a:t>
            </a:r>
            <a:r>
              <a:rPr lang="es-ES" dirty="0">
                <a:solidFill>
                  <a:srgbClr val="0097A7"/>
                </a:solidFill>
                <a:latin typeface="Roboto"/>
                <a:ea typeface="Roboto"/>
                <a:cs typeface="Roboto"/>
              </a:rPr>
              <a:t> Por Unidades Regionales y el Nivel Central, se presentan los siguientes resultados, en su orden: i) Unidad Regional Orinoquía (100%), </a:t>
            </a:r>
            <a:r>
              <a:rPr lang="es-ES" dirty="0" err="1">
                <a:solidFill>
                  <a:srgbClr val="0097A7"/>
                </a:solidFill>
                <a:latin typeface="Roboto"/>
                <a:ea typeface="Roboto"/>
                <a:cs typeface="Roboto"/>
              </a:rPr>
              <a:t>ii</a:t>
            </a:r>
            <a:r>
              <a:rPr lang="es-ES" dirty="0">
                <a:solidFill>
                  <a:srgbClr val="0097A7"/>
                </a:solidFill>
                <a:latin typeface="Roboto"/>
                <a:ea typeface="Roboto"/>
                <a:cs typeface="Roboto"/>
              </a:rPr>
              <a:t>) Unidad Regional Nororiental (98,21%), </a:t>
            </a:r>
            <a:r>
              <a:rPr lang="es-ES" dirty="0" err="1">
                <a:solidFill>
                  <a:srgbClr val="0097A7"/>
                </a:solidFill>
                <a:latin typeface="Roboto"/>
                <a:ea typeface="Roboto"/>
                <a:cs typeface="Roboto"/>
              </a:rPr>
              <a:t>iii</a:t>
            </a:r>
            <a:r>
              <a:rPr lang="es-ES" dirty="0">
                <a:solidFill>
                  <a:srgbClr val="0097A7"/>
                </a:solidFill>
                <a:latin typeface="Roboto"/>
                <a:ea typeface="Roboto"/>
                <a:cs typeface="Roboto"/>
              </a:rPr>
              <a:t>) Unidad Regional Caribe (97,22%), </a:t>
            </a:r>
            <a:r>
              <a:rPr lang="es-ES" dirty="0" err="1">
                <a:solidFill>
                  <a:srgbClr val="0097A7"/>
                </a:solidFill>
                <a:latin typeface="Roboto"/>
                <a:ea typeface="Roboto"/>
                <a:cs typeface="Roboto"/>
              </a:rPr>
              <a:t>iv</a:t>
            </a:r>
            <a:r>
              <a:rPr lang="es-ES" dirty="0">
                <a:solidFill>
                  <a:srgbClr val="0097A7"/>
                </a:solidFill>
                <a:latin typeface="Roboto"/>
                <a:ea typeface="Roboto"/>
                <a:cs typeface="Roboto"/>
              </a:rPr>
              <a:t>) Unidad Regional Centro Sur (94,44%), v) Unidad Regional Noroccidental (94,64%), vi) Nivel Central (93,33%), </a:t>
            </a:r>
            <a:r>
              <a:rPr lang="es-ES" dirty="0" err="1">
                <a:solidFill>
                  <a:srgbClr val="0097A7"/>
                </a:solidFill>
                <a:latin typeface="Roboto"/>
                <a:ea typeface="Roboto"/>
                <a:cs typeface="Roboto"/>
              </a:rPr>
              <a:t>vii</a:t>
            </a:r>
            <a:r>
              <a:rPr lang="es-ES" dirty="0">
                <a:solidFill>
                  <a:srgbClr val="0097A7"/>
                </a:solidFill>
                <a:latin typeface="Roboto"/>
                <a:ea typeface="Roboto"/>
                <a:cs typeface="Roboto"/>
              </a:rPr>
              <a:t>) Unidad Regional Eje Cafetero (92,86%), y </a:t>
            </a:r>
            <a:r>
              <a:rPr lang="es-ES" dirty="0" err="1">
                <a:solidFill>
                  <a:srgbClr val="0097A7"/>
                </a:solidFill>
                <a:latin typeface="Roboto"/>
                <a:ea typeface="Roboto"/>
                <a:cs typeface="Roboto"/>
              </a:rPr>
              <a:t>viii</a:t>
            </a:r>
            <a:r>
              <a:rPr lang="es-ES" dirty="0">
                <a:solidFill>
                  <a:srgbClr val="0097A7"/>
                </a:solidFill>
                <a:latin typeface="Roboto"/>
                <a:ea typeface="Roboto"/>
                <a:cs typeface="Roboto"/>
              </a:rPr>
              <a:t>) Unidad Regional Pacífico (91,07%).</a:t>
            </a:r>
          </a:p>
          <a:p>
            <a:pPr algn="just"/>
            <a:endParaRPr lang="es-ES" dirty="0">
              <a:solidFill>
                <a:srgbClr val="0097A7"/>
              </a:solidFill>
              <a:latin typeface="Roboto"/>
              <a:ea typeface="Roboto"/>
              <a:cs typeface="Roboto"/>
            </a:endParaRPr>
          </a:p>
          <a:p>
            <a:pPr algn="just"/>
            <a:r>
              <a:rPr lang="es-ES" b="1" dirty="0">
                <a:solidFill>
                  <a:srgbClr val="0097A7"/>
                </a:solidFill>
                <a:latin typeface="Roboto"/>
                <a:ea typeface="Roboto"/>
                <a:cs typeface="Roboto"/>
              </a:rPr>
              <a:t>3.</a:t>
            </a:r>
            <a:r>
              <a:rPr lang="es-ES" dirty="0">
                <a:solidFill>
                  <a:srgbClr val="0097A7"/>
                </a:solidFill>
                <a:latin typeface="Roboto"/>
                <a:ea typeface="Roboto"/>
                <a:cs typeface="Roboto"/>
              </a:rPr>
              <a:t> El Nivel Central y las Unidades Regional Centro Sur y Pacífico bajaron los puntajes frente al periodo anterior (en el -1,02%, -2,88%, y -5,99%, respectivamente). Las demás Unidades Regionales incrementaron los índices de satisfacción en el siguiente orden: Unidad Regional Caribe (4,46%), Noroccidental (3,91%), Unidad Regional Nororiental (3,80%), Unidad Orinoquía (2,50%) y Eje Cafetero (1,68%).</a:t>
            </a:r>
          </a:p>
        </p:txBody>
      </p:sp>
    </p:spTree>
    <p:extLst>
      <p:ext uri="{BB962C8B-B14F-4D97-AF65-F5344CB8AC3E}">
        <p14:creationId xmlns:p14="http://schemas.microsoft.com/office/powerpoint/2010/main" val="62132028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68">
          <a:extLst>
            <a:ext uri="{FF2B5EF4-FFF2-40B4-BE49-F238E27FC236}">
              <a16:creationId xmlns:a16="http://schemas.microsoft.com/office/drawing/2014/main" id="{8FF587F5-E117-A43A-0ED0-AB2BAB91CF85}"/>
            </a:ext>
          </a:extLst>
        </p:cNvPr>
        <p:cNvGrpSpPr/>
        <p:nvPr/>
      </p:nvGrpSpPr>
      <p:grpSpPr>
        <a:xfrm>
          <a:off x="0" y="0"/>
          <a:ext cx="0" cy="0"/>
          <a:chOff x="0" y="0"/>
          <a:chExt cx="0" cy="0"/>
        </a:xfrm>
      </p:grpSpPr>
      <p:sp>
        <p:nvSpPr>
          <p:cNvPr id="3" name="Título 2">
            <a:extLst>
              <a:ext uri="{FF2B5EF4-FFF2-40B4-BE49-F238E27FC236}">
                <a16:creationId xmlns:a16="http://schemas.microsoft.com/office/drawing/2014/main" id="{8FA182B8-C4B2-2CDD-C265-89D0C9478A66}"/>
              </a:ext>
            </a:extLst>
          </p:cNvPr>
          <p:cNvSpPr>
            <a:spLocks noGrp="1"/>
          </p:cNvSpPr>
          <p:nvPr>
            <p:ph type="title" idx="4294967295"/>
          </p:nvPr>
        </p:nvSpPr>
        <p:spPr>
          <a:xfrm>
            <a:off x="628650" y="-993775"/>
            <a:ext cx="7886700" cy="993775"/>
          </a:xfrm>
          <a:prstGeom prst="rect">
            <a:avLst/>
          </a:prstGeom>
        </p:spPr>
        <p:txBody>
          <a:bodyPr anchor="b"/>
          <a:lstStyle/>
          <a:p>
            <a:r>
              <a:rPr lang="es-ES" dirty="0"/>
              <a:t>CONTINUACIÓN CONCLUSIONES Y RECOMENDACIONES ENCUESTA DEL PROGRAMA DE PROTECCIÓN Y ASISTENCIA</a:t>
            </a:r>
            <a:endParaRPr lang="es-CO" dirty="0"/>
          </a:p>
        </p:txBody>
      </p:sp>
      <p:sp>
        <p:nvSpPr>
          <p:cNvPr id="70" name="Google Shape;70;p11">
            <a:extLst>
              <a:ext uri="{FF2B5EF4-FFF2-40B4-BE49-F238E27FC236}">
                <a16:creationId xmlns:a16="http://schemas.microsoft.com/office/drawing/2014/main" id="{63AD86F3-2A1C-9C2A-AD5A-8ED5AC5128E4}"/>
              </a:ext>
              <a:ext uri="{C183D7F6-B498-43B3-948B-1728B52AA6E4}">
                <adec:decorative xmlns:adec="http://schemas.microsoft.com/office/drawing/2017/decorative" val="1"/>
              </a:ext>
            </a:extLst>
          </p:cNvPr>
          <p:cNvSpPr txBox="1"/>
          <p:nvPr/>
        </p:nvSpPr>
        <p:spPr>
          <a:xfrm>
            <a:off x="1973275" y="0"/>
            <a:ext cx="6509418" cy="431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s-419" sz="2200" b="1" dirty="0">
                <a:solidFill>
                  <a:srgbClr val="00385F"/>
                </a:solidFill>
                <a:latin typeface="Montserrat"/>
                <a:ea typeface="Montserrat"/>
                <a:cs typeface="Montserrat"/>
                <a:sym typeface="Montserrat"/>
              </a:rPr>
              <a:t>CONCLUSIONES Y RECOMENDACIONES</a:t>
            </a:r>
            <a:endParaRPr sz="2200" b="1" dirty="0">
              <a:solidFill>
                <a:srgbClr val="00385F"/>
              </a:solidFill>
              <a:latin typeface="Montserrat"/>
              <a:ea typeface="Montserrat"/>
              <a:cs typeface="Montserrat"/>
              <a:sym typeface="Montserrat"/>
            </a:endParaRPr>
          </a:p>
        </p:txBody>
      </p:sp>
      <p:sp>
        <p:nvSpPr>
          <p:cNvPr id="2" name="Google Shape;71;p11">
            <a:extLst>
              <a:ext uri="{FF2B5EF4-FFF2-40B4-BE49-F238E27FC236}">
                <a16:creationId xmlns:a16="http://schemas.microsoft.com/office/drawing/2014/main" id="{3469F7E3-70D8-49D2-6EC3-D0F4E8C24AB6}"/>
              </a:ext>
            </a:extLst>
          </p:cNvPr>
          <p:cNvSpPr txBox="1"/>
          <p:nvPr/>
        </p:nvSpPr>
        <p:spPr>
          <a:xfrm>
            <a:off x="1973274" y="522000"/>
            <a:ext cx="5932800" cy="4363200"/>
          </a:xfrm>
          <a:prstGeom prst="rect">
            <a:avLst/>
          </a:prstGeom>
          <a:noFill/>
          <a:ln>
            <a:noFill/>
          </a:ln>
        </p:spPr>
        <p:txBody>
          <a:bodyPr spcFirstLastPara="1" wrap="square" lIns="91425" tIns="91425" rIns="91425" bIns="91425" anchor="t" anchorCtr="0">
            <a:noAutofit/>
          </a:bodyPr>
          <a:lstStyle/>
          <a:p>
            <a:pPr algn="just"/>
            <a:r>
              <a:rPr lang="es-ES" b="1" dirty="0">
                <a:solidFill>
                  <a:srgbClr val="0097A7"/>
                </a:solidFill>
                <a:latin typeface="Roboto"/>
                <a:ea typeface="Roboto"/>
                <a:cs typeface="Roboto"/>
              </a:rPr>
              <a:t>4.</a:t>
            </a:r>
            <a:r>
              <a:rPr lang="es-ES" dirty="0">
                <a:solidFill>
                  <a:srgbClr val="0097A7"/>
                </a:solidFill>
                <a:latin typeface="Roboto"/>
                <a:ea typeface="Roboto"/>
                <a:cs typeface="Roboto"/>
              </a:rPr>
              <a:t> Por focos temáticos se presentan los siguientes resultados en los índices de satisfacción: i) Trato recibido por parte de los servidores (95,89%); </a:t>
            </a:r>
            <a:r>
              <a:rPr lang="es-ES" dirty="0" err="1">
                <a:solidFill>
                  <a:srgbClr val="0097A7"/>
                </a:solidFill>
                <a:latin typeface="Roboto"/>
                <a:ea typeface="Roboto"/>
                <a:cs typeface="Roboto"/>
              </a:rPr>
              <a:t>ii</a:t>
            </a:r>
            <a:r>
              <a:rPr lang="es-ES" dirty="0">
                <a:solidFill>
                  <a:srgbClr val="0097A7"/>
                </a:solidFill>
                <a:latin typeface="Roboto"/>
                <a:ea typeface="Roboto"/>
                <a:cs typeface="Roboto"/>
              </a:rPr>
              <a:t>) Calidad del servicio prestado por el Programa (88,04%); y, </a:t>
            </a:r>
            <a:r>
              <a:rPr lang="es-ES" dirty="0" err="1">
                <a:solidFill>
                  <a:srgbClr val="0097A7"/>
                </a:solidFill>
                <a:latin typeface="Roboto"/>
                <a:ea typeface="Roboto"/>
                <a:cs typeface="Roboto"/>
              </a:rPr>
              <a:t>iii</a:t>
            </a:r>
            <a:r>
              <a:rPr lang="es-ES" dirty="0">
                <a:solidFill>
                  <a:srgbClr val="0097A7"/>
                </a:solidFill>
                <a:latin typeface="Roboto"/>
                <a:ea typeface="Roboto"/>
                <a:cs typeface="Roboto"/>
              </a:rPr>
              <a:t>) Estado de la vivienda de protección donde fue ubicado (96,58%). Se resalta la disminución obtenida en el trato recibido por los servidores, principalmente por la insatisfacción con el trato ofrecido por los Agentes a Cargo y el Grupo de Desplazamientos, que bajan en esta oportunidad en el 1,73% y 0,86%, respectivamente, comparado con el semestre anterior.</a:t>
            </a:r>
          </a:p>
          <a:p>
            <a:pPr algn="just"/>
            <a:endParaRPr lang="es-ES" dirty="0">
              <a:solidFill>
                <a:srgbClr val="0097A7"/>
              </a:solidFill>
              <a:latin typeface="Roboto"/>
              <a:ea typeface="Roboto"/>
              <a:cs typeface="Roboto"/>
            </a:endParaRPr>
          </a:p>
          <a:p>
            <a:pPr algn="just"/>
            <a:r>
              <a:rPr lang="es-ES" b="1" dirty="0">
                <a:solidFill>
                  <a:srgbClr val="0097A7"/>
                </a:solidFill>
                <a:latin typeface="Roboto"/>
                <a:ea typeface="Roboto"/>
                <a:cs typeface="Roboto"/>
              </a:rPr>
              <a:t>5.</a:t>
            </a:r>
            <a:r>
              <a:rPr lang="es-ES" dirty="0">
                <a:solidFill>
                  <a:srgbClr val="0097A7"/>
                </a:solidFill>
                <a:latin typeface="Roboto"/>
                <a:ea typeface="Roboto"/>
                <a:cs typeface="Roboto"/>
              </a:rPr>
              <a:t> Los aspectos puntuales encuestados que presentan los mayores índices de satisfacción (superiores al 90%) son, en su orden: i) Calidad en el servicio de seguridad (100%), </a:t>
            </a:r>
            <a:r>
              <a:rPr lang="es-ES" dirty="0" err="1">
                <a:solidFill>
                  <a:srgbClr val="0097A7"/>
                </a:solidFill>
                <a:latin typeface="Roboto"/>
                <a:ea typeface="Roboto"/>
                <a:cs typeface="Roboto"/>
              </a:rPr>
              <a:t>ii</a:t>
            </a:r>
            <a:r>
              <a:rPr lang="es-ES" dirty="0">
                <a:solidFill>
                  <a:srgbClr val="0097A7"/>
                </a:solidFill>
                <a:latin typeface="Roboto"/>
                <a:ea typeface="Roboto"/>
                <a:cs typeface="Roboto"/>
              </a:rPr>
              <a:t>) Estado de los elementos de dotación (97,26%), </a:t>
            </a:r>
            <a:r>
              <a:rPr lang="es-ES" dirty="0" err="1">
                <a:solidFill>
                  <a:srgbClr val="0097A7"/>
                </a:solidFill>
                <a:latin typeface="Roboto"/>
                <a:ea typeface="Roboto"/>
                <a:cs typeface="Roboto"/>
              </a:rPr>
              <a:t>iii</a:t>
            </a:r>
            <a:r>
              <a:rPr lang="es-ES" dirty="0">
                <a:solidFill>
                  <a:srgbClr val="0097A7"/>
                </a:solidFill>
                <a:latin typeface="Roboto"/>
                <a:ea typeface="Roboto"/>
                <a:cs typeface="Roboto"/>
              </a:rPr>
              <a:t>) Trato ofrecido por el grupo de desplazamientos (97,26%), </a:t>
            </a:r>
            <a:r>
              <a:rPr lang="es-ES" dirty="0" err="1">
                <a:solidFill>
                  <a:srgbClr val="0097A7"/>
                </a:solidFill>
                <a:latin typeface="Roboto"/>
                <a:ea typeface="Roboto"/>
                <a:cs typeface="Roboto"/>
              </a:rPr>
              <a:t>iv</a:t>
            </a:r>
            <a:r>
              <a:rPr lang="es-ES" dirty="0">
                <a:solidFill>
                  <a:srgbClr val="0097A7"/>
                </a:solidFill>
                <a:latin typeface="Roboto"/>
                <a:ea typeface="Roboto"/>
                <a:cs typeface="Roboto"/>
              </a:rPr>
              <a:t>) Calidad en el apoyo psicológico (95,89%), v) Trato ofrecido por los psicólogos (95,89%), vi) Estado de la vivienda (95,89%) y </a:t>
            </a:r>
            <a:r>
              <a:rPr lang="es-ES" dirty="0" err="1">
                <a:solidFill>
                  <a:srgbClr val="0097A7"/>
                </a:solidFill>
                <a:latin typeface="Roboto"/>
                <a:ea typeface="Roboto"/>
                <a:cs typeface="Roboto"/>
              </a:rPr>
              <a:t>vii</a:t>
            </a:r>
            <a:r>
              <a:rPr lang="es-ES" dirty="0">
                <a:solidFill>
                  <a:srgbClr val="0097A7"/>
                </a:solidFill>
                <a:latin typeface="Roboto"/>
                <a:ea typeface="Roboto"/>
                <a:cs typeface="Roboto"/>
              </a:rPr>
              <a:t>) Trato ofrecido por los agentes a cargo (93,24%).</a:t>
            </a:r>
          </a:p>
          <a:p>
            <a:pPr algn="just"/>
            <a:endParaRPr lang="es-ES" dirty="0">
              <a:solidFill>
                <a:srgbClr val="0097A7"/>
              </a:solidFill>
              <a:latin typeface="Roboto"/>
              <a:ea typeface="Roboto"/>
              <a:cs typeface="Roboto"/>
            </a:endParaRPr>
          </a:p>
          <a:p>
            <a:pPr algn="just"/>
            <a:r>
              <a:rPr lang="es-ES" b="1" dirty="0">
                <a:solidFill>
                  <a:srgbClr val="0097A7"/>
                </a:solidFill>
                <a:latin typeface="Roboto"/>
                <a:ea typeface="Roboto"/>
                <a:cs typeface="Roboto"/>
              </a:rPr>
              <a:t>6.</a:t>
            </a:r>
            <a:r>
              <a:rPr lang="es-ES" dirty="0">
                <a:solidFill>
                  <a:srgbClr val="0097A7"/>
                </a:solidFill>
                <a:latin typeface="Roboto"/>
                <a:ea typeface="Roboto"/>
                <a:cs typeface="Roboto"/>
              </a:rPr>
              <a:t> El aspecto que presenta el menor índice de satisfacción es el Tiempos de respuesta a PQRS (82,19%).</a:t>
            </a:r>
          </a:p>
        </p:txBody>
      </p:sp>
    </p:spTree>
    <p:extLst>
      <p:ext uri="{BB962C8B-B14F-4D97-AF65-F5344CB8AC3E}">
        <p14:creationId xmlns:p14="http://schemas.microsoft.com/office/powerpoint/2010/main" val="1366639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8"/>
        <p:cNvGrpSpPr/>
        <p:nvPr/>
      </p:nvGrpSpPr>
      <p:grpSpPr>
        <a:xfrm>
          <a:off x="0" y="0"/>
          <a:ext cx="0" cy="0"/>
          <a:chOff x="0" y="0"/>
          <a:chExt cx="0" cy="0"/>
        </a:xfrm>
      </p:grpSpPr>
      <p:sp>
        <p:nvSpPr>
          <p:cNvPr id="39" name="Google Shape;39;p8"/>
          <p:cNvSpPr txBox="1">
            <a:spLocks noGrp="1"/>
          </p:cNvSpPr>
          <p:nvPr>
            <p:ph type="title" idx="4294967295"/>
          </p:nvPr>
        </p:nvSpPr>
        <p:spPr>
          <a:xfrm>
            <a:off x="1973275" y="0"/>
            <a:ext cx="6958454" cy="621462"/>
          </a:xfrm>
          <a:prstGeom prst="rect">
            <a:avLst/>
          </a:prstGeom>
          <a:noFill/>
          <a:ln>
            <a:noFill/>
            <a:prstDash/>
          </a:ln>
          <a:effectLst/>
        </p:spPr>
        <p:txBody>
          <a:bodyPr rot="0" spcFirstLastPara="1" vertOverflow="overflow" horzOverflow="overflow" vert="horz" wrap="square" lIns="91425" tIns="91425" rIns="91425" bIns="91425"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s-ES" sz="2200" b="1" i="0" u="none" strike="noStrike" kern="0" cap="none" spc="0" normalizeH="0" baseline="0" noProof="0" dirty="0">
                <a:ln>
                  <a:noFill/>
                </a:ln>
                <a:solidFill>
                  <a:srgbClr val="00385F"/>
                </a:solidFill>
                <a:effectLst/>
                <a:uLnTx/>
                <a:uFillTx/>
                <a:latin typeface="Montserrat"/>
                <a:ea typeface="Montserrat"/>
                <a:cs typeface="Montserrat"/>
                <a:sym typeface="Montserrat"/>
              </a:rPr>
              <a:t>MECANISMOS DISPUESTOS POR LA ENTIDAD</a:t>
            </a:r>
            <a:endParaRPr kumimoji="0" lang="es-419" sz="2200" b="1" i="0" u="none" strike="noStrike" kern="0" cap="none" spc="0" normalizeH="0" baseline="0" noProof="0" dirty="0">
              <a:ln>
                <a:noFill/>
              </a:ln>
              <a:solidFill>
                <a:srgbClr val="00385F"/>
              </a:solidFill>
              <a:effectLst/>
              <a:uLnTx/>
              <a:uFillTx/>
              <a:latin typeface="Montserrat"/>
              <a:ea typeface="Montserrat"/>
              <a:cs typeface="Montserrat"/>
              <a:sym typeface="Montserrat"/>
            </a:endParaRPr>
          </a:p>
        </p:txBody>
      </p:sp>
      <p:graphicFrame>
        <p:nvGraphicFramePr>
          <p:cNvPr id="7" name="Tabla 6">
            <a:extLst>
              <a:ext uri="{FF2B5EF4-FFF2-40B4-BE49-F238E27FC236}">
                <a16:creationId xmlns:a16="http://schemas.microsoft.com/office/drawing/2014/main" id="{37F4B404-C74D-FDFC-3CB3-095627698058}"/>
              </a:ext>
            </a:extLst>
          </p:cNvPr>
          <p:cNvGraphicFramePr>
            <a:graphicFrameLocks noGrp="1"/>
          </p:cNvGraphicFramePr>
          <p:nvPr>
            <p:extLst>
              <p:ext uri="{D42A27DB-BD31-4B8C-83A1-F6EECF244321}">
                <p14:modId xmlns:p14="http://schemas.microsoft.com/office/powerpoint/2010/main" val="2496035278"/>
              </p:ext>
            </p:extLst>
          </p:nvPr>
        </p:nvGraphicFramePr>
        <p:xfrm>
          <a:off x="1758644" y="483571"/>
          <a:ext cx="6271200" cy="4557432"/>
        </p:xfrm>
        <a:graphic>
          <a:graphicData uri="http://schemas.openxmlformats.org/drawingml/2006/table">
            <a:tbl>
              <a:tblPr firstRow="1" firstCol="1" bandRow="1">
                <a:tableStyleId>{5940675A-B579-460E-94D1-54222C63F5DA}</a:tableStyleId>
              </a:tblPr>
              <a:tblGrid>
                <a:gridCol w="1950010">
                  <a:extLst>
                    <a:ext uri="{9D8B030D-6E8A-4147-A177-3AD203B41FA5}">
                      <a16:colId xmlns:a16="http://schemas.microsoft.com/office/drawing/2014/main" val="1421525815"/>
                    </a:ext>
                  </a:extLst>
                </a:gridCol>
                <a:gridCol w="4321190">
                  <a:extLst>
                    <a:ext uri="{9D8B030D-6E8A-4147-A177-3AD203B41FA5}">
                      <a16:colId xmlns:a16="http://schemas.microsoft.com/office/drawing/2014/main" val="2531808709"/>
                    </a:ext>
                  </a:extLst>
                </a:gridCol>
              </a:tblGrid>
              <a:tr h="219600">
                <a:tc>
                  <a:txBody>
                    <a:bodyPr/>
                    <a:lstStyle/>
                    <a:p>
                      <a:pPr algn="ctr">
                        <a:lnSpc>
                          <a:spcPct val="115000"/>
                        </a:lnSpc>
                        <a:spcAft>
                          <a:spcPts val="800"/>
                        </a:spcAft>
                        <a:buNone/>
                      </a:pPr>
                      <a:r>
                        <a:rPr lang="es-ES" sz="1200" b="1" i="0" u="none" strike="noStrike" cap="none" dirty="0">
                          <a:solidFill>
                            <a:srgbClr val="0097A7"/>
                          </a:solidFill>
                          <a:latin typeface="Roboto"/>
                          <a:ea typeface="Roboto"/>
                          <a:cs typeface="Roboto"/>
                          <a:sym typeface="Arial"/>
                        </a:rPr>
                        <a:t>MECANISMO</a:t>
                      </a:r>
                      <a:endParaRPr lang="es-CO" sz="1200" b="1" i="0" u="none" strike="noStrike" cap="none" dirty="0">
                        <a:solidFill>
                          <a:srgbClr val="0097A7"/>
                        </a:solidFill>
                        <a:latin typeface="Roboto"/>
                        <a:ea typeface="Roboto"/>
                        <a:cs typeface="Roboto"/>
                        <a:sym typeface="Arial"/>
                      </a:endParaRPr>
                    </a:p>
                  </a:txBody>
                  <a:tcPr marL="68580" marR="68580" marT="0" marB="0"/>
                </a:tc>
                <a:tc>
                  <a:txBody>
                    <a:bodyPr/>
                    <a:lstStyle/>
                    <a:p>
                      <a:pPr algn="ctr">
                        <a:lnSpc>
                          <a:spcPct val="115000"/>
                        </a:lnSpc>
                        <a:spcAft>
                          <a:spcPts val="800"/>
                        </a:spcAft>
                        <a:buNone/>
                      </a:pPr>
                      <a:r>
                        <a:rPr lang="es-ES" sz="1200" b="1" i="0" u="none" strike="noStrike" cap="none" dirty="0">
                          <a:solidFill>
                            <a:srgbClr val="0097A7"/>
                          </a:solidFill>
                          <a:latin typeface="Roboto"/>
                          <a:ea typeface="Roboto"/>
                          <a:cs typeface="Roboto"/>
                          <a:sym typeface="Arial"/>
                        </a:rPr>
                        <a:t>DESCRIPCIÓN</a:t>
                      </a:r>
                      <a:endParaRPr lang="es-CO" sz="1200" b="1" i="0" u="none" strike="noStrike" cap="none" dirty="0">
                        <a:solidFill>
                          <a:srgbClr val="0097A7"/>
                        </a:solidFill>
                        <a:latin typeface="Roboto"/>
                        <a:ea typeface="Roboto"/>
                        <a:cs typeface="Roboto"/>
                        <a:sym typeface="Arial"/>
                      </a:endParaRPr>
                    </a:p>
                  </a:txBody>
                  <a:tcPr marL="68580" marR="68580" marT="0" marB="0"/>
                </a:tc>
                <a:extLst>
                  <a:ext uri="{0D108BD9-81ED-4DB2-BD59-A6C34878D82A}">
                    <a16:rowId xmlns:a16="http://schemas.microsoft.com/office/drawing/2014/main" val="1835954943"/>
                  </a:ext>
                </a:extLst>
              </a:tr>
              <a:tr h="615600">
                <a:tc>
                  <a:txBody>
                    <a:bodyPr/>
                    <a:lstStyle/>
                    <a:p>
                      <a:pPr algn="just">
                        <a:lnSpc>
                          <a:spcPct val="115000"/>
                        </a:lnSpc>
                        <a:spcAft>
                          <a:spcPts val="800"/>
                        </a:spcAft>
                        <a:buNone/>
                      </a:pPr>
                      <a:r>
                        <a:rPr lang="es-ES" sz="1200" b="0" i="0" u="none" strike="noStrike" cap="none" dirty="0">
                          <a:solidFill>
                            <a:srgbClr val="0097A7"/>
                          </a:solidFill>
                          <a:latin typeface="Roboto"/>
                          <a:ea typeface="Roboto"/>
                          <a:cs typeface="Roboto"/>
                          <a:sym typeface="Arial"/>
                        </a:rPr>
                        <a:t>Código QR Centros de Atención de la Fiscalía – CAF</a:t>
                      </a:r>
                      <a:endParaRPr lang="es-CO" sz="1200" b="0" i="0" u="none" strike="noStrike" cap="none" dirty="0">
                        <a:solidFill>
                          <a:srgbClr val="0097A7"/>
                        </a:solidFill>
                        <a:latin typeface="Roboto"/>
                        <a:ea typeface="Roboto"/>
                        <a:cs typeface="Roboto"/>
                        <a:sym typeface="Arial"/>
                      </a:endParaRPr>
                    </a:p>
                  </a:txBody>
                  <a:tcPr marL="68580" marR="68580" marT="0" marB="0"/>
                </a:tc>
                <a:tc>
                  <a:txBody>
                    <a:bodyPr/>
                    <a:lstStyle/>
                    <a:p>
                      <a:pPr algn="just">
                        <a:lnSpc>
                          <a:spcPct val="115000"/>
                        </a:lnSpc>
                        <a:spcAft>
                          <a:spcPts val="800"/>
                        </a:spcAft>
                        <a:buNone/>
                      </a:pPr>
                      <a:r>
                        <a:rPr lang="es-ES" sz="1200" b="0" i="0" u="none" strike="noStrike" cap="none" dirty="0">
                          <a:solidFill>
                            <a:srgbClr val="0097A7"/>
                          </a:solidFill>
                          <a:latin typeface="Roboto"/>
                          <a:ea typeface="Roboto"/>
                          <a:cs typeface="Roboto"/>
                          <a:sym typeface="Arial"/>
                        </a:rPr>
                        <a:t>Escaneo desde un celular del código QR de la encuesta de satisfacción, publicado en los Centros de Atención de la Fiscalía (CAF).</a:t>
                      </a:r>
                      <a:endParaRPr lang="es-CO" sz="1200" b="0" i="0" u="none" strike="noStrike" cap="none" dirty="0">
                        <a:solidFill>
                          <a:srgbClr val="0097A7"/>
                        </a:solidFill>
                        <a:latin typeface="Roboto"/>
                        <a:ea typeface="Roboto"/>
                        <a:cs typeface="Roboto"/>
                        <a:sym typeface="Arial"/>
                      </a:endParaRPr>
                    </a:p>
                  </a:txBody>
                  <a:tcPr marL="68580" marR="68580" marT="0" marB="0"/>
                </a:tc>
                <a:extLst>
                  <a:ext uri="{0D108BD9-81ED-4DB2-BD59-A6C34878D82A}">
                    <a16:rowId xmlns:a16="http://schemas.microsoft.com/office/drawing/2014/main" val="4068797082"/>
                  </a:ext>
                </a:extLst>
              </a:tr>
              <a:tr h="615600">
                <a:tc>
                  <a:txBody>
                    <a:bodyPr/>
                    <a:lstStyle/>
                    <a:p>
                      <a:pPr algn="just">
                        <a:lnSpc>
                          <a:spcPct val="115000"/>
                        </a:lnSpc>
                        <a:spcAft>
                          <a:spcPts val="800"/>
                        </a:spcAft>
                        <a:buNone/>
                      </a:pPr>
                      <a:r>
                        <a:rPr lang="es-CO" sz="1200" b="0" i="0" u="none" strike="noStrike" cap="none" dirty="0">
                          <a:solidFill>
                            <a:srgbClr val="0097A7"/>
                          </a:solidFill>
                          <a:latin typeface="Roboto"/>
                          <a:ea typeface="Roboto"/>
                          <a:cs typeface="Roboto"/>
                          <a:sym typeface="Arial"/>
                        </a:rPr>
                        <a:t>Código QR Justicia Transicional</a:t>
                      </a:r>
                    </a:p>
                  </a:txBody>
                  <a:tcPr marL="68580" marR="68580" marT="0" marB="0"/>
                </a:tc>
                <a:tc>
                  <a:txBody>
                    <a:bodyPr/>
                    <a:lstStyle/>
                    <a:p>
                      <a:pPr algn="just">
                        <a:lnSpc>
                          <a:spcPct val="115000"/>
                        </a:lnSpc>
                        <a:spcAft>
                          <a:spcPts val="800"/>
                        </a:spcAft>
                        <a:buNone/>
                      </a:pPr>
                      <a:r>
                        <a:rPr lang="es-CO" sz="1200" b="0" i="0" u="none" strike="noStrike" cap="none" dirty="0">
                          <a:solidFill>
                            <a:srgbClr val="0097A7"/>
                          </a:solidFill>
                          <a:latin typeface="Roboto"/>
                          <a:ea typeface="Roboto"/>
                          <a:cs typeface="Roboto"/>
                          <a:sym typeface="Arial"/>
                        </a:rPr>
                        <a:t>Escaneo desde un celular del código QR de la encuesta, publicado en las salas de atención de Justicia Transicional de la Fiscalía General de la Nación.</a:t>
                      </a:r>
                    </a:p>
                  </a:txBody>
                  <a:tcPr marL="68580" marR="68580" marT="0" marB="0"/>
                </a:tc>
                <a:extLst>
                  <a:ext uri="{0D108BD9-81ED-4DB2-BD59-A6C34878D82A}">
                    <a16:rowId xmlns:a16="http://schemas.microsoft.com/office/drawing/2014/main" val="2784924917"/>
                  </a:ext>
                </a:extLst>
              </a:tr>
              <a:tr h="615600">
                <a:tc>
                  <a:txBody>
                    <a:bodyPr/>
                    <a:lstStyle/>
                    <a:p>
                      <a:pPr algn="just">
                        <a:lnSpc>
                          <a:spcPct val="115000"/>
                        </a:lnSpc>
                        <a:spcAft>
                          <a:spcPts val="800"/>
                        </a:spcAft>
                        <a:buNone/>
                      </a:pPr>
                      <a:r>
                        <a:rPr lang="es-CO" sz="1200" b="0" i="0" u="none" strike="noStrike" cap="none" dirty="0">
                          <a:solidFill>
                            <a:srgbClr val="0097A7"/>
                          </a:solidFill>
                          <a:latin typeface="Roboto"/>
                          <a:ea typeface="Roboto"/>
                          <a:cs typeface="Roboto"/>
                          <a:sym typeface="Arial"/>
                        </a:rPr>
                        <a:t>Encuesta virtual del Sistema Único de Información Penal</a:t>
                      </a:r>
                    </a:p>
                  </a:txBody>
                  <a:tcPr marL="68580" marR="68580" marT="0" marB="0"/>
                </a:tc>
                <a:tc>
                  <a:txBody>
                    <a:bodyPr/>
                    <a:lstStyle/>
                    <a:p>
                      <a:pPr algn="just">
                        <a:lnSpc>
                          <a:spcPct val="115000"/>
                        </a:lnSpc>
                        <a:spcAft>
                          <a:spcPts val="800"/>
                        </a:spcAft>
                        <a:buNone/>
                      </a:pPr>
                      <a:r>
                        <a:rPr lang="es-CO" sz="1200" b="0" i="0" u="none" strike="noStrike" cap="none" dirty="0">
                          <a:solidFill>
                            <a:srgbClr val="0097A7"/>
                          </a:solidFill>
                          <a:latin typeface="Roboto"/>
                          <a:ea typeface="Roboto"/>
                          <a:cs typeface="Roboto"/>
                          <a:sym typeface="Arial"/>
                        </a:rPr>
                        <a:t>Uso del enlace enviado mediante correo electrónico al diligenciar una denuncia de manera virtual o desde el módulo de autogestión dispuestos</a:t>
                      </a:r>
                      <a:r>
                        <a:rPr lang="es-CO" sz="1200" b="0" i="0" u="none" strike="noStrike" cap="none" baseline="0" dirty="0">
                          <a:solidFill>
                            <a:srgbClr val="0097A7"/>
                          </a:solidFill>
                          <a:latin typeface="Roboto"/>
                          <a:ea typeface="Roboto"/>
                          <a:cs typeface="Roboto"/>
                          <a:sym typeface="Arial"/>
                        </a:rPr>
                        <a:t> para tal fin en </a:t>
                      </a:r>
                      <a:r>
                        <a:rPr lang="es-CO" sz="1200" b="0" i="0" u="none" strike="noStrike" cap="none" dirty="0">
                          <a:solidFill>
                            <a:srgbClr val="0097A7"/>
                          </a:solidFill>
                          <a:latin typeface="Roboto"/>
                          <a:ea typeface="Roboto"/>
                          <a:cs typeface="Roboto"/>
                          <a:sym typeface="Arial"/>
                        </a:rPr>
                        <a:t>los CAF.</a:t>
                      </a:r>
                    </a:p>
                  </a:txBody>
                  <a:tcPr marL="68580" marR="68580" marT="0" marB="0"/>
                </a:tc>
                <a:extLst>
                  <a:ext uri="{0D108BD9-81ED-4DB2-BD59-A6C34878D82A}">
                    <a16:rowId xmlns:a16="http://schemas.microsoft.com/office/drawing/2014/main" val="779380259"/>
                  </a:ext>
                </a:extLst>
              </a:tr>
              <a:tr h="828000">
                <a:tc>
                  <a:txBody>
                    <a:bodyPr/>
                    <a:lstStyle/>
                    <a:p>
                      <a:pPr algn="just">
                        <a:lnSpc>
                          <a:spcPct val="115000"/>
                        </a:lnSpc>
                        <a:spcAft>
                          <a:spcPts val="800"/>
                        </a:spcAft>
                        <a:buNone/>
                      </a:pPr>
                      <a:r>
                        <a:rPr lang="es-ES" sz="1200" b="0" i="0" u="none" strike="noStrike" cap="none" dirty="0">
                          <a:solidFill>
                            <a:srgbClr val="0097A7"/>
                          </a:solidFill>
                          <a:latin typeface="Roboto"/>
                          <a:ea typeface="Roboto"/>
                          <a:cs typeface="Roboto"/>
                          <a:sym typeface="Arial"/>
                        </a:rPr>
                        <a:t>Encuestas del Centro de Contacto</a:t>
                      </a:r>
                      <a:endParaRPr lang="es-CO" sz="1200" b="0" i="0" u="none" strike="noStrike" cap="none" dirty="0">
                        <a:solidFill>
                          <a:srgbClr val="0097A7"/>
                        </a:solidFill>
                        <a:latin typeface="Roboto"/>
                        <a:ea typeface="Roboto"/>
                        <a:cs typeface="Roboto"/>
                        <a:sym typeface="Arial"/>
                      </a:endParaRPr>
                    </a:p>
                  </a:txBody>
                  <a:tcPr marL="68580" marR="68580" marT="0" marB="0"/>
                </a:tc>
                <a:tc>
                  <a:txBody>
                    <a:bodyPr/>
                    <a:lstStyle/>
                    <a:p>
                      <a:pPr algn="just">
                        <a:lnSpc>
                          <a:spcPct val="115000"/>
                        </a:lnSpc>
                        <a:spcAft>
                          <a:spcPts val="800"/>
                        </a:spcAft>
                        <a:buNone/>
                      </a:pPr>
                      <a:r>
                        <a:rPr lang="es-ES" sz="1200" b="0" i="0" u="none" strike="noStrike" cap="none" dirty="0">
                          <a:solidFill>
                            <a:srgbClr val="0097A7"/>
                          </a:solidFill>
                          <a:latin typeface="Roboto"/>
                          <a:ea typeface="Roboto"/>
                          <a:cs typeface="Roboto"/>
                          <a:sym typeface="Arial"/>
                        </a:rPr>
                        <a:t>Encuesta aplicada a usuarios en el momento de</a:t>
                      </a:r>
                      <a:r>
                        <a:rPr lang="es-ES" sz="1200" b="0" i="0" u="none" strike="noStrike" cap="none" baseline="0" dirty="0">
                          <a:solidFill>
                            <a:srgbClr val="0097A7"/>
                          </a:solidFill>
                          <a:latin typeface="Roboto"/>
                          <a:ea typeface="Roboto"/>
                          <a:cs typeface="Roboto"/>
                          <a:sym typeface="Arial"/>
                        </a:rPr>
                        <a:t> hacer </a:t>
                      </a:r>
                      <a:r>
                        <a:rPr lang="es-ES" sz="1200" b="0" i="0" u="none" strike="noStrike" cap="none" dirty="0">
                          <a:solidFill>
                            <a:srgbClr val="0097A7"/>
                          </a:solidFill>
                          <a:latin typeface="Roboto"/>
                          <a:ea typeface="Roboto"/>
                          <a:cs typeface="Roboto"/>
                          <a:sym typeface="Arial"/>
                        </a:rPr>
                        <a:t>uso de los canales del Centro de Contacto, mediante llamada telefónica, mensajes de texto, Chat y llamada de voz virtual a través de internet, una vez finalizada la atención.</a:t>
                      </a:r>
                      <a:endParaRPr lang="es-CO" sz="1200" b="0" i="0" u="none" strike="noStrike" cap="none" dirty="0">
                        <a:solidFill>
                          <a:srgbClr val="0097A7"/>
                        </a:solidFill>
                        <a:latin typeface="Roboto"/>
                        <a:ea typeface="Roboto"/>
                        <a:cs typeface="Roboto"/>
                        <a:sym typeface="Arial"/>
                      </a:endParaRPr>
                    </a:p>
                  </a:txBody>
                  <a:tcPr marL="68580" marR="68580" marT="0" marB="0"/>
                </a:tc>
                <a:extLst>
                  <a:ext uri="{0D108BD9-81ED-4DB2-BD59-A6C34878D82A}">
                    <a16:rowId xmlns:a16="http://schemas.microsoft.com/office/drawing/2014/main" val="2914020762"/>
                  </a:ext>
                </a:extLst>
              </a:tr>
              <a:tr h="425857">
                <a:tc>
                  <a:txBody>
                    <a:bodyPr/>
                    <a:lstStyle/>
                    <a:p>
                      <a:pPr algn="just">
                        <a:lnSpc>
                          <a:spcPct val="115000"/>
                        </a:lnSpc>
                        <a:spcAft>
                          <a:spcPts val="800"/>
                        </a:spcAft>
                        <a:buNone/>
                      </a:pPr>
                      <a:r>
                        <a:rPr lang="es-CO" sz="1200" b="0" i="0" u="none" strike="noStrike" cap="none" dirty="0">
                          <a:solidFill>
                            <a:srgbClr val="0097A7"/>
                          </a:solidFill>
                          <a:latin typeface="Roboto"/>
                          <a:ea typeface="Roboto"/>
                          <a:cs typeface="Roboto"/>
                          <a:sym typeface="Arial"/>
                        </a:rPr>
                        <a:t>Encuestas del Programa de Protección y Asistencia</a:t>
                      </a:r>
                    </a:p>
                  </a:txBody>
                  <a:tcPr marL="68580" marR="68580" marT="0" marB="0"/>
                </a:tc>
                <a:tc>
                  <a:txBody>
                    <a:bodyPr/>
                    <a:lstStyle/>
                    <a:p>
                      <a:pPr algn="just">
                        <a:lnSpc>
                          <a:spcPct val="115000"/>
                        </a:lnSpc>
                        <a:spcAft>
                          <a:spcPts val="800"/>
                        </a:spcAft>
                        <a:buNone/>
                      </a:pPr>
                      <a:r>
                        <a:rPr lang="es-CO" sz="1200" b="0" i="0" u="none" strike="noStrike" cap="none" dirty="0">
                          <a:solidFill>
                            <a:srgbClr val="0097A7"/>
                          </a:solidFill>
                          <a:latin typeface="Roboto"/>
                          <a:ea typeface="Roboto"/>
                          <a:cs typeface="Roboto"/>
                          <a:sym typeface="Arial"/>
                        </a:rPr>
                        <a:t>Encuestas aplicadas a Titulares Beneficiarios del Programa de Protección y Asistencia de la Fiscalía General de la Nación.</a:t>
                      </a:r>
                    </a:p>
                  </a:txBody>
                  <a:tcPr marL="68580" marR="68580" marT="0" marB="0"/>
                </a:tc>
                <a:extLst>
                  <a:ext uri="{0D108BD9-81ED-4DB2-BD59-A6C34878D82A}">
                    <a16:rowId xmlns:a16="http://schemas.microsoft.com/office/drawing/2014/main" val="3475569993"/>
                  </a:ext>
                </a:extLst>
              </a:tr>
              <a:tr h="1044000">
                <a:tc>
                  <a:txBody>
                    <a:bodyPr/>
                    <a:lstStyle/>
                    <a:p>
                      <a:pPr algn="just">
                        <a:lnSpc>
                          <a:spcPct val="115000"/>
                        </a:lnSpc>
                        <a:spcAft>
                          <a:spcPts val="800"/>
                        </a:spcAft>
                        <a:buNone/>
                      </a:pPr>
                      <a:r>
                        <a:rPr lang="es-ES" sz="1200" b="0" i="0" u="none" strike="noStrike" cap="none" dirty="0">
                          <a:solidFill>
                            <a:srgbClr val="0097A7"/>
                          </a:solidFill>
                          <a:latin typeface="Roboto"/>
                          <a:ea typeface="Roboto"/>
                          <a:cs typeface="Roboto"/>
                          <a:sym typeface="Arial"/>
                        </a:rPr>
                        <a:t>Encuesta del Proceso de Investigación y Judicialización</a:t>
                      </a:r>
                      <a:endParaRPr lang="es-CO" sz="1200" b="0" i="0" u="none" strike="noStrike" cap="none" dirty="0">
                        <a:solidFill>
                          <a:srgbClr val="0097A7"/>
                        </a:solidFill>
                        <a:latin typeface="Roboto"/>
                        <a:ea typeface="Roboto"/>
                        <a:cs typeface="Roboto"/>
                        <a:sym typeface="Arial"/>
                      </a:endParaRPr>
                    </a:p>
                  </a:txBody>
                  <a:tcPr marL="68580" marR="68580" marT="0" marB="0"/>
                </a:tc>
                <a:tc>
                  <a:txBody>
                    <a:bodyPr/>
                    <a:lstStyle/>
                    <a:p>
                      <a:pPr algn="just">
                        <a:lnSpc>
                          <a:spcPct val="115000"/>
                        </a:lnSpc>
                        <a:spcAft>
                          <a:spcPts val="800"/>
                        </a:spcAft>
                        <a:buNone/>
                      </a:pPr>
                      <a:r>
                        <a:rPr lang="es-ES" sz="1200" b="0" i="0" u="none" strike="noStrike" cap="none" dirty="0">
                          <a:solidFill>
                            <a:srgbClr val="0097A7"/>
                          </a:solidFill>
                          <a:latin typeface="Roboto"/>
                          <a:ea typeface="Roboto"/>
                          <a:cs typeface="Roboto"/>
                          <a:sym typeface="Arial"/>
                        </a:rPr>
                        <a:t>Víctimas y/o denunciantes que, al momento de formular la</a:t>
                      </a:r>
                      <a:r>
                        <a:rPr lang="es-ES" sz="1200" b="0" i="0" u="none" strike="noStrike" cap="none" baseline="0" dirty="0">
                          <a:solidFill>
                            <a:srgbClr val="0097A7"/>
                          </a:solidFill>
                          <a:latin typeface="Roboto"/>
                          <a:ea typeface="Roboto"/>
                          <a:cs typeface="Roboto"/>
                          <a:sym typeface="Arial"/>
                        </a:rPr>
                        <a:t> denuncia </a:t>
                      </a:r>
                      <a:r>
                        <a:rPr lang="es-ES" sz="1200" b="0" i="0" u="none" strike="noStrike" cap="none" dirty="0">
                          <a:solidFill>
                            <a:srgbClr val="0097A7"/>
                          </a:solidFill>
                          <a:latin typeface="Roboto"/>
                          <a:ea typeface="Roboto"/>
                          <a:cs typeface="Roboto"/>
                          <a:sym typeface="Arial"/>
                        </a:rPr>
                        <a:t>a la FGN, reportaron dirección de correo electrónico válida, además que cuentan con Número Único de Noticia Criminal (NUNC) y se encuentran a la espera del trámite</a:t>
                      </a:r>
                      <a:r>
                        <a:rPr lang="es-ES" sz="1200" b="0" i="0" u="none" strike="noStrike" cap="none" baseline="0" dirty="0">
                          <a:solidFill>
                            <a:srgbClr val="0097A7"/>
                          </a:solidFill>
                          <a:latin typeface="Roboto"/>
                          <a:ea typeface="Roboto"/>
                          <a:cs typeface="Roboto"/>
                          <a:sym typeface="Arial"/>
                        </a:rPr>
                        <a:t> </a:t>
                      </a:r>
                      <a:r>
                        <a:rPr lang="es-ES" sz="1200" b="0" i="0" u="none" strike="noStrike" cap="none" dirty="0">
                          <a:solidFill>
                            <a:srgbClr val="0097A7"/>
                          </a:solidFill>
                          <a:latin typeface="Roboto"/>
                          <a:ea typeface="Roboto"/>
                          <a:cs typeface="Roboto"/>
                          <a:sym typeface="Arial"/>
                        </a:rPr>
                        <a:t>de</a:t>
                      </a:r>
                      <a:r>
                        <a:rPr lang="es-ES" sz="1200" b="0" i="0" u="none" strike="noStrike" cap="none" baseline="0" dirty="0">
                          <a:solidFill>
                            <a:srgbClr val="0097A7"/>
                          </a:solidFill>
                          <a:latin typeface="Roboto"/>
                          <a:ea typeface="Roboto"/>
                          <a:cs typeface="Roboto"/>
                          <a:sym typeface="Arial"/>
                        </a:rPr>
                        <a:t> la investigación</a:t>
                      </a:r>
                      <a:r>
                        <a:rPr lang="es-ES" sz="1200" b="0" i="0" u="none" strike="noStrike" cap="none" dirty="0">
                          <a:solidFill>
                            <a:srgbClr val="0097A7"/>
                          </a:solidFill>
                          <a:latin typeface="Roboto"/>
                          <a:ea typeface="Roboto"/>
                          <a:cs typeface="Roboto"/>
                          <a:sym typeface="Arial"/>
                        </a:rPr>
                        <a:t>.</a:t>
                      </a:r>
                      <a:endParaRPr lang="es-CO" sz="1200" b="0" i="0" u="none" strike="noStrike" cap="none" dirty="0">
                        <a:solidFill>
                          <a:srgbClr val="0097A7"/>
                        </a:solidFill>
                        <a:latin typeface="Roboto"/>
                        <a:ea typeface="Roboto"/>
                        <a:cs typeface="Roboto"/>
                        <a:sym typeface="Arial"/>
                      </a:endParaRPr>
                    </a:p>
                  </a:txBody>
                  <a:tcPr marL="68580" marR="68580" marT="0" marB="0"/>
                </a:tc>
                <a:extLst>
                  <a:ext uri="{0D108BD9-81ED-4DB2-BD59-A6C34878D82A}">
                    <a16:rowId xmlns:a16="http://schemas.microsoft.com/office/drawing/2014/main" val="646701799"/>
                  </a:ext>
                </a:extLst>
              </a:tr>
            </a:tbl>
          </a:graphicData>
        </a:graphic>
      </p:graphicFrame>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blipFill>
          <a:blip r:embed="rId4">
            <a:alphaModFix/>
          </a:blip>
          <a:stretch>
            <a:fillRect/>
          </a:stretch>
        </a:blipFill>
        <a:effectLst/>
      </p:bgPr>
    </p:bg>
    <p:spTree>
      <p:nvGrpSpPr>
        <p:cNvPr id="1" name="Shape 61">
          <a:extLst>
            <a:ext uri="{FF2B5EF4-FFF2-40B4-BE49-F238E27FC236}">
              <a16:creationId xmlns:a16="http://schemas.microsoft.com/office/drawing/2014/main" id="{107ADC82-E518-0B34-6C94-D36E0F8F95B2}"/>
            </a:ext>
          </a:extLst>
        </p:cNvPr>
        <p:cNvGrpSpPr/>
        <p:nvPr/>
      </p:nvGrpSpPr>
      <p:grpSpPr>
        <a:xfrm>
          <a:off x="0" y="0"/>
          <a:ext cx="0" cy="0"/>
          <a:chOff x="0" y="0"/>
          <a:chExt cx="0" cy="0"/>
        </a:xfrm>
      </p:grpSpPr>
      <p:sp>
        <p:nvSpPr>
          <p:cNvPr id="63" name="Google Shape;63;p10">
            <a:extLst>
              <a:ext uri="{FF2B5EF4-FFF2-40B4-BE49-F238E27FC236}">
                <a16:creationId xmlns:a16="http://schemas.microsoft.com/office/drawing/2014/main" id="{04EFE651-2A95-DD51-C448-05541DDAB65D}"/>
              </a:ext>
            </a:extLst>
          </p:cNvPr>
          <p:cNvSpPr txBox="1">
            <a:spLocks noGrp="1"/>
          </p:cNvSpPr>
          <p:nvPr>
            <p:ph type="title" idx="4294967295"/>
          </p:nvPr>
        </p:nvSpPr>
        <p:spPr>
          <a:xfrm>
            <a:off x="778691" y="1377990"/>
            <a:ext cx="5671093" cy="1248600"/>
          </a:xfrm>
          <a:prstGeom prst="rect">
            <a:avLst/>
          </a:prstGeom>
          <a:noFill/>
          <a:ln>
            <a:noFill/>
            <a:prstDash/>
          </a:ln>
          <a:effectLst/>
        </p:spPr>
        <p:txBody>
          <a:bodyPr rot="0" spcFirstLastPara="1" vertOverflow="overflow" horzOverflow="overflow" vert="horz" wrap="square" lIns="91425" tIns="91425" rIns="91425" bIns="91425"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80000"/>
              </a:lnSpc>
              <a:spcBef>
                <a:spcPts val="0"/>
              </a:spcBef>
              <a:spcAft>
                <a:spcPts val="0"/>
              </a:spcAft>
              <a:buClr>
                <a:srgbClr val="000000"/>
              </a:buClr>
              <a:buSzTx/>
              <a:buFont typeface="Arial"/>
              <a:buNone/>
              <a:tabLst/>
              <a:defRPr/>
            </a:pPr>
            <a:r>
              <a:rPr kumimoji="0" lang="es-ES" sz="2200" b="1" i="0" u="none" strike="noStrike" kern="0" cap="none" spc="0" normalizeH="0" baseline="0" noProof="0" dirty="0">
                <a:ln>
                  <a:noFill/>
                </a:ln>
                <a:solidFill>
                  <a:schemeClr val="dk1"/>
                </a:solidFill>
                <a:effectLst/>
                <a:uLnTx/>
                <a:uFillTx/>
                <a:latin typeface="Montserrat"/>
                <a:ea typeface="Montserrat"/>
                <a:cs typeface="Montserrat"/>
                <a:sym typeface="Montserrat"/>
              </a:rPr>
              <a:t>RESULTADOS ENCUESTA DEL PROCESO DE INVESTIGACIÓN Y JUDICIALIZACIÓN*</a:t>
            </a:r>
            <a:endParaRPr kumimoji="0" lang="es-419" sz="2200" b="1" i="0" u="none" strike="noStrike" kern="0" cap="none" spc="0" normalizeH="0" baseline="0" noProof="0" dirty="0">
              <a:ln>
                <a:noFill/>
              </a:ln>
              <a:solidFill>
                <a:schemeClr val="dk1"/>
              </a:solidFill>
              <a:effectLst/>
              <a:uLnTx/>
              <a:uFillTx/>
              <a:latin typeface="Montserrat"/>
              <a:ea typeface="Montserrat"/>
              <a:cs typeface="Montserrat"/>
              <a:sym typeface="Montserrat"/>
            </a:endParaRPr>
          </a:p>
        </p:txBody>
      </p:sp>
      <p:sp>
        <p:nvSpPr>
          <p:cNvPr id="2" name="Google Shape;34;p7">
            <a:extLst>
              <a:ext uri="{FF2B5EF4-FFF2-40B4-BE49-F238E27FC236}">
                <a16:creationId xmlns:a16="http://schemas.microsoft.com/office/drawing/2014/main" id="{BE66BCB0-8455-3EB4-88F2-B2A12AFCD61F}"/>
              </a:ext>
            </a:extLst>
          </p:cNvPr>
          <p:cNvSpPr txBox="1"/>
          <p:nvPr/>
        </p:nvSpPr>
        <p:spPr>
          <a:xfrm>
            <a:off x="1006937" y="4267201"/>
            <a:ext cx="4727941" cy="771524"/>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s-419" sz="1300" dirty="0">
                <a:solidFill>
                  <a:schemeClr val="dk1"/>
                </a:solidFill>
                <a:latin typeface="Roboto"/>
                <a:ea typeface="Roboto"/>
                <a:cs typeface="Roboto"/>
                <a:sym typeface="Roboto"/>
              </a:rPr>
              <a:t>* Esta medición no incluye datos comparativos debido a que es el primer resultado obtenido.</a:t>
            </a:r>
            <a:endParaRPr sz="1300" dirty="0">
              <a:solidFill>
                <a:schemeClr val="dk1"/>
              </a:solidFill>
              <a:latin typeface="Roboto"/>
              <a:ea typeface="Roboto"/>
              <a:cs typeface="Roboto"/>
              <a:sym typeface="Roboto"/>
            </a:endParaRPr>
          </a:p>
        </p:txBody>
      </p:sp>
    </p:spTree>
    <p:extLst>
      <p:ext uri="{BB962C8B-B14F-4D97-AF65-F5344CB8AC3E}">
        <p14:creationId xmlns:p14="http://schemas.microsoft.com/office/powerpoint/2010/main" val="3456743685"/>
      </p:ext>
    </p:extLst>
  </p:cSld>
  <p:clrMapOvr>
    <a:overrideClrMapping bg1="lt1" tx1="dk1" bg2="dk2" tx2="lt2" accent1="accent1" accent2="accent2" accent3="accent3" accent4="accent4" accent5="accent5" accent6="accent6" hlink="hlink" folHlink="folHlink"/>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38">
          <a:extLst>
            <a:ext uri="{FF2B5EF4-FFF2-40B4-BE49-F238E27FC236}">
              <a16:creationId xmlns:a16="http://schemas.microsoft.com/office/drawing/2014/main" id="{C547289D-1CAE-F027-C1C9-BF42F7263B73}"/>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83D91D93-7E28-A900-1C04-B63789305E39}"/>
              </a:ext>
            </a:extLst>
          </p:cNvPr>
          <p:cNvSpPr>
            <a:spLocks noGrp="1"/>
          </p:cNvSpPr>
          <p:nvPr>
            <p:ph type="title" idx="4294967295"/>
          </p:nvPr>
        </p:nvSpPr>
        <p:spPr>
          <a:xfrm>
            <a:off x="628650" y="-993775"/>
            <a:ext cx="7886700" cy="993775"/>
          </a:xfrm>
          <a:prstGeom prst="rect">
            <a:avLst/>
          </a:prstGeom>
        </p:spPr>
        <p:txBody>
          <a:bodyPr anchor="b"/>
          <a:lstStyle/>
          <a:p>
            <a:r>
              <a:rPr lang="es-ES" dirty="0"/>
              <a:t>FICHA TÉCNICA ENCUESTA DEL PROCESO DE INVESTIGACIÓN Y JUDICIALIZACIÓN</a:t>
            </a:r>
            <a:endParaRPr lang="es-CO" dirty="0"/>
          </a:p>
        </p:txBody>
      </p:sp>
      <p:sp>
        <p:nvSpPr>
          <p:cNvPr id="39" name="Google Shape;39;p8">
            <a:extLst>
              <a:ext uri="{FF2B5EF4-FFF2-40B4-BE49-F238E27FC236}">
                <a16:creationId xmlns:a16="http://schemas.microsoft.com/office/drawing/2014/main" id="{2F01917F-1694-BA9B-92BE-997F39C39602}"/>
              </a:ext>
              <a:ext uri="{C183D7F6-B498-43B3-948B-1728B52AA6E4}">
                <adec:decorative xmlns:adec="http://schemas.microsoft.com/office/drawing/2017/decorative" val="1"/>
              </a:ext>
            </a:extLst>
          </p:cNvPr>
          <p:cNvSpPr txBox="1"/>
          <p:nvPr/>
        </p:nvSpPr>
        <p:spPr>
          <a:xfrm>
            <a:off x="1973274" y="0"/>
            <a:ext cx="6996554" cy="432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s-ES" sz="2200" b="1" dirty="0">
                <a:solidFill>
                  <a:srgbClr val="00385F"/>
                </a:solidFill>
                <a:latin typeface="Montserrat"/>
                <a:ea typeface="Montserrat"/>
                <a:cs typeface="Montserrat"/>
                <a:sym typeface="Montserrat"/>
              </a:rPr>
              <a:t>FICHA TÉCNICA</a:t>
            </a:r>
            <a:endParaRPr lang="es-419" sz="2200" b="1" dirty="0">
              <a:solidFill>
                <a:srgbClr val="00385F"/>
              </a:solidFill>
              <a:latin typeface="Montserrat"/>
              <a:ea typeface="Montserrat"/>
              <a:cs typeface="Montserrat"/>
              <a:sym typeface="Montserrat"/>
            </a:endParaRPr>
          </a:p>
        </p:txBody>
      </p:sp>
      <p:graphicFrame>
        <p:nvGraphicFramePr>
          <p:cNvPr id="4" name="Tabla 3" descr="Tabla descriptiva de la ficha técnica de la encuesta del proceso de investigación y judicialización">
            <a:extLst>
              <a:ext uri="{FF2B5EF4-FFF2-40B4-BE49-F238E27FC236}">
                <a16:creationId xmlns:a16="http://schemas.microsoft.com/office/drawing/2014/main" id="{51C9F150-D48E-E405-4C53-57CF5AA1ACC2}"/>
              </a:ext>
            </a:extLst>
          </p:cNvPr>
          <p:cNvGraphicFramePr>
            <a:graphicFrameLocks noGrp="1"/>
          </p:cNvGraphicFramePr>
          <p:nvPr>
            <p:extLst>
              <p:ext uri="{D42A27DB-BD31-4B8C-83A1-F6EECF244321}">
                <p14:modId xmlns:p14="http://schemas.microsoft.com/office/powerpoint/2010/main" val="438797772"/>
              </p:ext>
            </p:extLst>
          </p:nvPr>
        </p:nvGraphicFramePr>
        <p:xfrm>
          <a:off x="1807699" y="432000"/>
          <a:ext cx="6288551" cy="4507082"/>
        </p:xfrm>
        <a:graphic>
          <a:graphicData uri="http://schemas.openxmlformats.org/drawingml/2006/table">
            <a:tbl>
              <a:tblPr firstRow="1" bandRow="1">
                <a:tableStyleId>{5940675A-B579-460E-94D1-54222C63F5DA}</a:tableStyleId>
              </a:tblPr>
              <a:tblGrid>
                <a:gridCol w="1223739">
                  <a:extLst>
                    <a:ext uri="{9D8B030D-6E8A-4147-A177-3AD203B41FA5}">
                      <a16:colId xmlns:a16="http://schemas.microsoft.com/office/drawing/2014/main" val="3928481805"/>
                    </a:ext>
                  </a:extLst>
                </a:gridCol>
                <a:gridCol w="5064812">
                  <a:extLst>
                    <a:ext uri="{9D8B030D-6E8A-4147-A177-3AD203B41FA5}">
                      <a16:colId xmlns:a16="http://schemas.microsoft.com/office/drawing/2014/main" val="2034231947"/>
                    </a:ext>
                  </a:extLst>
                </a:gridCol>
              </a:tblGrid>
              <a:tr h="675962">
                <a:tc>
                  <a:txBody>
                    <a:bodyPr/>
                    <a:lstStyle/>
                    <a:p>
                      <a:pPr algn="just">
                        <a:lnSpc>
                          <a:spcPct val="100000"/>
                        </a:lnSpc>
                        <a:spcAft>
                          <a:spcPts val="800"/>
                        </a:spcAft>
                        <a:buNone/>
                      </a:pPr>
                      <a:r>
                        <a:rPr lang="es-CO" sz="1100" b="1" i="0" u="none" strike="noStrike" cap="none" dirty="0">
                          <a:solidFill>
                            <a:srgbClr val="0097A7"/>
                          </a:solidFill>
                          <a:latin typeface="Roboto"/>
                          <a:ea typeface="Roboto"/>
                          <a:cs typeface="Roboto"/>
                          <a:sym typeface="Arial"/>
                        </a:rPr>
                        <a:t>Universo de estudio</a:t>
                      </a:r>
                    </a:p>
                  </a:txBody>
                  <a:tcPr marL="68580" marR="68580" marT="0" marB="0"/>
                </a:tc>
                <a:tc>
                  <a:txBody>
                    <a:bodyPr/>
                    <a:lstStyle/>
                    <a:p>
                      <a:pPr marL="0" marR="0" lvl="0" indent="0" algn="just" defTabSz="914400" rtl="0" eaLnBrk="1" fontAlgn="auto" latinLnBrk="0" hangingPunct="1">
                        <a:lnSpc>
                          <a:spcPct val="100000"/>
                        </a:lnSpc>
                        <a:spcBef>
                          <a:spcPts val="0"/>
                        </a:spcBef>
                        <a:spcAft>
                          <a:spcPts val="800"/>
                        </a:spcAft>
                        <a:buClr>
                          <a:srgbClr val="000000"/>
                        </a:buClr>
                        <a:buSzTx/>
                        <a:buFont typeface="Arial"/>
                        <a:buNone/>
                        <a:tabLst/>
                        <a:defRPr/>
                      </a:pPr>
                      <a:r>
                        <a:rPr lang="es-ES" sz="1100" b="0" i="0" u="none" strike="noStrike" cap="none" dirty="0">
                          <a:solidFill>
                            <a:srgbClr val="0097A7"/>
                          </a:solidFill>
                          <a:latin typeface="Roboto"/>
                          <a:ea typeface="Roboto"/>
                          <a:cs typeface="Roboto"/>
                          <a:sym typeface="Montserrat"/>
                        </a:rPr>
                        <a:t>Víctimas y/o denunciantes que, al momento</a:t>
                      </a:r>
                      <a:r>
                        <a:rPr lang="es-ES" sz="1100" b="0" i="0" u="none" strike="noStrike" cap="none" baseline="0" dirty="0">
                          <a:solidFill>
                            <a:srgbClr val="0097A7"/>
                          </a:solidFill>
                          <a:latin typeface="Roboto"/>
                          <a:ea typeface="Roboto"/>
                          <a:cs typeface="Roboto"/>
                          <a:sym typeface="Montserrat"/>
                        </a:rPr>
                        <a:t> de formular la denuncia en la F</a:t>
                      </a:r>
                      <a:r>
                        <a:rPr lang="es-ES" sz="1100" b="0" i="0" u="none" strike="noStrike" cap="none" dirty="0">
                          <a:solidFill>
                            <a:srgbClr val="0097A7"/>
                          </a:solidFill>
                          <a:latin typeface="Roboto"/>
                          <a:ea typeface="Roboto"/>
                          <a:cs typeface="Roboto"/>
                          <a:sym typeface="Montserrat"/>
                        </a:rPr>
                        <a:t>GN, reportaron una dirección de correo electrónico válida, tienen Número Único de Noticia Criminal (NUNC) y se encuentran a la espera del trámite del proceso. La Encuesta tiene una periodicidad Semestral.</a:t>
                      </a:r>
                    </a:p>
                  </a:txBody>
                  <a:tcPr marL="68580" marR="68580" marT="0" marB="0"/>
                </a:tc>
                <a:extLst>
                  <a:ext uri="{0D108BD9-81ED-4DB2-BD59-A6C34878D82A}">
                    <a16:rowId xmlns:a16="http://schemas.microsoft.com/office/drawing/2014/main" val="4125217036"/>
                  </a:ext>
                </a:extLst>
              </a:tr>
              <a:tr h="1848731">
                <a:tc>
                  <a:txBody>
                    <a:bodyPr/>
                    <a:lstStyle/>
                    <a:p>
                      <a:pPr algn="just">
                        <a:lnSpc>
                          <a:spcPct val="100000"/>
                        </a:lnSpc>
                        <a:spcAft>
                          <a:spcPts val="800"/>
                        </a:spcAft>
                        <a:buNone/>
                      </a:pPr>
                      <a:r>
                        <a:rPr lang="es-CO" sz="1100" b="1" i="0" u="none" strike="noStrike" cap="none" dirty="0">
                          <a:solidFill>
                            <a:srgbClr val="0097A7"/>
                          </a:solidFill>
                          <a:latin typeface="Roboto"/>
                          <a:ea typeface="Roboto"/>
                          <a:cs typeface="Roboto"/>
                          <a:sym typeface="Arial"/>
                        </a:rPr>
                        <a:t>Unidades de Selección</a:t>
                      </a:r>
                    </a:p>
                  </a:txBody>
                  <a:tcPr marL="68580" marR="68580" marT="0" marB="0"/>
                </a:tc>
                <a:tc>
                  <a:txBody>
                    <a:bodyPr/>
                    <a:lstStyle/>
                    <a:p>
                      <a:pPr algn="just">
                        <a:lnSpc>
                          <a:spcPct val="100000"/>
                        </a:lnSpc>
                        <a:spcAft>
                          <a:spcPts val="800"/>
                        </a:spcAft>
                        <a:buNone/>
                      </a:pPr>
                      <a:r>
                        <a:rPr lang="es-ES" sz="1100" b="0" i="0" u="none" strike="noStrike" cap="none" dirty="0">
                          <a:solidFill>
                            <a:srgbClr val="0097A7"/>
                          </a:solidFill>
                          <a:latin typeface="Roboto"/>
                          <a:ea typeface="Roboto"/>
                          <a:cs typeface="Roboto"/>
                          <a:sym typeface="Arial"/>
                        </a:rPr>
                        <a:t>Personas con calidad de Víctimas o Denunciantes (Denunciantes, Denunciante - Víctima o Denunciante - Testigo) que tengan registrado correo electrónico en los datos de contact</a:t>
                      </a:r>
                      <a:r>
                        <a:rPr lang="es-ES" sz="1100" b="0" i="0" u="none" strike="noStrike" cap="none" baseline="0" dirty="0">
                          <a:solidFill>
                            <a:srgbClr val="0097A7"/>
                          </a:solidFill>
                          <a:latin typeface="Roboto"/>
                          <a:ea typeface="Roboto"/>
                          <a:cs typeface="Roboto"/>
                          <a:sym typeface="Arial"/>
                        </a:rPr>
                        <a:t>o </a:t>
                      </a:r>
                      <a:r>
                        <a:rPr lang="es-ES" sz="1100" b="0" i="0" u="none" strike="noStrike" cap="none" dirty="0">
                          <a:solidFill>
                            <a:srgbClr val="0097A7"/>
                          </a:solidFill>
                          <a:latin typeface="Roboto"/>
                          <a:ea typeface="Roboto"/>
                          <a:cs typeface="Roboto"/>
                          <a:sym typeface="Arial"/>
                        </a:rPr>
                        <a:t>(SPOA, SUIP, Denuncia Fácil) y</a:t>
                      </a:r>
                      <a:r>
                        <a:rPr lang="es-ES" sz="1100" b="0" i="0" u="none" strike="noStrike" cap="none" baseline="0" dirty="0">
                          <a:solidFill>
                            <a:srgbClr val="0097A7"/>
                          </a:solidFill>
                          <a:latin typeface="Roboto"/>
                          <a:ea typeface="Roboto"/>
                          <a:cs typeface="Roboto"/>
                          <a:sym typeface="Arial"/>
                        </a:rPr>
                        <a:t> NUNC,</a:t>
                      </a:r>
                      <a:r>
                        <a:rPr lang="es-ES" sz="1100" b="0" i="0" u="none" strike="noStrike" cap="none" dirty="0">
                          <a:solidFill>
                            <a:srgbClr val="0097A7"/>
                          </a:solidFill>
                          <a:latin typeface="Roboto"/>
                          <a:ea typeface="Roboto"/>
                          <a:cs typeface="Roboto"/>
                          <a:sym typeface="Arial"/>
                        </a:rPr>
                        <a:t> excepto l</a:t>
                      </a:r>
                      <a:r>
                        <a:rPr lang="es-ES" sz="1100" b="0" i="0" u="none" strike="noStrike" cap="none" baseline="0" dirty="0">
                          <a:solidFill>
                            <a:srgbClr val="0097A7"/>
                          </a:solidFill>
                          <a:latin typeface="Roboto"/>
                          <a:ea typeface="Roboto"/>
                          <a:cs typeface="Roboto"/>
                          <a:sym typeface="Arial"/>
                        </a:rPr>
                        <a:t>as </a:t>
                      </a:r>
                      <a:r>
                        <a:rPr lang="es-ES" sz="1100" b="0" i="0" u="none" strike="noStrike" cap="none" dirty="0">
                          <a:solidFill>
                            <a:srgbClr val="0097A7"/>
                          </a:solidFill>
                          <a:latin typeface="Roboto"/>
                          <a:ea typeface="Roboto"/>
                          <a:cs typeface="Roboto"/>
                          <a:sym typeface="Arial"/>
                        </a:rPr>
                        <a:t>excluidas por las siguientes condiciones:</a:t>
                      </a:r>
                    </a:p>
                    <a:p>
                      <a:pPr marL="171450" marR="0" lvl="0" indent="-171450" algn="just" defTabSz="914400" rtl="0" eaLnBrk="1" fontAlgn="auto" latinLnBrk="0" hangingPunct="1">
                        <a:lnSpc>
                          <a:spcPct val="100000"/>
                        </a:lnSpc>
                        <a:spcBef>
                          <a:spcPts val="0"/>
                        </a:spcBef>
                        <a:spcAft>
                          <a:spcPts val="0"/>
                        </a:spcAft>
                        <a:buClr>
                          <a:srgbClr val="0097A7"/>
                        </a:buClr>
                        <a:buSzTx/>
                        <a:buFont typeface="Wingdings" panose="05000000000000000000" pitchFamily="2" charset="2"/>
                        <a:buChar char="ü"/>
                        <a:tabLst/>
                        <a:defRPr/>
                      </a:pPr>
                      <a:r>
                        <a:rPr lang="es-ES" sz="1100" b="0" i="0" u="none" strike="noStrike" cap="none" dirty="0">
                          <a:solidFill>
                            <a:srgbClr val="0097A7"/>
                          </a:solidFill>
                          <a:latin typeface="Roboto"/>
                          <a:ea typeface="Roboto"/>
                          <a:cs typeface="Roboto"/>
                          <a:sym typeface="Arial"/>
                        </a:rPr>
                        <a:t>Si la</a:t>
                      </a:r>
                      <a:r>
                        <a:rPr lang="es-ES" sz="1100" b="0" i="0" u="none" strike="noStrike" cap="none" baseline="0" dirty="0">
                          <a:solidFill>
                            <a:srgbClr val="0097A7"/>
                          </a:solidFill>
                          <a:latin typeface="Roboto"/>
                          <a:ea typeface="Roboto"/>
                          <a:cs typeface="Roboto"/>
                          <a:sym typeface="Arial"/>
                        </a:rPr>
                        <a:t> </a:t>
                      </a:r>
                      <a:r>
                        <a:rPr lang="es-ES" sz="1100" b="0" i="0" u="none" strike="noStrike" cap="none" dirty="0">
                          <a:solidFill>
                            <a:srgbClr val="0097A7"/>
                          </a:solidFill>
                          <a:latin typeface="Roboto"/>
                          <a:ea typeface="Roboto"/>
                          <a:cs typeface="Roboto"/>
                          <a:sym typeface="Arial"/>
                        </a:rPr>
                        <a:t>NUNC se encuentra en estado INACTIVO desde hace más de 1 año.</a:t>
                      </a:r>
                    </a:p>
                    <a:p>
                      <a:pPr marL="171450" marR="0" lvl="0" indent="-171450" algn="just" defTabSz="914400" rtl="0" eaLnBrk="1" fontAlgn="auto" latinLnBrk="0" hangingPunct="1">
                        <a:lnSpc>
                          <a:spcPct val="100000"/>
                        </a:lnSpc>
                        <a:spcBef>
                          <a:spcPts val="0"/>
                        </a:spcBef>
                        <a:spcAft>
                          <a:spcPts val="0"/>
                        </a:spcAft>
                        <a:buClr>
                          <a:srgbClr val="0097A7"/>
                        </a:buClr>
                        <a:buSzTx/>
                        <a:buFont typeface="Wingdings" panose="05000000000000000000" pitchFamily="2" charset="2"/>
                        <a:buChar char="ü"/>
                        <a:tabLst/>
                        <a:defRPr/>
                      </a:pPr>
                      <a:r>
                        <a:rPr lang="es-ES" sz="1100" b="0" i="0" u="none" strike="noStrike" cap="none" dirty="0">
                          <a:solidFill>
                            <a:srgbClr val="0097A7"/>
                          </a:solidFill>
                          <a:latin typeface="Roboto"/>
                          <a:ea typeface="Roboto"/>
                          <a:cs typeface="Roboto"/>
                          <a:sym typeface="Arial"/>
                        </a:rPr>
                        <a:t>Si la NUNC tiene Fecha de Creación de noticia igual a seis (6) meses o menor</a:t>
                      </a:r>
                    </a:p>
                    <a:p>
                      <a:pPr marL="171450" marR="0" lvl="0" indent="-171450" algn="just" defTabSz="914400" rtl="0" eaLnBrk="1" fontAlgn="auto" latinLnBrk="0" hangingPunct="1">
                        <a:lnSpc>
                          <a:spcPct val="100000"/>
                        </a:lnSpc>
                        <a:spcBef>
                          <a:spcPts val="0"/>
                        </a:spcBef>
                        <a:spcAft>
                          <a:spcPts val="0"/>
                        </a:spcAft>
                        <a:buClr>
                          <a:srgbClr val="0097A7"/>
                        </a:buClr>
                        <a:buSzTx/>
                        <a:buFont typeface="Wingdings" panose="05000000000000000000" pitchFamily="2" charset="2"/>
                        <a:buChar char="ü"/>
                        <a:tabLst/>
                        <a:defRPr/>
                      </a:pPr>
                      <a:r>
                        <a:rPr lang="es-ES" sz="1100" b="0" i="0" u="none" strike="noStrike" cap="none" dirty="0">
                          <a:solidFill>
                            <a:srgbClr val="0097A7"/>
                          </a:solidFill>
                          <a:latin typeface="Roboto"/>
                          <a:ea typeface="Roboto"/>
                          <a:cs typeface="Roboto"/>
                          <a:sym typeface="Arial"/>
                        </a:rPr>
                        <a:t>Si la NUNC tiene delitos de reparto (principal) o secundarios (otros delitos) relacionados con VIOLENCIA INTRAFAMILIAR.</a:t>
                      </a:r>
                    </a:p>
                    <a:p>
                      <a:pPr marL="171450" marR="0" lvl="0" indent="-171450" algn="just" defTabSz="914400" rtl="0" eaLnBrk="1" fontAlgn="auto" latinLnBrk="0" hangingPunct="1">
                        <a:lnSpc>
                          <a:spcPct val="100000"/>
                        </a:lnSpc>
                        <a:spcBef>
                          <a:spcPts val="0"/>
                        </a:spcBef>
                        <a:spcAft>
                          <a:spcPts val="0"/>
                        </a:spcAft>
                        <a:buClr>
                          <a:srgbClr val="0097A7"/>
                        </a:buClr>
                        <a:buSzTx/>
                        <a:buFont typeface="Wingdings" panose="05000000000000000000" pitchFamily="2" charset="2"/>
                        <a:buChar char="ü"/>
                        <a:tabLst/>
                        <a:defRPr/>
                      </a:pPr>
                      <a:r>
                        <a:rPr lang="es-ES" sz="1100" b="0" i="0" u="none" strike="noStrike" cap="none" dirty="0">
                          <a:solidFill>
                            <a:srgbClr val="0097A7"/>
                          </a:solidFill>
                          <a:latin typeface="Roboto"/>
                          <a:ea typeface="Roboto"/>
                          <a:cs typeface="Roboto"/>
                          <a:sym typeface="Arial"/>
                        </a:rPr>
                        <a:t>Si la NUNC tiene delitos de reparto (principal) o secundarios (otros delitos) relacionados con DELITOS SEXUALES .</a:t>
                      </a:r>
                    </a:p>
                    <a:p>
                      <a:pPr marL="171450" marR="0" lvl="0" indent="-171450" algn="just" defTabSz="914400" rtl="0" eaLnBrk="1" fontAlgn="auto" latinLnBrk="0" hangingPunct="1">
                        <a:lnSpc>
                          <a:spcPct val="100000"/>
                        </a:lnSpc>
                        <a:spcBef>
                          <a:spcPts val="0"/>
                        </a:spcBef>
                        <a:spcAft>
                          <a:spcPts val="0"/>
                        </a:spcAft>
                        <a:buClr>
                          <a:srgbClr val="0097A7"/>
                        </a:buClr>
                        <a:buSzTx/>
                        <a:buFont typeface="Wingdings" panose="05000000000000000000" pitchFamily="2" charset="2"/>
                        <a:buChar char="ü"/>
                        <a:tabLst/>
                        <a:defRPr/>
                      </a:pPr>
                      <a:r>
                        <a:rPr lang="es-ES" sz="1100" b="0" i="0" u="none" strike="noStrike" cap="none" dirty="0">
                          <a:solidFill>
                            <a:srgbClr val="0097A7"/>
                          </a:solidFill>
                          <a:latin typeface="Roboto"/>
                          <a:ea typeface="Roboto"/>
                          <a:cs typeface="Roboto"/>
                          <a:sym typeface="Arial"/>
                        </a:rPr>
                        <a:t>Si la víctima o denunciante es menor de edad, es decir, menor de 18 años.</a:t>
                      </a:r>
                      <a:endParaRPr lang="es-CO" sz="1100" b="0" i="0" u="none" strike="noStrike" cap="none" dirty="0">
                        <a:solidFill>
                          <a:srgbClr val="0097A7"/>
                        </a:solidFill>
                        <a:latin typeface="Roboto"/>
                        <a:ea typeface="Roboto"/>
                        <a:cs typeface="Roboto"/>
                        <a:sym typeface="Arial"/>
                      </a:endParaRPr>
                    </a:p>
                  </a:txBody>
                  <a:tcPr marL="68580" marR="68580" marT="0" marB="0"/>
                </a:tc>
                <a:extLst>
                  <a:ext uri="{0D108BD9-81ED-4DB2-BD59-A6C34878D82A}">
                    <a16:rowId xmlns:a16="http://schemas.microsoft.com/office/drawing/2014/main" val="3585466499"/>
                  </a:ext>
                </a:extLst>
              </a:tr>
              <a:tr h="405002">
                <a:tc>
                  <a:txBody>
                    <a:bodyPr/>
                    <a:lstStyle/>
                    <a:p>
                      <a:pPr algn="just">
                        <a:lnSpc>
                          <a:spcPct val="100000"/>
                        </a:lnSpc>
                        <a:spcAft>
                          <a:spcPts val="800"/>
                        </a:spcAft>
                        <a:buNone/>
                      </a:pPr>
                      <a:r>
                        <a:rPr lang="es-CO" sz="1100" b="1" i="0" u="none" strike="noStrike" cap="none" dirty="0">
                          <a:solidFill>
                            <a:srgbClr val="0097A7"/>
                          </a:solidFill>
                          <a:latin typeface="Roboto"/>
                          <a:ea typeface="Roboto"/>
                          <a:cs typeface="Roboto"/>
                          <a:sym typeface="Arial"/>
                        </a:rPr>
                        <a:t>Población Objeto</a:t>
                      </a:r>
                    </a:p>
                  </a:txBody>
                  <a:tcPr marL="68580" marR="68580" marT="0" marB="0"/>
                </a:tc>
                <a:tc>
                  <a:txBody>
                    <a:bodyPr/>
                    <a:lstStyle/>
                    <a:p>
                      <a:pPr algn="just">
                        <a:lnSpc>
                          <a:spcPct val="100000"/>
                        </a:lnSpc>
                        <a:spcAft>
                          <a:spcPts val="800"/>
                        </a:spcAft>
                        <a:buNone/>
                      </a:pPr>
                      <a:r>
                        <a:rPr lang="es-ES" sz="1100" b="0" i="0" u="none" strike="noStrike" cap="none" dirty="0">
                          <a:solidFill>
                            <a:srgbClr val="0097A7"/>
                          </a:solidFill>
                          <a:latin typeface="Roboto"/>
                          <a:ea typeface="Roboto"/>
                          <a:cs typeface="Roboto"/>
                          <a:sym typeface="Arial"/>
                        </a:rPr>
                        <a:t>Teniendo en cuenta las unidades de selección, y una vez revisadas las condiciones de excepción, se tiene estimado una población objeto de: 1.637.536 NUNC</a:t>
                      </a:r>
                      <a:endParaRPr lang="es-CO" sz="1100" b="0" i="0" u="none" strike="noStrike" cap="none" dirty="0">
                        <a:solidFill>
                          <a:srgbClr val="0097A7"/>
                        </a:solidFill>
                        <a:latin typeface="Roboto"/>
                        <a:ea typeface="Roboto"/>
                        <a:cs typeface="Roboto"/>
                        <a:sym typeface="Arial"/>
                      </a:endParaRPr>
                    </a:p>
                  </a:txBody>
                  <a:tcPr marL="68580" marR="68580" marT="0" marB="0"/>
                </a:tc>
                <a:extLst>
                  <a:ext uri="{0D108BD9-81ED-4DB2-BD59-A6C34878D82A}">
                    <a16:rowId xmlns:a16="http://schemas.microsoft.com/office/drawing/2014/main" val="2902762942"/>
                  </a:ext>
                </a:extLst>
              </a:tr>
              <a:tr h="356400">
                <a:tc>
                  <a:txBody>
                    <a:bodyPr/>
                    <a:lstStyle/>
                    <a:p>
                      <a:pPr algn="just">
                        <a:lnSpc>
                          <a:spcPct val="100000"/>
                        </a:lnSpc>
                        <a:spcAft>
                          <a:spcPts val="800"/>
                        </a:spcAft>
                        <a:buNone/>
                      </a:pPr>
                      <a:r>
                        <a:rPr lang="es-CO" sz="1100" b="1" i="0" u="none" strike="noStrike" cap="none">
                          <a:solidFill>
                            <a:srgbClr val="0097A7"/>
                          </a:solidFill>
                          <a:latin typeface="Roboto"/>
                          <a:ea typeface="Roboto"/>
                          <a:cs typeface="Roboto"/>
                          <a:sym typeface="Arial"/>
                        </a:rPr>
                        <a:t>Respuestas efectivas</a:t>
                      </a:r>
                      <a:endParaRPr lang="es-CO" sz="1100" b="1" i="0" u="none" strike="noStrike" cap="none" dirty="0">
                        <a:solidFill>
                          <a:srgbClr val="0097A7"/>
                        </a:solidFill>
                        <a:latin typeface="Roboto"/>
                        <a:ea typeface="Roboto"/>
                        <a:cs typeface="Roboto"/>
                        <a:sym typeface="Arial"/>
                      </a:endParaRPr>
                    </a:p>
                  </a:txBody>
                  <a:tcPr marL="68580" marR="68580" marT="0" marB="0"/>
                </a:tc>
                <a:tc>
                  <a:txBody>
                    <a:bodyPr/>
                    <a:lstStyle/>
                    <a:p>
                      <a:pPr algn="just">
                        <a:lnSpc>
                          <a:spcPct val="100000"/>
                        </a:lnSpc>
                        <a:spcAft>
                          <a:spcPts val="800"/>
                        </a:spcAft>
                        <a:buNone/>
                      </a:pPr>
                      <a:r>
                        <a:rPr lang="es-ES" sz="1100" b="0" i="0" u="none" strike="noStrike" cap="none" dirty="0">
                          <a:solidFill>
                            <a:srgbClr val="0097A7"/>
                          </a:solidFill>
                          <a:latin typeface="Roboto"/>
                          <a:ea typeface="Roboto"/>
                          <a:cs typeface="Roboto"/>
                          <a:sym typeface="Arial"/>
                        </a:rPr>
                        <a:t>10.103 respuestas efectivas.</a:t>
                      </a:r>
                      <a:endParaRPr lang="es-CO" sz="1100" b="0" i="0" u="none" strike="noStrike" cap="none" dirty="0">
                        <a:solidFill>
                          <a:srgbClr val="0097A7"/>
                        </a:solidFill>
                        <a:latin typeface="Roboto"/>
                        <a:ea typeface="Roboto"/>
                        <a:cs typeface="Roboto"/>
                        <a:sym typeface="Arial"/>
                      </a:endParaRPr>
                    </a:p>
                  </a:txBody>
                  <a:tcPr marL="68580" marR="68580" marT="0" marB="0"/>
                </a:tc>
                <a:extLst>
                  <a:ext uri="{0D108BD9-81ED-4DB2-BD59-A6C34878D82A}">
                    <a16:rowId xmlns:a16="http://schemas.microsoft.com/office/drawing/2014/main" val="2836488739"/>
                  </a:ext>
                </a:extLst>
              </a:tr>
              <a:tr h="355600">
                <a:tc>
                  <a:txBody>
                    <a:bodyPr/>
                    <a:lstStyle/>
                    <a:p>
                      <a:pPr algn="just">
                        <a:lnSpc>
                          <a:spcPct val="100000"/>
                        </a:lnSpc>
                        <a:spcAft>
                          <a:spcPts val="800"/>
                        </a:spcAft>
                        <a:buNone/>
                      </a:pPr>
                      <a:r>
                        <a:rPr lang="es-CO" sz="1100" b="1" i="0" u="none" strike="noStrike" cap="none" dirty="0">
                          <a:solidFill>
                            <a:srgbClr val="0097A7"/>
                          </a:solidFill>
                          <a:latin typeface="Roboto"/>
                          <a:ea typeface="Roboto"/>
                          <a:cs typeface="Roboto"/>
                          <a:sym typeface="Arial"/>
                        </a:rPr>
                        <a:t>Fecha de aplicación</a:t>
                      </a:r>
                    </a:p>
                  </a:txBody>
                  <a:tcPr marL="68580" marR="68580" marT="0" marB="0"/>
                </a:tc>
                <a:tc>
                  <a:txBody>
                    <a:bodyPr/>
                    <a:lstStyle/>
                    <a:p>
                      <a:pPr algn="just">
                        <a:lnSpc>
                          <a:spcPct val="100000"/>
                        </a:lnSpc>
                        <a:spcAft>
                          <a:spcPts val="800"/>
                        </a:spcAft>
                        <a:buNone/>
                      </a:pPr>
                      <a:r>
                        <a:rPr lang="es-ES" sz="1100" b="0" i="0" u="none" strike="noStrike" cap="none" dirty="0">
                          <a:solidFill>
                            <a:srgbClr val="0097A7"/>
                          </a:solidFill>
                          <a:latin typeface="Roboto"/>
                          <a:ea typeface="Roboto"/>
                          <a:cs typeface="Roboto"/>
                          <a:sym typeface="Arial"/>
                        </a:rPr>
                        <a:t>13 de noviembre al 21 de diciembre de 2025</a:t>
                      </a:r>
                      <a:endParaRPr lang="es-CO" sz="1100" b="0" i="0" u="none" strike="noStrike" cap="none" dirty="0">
                        <a:solidFill>
                          <a:srgbClr val="0097A7"/>
                        </a:solidFill>
                        <a:latin typeface="Roboto"/>
                        <a:ea typeface="Roboto"/>
                        <a:cs typeface="Roboto"/>
                        <a:sym typeface="Arial"/>
                      </a:endParaRPr>
                    </a:p>
                  </a:txBody>
                  <a:tcPr marL="68580" marR="68580" marT="0" marB="0"/>
                </a:tc>
                <a:extLst>
                  <a:ext uri="{0D108BD9-81ED-4DB2-BD59-A6C34878D82A}">
                    <a16:rowId xmlns:a16="http://schemas.microsoft.com/office/drawing/2014/main" val="4133052095"/>
                  </a:ext>
                </a:extLst>
              </a:tr>
              <a:tr h="469770">
                <a:tc>
                  <a:txBody>
                    <a:bodyPr/>
                    <a:lstStyle/>
                    <a:p>
                      <a:pPr algn="just">
                        <a:lnSpc>
                          <a:spcPct val="100000"/>
                        </a:lnSpc>
                        <a:spcAft>
                          <a:spcPts val="800"/>
                        </a:spcAft>
                        <a:buNone/>
                      </a:pPr>
                      <a:r>
                        <a:rPr lang="es-CO" sz="1100" b="1" i="0" u="none" strike="noStrike" cap="none" dirty="0">
                          <a:solidFill>
                            <a:srgbClr val="0097A7"/>
                          </a:solidFill>
                          <a:latin typeface="Roboto"/>
                          <a:ea typeface="Roboto"/>
                          <a:cs typeface="Roboto"/>
                          <a:sym typeface="Arial"/>
                        </a:rPr>
                        <a:t>Método de aplicación de la encuesta</a:t>
                      </a:r>
                    </a:p>
                  </a:txBody>
                  <a:tcPr marL="68580" marR="68580" marT="0" marB="0"/>
                </a:tc>
                <a:tc>
                  <a:txBody>
                    <a:bodyPr/>
                    <a:lstStyle/>
                    <a:p>
                      <a:pPr algn="just">
                        <a:lnSpc>
                          <a:spcPct val="100000"/>
                        </a:lnSpc>
                        <a:spcAft>
                          <a:spcPts val="800"/>
                        </a:spcAft>
                        <a:buNone/>
                      </a:pPr>
                      <a:r>
                        <a:rPr lang="es-ES" sz="1100" b="0" i="0" u="none" strike="noStrike" cap="none" dirty="0">
                          <a:solidFill>
                            <a:srgbClr val="0097A7"/>
                          </a:solidFill>
                          <a:latin typeface="Roboto"/>
                          <a:ea typeface="Roboto"/>
                          <a:cs typeface="Roboto"/>
                          <a:sym typeface="Arial"/>
                        </a:rPr>
                        <a:t>La encuesta se viene aplicando mediante el envío de correo electrónico a través del sistema SPOA a la población objetivo.</a:t>
                      </a:r>
                      <a:endParaRPr lang="es-CO" sz="1100" b="0" i="0" u="none" strike="noStrike" cap="none" dirty="0">
                        <a:solidFill>
                          <a:srgbClr val="0097A7"/>
                        </a:solidFill>
                        <a:latin typeface="Roboto"/>
                        <a:ea typeface="Roboto"/>
                        <a:cs typeface="Roboto"/>
                        <a:sym typeface="Arial"/>
                      </a:endParaRPr>
                    </a:p>
                  </a:txBody>
                  <a:tcPr marL="68580" marR="68580" marT="0" marB="0"/>
                </a:tc>
                <a:extLst>
                  <a:ext uri="{0D108BD9-81ED-4DB2-BD59-A6C34878D82A}">
                    <a16:rowId xmlns:a16="http://schemas.microsoft.com/office/drawing/2014/main" val="978548986"/>
                  </a:ext>
                </a:extLst>
              </a:tr>
            </a:tbl>
          </a:graphicData>
        </a:graphic>
      </p:graphicFrame>
    </p:spTree>
    <p:extLst>
      <p:ext uri="{BB962C8B-B14F-4D97-AF65-F5344CB8AC3E}">
        <p14:creationId xmlns:p14="http://schemas.microsoft.com/office/powerpoint/2010/main" val="241874637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68">
          <a:extLst>
            <a:ext uri="{FF2B5EF4-FFF2-40B4-BE49-F238E27FC236}">
              <a16:creationId xmlns:a16="http://schemas.microsoft.com/office/drawing/2014/main" id="{A541F262-DCFA-C811-945A-20937B23BD3B}"/>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1F549356-376B-8FE3-6CA9-2864CFFB6149}"/>
              </a:ext>
            </a:extLst>
          </p:cNvPr>
          <p:cNvSpPr>
            <a:spLocks noGrp="1"/>
          </p:cNvSpPr>
          <p:nvPr>
            <p:ph type="title" idx="4294967295"/>
          </p:nvPr>
        </p:nvSpPr>
        <p:spPr>
          <a:xfrm>
            <a:off x="628650" y="-993775"/>
            <a:ext cx="7886700" cy="993775"/>
          </a:xfrm>
          <a:prstGeom prst="rect">
            <a:avLst/>
          </a:prstGeom>
        </p:spPr>
        <p:txBody>
          <a:bodyPr anchor="b"/>
          <a:lstStyle/>
          <a:p>
            <a:r>
              <a:rPr lang="es-ES" dirty="0"/>
              <a:t>PREGUNTA 1 ENCUESTA DEL PROCESO DE INVESTIGACIÓN Y JUDICIALIZACIÓN</a:t>
            </a:r>
            <a:endParaRPr lang="es-CO" dirty="0"/>
          </a:p>
        </p:txBody>
      </p:sp>
      <p:sp>
        <p:nvSpPr>
          <p:cNvPr id="70" name="Google Shape;70;p11">
            <a:extLst>
              <a:ext uri="{FF2B5EF4-FFF2-40B4-BE49-F238E27FC236}">
                <a16:creationId xmlns:a16="http://schemas.microsoft.com/office/drawing/2014/main" id="{F4D65ACC-875B-205F-5A0E-F6BD6587B103}"/>
              </a:ext>
              <a:ext uri="{C183D7F6-B498-43B3-948B-1728B52AA6E4}">
                <adec:decorative xmlns:adec="http://schemas.microsoft.com/office/drawing/2017/decorative" val="1"/>
              </a:ext>
            </a:extLst>
          </p:cNvPr>
          <p:cNvSpPr txBox="1">
            <a:spLocks/>
          </p:cNvSpPr>
          <p:nvPr/>
        </p:nvSpPr>
        <p:spPr>
          <a:xfrm>
            <a:off x="1973275" y="0"/>
            <a:ext cx="4380000" cy="431700"/>
          </a:xfrm>
          <a:prstGeom prst="rect">
            <a:avLst/>
          </a:prstGeom>
          <a:noFill/>
          <a:ln>
            <a:noFill/>
            <a:prstDash/>
          </a:ln>
          <a:effectLst/>
        </p:spPr>
        <p:txBody>
          <a:bodyPr rot="0" spcFirstLastPara="1" vertOverflow="overflow" horzOverflow="overflow" vert="horz" wrap="square" lIns="91425" tIns="91425" rIns="91425" bIns="91425"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s-419" sz="2200" b="1" i="0" u="none" strike="noStrike" kern="0" cap="none" spc="0" normalizeH="0" baseline="0" noProof="0" dirty="0">
                <a:ln>
                  <a:noFill/>
                </a:ln>
                <a:solidFill>
                  <a:srgbClr val="00385F"/>
                </a:solidFill>
                <a:effectLst/>
                <a:uLnTx/>
                <a:uFillTx/>
                <a:latin typeface="Montserrat"/>
                <a:ea typeface="Montserrat"/>
                <a:cs typeface="Montserrat"/>
                <a:sym typeface="Montserrat"/>
              </a:rPr>
              <a:t>PREGUNTA 1 </a:t>
            </a:r>
          </a:p>
        </p:txBody>
      </p:sp>
      <p:sp>
        <p:nvSpPr>
          <p:cNvPr id="71" name="Google Shape;71;p11">
            <a:extLst>
              <a:ext uri="{FF2B5EF4-FFF2-40B4-BE49-F238E27FC236}">
                <a16:creationId xmlns:a16="http://schemas.microsoft.com/office/drawing/2014/main" id="{60EF5CEF-0521-C01C-CBB6-158D538E8AE4}"/>
              </a:ext>
            </a:extLst>
          </p:cNvPr>
          <p:cNvSpPr txBox="1"/>
          <p:nvPr/>
        </p:nvSpPr>
        <p:spPr>
          <a:xfrm>
            <a:off x="1973275" y="360000"/>
            <a:ext cx="6767954" cy="431700"/>
          </a:xfrm>
          <a:prstGeom prst="rect">
            <a:avLst/>
          </a:prstGeom>
          <a:noFill/>
          <a:ln>
            <a:noFill/>
          </a:ln>
        </p:spPr>
        <p:txBody>
          <a:bodyPr spcFirstLastPara="1" wrap="square" lIns="91425" tIns="91425" rIns="91425" bIns="91425" anchor="t" anchorCtr="0">
            <a:noAutofit/>
          </a:bodyPr>
          <a:lstStyle/>
          <a:p>
            <a:pPr lvl="0"/>
            <a:r>
              <a:rPr lang="es-ES" sz="1800" dirty="0">
                <a:solidFill>
                  <a:srgbClr val="017B8F"/>
                </a:solidFill>
                <a:latin typeface="Montserrat"/>
                <a:ea typeface="Montserrat"/>
                <a:cs typeface="Montserrat"/>
                <a:sym typeface="Montserrat"/>
              </a:rPr>
              <a:t>¿Ha intentado ponerse en contacto con la FGN para consultar sobre su proceso?</a:t>
            </a:r>
            <a:endParaRPr lang="es-419" sz="1800" dirty="0">
              <a:solidFill>
                <a:srgbClr val="017B8F"/>
              </a:solidFill>
              <a:latin typeface="Montserrat"/>
              <a:ea typeface="Montserrat"/>
              <a:cs typeface="Montserrat"/>
              <a:sym typeface="Montserrat"/>
            </a:endParaRPr>
          </a:p>
        </p:txBody>
      </p:sp>
      <p:graphicFrame>
        <p:nvGraphicFramePr>
          <p:cNvPr id="4" name="Tabla 3" descr="Tabla de resultados pregunta 1, segundo semestre de 2025">
            <a:extLst>
              <a:ext uri="{FF2B5EF4-FFF2-40B4-BE49-F238E27FC236}">
                <a16:creationId xmlns:a16="http://schemas.microsoft.com/office/drawing/2014/main" id="{C5A23CE9-3F9D-8C81-B10F-0B22EFAA0744}"/>
              </a:ext>
            </a:extLst>
          </p:cNvPr>
          <p:cNvGraphicFramePr>
            <a:graphicFrameLocks noGrp="1"/>
          </p:cNvGraphicFramePr>
          <p:nvPr>
            <p:extLst>
              <p:ext uri="{D42A27DB-BD31-4B8C-83A1-F6EECF244321}">
                <p14:modId xmlns:p14="http://schemas.microsoft.com/office/powerpoint/2010/main" val="1519011633"/>
              </p:ext>
            </p:extLst>
          </p:nvPr>
        </p:nvGraphicFramePr>
        <p:xfrm>
          <a:off x="2918130" y="1195562"/>
          <a:ext cx="4397070" cy="1104900"/>
        </p:xfrm>
        <a:graphic>
          <a:graphicData uri="http://schemas.openxmlformats.org/drawingml/2006/table">
            <a:tbl>
              <a:tblPr/>
              <a:tblGrid>
                <a:gridCol w="2816036">
                  <a:extLst>
                    <a:ext uri="{9D8B030D-6E8A-4147-A177-3AD203B41FA5}">
                      <a16:colId xmlns:a16="http://schemas.microsoft.com/office/drawing/2014/main" val="101319333"/>
                    </a:ext>
                  </a:extLst>
                </a:gridCol>
                <a:gridCol w="1581034">
                  <a:extLst>
                    <a:ext uri="{9D8B030D-6E8A-4147-A177-3AD203B41FA5}">
                      <a16:colId xmlns:a16="http://schemas.microsoft.com/office/drawing/2014/main" val="534034739"/>
                    </a:ext>
                  </a:extLst>
                </a:gridCol>
              </a:tblGrid>
              <a:tr h="158867">
                <a:tc>
                  <a:txBody>
                    <a:bodyPr/>
                    <a:lstStyle/>
                    <a:p>
                      <a:pPr algn="ctr" fontAlgn="ctr">
                        <a:buNone/>
                      </a:pPr>
                      <a:r>
                        <a:rPr lang="es-CO" sz="1000" b="1" i="0" u="none" strike="noStrike" dirty="0">
                          <a:solidFill>
                            <a:srgbClr val="0097A7"/>
                          </a:solidFill>
                          <a:effectLst/>
                          <a:latin typeface="Roboto" panose="02000000000000000000" pitchFamily="2" charset="0"/>
                        </a:rPr>
                        <a:t>CALIFICACIÓN​</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s-CO" sz="1000" b="1" i="0" u="none" strike="noStrike" dirty="0">
                          <a:solidFill>
                            <a:srgbClr val="0097A7"/>
                          </a:solidFill>
                          <a:effectLst/>
                          <a:latin typeface="Roboto" panose="02000000000000000000" pitchFamily="2" charset="0"/>
                        </a:rPr>
                        <a:t>SEGUNDO SEMESTRE 2025</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706511548"/>
                  </a:ext>
                </a:extLst>
              </a:tr>
              <a:tr h="88599">
                <a:tc>
                  <a:txBody>
                    <a:bodyPr/>
                    <a:lstStyle/>
                    <a:p>
                      <a:pPr algn="l" fontAlgn="b">
                        <a:buNone/>
                      </a:pPr>
                      <a:r>
                        <a:rPr lang="es-CO" sz="1000" b="0" i="0" u="none" strike="noStrike">
                          <a:solidFill>
                            <a:srgbClr val="0097A7"/>
                          </a:solidFill>
                          <a:effectLst/>
                          <a:latin typeface="Roboto" panose="02000000000000000000" pitchFamily="2" charset="0"/>
                        </a:rPr>
                        <a:t>Sí</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r>
                        <a:rPr lang="es-CO" sz="1000" b="0" i="0" u="none" strike="noStrike" dirty="0">
                          <a:solidFill>
                            <a:srgbClr val="0097A7"/>
                          </a:solidFill>
                          <a:effectLst/>
                          <a:latin typeface="Roboto" panose="02000000000000000000" pitchFamily="2" charset="0"/>
                        </a:rPr>
                        <a:t>                    4.064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91838673"/>
                  </a:ext>
                </a:extLst>
              </a:tr>
              <a:tr h="88599">
                <a:tc>
                  <a:txBody>
                    <a:bodyPr/>
                    <a:lstStyle/>
                    <a:p>
                      <a:pPr algn="l" fontAlgn="b">
                        <a:buNone/>
                      </a:pPr>
                      <a:r>
                        <a:rPr lang="es-CO" sz="1000" b="0" i="0" u="none" strike="noStrike">
                          <a:solidFill>
                            <a:srgbClr val="0097A7"/>
                          </a:solidFill>
                          <a:effectLst/>
                          <a:latin typeface="Roboto" panose="02000000000000000000" pitchFamily="2" charset="0"/>
                        </a:rPr>
                        <a:t>No</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r>
                        <a:rPr lang="es-CO" sz="1000" b="0" i="0" u="none" strike="noStrike" dirty="0">
                          <a:solidFill>
                            <a:srgbClr val="0097A7"/>
                          </a:solidFill>
                          <a:effectLst/>
                          <a:latin typeface="Roboto" panose="02000000000000000000" pitchFamily="2" charset="0"/>
                        </a:rPr>
                        <a:t>                    3.006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187587330"/>
                  </a:ext>
                </a:extLst>
              </a:tr>
              <a:tr h="141388">
                <a:tc>
                  <a:txBody>
                    <a:bodyPr/>
                    <a:lstStyle/>
                    <a:p>
                      <a:pPr algn="l" fontAlgn="b">
                        <a:buNone/>
                      </a:pPr>
                      <a:r>
                        <a:rPr lang="es-ES" sz="1000" b="0" i="0" u="none" strike="noStrike">
                          <a:solidFill>
                            <a:srgbClr val="0097A7"/>
                          </a:solidFill>
                          <a:effectLst/>
                          <a:latin typeface="Roboto" panose="02000000000000000000" pitchFamily="2" charset="0"/>
                        </a:rPr>
                        <a:t>No sé cómo averiguar el estado de mi proceso</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r>
                        <a:rPr lang="es-CO" sz="1000" b="0" i="0" u="none" strike="noStrike" dirty="0">
                          <a:solidFill>
                            <a:srgbClr val="0097A7"/>
                          </a:solidFill>
                          <a:effectLst/>
                          <a:latin typeface="Roboto" panose="02000000000000000000" pitchFamily="2" charset="0"/>
                        </a:rPr>
                        <a:t>                    2.980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424138923"/>
                  </a:ext>
                </a:extLst>
              </a:tr>
              <a:tr h="88599">
                <a:tc>
                  <a:txBody>
                    <a:bodyPr/>
                    <a:lstStyle/>
                    <a:p>
                      <a:pPr algn="l" fontAlgn="b">
                        <a:buNone/>
                      </a:pPr>
                      <a:r>
                        <a:rPr lang="es-CO" sz="1000" b="0" i="0" u="none" strike="noStrike">
                          <a:solidFill>
                            <a:srgbClr val="0097A7"/>
                          </a:solidFill>
                          <a:effectLst/>
                          <a:latin typeface="Roboto" panose="02000000000000000000" pitchFamily="2" charset="0"/>
                        </a:rPr>
                        <a:t>Sin respuesta</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r>
                        <a:rPr lang="es-CO" sz="1000" b="0" i="0" u="none" strike="noStrike">
                          <a:solidFill>
                            <a:srgbClr val="0097A7"/>
                          </a:solidFill>
                          <a:effectLst/>
                          <a:latin typeface="Roboto" panose="02000000000000000000" pitchFamily="2" charset="0"/>
                        </a:rPr>
                        <a:t>                         53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63843865"/>
                  </a:ext>
                </a:extLst>
              </a:tr>
              <a:tr h="88599">
                <a:tc>
                  <a:txBody>
                    <a:bodyPr/>
                    <a:lstStyle/>
                    <a:p>
                      <a:pPr algn="r" fontAlgn="b">
                        <a:buNone/>
                      </a:pPr>
                      <a:r>
                        <a:rPr lang="es-CO" sz="1000" b="1" i="0" u="none" strike="noStrike">
                          <a:solidFill>
                            <a:srgbClr val="0097A7"/>
                          </a:solidFill>
                          <a:effectLst/>
                          <a:latin typeface="Roboto" panose="02000000000000000000" pitchFamily="2" charset="0"/>
                        </a:rPr>
                        <a:t>TOTAL</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r>
                        <a:rPr lang="es-CO" sz="1000" b="1" i="0" u="none" strike="noStrike" dirty="0">
                          <a:solidFill>
                            <a:srgbClr val="0097A7"/>
                          </a:solidFill>
                          <a:effectLst/>
                          <a:latin typeface="Roboto" panose="02000000000000000000" pitchFamily="2" charset="0"/>
                        </a:rPr>
                        <a:t>                  10.103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933468922"/>
                  </a:ext>
                </a:extLst>
              </a:tr>
            </a:tbl>
          </a:graphicData>
        </a:graphic>
      </p:graphicFrame>
      <p:graphicFrame>
        <p:nvGraphicFramePr>
          <p:cNvPr id="8" name="Gráfico 7" descr="Gráfica de resultados de la encuesta aplicada a víctimas y denunciantes del Proceso de Investigación y Judicialización, que muestra si los usuarios han intentado ponerse en contacto con la Fiscalía General de la Nación para consultar sobre su proceso. Los resultados evidencian una distribución entre quienes sí han intentado comunicarse, quienes no lo han hecho y quienes manifiestan no saber cómo hacerlo.">
            <a:extLst>
              <a:ext uri="{FF2B5EF4-FFF2-40B4-BE49-F238E27FC236}">
                <a16:creationId xmlns:a16="http://schemas.microsoft.com/office/drawing/2014/main" id="{23284F68-77A2-23D4-8949-6B893251121C}"/>
              </a:ext>
            </a:extLst>
          </p:cNvPr>
          <p:cNvGraphicFramePr/>
          <p:nvPr>
            <p:extLst>
              <p:ext uri="{D42A27DB-BD31-4B8C-83A1-F6EECF244321}">
                <p14:modId xmlns:p14="http://schemas.microsoft.com/office/powerpoint/2010/main" val="2264005283"/>
              </p:ext>
            </p:extLst>
          </p:nvPr>
        </p:nvGraphicFramePr>
        <p:xfrm>
          <a:off x="1813649" y="2491200"/>
          <a:ext cx="6074796" cy="216385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580857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68">
          <a:extLst>
            <a:ext uri="{FF2B5EF4-FFF2-40B4-BE49-F238E27FC236}">
              <a16:creationId xmlns:a16="http://schemas.microsoft.com/office/drawing/2014/main" id="{13FC083F-BF6A-6200-8833-90B04E4F34D9}"/>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351C4C4B-E322-6FB5-ADBD-6AEB923F1E93}"/>
              </a:ext>
            </a:extLst>
          </p:cNvPr>
          <p:cNvSpPr>
            <a:spLocks noGrp="1"/>
          </p:cNvSpPr>
          <p:nvPr>
            <p:ph type="title" idx="4294967295"/>
          </p:nvPr>
        </p:nvSpPr>
        <p:spPr>
          <a:xfrm>
            <a:off x="0" y="-993775"/>
            <a:ext cx="7886700" cy="993775"/>
          </a:xfrm>
          <a:prstGeom prst="rect">
            <a:avLst/>
          </a:prstGeom>
        </p:spPr>
        <p:txBody>
          <a:bodyPr anchor="b"/>
          <a:lstStyle/>
          <a:p>
            <a:r>
              <a:rPr lang="es-ES" dirty="0"/>
              <a:t>PREGUNTA 2 ENCUESTA DEL PROCESO DE INVESTIGACIÓN Y JUDICIALIZACIÓN</a:t>
            </a:r>
            <a:endParaRPr lang="es-CO" dirty="0"/>
          </a:p>
        </p:txBody>
      </p:sp>
      <p:sp>
        <p:nvSpPr>
          <p:cNvPr id="70" name="Google Shape;70;p11">
            <a:extLst>
              <a:ext uri="{FF2B5EF4-FFF2-40B4-BE49-F238E27FC236}">
                <a16:creationId xmlns:a16="http://schemas.microsoft.com/office/drawing/2014/main" id="{FADB2B55-3A69-41C3-477F-697448BA0D3D}"/>
              </a:ext>
              <a:ext uri="{C183D7F6-B498-43B3-948B-1728B52AA6E4}">
                <adec:decorative xmlns:adec="http://schemas.microsoft.com/office/drawing/2017/decorative" val="1"/>
              </a:ext>
            </a:extLst>
          </p:cNvPr>
          <p:cNvSpPr txBox="1"/>
          <p:nvPr/>
        </p:nvSpPr>
        <p:spPr>
          <a:xfrm>
            <a:off x="1973275" y="0"/>
            <a:ext cx="4380000" cy="431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s-419" sz="2200" b="1" dirty="0">
                <a:solidFill>
                  <a:srgbClr val="00385F"/>
                </a:solidFill>
                <a:latin typeface="Montserrat"/>
                <a:ea typeface="Montserrat"/>
                <a:cs typeface="Montserrat"/>
                <a:sym typeface="Montserrat"/>
              </a:rPr>
              <a:t>PREGUNTA 2</a:t>
            </a:r>
            <a:endParaRPr sz="2200" b="1" dirty="0">
              <a:solidFill>
                <a:srgbClr val="00385F"/>
              </a:solidFill>
              <a:latin typeface="Montserrat"/>
              <a:ea typeface="Montserrat"/>
              <a:cs typeface="Montserrat"/>
              <a:sym typeface="Montserrat"/>
            </a:endParaRPr>
          </a:p>
        </p:txBody>
      </p:sp>
      <p:sp>
        <p:nvSpPr>
          <p:cNvPr id="71" name="Google Shape;71;p11">
            <a:extLst>
              <a:ext uri="{FF2B5EF4-FFF2-40B4-BE49-F238E27FC236}">
                <a16:creationId xmlns:a16="http://schemas.microsoft.com/office/drawing/2014/main" id="{977FBEC8-9460-14B6-36C2-0C2359072010}"/>
              </a:ext>
            </a:extLst>
          </p:cNvPr>
          <p:cNvSpPr txBox="1"/>
          <p:nvPr/>
        </p:nvSpPr>
        <p:spPr>
          <a:xfrm>
            <a:off x="1973274" y="360000"/>
            <a:ext cx="6999275" cy="431700"/>
          </a:xfrm>
          <a:prstGeom prst="rect">
            <a:avLst/>
          </a:prstGeom>
          <a:noFill/>
          <a:ln>
            <a:noFill/>
          </a:ln>
        </p:spPr>
        <p:txBody>
          <a:bodyPr spcFirstLastPara="1" wrap="square" lIns="91425" tIns="91425" rIns="91425" bIns="91425" anchor="t" anchorCtr="0">
            <a:noAutofit/>
          </a:bodyPr>
          <a:lstStyle/>
          <a:p>
            <a:pPr lvl="0"/>
            <a:r>
              <a:rPr lang="es-ES" sz="1800" dirty="0">
                <a:solidFill>
                  <a:srgbClr val="017B8F"/>
                </a:solidFill>
                <a:latin typeface="Montserrat"/>
                <a:ea typeface="Montserrat"/>
                <a:cs typeface="Montserrat"/>
                <a:sym typeface="Montserrat"/>
              </a:rPr>
              <a:t>Durante los distintos contactos que ha tenido con la FGN ¿Recibió un trato adecuado?</a:t>
            </a:r>
            <a:endParaRPr lang="es-419" sz="1800" dirty="0">
              <a:solidFill>
                <a:srgbClr val="017B8F"/>
              </a:solidFill>
              <a:latin typeface="Montserrat"/>
              <a:ea typeface="Montserrat"/>
              <a:cs typeface="Montserrat"/>
              <a:sym typeface="Montserrat"/>
            </a:endParaRPr>
          </a:p>
        </p:txBody>
      </p:sp>
      <p:graphicFrame>
        <p:nvGraphicFramePr>
          <p:cNvPr id="6" name="Tabla 5">
            <a:extLst>
              <a:ext uri="{FF2B5EF4-FFF2-40B4-BE49-F238E27FC236}">
                <a16:creationId xmlns:a16="http://schemas.microsoft.com/office/drawing/2014/main" id="{978F39DB-5B26-1FDC-C65A-A65233C1F8CB}"/>
              </a:ext>
            </a:extLst>
          </p:cNvPr>
          <p:cNvGraphicFramePr>
            <a:graphicFrameLocks noGrp="1"/>
          </p:cNvGraphicFramePr>
          <p:nvPr>
            <p:extLst>
              <p:ext uri="{D42A27DB-BD31-4B8C-83A1-F6EECF244321}">
                <p14:modId xmlns:p14="http://schemas.microsoft.com/office/powerpoint/2010/main" val="3276859942"/>
              </p:ext>
            </p:extLst>
          </p:nvPr>
        </p:nvGraphicFramePr>
        <p:xfrm>
          <a:off x="3182531" y="1151700"/>
          <a:ext cx="4750525" cy="1231112"/>
        </p:xfrm>
        <a:graphic>
          <a:graphicData uri="http://schemas.openxmlformats.org/drawingml/2006/table">
            <a:tbl>
              <a:tblPr firstRow="1"/>
              <a:tblGrid>
                <a:gridCol w="2705456">
                  <a:extLst>
                    <a:ext uri="{9D8B030D-6E8A-4147-A177-3AD203B41FA5}">
                      <a16:colId xmlns:a16="http://schemas.microsoft.com/office/drawing/2014/main" val="4033084733"/>
                    </a:ext>
                  </a:extLst>
                </a:gridCol>
                <a:gridCol w="2045069">
                  <a:extLst>
                    <a:ext uri="{9D8B030D-6E8A-4147-A177-3AD203B41FA5}">
                      <a16:colId xmlns:a16="http://schemas.microsoft.com/office/drawing/2014/main" val="2705173357"/>
                    </a:ext>
                  </a:extLst>
                </a:gridCol>
              </a:tblGrid>
              <a:tr h="278612">
                <a:tc>
                  <a:txBody>
                    <a:bodyPr/>
                    <a:lstStyle/>
                    <a:p>
                      <a:pPr algn="ctr" fontAlgn="ctr">
                        <a:buNone/>
                      </a:pPr>
                      <a:r>
                        <a:rPr lang="es-CO" sz="1000" b="1" i="0" u="none" strike="noStrike" dirty="0">
                          <a:solidFill>
                            <a:srgbClr val="0097A7"/>
                          </a:solidFill>
                          <a:effectLst/>
                          <a:latin typeface="Roboto" panose="02000000000000000000" pitchFamily="2" charset="0"/>
                        </a:rPr>
                        <a:t>CALIFICACIÓN​</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s-CO" sz="1000" b="1" i="0" u="none" strike="noStrike" dirty="0">
                          <a:solidFill>
                            <a:srgbClr val="0097A7"/>
                          </a:solidFill>
                          <a:effectLst/>
                          <a:latin typeface="Roboto" panose="02000000000000000000" pitchFamily="2" charset="0"/>
                        </a:rPr>
                        <a:t>SEGUNDO SEMESTRE 2025</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539884639"/>
                  </a:ext>
                </a:extLst>
              </a:tr>
              <a:tr h="155380">
                <a:tc>
                  <a:txBody>
                    <a:bodyPr/>
                    <a:lstStyle/>
                    <a:p>
                      <a:pPr algn="l" fontAlgn="b">
                        <a:buNone/>
                      </a:pPr>
                      <a:r>
                        <a:rPr lang="es-CO" sz="1000" b="0" i="0" u="none" strike="noStrike" dirty="0">
                          <a:solidFill>
                            <a:srgbClr val="0097A7"/>
                          </a:solidFill>
                          <a:effectLst/>
                          <a:latin typeface="Roboto" panose="02000000000000000000" pitchFamily="2" charset="0"/>
                        </a:rPr>
                        <a:t>Muy Adecuado</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s-CO" sz="1000" b="0" i="0" u="none" strike="noStrike" dirty="0">
                          <a:solidFill>
                            <a:srgbClr val="0097A7"/>
                          </a:solidFill>
                          <a:effectLst/>
                          <a:latin typeface="Roboto" panose="02000000000000000000" pitchFamily="2" charset="0"/>
                        </a:rPr>
                        <a:t>                    2.535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220464969"/>
                  </a:ext>
                </a:extLst>
              </a:tr>
              <a:tr h="155380">
                <a:tc>
                  <a:txBody>
                    <a:bodyPr/>
                    <a:lstStyle/>
                    <a:p>
                      <a:pPr algn="l" fontAlgn="b">
                        <a:buNone/>
                      </a:pPr>
                      <a:r>
                        <a:rPr lang="es-CO" sz="1000" b="0" i="0" u="none" strike="noStrike">
                          <a:solidFill>
                            <a:srgbClr val="0097A7"/>
                          </a:solidFill>
                          <a:effectLst/>
                          <a:latin typeface="Roboto" panose="02000000000000000000" pitchFamily="2" charset="0"/>
                        </a:rPr>
                        <a:t>Adecuado</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s-CO" sz="1000" b="0" i="0" u="none" strike="noStrike" dirty="0">
                          <a:solidFill>
                            <a:srgbClr val="0097A7"/>
                          </a:solidFill>
                          <a:effectLst/>
                          <a:latin typeface="Roboto" panose="02000000000000000000" pitchFamily="2" charset="0"/>
                        </a:rPr>
                        <a:t>                    1.644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078457576"/>
                  </a:ext>
                </a:extLst>
              </a:tr>
              <a:tr h="155380">
                <a:tc>
                  <a:txBody>
                    <a:bodyPr/>
                    <a:lstStyle/>
                    <a:p>
                      <a:pPr algn="l" fontAlgn="b">
                        <a:buNone/>
                      </a:pPr>
                      <a:r>
                        <a:rPr lang="es-CO" sz="1000" b="0" i="0" u="none" strike="noStrike">
                          <a:solidFill>
                            <a:srgbClr val="0097A7"/>
                          </a:solidFill>
                          <a:effectLst/>
                          <a:latin typeface="Roboto" panose="02000000000000000000" pitchFamily="2" charset="0"/>
                        </a:rPr>
                        <a:t>Medianamente Adecuado</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s-CO" sz="1000" b="0" i="0" u="none" strike="noStrike" dirty="0">
                          <a:solidFill>
                            <a:srgbClr val="0097A7"/>
                          </a:solidFill>
                          <a:effectLst/>
                          <a:latin typeface="Roboto" panose="02000000000000000000" pitchFamily="2" charset="0"/>
                        </a:rPr>
                        <a:t>                    1.450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024845963"/>
                  </a:ext>
                </a:extLst>
              </a:tr>
              <a:tr h="155380">
                <a:tc>
                  <a:txBody>
                    <a:bodyPr/>
                    <a:lstStyle/>
                    <a:p>
                      <a:pPr algn="l" fontAlgn="b">
                        <a:buNone/>
                      </a:pPr>
                      <a:r>
                        <a:rPr lang="es-CO" sz="1000" b="0" i="0" u="none" strike="noStrike">
                          <a:solidFill>
                            <a:srgbClr val="0097A7"/>
                          </a:solidFill>
                          <a:effectLst/>
                          <a:latin typeface="Roboto" panose="02000000000000000000" pitchFamily="2" charset="0"/>
                        </a:rPr>
                        <a:t>Inadecuado</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s-CO" sz="1000" b="0" i="0" u="none" strike="noStrike" dirty="0">
                          <a:solidFill>
                            <a:srgbClr val="0097A7"/>
                          </a:solidFill>
                          <a:effectLst/>
                          <a:latin typeface="Roboto" panose="02000000000000000000" pitchFamily="2" charset="0"/>
                        </a:rPr>
                        <a:t>                       797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52210207"/>
                  </a:ext>
                </a:extLst>
              </a:tr>
              <a:tr h="155380">
                <a:tc>
                  <a:txBody>
                    <a:bodyPr/>
                    <a:lstStyle/>
                    <a:p>
                      <a:pPr algn="l" fontAlgn="b">
                        <a:buNone/>
                      </a:pPr>
                      <a:r>
                        <a:rPr lang="es-CO" sz="1000" b="0" i="0" u="none" strike="noStrike">
                          <a:solidFill>
                            <a:srgbClr val="0097A7"/>
                          </a:solidFill>
                          <a:effectLst/>
                          <a:latin typeface="Roboto" panose="02000000000000000000" pitchFamily="2" charset="0"/>
                        </a:rPr>
                        <a:t>Muy Inadecuado</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s-CO" sz="1000" b="0" i="0" u="none" strike="noStrike" dirty="0">
                          <a:solidFill>
                            <a:srgbClr val="0097A7"/>
                          </a:solidFill>
                          <a:effectLst/>
                          <a:latin typeface="Roboto" panose="02000000000000000000" pitchFamily="2" charset="0"/>
                        </a:rPr>
                        <a:t>                    2.453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829066339"/>
                  </a:ext>
                </a:extLst>
              </a:tr>
              <a:tr h="155380">
                <a:tc>
                  <a:txBody>
                    <a:bodyPr/>
                    <a:lstStyle/>
                    <a:p>
                      <a:pPr algn="r" fontAlgn="b">
                        <a:buNone/>
                      </a:pPr>
                      <a:r>
                        <a:rPr lang="es-CO" sz="1000" b="1" i="0" u="none" strike="noStrike">
                          <a:solidFill>
                            <a:srgbClr val="0097A7"/>
                          </a:solidFill>
                          <a:effectLst/>
                          <a:latin typeface="Roboto" panose="02000000000000000000" pitchFamily="2" charset="0"/>
                        </a:rPr>
                        <a:t>TOTAL</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s-CO" sz="1000" b="1" i="0" u="none" strike="noStrike" dirty="0">
                          <a:solidFill>
                            <a:srgbClr val="0097A7"/>
                          </a:solidFill>
                          <a:effectLst/>
                          <a:latin typeface="Roboto" panose="02000000000000000000" pitchFamily="2" charset="0"/>
                        </a:rPr>
                        <a:t>                    8.879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569421048"/>
                  </a:ext>
                </a:extLst>
              </a:tr>
            </a:tbl>
          </a:graphicData>
        </a:graphic>
      </p:graphicFrame>
      <p:graphicFrame>
        <p:nvGraphicFramePr>
          <p:cNvPr id="3" name="Gráfico 2" descr="Gráfica de barras que presenta la percepción de los usuarios sobre el trato recibido durante los distintos contactos con la Fiscalía General de la Nación en el marco del Proceso de Investigación y Judicialización. Las respuestas se distribuyen entre valoraciones adecuadas e inadecuadas, reflejando diversos niveles de satisfacción.">
            <a:extLst>
              <a:ext uri="{FF2B5EF4-FFF2-40B4-BE49-F238E27FC236}">
                <a16:creationId xmlns:a16="http://schemas.microsoft.com/office/drawing/2014/main" id="{036E8EAD-7B4B-EF79-0AF6-02806DE9C8C9}"/>
              </a:ext>
            </a:extLst>
          </p:cNvPr>
          <p:cNvGraphicFramePr/>
          <p:nvPr>
            <p:extLst>
              <p:ext uri="{D42A27DB-BD31-4B8C-83A1-F6EECF244321}">
                <p14:modId xmlns:p14="http://schemas.microsoft.com/office/powerpoint/2010/main" val="3678409057"/>
              </p:ext>
            </p:extLst>
          </p:nvPr>
        </p:nvGraphicFramePr>
        <p:xfrm>
          <a:off x="1895101" y="2276550"/>
          <a:ext cx="6088355" cy="257175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20769428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68">
          <a:extLst>
            <a:ext uri="{FF2B5EF4-FFF2-40B4-BE49-F238E27FC236}">
              <a16:creationId xmlns:a16="http://schemas.microsoft.com/office/drawing/2014/main" id="{CE5EBCFE-8591-3285-F1A5-9A9C9E2616E6}"/>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0405E09A-DC21-C107-F477-37D1D76AA059}"/>
              </a:ext>
            </a:extLst>
          </p:cNvPr>
          <p:cNvSpPr>
            <a:spLocks noGrp="1"/>
          </p:cNvSpPr>
          <p:nvPr>
            <p:ph type="title" idx="4294967295"/>
          </p:nvPr>
        </p:nvSpPr>
        <p:spPr>
          <a:xfrm>
            <a:off x="628650" y="-993775"/>
            <a:ext cx="7886700" cy="993775"/>
          </a:xfrm>
          <a:prstGeom prst="rect">
            <a:avLst/>
          </a:prstGeom>
        </p:spPr>
        <p:txBody>
          <a:bodyPr anchor="b"/>
          <a:lstStyle/>
          <a:p>
            <a:r>
              <a:rPr lang="es-ES" dirty="0"/>
              <a:t>PREGUNTA 3 ENCUESTA DEL PROCESO DE INVESTIGACIÓN Y JUDICIALIZACIÓN</a:t>
            </a:r>
            <a:endParaRPr lang="es-CO" dirty="0"/>
          </a:p>
        </p:txBody>
      </p:sp>
      <p:sp>
        <p:nvSpPr>
          <p:cNvPr id="70" name="Google Shape;70;p11">
            <a:extLst>
              <a:ext uri="{FF2B5EF4-FFF2-40B4-BE49-F238E27FC236}">
                <a16:creationId xmlns:a16="http://schemas.microsoft.com/office/drawing/2014/main" id="{908E1A06-4716-0711-0E15-2A9EC68202E6}"/>
              </a:ext>
              <a:ext uri="{C183D7F6-B498-43B3-948B-1728B52AA6E4}">
                <adec:decorative xmlns:adec="http://schemas.microsoft.com/office/drawing/2017/decorative" val="1"/>
              </a:ext>
            </a:extLst>
          </p:cNvPr>
          <p:cNvSpPr txBox="1"/>
          <p:nvPr/>
        </p:nvSpPr>
        <p:spPr>
          <a:xfrm>
            <a:off x="1973275" y="0"/>
            <a:ext cx="4380000" cy="431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s-419" sz="2200" b="1" dirty="0">
                <a:solidFill>
                  <a:srgbClr val="00385F"/>
                </a:solidFill>
                <a:latin typeface="Montserrat"/>
                <a:ea typeface="Montserrat"/>
                <a:cs typeface="Montserrat"/>
                <a:sym typeface="Montserrat"/>
              </a:rPr>
              <a:t>PREGUNTA 3</a:t>
            </a:r>
            <a:endParaRPr sz="2200" b="1" dirty="0">
              <a:solidFill>
                <a:srgbClr val="00385F"/>
              </a:solidFill>
              <a:latin typeface="Montserrat"/>
              <a:ea typeface="Montserrat"/>
              <a:cs typeface="Montserrat"/>
              <a:sym typeface="Montserrat"/>
            </a:endParaRPr>
          </a:p>
        </p:txBody>
      </p:sp>
      <p:sp>
        <p:nvSpPr>
          <p:cNvPr id="71" name="Google Shape;71;p11">
            <a:extLst>
              <a:ext uri="{FF2B5EF4-FFF2-40B4-BE49-F238E27FC236}">
                <a16:creationId xmlns:a16="http://schemas.microsoft.com/office/drawing/2014/main" id="{7D3AE522-8338-5FFE-C8BD-084508EB9CC9}"/>
              </a:ext>
            </a:extLst>
          </p:cNvPr>
          <p:cNvSpPr txBox="1"/>
          <p:nvPr/>
        </p:nvSpPr>
        <p:spPr>
          <a:xfrm>
            <a:off x="1973274" y="360000"/>
            <a:ext cx="6999275" cy="431700"/>
          </a:xfrm>
          <a:prstGeom prst="rect">
            <a:avLst/>
          </a:prstGeom>
          <a:noFill/>
          <a:ln>
            <a:noFill/>
          </a:ln>
        </p:spPr>
        <p:txBody>
          <a:bodyPr spcFirstLastPara="1" wrap="square" lIns="91425" tIns="91425" rIns="91425" bIns="91425" anchor="t" anchorCtr="0">
            <a:noAutofit/>
          </a:bodyPr>
          <a:lstStyle/>
          <a:p>
            <a:pPr lvl="0"/>
            <a:r>
              <a:rPr lang="es-ES" sz="1800" dirty="0">
                <a:solidFill>
                  <a:srgbClr val="017B8F"/>
                </a:solidFill>
                <a:latin typeface="Montserrat"/>
                <a:ea typeface="Montserrat"/>
                <a:cs typeface="Montserrat"/>
                <a:sym typeface="Montserrat"/>
              </a:rPr>
              <a:t>¿Cómo califica su participación en el proceso?</a:t>
            </a:r>
            <a:endParaRPr lang="es-419" sz="1800" dirty="0">
              <a:solidFill>
                <a:srgbClr val="017B8F"/>
              </a:solidFill>
              <a:latin typeface="Montserrat"/>
              <a:ea typeface="Montserrat"/>
              <a:cs typeface="Montserrat"/>
              <a:sym typeface="Montserrat"/>
            </a:endParaRPr>
          </a:p>
        </p:txBody>
      </p:sp>
      <p:graphicFrame>
        <p:nvGraphicFramePr>
          <p:cNvPr id="4" name="Tabla 3" descr="Tabla de resultados pregunta 3, segundo semestre de 2025">
            <a:extLst>
              <a:ext uri="{FF2B5EF4-FFF2-40B4-BE49-F238E27FC236}">
                <a16:creationId xmlns:a16="http://schemas.microsoft.com/office/drawing/2014/main" id="{349C3D50-14EB-2B25-A1BB-4F7D8E31F5DF}"/>
              </a:ext>
            </a:extLst>
          </p:cNvPr>
          <p:cNvGraphicFramePr>
            <a:graphicFrameLocks noGrp="1"/>
          </p:cNvGraphicFramePr>
          <p:nvPr>
            <p:extLst>
              <p:ext uri="{D42A27DB-BD31-4B8C-83A1-F6EECF244321}">
                <p14:modId xmlns:p14="http://schemas.microsoft.com/office/powerpoint/2010/main" val="3291796207"/>
              </p:ext>
            </p:extLst>
          </p:nvPr>
        </p:nvGraphicFramePr>
        <p:xfrm>
          <a:off x="2620631" y="1035557"/>
          <a:ext cx="4882101" cy="1391920"/>
        </p:xfrm>
        <a:graphic>
          <a:graphicData uri="http://schemas.openxmlformats.org/drawingml/2006/table">
            <a:tbl>
              <a:tblPr firstRow="1"/>
              <a:tblGrid>
                <a:gridCol w="2280442">
                  <a:extLst>
                    <a:ext uri="{9D8B030D-6E8A-4147-A177-3AD203B41FA5}">
                      <a16:colId xmlns:a16="http://schemas.microsoft.com/office/drawing/2014/main" val="3238406133"/>
                    </a:ext>
                  </a:extLst>
                </a:gridCol>
                <a:gridCol w="2601659">
                  <a:extLst>
                    <a:ext uri="{9D8B030D-6E8A-4147-A177-3AD203B41FA5}">
                      <a16:colId xmlns:a16="http://schemas.microsoft.com/office/drawing/2014/main" val="3193107260"/>
                    </a:ext>
                  </a:extLst>
                </a:gridCol>
              </a:tblGrid>
              <a:tr h="146701">
                <a:tc>
                  <a:txBody>
                    <a:bodyPr/>
                    <a:lstStyle/>
                    <a:p>
                      <a:pPr algn="ctr" fontAlgn="ctr">
                        <a:buNone/>
                      </a:pPr>
                      <a:r>
                        <a:rPr lang="es-CO" sz="1100" b="1" i="0" u="none" strike="noStrike" dirty="0">
                          <a:solidFill>
                            <a:srgbClr val="0097A7"/>
                          </a:solidFill>
                          <a:effectLst/>
                          <a:latin typeface="Roboto" panose="02000000000000000000" pitchFamily="2" charset="0"/>
                        </a:rPr>
                        <a:t>CALIFICACIÓN​</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s-CO" sz="1100" b="1" i="0" u="none" strike="noStrike" dirty="0">
                          <a:solidFill>
                            <a:srgbClr val="0097A7"/>
                          </a:solidFill>
                          <a:effectLst/>
                          <a:latin typeface="Roboto" panose="02000000000000000000" pitchFamily="2" charset="0"/>
                        </a:rPr>
                        <a:t>SEGUNDO SEMESTRE 2025</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2163245"/>
                  </a:ext>
                </a:extLst>
              </a:tr>
              <a:tr h="146701">
                <a:tc>
                  <a:txBody>
                    <a:bodyPr/>
                    <a:lstStyle/>
                    <a:p>
                      <a:pPr algn="l" fontAlgn="b">
                        <a:buNone/>
                      </a:pPr>
                      <a:r>
                        <a:rPr lang="es-CO" sz="1100" b="0" i="0" u="none" strike="noStrike">
                          <a:solidFill>
                            <a:srgbClr val="0097A7"/>
                          </a:solidFill>
                          <a:effectLst/>
                          <a:latin typeface="Roboto" panose="02000000000000000000" pitchFamily="2" charset="0"/>
                        </a:rPr>
                        <a:t>Muy Activa</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s-CO" sz="1100" b="0" i="0" u="none" strike="noStrike" dirty="0">
                          <a:solidFill>
                            <a:srgbClr val="0097A7"/>
                          </a:solidFill>
                          <a:effectLst/>
                          <a:latin typeface="Roboto" panose="02000000000000000000" pitchFamily="2" charset="0"/>
                        </a:rPr>
                        <a:t>                    1.482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677207521"/>
                  </a:ext>
                </a:extLst>
              </a:tr>
              <a:tr h="146701">
                <a:tc>
                  <a:txBody>
                    <a:bodyPr/>
                    <a:lstStyle/>
                    <a:p>
                      <a:pPr algn="l" fontAlgn="b">
                        <a:buNone/>
                      </a:pPr>
                      <a:r>
                        <a:rPr lang="es-CO" sz="1100" b="0" i="0" u="none" strike="noStrike">
                          <a:solidFill>
                            <a:srgbClr val="0097A7"/>
                          </a:solidFill>
                          <a:effectLst/>
                          <a:latin typeface="Roboto" panose="02000000000000000000" pitchFamily="2" charset="0"/>
                        </a:rPr>
                        <a:t>Activa</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s-CO" sz="1100" b="0" i="0" u="none" strike="noStrike" dirty="0">
                          <a:solidFill>
                            <a:srgbClr val="0097A7"/>
                          </a:solidFill>
                          <a:effectLst/>
                          <a:latin typeface="Roboto" panose="02000000000000000000" pitchFamily="2" charset="0"/>
                        </a:rPr>
                        <a:t>                    1.080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479590541"/>
                  </a:ext>
                </a:extLst>
              </a:tr>
              <a:tr h="146701">
                <a:tc>
                  <a:txBody>
                    <a:bodyPr/>
                    <a:lstStyle/>
                    <a:p>
                      <a:pPr algn="l" fontAlgn="b">
                        <a:buNone/>
                      </a:pPr>
                      <a:r>
                        <a:rPr lang="es-CO" sz="1100" b="0" i="0" u="none" strike="noStrike">
                          <a:solidFill>
                            <a:srgbClr val="0097A7"/>
                          </a:solidFill>
                          <a:effectLst/>
                          <a:latin typeface="Roboto" panose="02000000000000000000" pitchFamily="2" charset="0"/>
                        </a:rPr>
                        <a:t>Media</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s-CO" sz="1100" b="0" i="0" u="none" strike="noStrike" dirty="0">
                          <a:solidFill>
                            <a:srgbClr val="0097A7"/>
                          </a:solidFill>
                          <a:effectLst/>
                          <a:latin typeface="Roboto" panose="02000000000000000000" pitchFamily="2" charset="0"/>
                        </a:rPr>
                        <a:t>                    1.507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225698669"/>
                  </a:ext>
                </a:extLst>
              </a:tr>
              <a:tr h="146701">
                <a:tc>
                  <a:txBody>
                    <a:bodyPr/>
                    <a:lstStyle/>
                    <a:p>
                      <a:pPr algn="l" fontAlgn="b">
                        <a:buNone/>
                      </a:pPr>
                      <a:r>
                        <a:rPr lang="es-CO" sz="1100" b="0" i="0" u="none" strike="noStrike">
                          <a:solidFill>
                            <a:srgbClr val="0097A7"/>
                          </a:solidFill>
                          <a:effectLst/>
                          <a:latin typeface="Roboto" panose="02000000000000000000" pitchFamily="2" charset="0"/>
                        </a:rPr>
                        <a:t>Baja</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s-CO" sz="1100" b="0" i="0" u="none" strike="noStrike" dirty="0">
                          <a:solidFill>
                            <a:srgbClr val="0097A7"/>
                          </a:solidFill>
                          <a:effectLst/>
                          <a:latin typeface="Roboto" panose="02000000000000000000" pitchFamily="2" charset="0"/>
                        </a:rPr>
                        <a:t>                    1.072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423711939"/>
                  </a:ext>
                </a:extLst>
              </a:tr>
              <a:tr h="146701">
                <a:tc>
                  <a:txBody>
                    <a:bodyPr/>
                    <a:lstStyle/>
                    <a:p>
                      <a:pPr algn="l" fontAlgn="b">
                        <a:buNone/>
                      </a:pPr>
                      <a:r>
                        <a:rPr lang="es-CO" sz="1100" b="0" i="0" u="none" strike="noStrike">
                          <a:solidFill>
                            <a:srgbClr val="0097A7"/>
                          </a:solidFill>
                          <a:effectLst/>
                          <a:latin typeface="Roboto" panose="02000000000000000000" pitchFamily="2" charset="0"/>
                        </a:rPr>
                        <a:t>Muy Baja</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s-CO" sz="1100" b="0" i="0" u="none" strike="noStrike" dirty="0">
                          <a:solidFill>
                            <a:srgbClr val="0097A7"/>
                          </a:solidFill>
                          <a:effectLst/>
                          <a:latin typeface="Roboto" panose="02000000000000000000" pitchFamily="2" charset="0"/>
                        </a:rPr>
                        <a:t>                    1.386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787156621"/>
                  </a:ext>
                </a:extLst>
              </a:tr>
              <a:tr h="146701">
                <a:tc>
                  <a:txBody>
                    <a:bodyPr/>
                    <a:lstStyle/>
                    <a:p>
                      <a:pPr algn="l" fontAlgn="b">
                        <a:buNone/>
                      </a:pPr>
                      <a:r>
                        <a:rPr lang="es-CO" sz="1100" b="0" i="0" u="none" strike="noStrike">
                          <a:solidFill>
                            <a:srgbClr val="0097A7"/>
                          </a:solidFill>
                          <a:effectLst/>
                          <a:latin typeface="Roboto" panose="02000000000000000000" pitchFamily="2" charset="0"/>
                        </a:rPr>
                        <a:t>No Participó</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s-CO" sz="1100" b="0" i="0" u="none" strike="noStrike" dirty="0">
                          <a:solidFill>
                            <a:srgbClr val="0097A7"/>
                          </a:solidFill>
                          <a:effectLst/>
                          <a:latin typeface="Roboto" panose="02000000000000000000" pitchFamily="2" charset="0"/>
                        </a:rPr>
                        <a:t>                    2.790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46115523"/>
                  </a:ext>
                </a:extLst>
              </a:tr>
              <a:tr h="146701">
                <a:tc>
                  <a:txBody>
                    <a:bodyPr/>
                    <a:lstStyle/>
                    <a:p>
                      <a:pPr algn="r" fontAlgn="b">
                        <a:buNone/>
                      </a:pPr>
                      <a:r>
                        <a:rPr lang="es-CO" sz="1100" b="1" i="0" u="none" strike="noStrike">
                          <a:solidFill>
                            <a:srgbClr val="0097A7"/>
                          </a:solidFill>
                          <a:effectLst/>
                          <a:latin typeface="Roboto" panose="02000000000000000000" pitchFamily="2" charset="0"/>
                        </a:rPr>
                        <a:t>TOTAL</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s-CO" sz="1100" b="1" i="0" u="none" strike="noStrike" dirty="0">
                          <a:solidFill>
                            <a:srgbClr val="0097A7"/>
                          </a:solidFill>
                          <a:effectLst/>
                          <a:latin typeface="Roboto" panose="02000000000000000000" pitchFamily="2" charset="0"/>
                        </a:rPr>
                        <a:t>                    9.317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156414568"/>
                  </a:ext>
                </a:extLst>
              </a:tr>
            </a:tbl>
          </a:graphicData>
        </a:graphic>
      </p:graphicFrame>
      <p:graphicFrame>
        <p:nvGraphicFramePr>
          <p:cNvPr id="5" name="Gráfico 4" descr="Gráfica de resultados que muestra la autoevaluación de los usuarios sobre su nivel de participación en el Proceso de Investigación y Judicialización. Las respuestas se distribuyen entre niveles altos, medios, bajos y la opción de no participación, evidenciando diferentes grados de involucramiento de los usuarios.">
            <a:extLst>
              <a:ext uri="{FF2B5EF4-FFF2-40B4-BE49-F238E27FC236}">
                <a16:creationId xmlns:a16="http://schemas.microsoft.com/office/drawing/2014/main" id="{B500457B-64AF-1A03-9A87-4C37736C7E8F}"/>
              </a:ext>
            </a:extLst>
          </p:cNvPr>
          <p:cNvGraphicFramePr/>
          <p:nvPr>
            <p:extLst>
              <p:ext uri="{D42A27DB-BD31-4B8C-83A1-F6EECF244321}">
                <p14:modId xmlns:p14="http://schemas.microsoft.com/office/powerpoint/2010/main" val="3749983287"/>
              </p:ext>
            </p:extLst>
          </p:nvPr>
        </p:nvGraphicFramePr>
        <p:xfrm>
          <a:off x="1973274" y="2571750"/>
          <a:ext cx="6049592" cy="216938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98938746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68">
          <a:extLst>
            <a:ext uri="{FF2B5EF4-FFF2-40B4-BE49-F238E27FC236}">
              <a16:creationId xmlns:a16="http://schemas.microsoft.com/office/drawing/2014/main" id="{63F7AFED-F697-0D6E-C28E-3670C05CFC5D}"/>
            </a:ext>
          </a:extLst>
        </p:cNvPr>
        <p:cNvGrpSpPr/>
        <p:nvPr/>
      </p:nvGrpSpPr>
      <p:grpSpPr>
        <a:xfrm>
          <a:off x="0" y="0"/>
          <a:ext cx="0" cy="0"/>
          <a:chOff x="0" y="0"/>
          <a:chExt cx="0" cy="0"/>
        </a:xfrm>
      </p:grpSpPr>
      <p:sp>
        <p:nvSpPr>
          <p:cNvPr id="3" name="Título 2">
            <a:extLst>
              <a:ext uri="{FF2B5EF4-FFF2-40B4-BE49-F238E27FC236}">
                <a16:creationId xmlns:a16="http://schemas.microsoft.com/office/drawing/2014/main" id="{51368EC7-1E09-0BEA-9019-E8C06517651A}"/>
              </a:ext>
            </a:extLst>
          </p:cNvPr>
          <p:cNvSpPr>
            <a:spLocks noGrp="1"/>
          </p:cNvSpPr>
          <p:nvPr>
            <p:ph type="title" idx="4294967295"/>
          </p:nvPr>
        </p:nvSpPr>
        <p:spPr>
          <a:xfrm>
            <a:off x="628650" y="-993775"/>
            <a:ext cx="7886700" cy="993775"/>
          </a:xfrm>
          <a:prstGeom prst="rect">
            <a:avLst/>
          </a:prstGeom>
        </p:spPr>
        <p:txBody>
          <a:bodyPr anchor="b"/>
          <a:lstStyle/>
          <a:p>
            <a:r>
              <a:rPr lang="es-ES" dirty="0"/>
              <a:t>CONCLUSIONES Y RECOMENDACIONES ENCUESTA DEL PROCESO DE INVESTIGACIÓN Y JUDICIALIZACIÓN</a:t>
            </a:r>
            <a:endParaRPr lang="es-CO" dirty="0"/>
          </a:p>
        </p:txBody>
      </p:sp>
      <p:sp>
        <p:nvSpPr>
          <p:cNvPr id="70" name="Google Shape;70;p11">
            <a:extLst>
              <a:ext uri="{FF2B5EF4-FFF2-40B4-BE49-F238E27FC236}">
                <a16:creationId xmlns:a16="http://schemas.microsoft.com/office/drawing/2014/main" id="{56145B02-57C2-6A4F-9EFC-CBD31A0F38B7}"/>
              </a:ext>
              <a:ext uri="{C183D7F6-B498-43B3-948B-1728B52AA6E4}">
                <adec:decorative xmlns:adec="http://schemas.microsoft.com/office/drawing/2017/decorative" val="1"/>
              </a:ext>
            </a:extLst>
          </p:cNvPr>
          <p:cNvSpPr txBox="1"/>
          <p:nvPr/>
        </p:nvSpPr>
        <p:spPr>
          <a:xfrm>
            <a:off x="1973275" y="0"/>
            <a:ext cx="6509418" cy="431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s-419" sz="2200" b="1" dirty="0">
                <a:solidFill>
                  <a:srgbClr val="00385F"/>
                </a:solidFill>
                <a:latin typeface="Montserrat"/>
                <a:ea typeface="Montserrat"/>
                <a:cs typeface="Montserrat"/>
                <a:sym typeface="Montserrat"/>
              </a:rPr>
              <a:t>CONCLUSIONES Y RECOMENDACIONES</a:t>
            </a:r>
            <a:endParaRPr sz="2200" b="1" dirty="0">
              <a:solidFill>
                <a:srgbClr val="00385F"/>
              </a:solidFill>
              <a:latin typeface="Montserrat"/>
              <a:ea typeface="Montserrat"/>
              <a:cs typeface="Montserrat"/>
              <a:sym typeface="Montserrat"/>
            </a:endParaRPr>
          </a:p>
        </p:txBody>
      </p:sp>
      <p:sp>
        <p:nvSpPr>
          <p:cNvPr id="2" name="Google Shape;71;p11">
            <a:extLst>
              <a:ext uri="{FF2B5EF4-FFF2-40B4-BE49-F238E27FC236}">
                <a16:creationId xmlns:a16="http://schemas.microsoft.com/office/drawing/2014/main" id="{7A04265E-F602-AF2E-50F3-C6FD98648418}"/>
              </a:ext>
            </a:extLst>
          </p:cNvPr>
          <p:cNvSpPr txBox="1"/>
          <p:nvPr/>
        </p:nvSpPr>
        <p:spPr>
          <a:xfrm>
            <a:off x="1706400" y="352800"/>
            <a:ext cx="7263788" cy="3130988"/>
          </a:xfrm>
          <a:prstGeom prst="rect">
            <a:avLst/>
          </a:prstGeom>
          <a:noFill/>
          <a:ln>
            <a:noFill/>
          </a:ln>
        </p:spPr>
        <p:txBody>
          <a:bodyPr spcFirstLastPara="1" wrap="square" lIns="91425" tIns="91425" rIns="91425" bIns="91425" anchor="t" anchorCtr="0">
            <a:noAutofit/>
          </a:bodyPr>
          <a:lstStyle/>
          <a:p>
            <a:pPr algn="just"/>
            <a:r>
              <a:rPr lang="es-CO" b="1" noProof="0" dirty="0">
                <a:solidFill>
                  <a:srgbClr val="0097A7"/>
                </a:solidFill>
                <a:latin typeface="Roboto"/>
                <a:ea typeface="Roboto"/>
                <a:cs typeface="Roboto"/>
              </a:rPr>
              <a:t>Pregunta 1 ¿Ha intentado ponerse en contacto con la FGN para consultar sobre su proceso?</a:t>
            </a:r>
          </a:p>
          <a:p>
            <a:pPr algn="just"/>
            <a:r>
              <a:rPr lang="es-CO" noProof="0" dirty="0">
                <a:solidFill>
                  <a:srgbClr val="0097A7"/>
                </a:solidFill>
                <a:latin typeface="Roboto"/>
                <a:ea typeface="Roboto"/>
                <a:cs typeface="Roboto"/>
              </a:rPr>
              <a:t>Con base en los resultados se puede establecer que sólo  el 29,5% de los encuestados ha intentado comunicarse con la Fiscalía y el 40,23 % no sabe cómo hacerlo. </a:t>
            </a:r>
          </a:p>
          <a:p>
            <a:pPr algn="just"/>
            <a:endParaRPr lang="es-CO" noProof="0" dirty="0">
              <a:solidFill>
                <a:srgbClr val="0097A7"/>
              </a:solidFill>
              <a:latin typeface="Roboto"/>
              <a:ea typeface="Roboto"/>
              <a:cs typeface="Roboto"/>
            </a:endParaRPr>
          </a:p>
          <a:p>
            <a:pPr algn="just"/>
            <a:r>
              <a:rPr lang="es-CO" b="1" noProof="0" dirty="0">
                <a:solidFill>
                  <a:srgbClr val="0097A7"/>
                </a:solidFill>
                <a:latin typeface="Roboto"/>
                <a:ea typeface="Roboto"/>
                <a:cs typeface="Roboto"/>
              </a:rPr>
              <a:t>Pregunta 2 Durante los distintos contactos que ha tenido con la FGN ¿Recibió un trato adecuado?</a:t>
            </a:r>
          </a:p>
          <a:p>
            <a:pPr algn="just"/>
            <a:r>
              <a:rPr lang="es-CO" noProof="0" dirty="0">
                <a:solidFill>
                  <a:srgbClr val="0097A7"/>
                </a:solidFill>
                <a:latin typeface="Roboto"/>
                <a:ea typeface="Roboto"/>
                <a:cs typeface="Roboto"/>
              </a:rPr>
              <a:t>Los resultados revelan que el trato recibido por los usuarios ha sido adecuado conforme a la calificación de 5</a:t>
            </a:r>
            <a:r>
              <a:rPr lang="es-CO" dirty="0">
                <a:solidFill>
                  <a:srgbClr val="0097A7"/>
                </a:solidFill>
                <a:latin typeface="Roboto"/>
                <a:ea typeface="Roboto"/>
                <a:cs typeface="Roboto"/>
              </a:rPr>
              <a:t>.</a:t>
            </a:r>
            <a:r>
              <a:rPr lang="es-CO" noProof="0" dirty="0">
                <a:solidFill>
                  <a:srgbClr val="0097A7"/>
                </a:solidFill>
                <a:latin typeface="Roboto"/>
                <a:ea typeface="Roboto"/>
                <a:cs typeface="Roboto"/>
              </a:rPr>
              <a:t>5 sobre 10.</a:t>
            </a:r>
          </a:p>
          <a:p>
            <a:pPr algn="just"/>
            <a:endParaRPr lang="es-CO" noProof="0" dirty="0">
              <a:solidFill>
                <a:srgbClr val="0097A7"/>
              </a:solidFill>
              <a:latin typeface="Roboto"/>
              <a:ea typeface="Roboto"/>
              <a:cs typeface="Roboto"/>
            </a:endParaRPr>
          </a:p>
          <a:p>
            <a:pPr algn="just"/>
            <a:r>
              <a:rPr lang="es-CO" b="1" noProof="0" dirty="0">
                <a:solidFill>
                  <a:srgbClr val="0097A7"/>
                </a:solidFill>
                <a:latin typeface="Roboto"/>
                <a:ea typeface="Roboto"/>
                <a:cs typeface="Roboto"/>
              </a:rPr>
              <a:t>Pregunta 3 ¿Como califica su participación en el proceso?</a:t>
            </a:r>
          </a:p>
          <a:p>
            <a:pPr algn="just"/>
            <a:r>
              <a:rPr lang="es-CO" noProof="0" dirty="0">
                <a:solidFill>
                  <a:srgbClr val="0097A7"/>
                </a:solidFill>
                <a:latin typeface="Roboto"/>
                <a:ea typeface="Roboto"/>
                <a:cs typeface="Roboto"/>
              </a:rPr>
              <a:t>Según los resultados se puede establecer que la participación de los usuarios está en promedio de calificación de 3.9 sobre 10, por lo cual se realizará un análisis detallado de sus posibles causas para determinar un plan de acción a fin de mejorar esta medición.</a:t>
            </a:r>
          </a:p>
        </p:txBody>
      </p:sp>
      <p:sp>
        <p:nvSpPr>
          <p:cNvPr id="5" name="Google Shape;71;p11">
            <a:extLst>
              <a:ext uri="{FF2B5EF4-FFF2-40B4-BE49-F238E27FC236}">
                <a16:creationId xmlns:a16="http://schemas.microsoft.com/office/drawing/2014/main" id="{54D2BD2D-B68E-64F5-9A3E-277F0CFDF965}"/>
              </a:ext>
            </a:extLst>
          </p:cNvPr>
          <p:cNvSpPr txBox="1"/>
          <p:nvPr/>
        </p:nvSpPr>
        <p:spPr>
          <a:xfrm>
            <a:off x="1706400" y="3472208"/>
            <a:ext cx="6356945" cy="1565494"/>
          </a:xfrm>
          <a:prstGeom prst="rect">
            <a:avLst/>
          </a:prstGeom>
          <a:noFill/>
          <a:ln>
            <a:noFill/>
          </a:ln>
        </p:spPr>
        <p:txBody>
          <a:bodyPr spcFirstLastPara="1" wrap="square" lIns="91425" tIns="91425" rIns="91425" bIns="91425" anchor="t" anchorCtr="0">
            <a:noAutofit/>
          </a:bodyPr>
          <a:lstStyle/>
          <a:p>
            <a:pPr algn="just"/>
            <a:r>
              <a:rPr lang="es-CO" noProof="0" dirty="0">
                <a:solidFill>
                  <a:srgbClr val="0097A7"/>
                </a:solidFill>
                <a:latin typeface="Roboto"/>
                <a:ea typeface="Roboto"/>
                <a:cs typeface="Roboto"/>
              </a:rPr>
              <a:t>Según lo anterior, resulta necesario la conformación de mesas de trabajo con la Dirección de Políticas y Estrategia y la Dirección de Atención al Usuario, Intervención Temprana y Asignaciones para el fortalecimiento de las preguntas enfocadas a la medición de la satisfacción del usuario durante el desarrollo del proceso penal, a fin de identificar las seccionales que presentan índices más bajos y adoptar las acciones que permitan una mejora en la atención al usuario.</a:t>
            </a:r>
          </a:p>
          <a:p>
            <a:pPr algn="just"/>
            <a:endParaRPr lang="es-CO" noProof="0" dirty="0">
              <a:solidFill>
                <a:srgbClr val="0097A7"/>
              </a:solidFill>
              <a:latin typeface="Roboto"/>
              <a:ea typeface="Roboto"/>
              <a:cs typeface="Roboto"/>
            </a:endParaRPr>
          </a:p>
        </p:txBody>
      </p:sp>
    </p:spTree>
    <p:extLst>
      <p:ext uri="{BB962C8B-B14F-4D97-AF65-F5344CB8AC3E}">
        <p14:creationId xmlns:p14="http://schemas.microsoft.com/office/powerpoint/2010/main" val="102495473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2"/>
        <p:cNvGrpSpPr/>
        <p:nvPr/>
      </p:nvGrpSpPr>
      <p:grpSpPr>
        <a:xfrm>
          <a:off x="0" y="0"/>
          <a:ext cx="0" cy="0"/>
          <a:chOff x="0" y="0"/>
          <a:chExt cx="0" cy="0"/>
        </a:xfrm>
      </p:grpSpPr>
      <p:sp>
        <p:nvSpPr>
          <p:cNvPr id="93" name="Google Shape;93;p13"/>
          <p:cNvSpPr txBox="1">
            <a:spLocks noGrp="1"/>
          </p:cNvSpPr>
          <p:nvPr>
            <p:ph type="title" idx="4294967295"/>
          </p:nvPr>
        </p:nvSpPr>
        <p:spPr>
          <a:xfrm>
            <a:off x="2397725" y="3232175"/>
            <a:ext cx="3774600" cy="499500"/>
          </a:xfrm>
          <a:prstGeom prst="rect">
            <a:avLst/>
          </a:prstGeom>
          <a:noFill/>
          <a:ln>
            <a:noFill/>
            <a:prstDash/>
          </a:ln>
          <a:effectLst/>
        </p:spPr>
        <p:txBody>
          <a:bodyPr rot="0" spcFirstLastPara="1" vertOverflow="overflow" horzOverflow="overflow" vert="horz" wrap="square" lIns="91425" tIns="91425" rIns="91425" bIns="91425"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s-ES" sz="1400" b="1" i="0" u="none" strike="noStrike" kern="0" cap="none" spc="0" normalizeH="0" baseline="0" noProof="0" dirty="0">
                <a:ln>
                  <a:noFill/>
                </a:ln>
                <a:solidFill>
                  <a:schemeClr val="lt1"/>
                </a:solidFill>
                <a:effectLst/>
                <a:uLnTx/>
                <a:uFillTx/>
                <a:latin typeface="Roboto"/>
                <a:ea typeface="Roboto"/>
                <a:cs typeface="Roboto"/>
                <a:sym typeface="Roboto"/>
              </a:rPr>
              <a:t>Dirección de Atención al Usuario, Intervención Temprana y Asignaciones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1"/>
        <p:cNvGrpSpPr/>
        <p:nvPr/>
      </p:nvGrpSpPr>
      <p:grpSpPr>
        <a:xfrm>
          <a:off x="0" y="0"/>
          <a:ext cx="0" cy="0"/>
          <a:chOff x="0" y="0"/>
          <a:chExt cx="0" cy="0"/>
        </a:xfrm>
      </p:grpSpPr>
      <p:sp>
        <p:nvSpPr>
          <p:cNvPr id="63" name="Google Shape;63;p10"/>
          <p:cNvSpPr txBox="1">
            <a:spLocks noGrp="1"/>
          </p:cNvSpPr>
          <p:nvPr>
            <p:ph type="title" idx="4294967295"/>
          </p:nvPr>
        </p:nvSpPr>
        <p:spPr>
          <a:xfrm>
            <a:off x="778691" y="1377990"/>
            <a:ext cx="5807164" cy="1248600"/>
          </a:xfrm>
          <a:prstGeom prst="rect">
            <a:avLst/>
          </a:prstGeom>
          <a:noFill/>
          <a:ln>
            <a:noFill/>
            <a:prstDash/>
          </a:ln>
          <a:effectLst/>
        </p:spPr>
        <p:txBody>
          <a:bodyPr rot="0" spcFirstLastPara="1" vertOverflow="overflow" horzOverflow="overflow" vert="horz" wrap="square" lIns="91425" tIns="91425" rIns="91425" bIns="91425"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80000"/>
              </a:lnSpc>
              <a:spcBef>
                <a:spcPts val="0"/>
              </a:spcBef>
              <a:spcAft>
                <a:spcPts val="0"/>
              </a:spcAft>
              <a:buClr>
                <a:srgbClr val="000000"/>
              </a:buClr>
              <a:buSzTx/>
              <a:buFont typeface="Arial"/>
              <a:buNone/>
              <a:tabLst/>
              <a:defRPr/>
            </a:pPr>
            <a:r>
              <a:rPr kumimoji="0" lang="es-ES" sz="2200" b="1" i="0" u="none" strike="noStrike" kern="0" cap="none" spc="0" normalizeH="0" baseline="0" noProof="0" dirty="0">
                <a:ln>
                  <a:noFill/>
                </a:ln>
                <a:solidFill>
                  <a:schemeClr val="dk1"/>
                </a:solidFill>
                <a:effectLst/>
                <a:uLnTx/>
                <a:uFillTx/>
                <a:latin typeface="Montserrat"/>
                <a:ea typeface="Montserrat"/>
                <a:cs typeface="Montserrat"/>
                <a:sym typeface="Montserrat"/>
              </a:rPr>
              <a:t>RESULTADOS ENCUESTA CÓDIGO QR </a:t>
            </a:r>
          </a:p>
          <a:p>
            <a:pPr marL="0" marR="0" lvl="0" indent="0" algn="l" defTabSz="914400" rtl="0" eaLnBrk="1" fontAlgn="auto" latinLnBrk="0" hangingPunct="1">
              <a:lnSpc>
                <a:spcPct val="80000"/>
              </a:lnSpc>
              <a:spcBef>
                <a:spcPts val="0"/>
              </a:spcBef>
              <a:spcAft>
                <a:spcPts val="0"/>
              </a:spcAft>
              <a:buClr>
                <a:srgbClr val="000000"/>
              </a:buClr>
              <a:buSzTx/>
              <a:buFont typeface="Arial"/>
              <a:buNone/>
              <a:tabLst/>
              <a:defRPr/>
            </a:pPr>
            <a:r>
              <a:rPr kumimoji="0" lang="es-ES" sz="2200" b="1" i="0" u="none" strike="noStrike" kern="0" cap="none" spc="0" normalizeH="0" baseline="0" noProof="0" dirty="0">
                <a:ln>
                  <a:noFill/>
                </a:ln>
                <a:solidFill>
                  <a:schemeClr val="dk1"/>
                </a:solidFill>
                <a:effectLst/>
                <a:uLnTx/>
                <a:uFillTx/>
                <a:latin typeface="Montserrat"/>
                <a:ea typeface="Montserrat"/>
                <a:cs typeface="Montserrat"/>
                <a:sym typeface="Montserrat"/>
              </a:rPr>
              <a:t>EN LOS CENTROS DE ATENCIÓN DE LA FISCALÍA - CAF</a:t>
            </a:r>
            <a:endParaRPr kumimoji="0" lang="es-419" sz="2200" b="1" i="0" u="none" strike="noStrike" kern="0" cap="none" spc="0" normalizeH="0" baseline="0" noProof="0" dirty="0">
              <a:ln>
                <a:noFill/>
              </a:ln>
              <a:solidFill>
                <a:schemeClr val="dk1"/>
              </a:solidFill>
              <a:effectLst/>
              <a:uLnTx/>
              <a:uFillTx/>
              <a:latin typeface="Montserrat"/>
              <a:ea typeface="Montserrat"/>
              <a:cs typeface="Montserrat"/>
              <a:sym typeface="Montserrat"/>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8"/>
        <p:cNvGrpSpPr/>
        <p:nvPr/>
      </p:nvGrpSpPr>
      <p:grpSpPr>
        <a:xfrm>
          <a:off x="0" y="0"/>
          <a:ext cx="0" cy="0"/>
          <a:chOff x="0" y="0"/>
          <a:chExt cx="0" cy="0"/>
        </a:xfrm>
      </p:grpSpPr>
      <p:sp>
        <p:nvSpPr>
          <p:cNvPr id="2" name="Título 2">
            <a:extLst>
              <a:ext uri="{FF2B5EF4-FFF2-40B4-BE49-F238E27FC236}">
                <a16:creationId xmlns:a16="http://schemas.microsoft.com/office/drawing/2014/main" id="{4ED9F0A0-9A9F-20E9-8161-63BB7099CDA1}"/>
              </a:ext>
            </a:extLst>
          </p:cNvPr>
          <p:cNvSpPr txBox="1">
            <a:spLocks noGrp="1"/>
          </p:cNvSpPr>
          <p:nvPr>
            <p:ph type="title" idx="4294967295"/>
          </p:nvPr>
        </p:nvSpPr>
        <p:spPr>
          <a:xfrm>
            <a:off x="628650" y="-993775"/>
            <a:ext cx="7886700" cy="9937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s-ES" sz="1400" b="0" i="0" u="none" strike="noStrike" kern="0" cap="none" spc="0" normalizeH="0" baseline="0" noProof="0" dirty="0">
                <a:ln>
                  <a:noFill/>
                </a:ln>
                <a:solidFill>
                  <a:srgbClr val="000000"/>
                </a:solidFill>
                <a:effectLst/>
                <a:uLnTx/>
                <a:uFillTx/>
                <a:latin typeface="Arial"/>
                <a:ea typeface="Arial"/>
                <a:cs typeface="Arial"/>
                <a:sym typeface="Arial"/>
              </a:rPr>
              <a:t>FICHA TÉCNICA ENCUESTA CÓDIGO QR EN LOS CENTROS DE ATENCIÓN DE LA FISCALÍA</a:t>
            </a:r>
            <a:endParaRPr kumimoji="0" lang="es-CO" sz="14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39" name="Google Shape;39;p8">
            <a:extLst>
              <a:ext uri="{C183D7F6-B498-43B3-948B-1728B52AA6E4}">
                <adec:decorative xmlns:adec="http://schemas.microsoft.com/office/drawing/2017/decorative" val="1"/>
              </a:ext>
            </a:extLst>
          </p:cNvPr>
          <p:cNvSpPr txBox="1">
            <a:spLocks/>
          </p:cNvSpPr>
          <p:nvPr/>
        </p:nvSpPr>
        <p:spPr>
          <a:xfrm>
            <a:off x="1973274" y="0"/>
            <a:ext cx="6996554" cy="758175"/>
          </a:xfrm>
          <a:prstGeom prst="rect">
            <a:avLst/>
          </a:prstGeom>
          <a:noFill/>
          <a:ln>
            <a:noFill/>
            <a:prstDash/>
          </a:ln>
          <a:effectLst/>
        </p:spPr>
        <p:txBody>
          <a:bodyPr rot="0" spcFirstLastPara="1" vertOverflow="overflow" horzOverflow="overflow" vert="horz" wrap="square" lIns="91425" tIns="91425" rIns="91425" bIns="91425"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s-ES" sz="2200" b="1" i="0" u="none" strike="noStrike" kern="0" cap="none" spc="0" normalizeH="0" baseline="0" noProof="0" dirty="0">
                <a:ln>
                  <a:noFill/>
                </a:ln>
                <a:solidFill>
                  <a:srgbClr val="00385F"/>
                </a:solidFill>
                <a:effectLst/>
                <a:uLnTx/>
                <a:uFillTx/>
                <a:latin typeface="Montserrat"/>
                <a:ea typeface="Montserrat"/>
                <a:cs typeface="Montserrat"/>
                <a:sym typeface="Montserrat"/>
              </a:rPr>
              <a:t>FICHA TÉCNICA</a:t>
            </a:r>
            <a:endParaRPr kumimoji="0" lang="es-419" sz="2200" b="1" i="0" u="none" strike="noStrike" kern="0" cap="none" spc="0" normalizeH="0" baseline="0" noProof="0" dirty="0">
              <a:ln>
                <a:noFill/>
              </a:ln>
              <a:solidFill>
                <a:srgbClr val="00385F"/>
              </a:solidFill>
              <a:effectLst/>
              <a:uLnTx/>
              <a:uFillTx/>
              <a:latin typeface="Montserrat"/>
              <a:ea typeface="Montserrat"/>
              <a:cs typeface="Montserrat"/>
              <a:sym typeface="Montserrat"/>
            </a:endParaRPr>
          </a:p>
        </p:txBody>
      </p:sp>
      <p:graphicFrame>
        <p:nvGraphicFramePr>
          <p:cNvPr id="6" name="Tabla 5">
            <a:extLst>
              <a:ext uri="{FF2B5EF4-FFF2-40B4-BE49-F238E27FC236}">
                <a16:creationId xmlns:a16="http://schemas.microsoft.com/office/drawing/2014/main" id="{E52F7187-DACA-070F-3617-1C6A22300A7B}"/>
              </a:ext>
            </a:extLst>
          </p:cNvPr>
          <p:cNvGraphicFramePr>
            <a:graphicFrameLocks noGrp="1"/>
          </p:cNvGraphicFramePr>
          <p:nvPr>
            <p:extLst>
              <p:ext uri="{D42A27DB-BD31-4B8C-83A1-F6EECF244321}">
                <p14:modId xmlns:p14="http://schemas.microsoft.com/office/powerpoint/2010/main" val="1714258357"/>
              </p:ext>
            </p:extLst>
          </p:nvPr>
        </p:nvGraphicFramePr>
        <p:xfrm>
          <a:off x="1973274" y="758175"/>
          <a:ext cx="5584370" cy="3698748"/>
        </p:xfrm>
        <a:graphic>
          <a:graphicData uri="http://schemas.openxmlformats.org/drawingml/2006/table">
            <a:tbl>
              <a:tblPr firstRow="1" bandRow="1">
                <a:tableStyleId>{5940675A-B579-460E-94D1-54222C63F5DA}</a:tableStyleId>
              </a:tblPr>
              <a:tblGrid>
                <a:gridCol w="1521183">
                  <a:extLst>
                    <a:ext uri="{9D8B030D-6E8A-4147-A177-3AD203B41FA5}">
                      <a16:colId xmlns:a16="http://schemas.microsoft.com/office/drawing/2014/main" val="3928481805"/>
                    </a:ext>
                  </a:extLst>
                </a:gridCol>
                <a:gridCol w="4063187">
                  <a:extLst>
                    <a:ext uri="{9D8B030D-6E8A-4147-A177-3AD203B41FA5}">
                      <a16:colId xmlns:a16="http://schemas.microsoft.com/office/drawing/2014/main" val="2034231947"/>
                    </a:ext>
                  </a:extLst>
                </a:gridCol>
              </a:tblGrid>
              <a:tr h="616458">
                <a:tc>
                  <a:txBody>
                    <a:bodyPr/>
                    <a:lstStyle/>
                    <a:p>
                      <a:pPr algn="l">
                        <a:lnSpc>
                          <a:spcPct val="115000"/>
                        </a:lnSpc>
                        <a:spcAft>
                          <a:spcPts val="800"/>
                        </a:spcAft>
                        <a:buNone/>
                      </a:pPr>
                      <a:r>
                        <a:rPr lang="es-CO" sz="1200" b="1" i="0" u="none" strike="noStrike" cap="none" dirty="0">
                          <a:solidFill>
                            <a:srgbClr val="0097A7"/>
                          </a:solidFill>
                          <a:latin typeface="Roboto"/>
                          <a:ea typeface="Roboto"/>
                          <a:cs typeface="Roboto"/>
                          <a:sym typeface="Arial"/>
                        </a:rPr>
                        <a:t>Universo de estudio</a:t>
                      </a:r>
                    </a:p>
                  </a:txBody>
                  <a:tcPr marL="68580" marR="68580" marT="0" marB="0"/>
                </a:tc>
                <a:tc>
                  <a:txBody>
                    <a:bodyPr/>
                    <a:lstStyle/>
                    <a:p>
                      <a:pPr marL="0" marR="0" lvl="0" indent="0" algn="just" defTabSz="914400" rtl="0" eaLnBrk="1" fontAlgn="auto" latinLnBrk="0" hangingPunct="1">
                        <a:lnSpc>
                          <a:spcPct val="115000"/>
                        </a:lnSpc>
                        <a:spcBef>
                          <a:spcPts val="0"/>
                        </a:spcBef>
                        <a:spcAft>
                          <a:spcPts val="800"/>
                        </a:spcAft>
                        <a:buClr>
                          <a:srgbClr val="000000"/>
                        </a:buClr>
                        <a:buSzTx/>
                        <a:buFont typeface="Arial"/>
                        <a:buNone/>
                        <a:tabLst/>
                        <a:defRPr/>
                      </a:pPr>
                      <a:r>
                        <a:rPr lang="es-ES" sz="1200" b="0" i="0" u="none" strike="noStrike" cap="none" dirty="0">
                          <a:solidFill>
                            <a:srgbClr val="0097A7"/>
                          </a:solidFill>
                          <a:latin typeface="Roboto"/>
                          <a:ea typeface="Roboto"/>
                          <a:cs typeface="Roboto"/>
                          <a:sym typeface="Montserrat"/>
                        </a:rPr>
                        <a:t>Usuarios que voluntariamente utilizaron </a:t>
                      </a:r>
                      <a:r>
                        <a:rPr lang="es-ES" sz="1200" b="0" i="0" u="none" strike="noStrike" cap="none" dirty="0">
                          <a:solidFill>
                            <a:srgbClr val="0097A7"/>
                          </a:solidFill>
                          <a:latin typeface="Roboto"/>
                          <a:ea typeface="Roboto"/>
                          <a:cs typeface="Roboto"/>
                          <a:sym typeface="Arial"/>
                        </a:rPr>
                        <a:t>el Código QR dispuesto en los Centros de Atención de la Fiscalía CAF.</a:t>
                      </a:r>
                      <a:endParaRPr lang="es-CO" sz="1200" b="0" i="0" u="none" strike="noStrike" cap="none" dirty="0">
                        <a:solidFill>
                          <a:srgbClr val="0097A7"/>
                        </a:solidFill>
                        <a:latin typeface="Roboto"/>
                        <a:ea typeface="Roboto"/>
                        <a:cs typeface="Roboto"/>
                        <a:sym typeface="Arial"/>
                      </a:endParaRPr>
                    </a:p>
                  </a:txBody>
                  <a:tcPr marL="68580" marR="68580" marT="0" marB="0"/>
                </a:tc>
                <a:extLst>
                  <a:ext uri="{0D108BD9-81ED-4DB2-BD59-A6C34878D82A}">
                    <a16:rowId xmlns:a16="http://schemas.microsoft.com/office/drawing/2014/main" val="4125217036"/>
                  </a:ext>
                </a:extLst>
              </a:tr>
              <a:tr h="616458">
                <a:tc>
                  <a:txBody>
                    <a:bodyPr/>
                    <a:lstStyle/>
                    <a:p>
                      <a:pPr algn="l">
                        <a:lnSpc>
                          <a:spcPct val="115000"/>
                        </a:lnSpc>
                        <a:spcAft>
                          <a:spcPts val="800"/>
                        </a:spcAft>
                        <a:buNone/>
                      </a:pPr>
                      <a:r>
                        <a:rPr lang="es-CO" sz="1200" b="1" i="0" u="none" strike="noStrike" cap="none" dirty="0">
                          <a:solidFill>
                            <a:srgbClr val="0097A7"/>
                          </a:solidFill>
                          <a:latin typeface="Roboto"/>
                          <a:ea typeface="Roboto"/>
                          <a:cs typeface="Roboto"/>
                          <a:sym typeface="Arial"/>
                        </a:rPr>
                        <a:t>Unidades de Selección</a:t>
                      </a:r>
                    </a:p>
                  </a:txBody>
                  <a:tcPr marL="68580" marR="68580" marT="0" marB="0"/>
                </a:tc>
                <a:tc>
                  <a:txBody>
                    <a:bodyPr/>
                    <a:lstStyle/>
                    <a:p>
                      <a:pPr algn="just">
                        <a:lnSpc>
                          <a:spcPct val="115000"/>
                        </a:lnSpc>
                        <a:spcAft>
                          <a:spcPts val="800"/>
                        </a:spcAft>
                        <a:buNone/>
                      </a:pPr>
                      <a:r>
                        <a:rPr lang="es-CO" sz="1200" b="0" i="0" u="none" strike="noStrike" cap="none" dirty="0">
                          <a:solidFill>
                            <a:srgbClr val="0097A7"/>
                          </a:solidFill>
                          <a:latin typeface="Roboto"/>
                          <a:ea typeface="Roboto"/>
                          <a:cs typeface="Roboto"/>
                          <a:sym typeface="Arial"/>
                        </a:rPr>
                        <a:t>Usuarios que respondieron desde un equipo celular de manera voluntaria las cuatro (4) preguntas.</a:t>
                      </a:r>
                    </a:p>
                  </a:txBody>
                  <a:tcPr marL="68580" marR="68580" marT="0" marB="0"/>
                </a:tc>
                <a:extLst>
                  <a:ext uri="{0D108BD9-81ED-4DB2-BD59-A6C34878D82A}">
                    <a16:rowId xmlns:a16="http://schemas.microsoft.com/office/drawing/2014/main" val="3585466499"/>
                  </a:ext>
                </a:extLst>
              </a:tr>
              <a:tr h="616458">
                <a:tc>
                  <a:txBody>
                    <a:bodyPr/>
                    <a:lstStyle/>
                    <a:p>
                      <a:pPr algn="l">
                        <a:lnSpc>
                          <a:spcPct val="115000"/>
                        </a:lnSpc>
                        <a:spcAft>
                          <a:spcPts val="800"/>
                        </a:spcAft>
                        <a:buNone/>
                      </a:pPr>
                      <a:r>
                        <a:rPr lang="es-CO" sz="1200" b="1" i="0" u="none" strike="noStrike" cap="none" dirty="0">
                          <a:solidFill>
                            <a:srgbClr val="0097A7"/>
                          </a:solidFill>
                          <a:latin typeface="Roboto"/>
                          <a:ea typeface="Roboto"/>
                          <a:cs typeface="Roboto"/>
                          <a:sym typeface="Arial"/>
                        </a:rPr>
                        <a:t>Población Objeto</a:t>
                      </a:r>
                    </a:p>
                  </a:txBody>
                  <a:tcPr marL="68580" marR="68580" marT="0" marB="0"/>
                </a:tc>
                <a:tc>
                  <a:txBody>
                    <a:bodyPr/>
                    <a:lstStyle/>
                    <a:p>
                      <a:pPr algn="just">
                        <a:lnSpc>
                          <a:spcPct val="115000"/>
                        </a:lnSpc>
                        <a:spcAft>
                          <a:spcPts val="800"/>
                        </a:spcAft>
                        <a:buNone/>
                      </a:pPr>
                      <a:r>
                        <a:rPr lang="es-ES" sz="1200" b="0" i="0" u="none" strike="noStrike" cap="none" dirty="0">
                          <a:solidFill>
                            <a:srgbClr val="0097A7"/>
                          </a:solidFill>
                          <a:latin typeface="Roboto"/>
                          <a:ea typeface="Roboto"/>
                          <a:cs typeface="Roboto"/>
                          <a:sym typeface="Arial"/>
                        </a:rPr>
                        <a:t>303.981 usuarios registrados en el Sistema Web de Turnos.</a:t>
                      </a:r>
                      <a:endParaRPr lang="es-CO" sz="1200" b="0" i="0" u="none" strike="noStrike" cap="none" dirty="0">
                        <a:solidFill>
                          <a:srgbClr val="0097A7"/>
                        </a:solidFill>
                        <a:latin typeface="Roboto"/>
                        <a:ea typeface="Roboto"/>
                        <a:cs typeface="Roboto"/>
                        <a:sym typeface="Arial"/>
                      </a:endParaRPr>
                    </a:p>
                  </a:txBody>
                  <a:tcPr marL="68580" marR="68580" marT="0" marB="0"/>
                </a:tc>
                <a:extLst>
                  <a:ext uri="{0D108BD9-81ED-4DB2-BD59-A6C34878D82A}">
                    <a16:rowId xmlns:a16="http://schemas.microsoft.com/office/drawing/2014/main" val="2902762942"/>
                  </a:ext>
                </a:extLst>
              </a:tr>
              <a:tr h="616458">
                <a:tc>
                  <a:txBody>
                    <a:bodyPr/>
                    <a:lstStyle/>
                    <a:p>
                      <a:pPr algn="l">
                        <a:lnSpc>
                          <a:spcPct val="115000"/>
                        </a:lnSpc>
                        <a:spcAft>
                          <a:spcPts val="800"/>
                        </a:spcAft>
                        <a:buNone/>
                      </a:pPr>
                      <a:r>
                        <a:rPr lang="es-CO" sz="1200" b="1" i="0" u="none" strike="noStrike" cap="none" dirty="0">
                          <a:solidFill>
                            <a:srgbClr val="0097A7"/>
                          </a:solidFill>
                          <a:latin typeface="Roboto"/>
                          <a:ea typeface="Roboto"/>
                          <a:cs typeface="Roboto"/>
                          <a:sym typeface="Arial"/>
                        </a:rPr>
                        <a:t>Respuestas efectivas</a:t>
                      </a:r>
                    </a:p>
                  </a:txBody>
                  <a:tcPr marL="68580" marR="68580" marT="0" marB="0"/>
                </a:tc>
                <a:tc>
                  <a:txBody>
                    <a:bodyPr/>
                    <a:lstStyle/>
                    <a:p>
                      <a:pPr algn="just">
                        <a:lnSpc>
                          <a:spcPct val="115000"/>
                        </a:lnSpc>
                        <a:spcAft>
                          <a:spcPts val="800"/>
                        </a:spcAft>
                        <a:buNone/>
                      </a:pPr>
                      <a:r>
                        <a:rPr lang="es-CO" sz="1200" b="0" i="0" u="none" strike="noStrike" cap="none" dirty="0">
                          <a:solidFill>
                            <a:srgbClr val="0097A7"/>
                          </a:solidFill>
                          <a:latin typeface="Roboto"/>
                          <a:ea typeface="Roboto"/>
                          <a:cs typeface="Roboto"/>
                          <a:sym typeface="Arial"/>
                        </a:rPr>
                        <a:t>16.383 usuarios respondieron la encuesta.</a:t>
                      </a:r>
                    </a:p>
                  </a:txBody>
                  <a:tcPr marL="68580" marR="68580" marT="0" marB="0"/>
                </a:tc>
                <a:extLst>
                  <a:ext uri="{0D108BD9-81ED-4DB2-BD59-A6C34878D82A}">
                    <a16:rowId xmlns:a16="http://schemas.microsoft.com/office/drawing/2014/main" val="2836488739"/>
                  </a:ext>
                </a:extLst>
              </a:tr>
              <a:tr h="616458">
                <a:tc>
                  <a:txBody>
                    <a:bodyPr/>
                    <a:lstStyle/>
                    <a:p>
                      <a:pPr algn="l">
                        <a:lnSpc>
                          <a:spcPct val="115000"/>
                        </a:lnSpc>
                        <a:spcAft>
                          <a:spcPts val="800"/>
                        </a:spcAft>
                        <a:buNone/>
                      </a:pPr>
                      <a:r>
                        <a:rPr lang="es-CO" sz="1200" b="1" i="0" u="none" strike="noStrike" cap="none" dirty="0">
                          <a:solidFill>
                            <a:srgbClr val="0097A7"/>
                          </a:solidFill>
                          <a:latin typeface="Roboto"/>
                          <a:ea typeface="Roboto"/>
                          <a:cs typeface="Roboto"/>
                          <a:sym typeface="Arial"/>
                        </a:rPr>
                        <a:t>Fecha de aplicación</a:t>
                      </a:r>
                    </a:p>
                  </a:txBody>
                  <a:tcPr marL="68580" marR="68580" marT="0" marB="0"/>
                </a:tc>
                <a:tc>
                  <a:txBody>
                    <a:bodyPr/>
                    <a:lstStyle/>
                    <a:p>
                      <a:pPr algn="just">
                        <a:lnSpc>
                          <a:spcPct val="115000"/>
                        </a:lnSpc>
                        <a:spcAft>
                          <a:spcPts val="800"/>
                        </a:spcAft>
                        <a:buNone/>
                      </a:pPr>
                      <a:r>
                        <a:rPr lang="es-ES" sz="1200" b="0" i="0" u="none" strike="noStrike" cap="none" dirty="0">
                          <a:solidFill>
                            <a:srgbClr val="0097A7"/>
                          </a:solidFill>
                          <a:latin typeface="Roboto"/>
                          <a:ea typeface="Roboto"/>
                          <a:cs typeface="Roboto"/>
                          <a:sym typeface="Arial"/>
                        </a:rPr>
                        <a:t>1 de julio a</a:t>
                      </a:r>
                      <a:r>
                        <a:rPr lang="es-ES" sz="1200" b="0" i="0" u="none" strike="noStrike" cap="none" baseline="0" dirty="0">
                          <a:solidFill>
                            <a:srgbClr val="0097A7"/>
                          </a:solidFill>
                          <a:latin typeface="Roboto"/>
                          <a:ea typeface="Roboto"/>
                          <a:cs typeface="Roboto"/>
                          <a:sym typeface="Arial"/>
                        </a:rPr>
                        <a:t> 3</a:t>
                      </a:r>
                      <a:r>
                        <a:rPr lang="es-ES" sz="1200" b="0" i="0" u="none" strike="noStrike" cap="none" dirty="0">
                          <a:solidFill>
                            <a:srgbClr val="0097A7"/>
                          </a:solidFill>
                          <a:latin typeface="Roboto"/>
                          <a:ea typeface="Roboto"/>
                          <a:cs typeface="Roboto"/>
                          <a:sym typeface="Arial"/>
                        </a:rPr>
                        <a:t>1 de diciembre de 2025</a:t>
                      </a:r>
                      <a:endParaRPr lang="es-CO" sz="1200" b="0" i="0" u="none" strike="noStrike" cap="none" dirty="0">
                        <a:solidFill>
                          <a:srgbClr val="0097A7"/>
                        </a:solidFill>
                        <a:latin typeface="Roboto"/>
                        <a:ea typeface="Roboto"/>
                        <a:cs typeface="Roboto"/>
                        <a:sym typeface="Arial"/>
                      </a:endParaRPr>
                    </a:p>
                  </a:txBody>
                  <a:tcPr marL="68580" marR="68580" marT="0" marB="0"/>
                </a:tc>
                <a:extLst>
                  <a:ext uri="{0D108BD9-81ED-4DB2-BD59-A6C34878D82A}">
                    <a16:rowId xmlns:a16="http://schemas.microsoft.com/office/drawing/2014/main" val="4133052095"/>
                  </a:ext>
                </a:extLst>
              </a:tr>
              <a:tr h="616458">
                <a:tc>
                  <a:txBody>
                    <a:bodyPr/>
                    <a:lstStyle/>
                    <a:p>
                      <a:pPr algn="l">
                        <a:lnSpc>
                          <a:spcPct val="115000"/>
                        </a:lnSpc>
                        <a:spcAft>
                          <a:spcPts val="800"/>
                        </a:spcAft>
                        <a:buNone/>
                      </a:pPr>
                      <a:r>
                        <a:rPr lang="es-CO" sz="1200" b="1" i="0" u="none" strike="noStrike" cap="none" dirty="0">
                          <a:solidFill>
                            <a:srgbClr val="0097A7"/>
                          </a:solidFill>
                          <a:latin typeface="Roboto"/>
                          <a:ea typeface="Roboto"/>
                          <a:cs typeface="Roboto"/>
                          <a:sym typeface="Arial"/>
                        </a:rPr>
                        <a:t>Método de aplicación de la encuesta</a:t>
                      </a:r>
                    </a:p>
                  </a:txBody>
                  <a:tcPr marL="68580" marR="68580" marT="0" marB="0"/>
                </a:tc>
                <a:tc>
                  <a:txBody>
                    <a:bodyPr/>
                    <a:lstStyle/>
                    <a:p>
                      <a:pPr algn="just">
                        <a:lnSpc>
                          <a:spcPct val="115000"/>
                        </a:lnSpc>
                        <a:spcAft>
                          <a:spcPts val="800"/>
                        </a:spcAft>
                        <a:buNone/>
                      </a:pPr>
                      <a:r>
                        <a:rPr lang="es-ES" sz="1200" b="0" i="0" u="none" strike="noStrike" cap="none" dirty="0">
                          <a:solidFill>
                            <a:srgbClr val="0097A7"/>
                          </a:solidFill>
                          <a:latin typeface="Roboto"/>
                          <a:ea typeface="Roboto"/>
                          <a:cs typeface="Roboto"/>
                          <a:sym typeface="Arial"/>
                        </a:rPr>
                        <a:t>Escaneo voluntario</a:t>
                      </a:r>
                      <a:r>
                        <a:rPr lang="es-ES" sz="1200" b="0" i="0" u="none" strike="noStrike" cap="none" baseline="0" dirty="0">
                          <a:solidFill>
                            <a:srgbClr val="0097A7"/>
                          </a:solidFill>
                          <a:latin typeface="Roboto"/>
                          <a:ea typeface="Roboto"/>
                          <a:cs typeface="Roboto"/>
                          <a:sym typeface="Arial"/>
                        </a:rPr>
                        <a:t> </a:t>
                      </a:r>
                      <a:r>
                        <a:rPr lang="es-ES" sz="1200" b="0" i="0" u="none" strike="noStrike" cap="none" dirty="0">
                          <a:solidFill>
                            <a:srgbClr val="0097A7"/>
                          </a:solidFill>
                          <a:latin typeface="Roboto"/>
                          <a:ea typeface="Roboto"/>
                          <a:cs typeface="Roboto"/>
                          <a:sym typeface="Arial"/>
                        </a:rPr>
                        <a:t>el código QR publicado en los CAF.</a:t>
                      </a:r>
                      <a:endParaRPr lang="es-CO" sz="1200" b="0" i="0" u="none" strike="noStrike" cap="none" dirty="0">
                        <a:solidFill>
                          <a:srgbClr val="0097A7"/>
                        </a:solidFill>
                        <a:latin typeface="Roboto"/>
                        <a:ea typeface="Roboto"/>
                        <a:cs typeface="Roboto"/>
                        <a:sym typeface="Arial"/>
                      </a:endParaRPr>
                    </a:p>
                  </a:txBody>
                  <a:tcPr marL="68580" marR="68580" marT="0" marB="0"/>
                </a:tc>
                <a:extLst>
                  <a:ext uri="{0D108BD9-81ED-4DB2-BD59-A6C34878D82A}">
                    <a16:rowId xmlns:a16="http://schemas.microsoft.com/office/drawing/2014/main" val="978548986"/>
                  </a:ext>
                </a:extLst>
              </a:tr>
            </a:tbl>
          </a:graphicData>
        </a:graphic>
      </p:graphicFrame>
    </p:spTree>
    <p:extLst>
      <p:ext uri="{BB962C8B-B14F-4D97-AF65-F5344CB8AC3E}">
        <p14:creationId xmlns:p14="http://schemas.microsoft.com/office/powerpoint/2010/main" val="37644465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8"/>
        <p:cNvGrpSpPr/>
        <p:nvPr/>
      </p:nvGrpSpPr>
      <p:grpSpPr>
        <a:xfrm>
          <a:off x="0" y="0"/>
          <a:ext cx="0" cy="0"/>
          <a:chOff x="0" y="0"/>
          <a:chExt cx="0" cy="0"/>
        </a:xfrm>
      </p:grpSpPr>
      <p:sp>
        <p:nvSpPr>
          <p:cNvPr id="22" name="Título 2">
            <a:extLst>
              <a:ext uri="{FF2B5EF4-FFF2-40B4-BE49-F238E27FC236}">
                <a16:creationId xmlns:a16="http://schemas.microsoft.com/office/drawing/2014/main" id="{9E0724B4-5F8E-DDE0-6C3D-55F67A69998E}"/>
              </a:ext>
            </a:extLst>
          </p:cNvPr>
          <p:cNvSpPr txBox="1">
            <a:spLocks noGrp="1"/>
          </p:cNvSpPr>
          <p:nvPr>
            <p:ph type="title" idx="4294967295"/>
          </p:nvPr>
        </p:nvSpPr>
        <p:spPr>
          <a:xfrm>
            <a:off x="628650" y="-993775"/>
            <a:ext cx="7886700" cy="9937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defPPr marR="0" lvl="0" algn="l" rtl="0">
              <a:lnSpc>
                <a:spcPct val="100000"/>
              </a:lnSpc>
              <a:spcBef>
                <a:spcPts val="0"/>
              </a:spcBef>
              <a:spcAft>
                <a:spcPts val="0"/>
              </a:spcAft>
              <a:defRPr/>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s-ES" sz="1400" b="0" i="0" u="none" strike="noStrike" kern="0" cap="none" spc="0" normalizeH="0" baseline="0" noProof="0" dirty="0">
                <a:ln>
                  <a:noFill/>
                </a:ln>
                <a:solidFill>
                  <a:srgbClr val="000000"/>
                </a:solidFill>
                <a:effectLst/>
                <a:uLnTx/>
                <a:uFillTx/>
                <a:latin typeface="Arial"/>
                <a:ea typeface="Arial"/>
                <a:cs typeface="Arial"/>
                <a:sym typeface="Arial"/>
              </a:rPr>
              <a:t>PREGUNTA 1 ENCUESTA CÓDIGO QR EN LOS CENTROS DE ATENCIÓN DE LA FISCALÍA</a:t>
            </a:r>
            <a:endParaRPr kumimoji="0" lang="es-CO" sz="14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70" name="Google Shape;70;p11">
            <a:extLst>
              <a:ext uri="{C183D7F6-B498-43B3-948B-1728B52AA6E4}">
                <adec:decorative xmlns:adec="http://schemas.microsoft.com/office/drawing/2017/decorative" val="1"/>
              </a:ext>
            </a:extLst>
          </p:cNvPr>
          <p:cNvSpPr txBox="1">
            <a:spLocks/>
          </p:cNvSpPr>
          <p:nvPr/>
        </p:nvSpPr>
        <p:spPr>
          <a:xfrm>
            <a:off x="1973275" y="0"/>
            <a:ext cx="4380000" cy="431700"/>
          </a:xfrm>
          <a:prstGeom prst="rect">
            <a:avLst/>
          </a:prstGeom>
          <a:noFill/>
          <a:ln>
            <a:noFill/>
            <a:prstDash/>
          </a:ln>
          <a:effectLst/>
        </p:spPr>
        <p:txBody>
          <a:bodyPr rot="0" spcFirstLastPara="1" vertOverflow="overflow" horzOverflow="overflow" vert="horz" wrap="square" lIns="91425" tIns="91425" rIns="91425" bIns="91425"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s-419" sz="2200" b="1" i="0" u="none" strike="noStrike" kern="0" cap="none" spc="0" normalizeH="0" baseline="0" noProof="0" dirty="0">
                <a:ln>
                  <a:noFill/>
                </a:ln>
                <a:solidFill>
                  <a:srgbClr val="00385F"/>
                </a:solidFill>
                <a:effectLst/>
                <a:uLnTx/>
                <a:uFillTx/>
                <a:latin typeface="Montserrat"/>
                <a:ea typeface="Montserrat"/>
                <a:cs typeface="Montserrat"/>
                <a:sym typeface="Montserrat"/>
              </a:rPr>
              <a:t>PREGUNTA 1</a:t>
            </a:r>
          </a:p>
        </p:txBody>
      </p:sp>
      <p:sp>
        <p:nvSpPr>
          <p:cNvPr id="71" name="Google Shape;71;p11"/>
          <p:cNvSpPr txBox="1"/>
          <p:nvPr/>
        </p:nvSpPr>
        <p:spPr>
          <a:xfrm>
            <a:off x="1973275" y="360000"/>
            <a:ext cx="6767954" cy="431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s-ES" sz="1800" dirty="0">
                <a:solidFill>
                  <a:srgbClr val="017B8F"/>
                </a:solidFill>
                <a:latin typeface="Montserrat"/>
                <a:ea typeface="Montserrat"/>
                <a:cs typeface="Montserrat"/>
                <a:sym typeface="Montserrat"/>
              </a:rPr>
              <a:t>¿Cómo califica el tiempo de espera para ser atendido?</a:t>
            </a:r>
            <a:endParaRPr lang="es-419" sz="1800" dirty="0">
              <a:solidFill>
                <a:srgbClr val="017B8F"/>
              </a:solidFill>
              <a:latin typeface="Montserrat"/>
              <a:ea typeface="Montserrat"/>
              <a:cs typeface="Montserrat"/>
              <a:sym typeface="Montserrat"/>
            </a:endParaRPr>
          </a:p>
        </p:txBody>
      </p:sp>
      <p:graphicFrame>
        <p:nvGraphicFramePr>
          <p:cNvPr id="21" name="Tabla 20">
            <a:extLst>
              <a:ext uri="{FF2B5EF4-FFF2-40B4-BE49-F238E27FC236}">
                <a16:creationId xmlns:a16="http://schemas.microsoft.com/office/drawing/2014/main" id="{991CD68D-5A6A-B60C-767B-6351C91B459B}"/>
              </a:ext>
            </a:extLst>
          </p:cNvPr>
          <p:cNvGraphicFramePr>
            <a:graphicFrameLocks noGrp="1"/>
          </p:cNvGraphicFramePr>
          <p:nvPr>
            <p:extLst>
              <p:ext uri="{D42A27DB-BD31-4B8C-83A1-F6EECF244321}">
                <p14:modId xmlns:p14="http://schemas.microsoft.com/office/powerpoint/2010/main" val="3972057897"/>
              </p:ext>
            </p:extLst>
          </p:nvPr>
        </p:nvGraphicFramePr>
        <p:xfrm>
          <a:off x="2934031" y="842144"/>
          <a:ext cx="4890053" cy="1237867"/>
        </p:xfrm>
        <a:graphic>
          <a:graphicData uri="http://schemas.openxmlformats.org/drawingml/2006/table">
            <a:tbl>
              <a:tblPr firstRow="1"/>
              <a:tblGrid>
                <a:gridCol w="1631241">
                  <a:extLst>
                    <a:ext uri="{9D8B030D-6E8A-4147-A177-3AD203B41FA5}">
                      <a16:colId xmlns:a16="http://schemas.microsoft.com/office/drawing/2014/main" val="3832458417"/>
                    </a:ext>
                  </a:extLst>
                </a:gridCol>
                <a:gridCol w="1629406">
                  <a:extLst>
                    <a:ext uri="{9D8B030D-6E8A-4147-A177-3AD203B41FA5}">
                      <a16:colId xmlns:a16="http://schemas.microsoft.com/office/drawing/2014/main" val="228979659"/>
                    </a:ext>
                  </a:extLst>
                </a:gridCol>
                <a:gridCol w="1629406">
                  <a:extLst>
                    <a:ext uri="{9D8B030D-6E8A-4147-A177-3AD203B41FA5}">
                      <a16:colId xmlns:a16="http://schemas.microsoft.com/office/drawing/2014/main" val="2702740606"/>
                    </a:ext>
                  </a:extLst>
                </a:gridCol>
              </a:tblGrid>
              <a:tr h="266317">
                <a:tc>
                  <a:txBody>
                    <a:bodyPr/>
                    <a:lstStyle/>
                    <a:p>
                      <a:pPr algn="ctr" fontAlgn="ctr">
                        <a:buNone/>
                      </a:pPr>
                      <a:r>
                        <a:rPr lang="es-CO" sz="1000" b="1" i="0" u="none" strike="noStrike" dirty="0">
                          <a:solidFill>
                            <a:srgbClr val="0097A7"/>
                          </a:solidFill>
                          <a:effectLst/>
                          <a:latin typeface="Roboto" panose="02000000000000000000" pitchFamily="2" charset="0"/>
                        </a:rPr>
                        <a:t>CALIFICACIÓN​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s-CO" sz="1000" b="1" i="0" u="none" strike="noStrike" dirty="0">
                          <a:solidFill>
                            <a:srgbClr val="0097A7"/>
                          </a:solidFill>
                          <a:effectLst/>
                          <a:latin typeface="Roboto" panose="02000000000000000000" pitchFamily="2" charset="0"/>
                        </a:rPr>
                        <a:t>PRIMER SEMESTRE 2025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s-CO" sz="1000" b="1" i="0" u="none" strike="noStrike" dirty="0">
                          <a:solidFill>
                            <a:srgbClr val="0097A7"/>
                          </a:solidFill>
                          <a:effectLst/>
                          <a:latin typeface="Roboto" panose="02000000000000000000" pitchFamily="2" charset="0"/>
                        </a:rPr>
                        <a:t>SEGUNDO SEMESTRE 2025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116759387"/>
                  </a:ext>
                </a:extLst>
              </a:tr>
              <a:tr h="147136">
                <a:tc>
                  <a:txBody>
                    <a:bodyPr/>
                    <a:lstStyle/>
                    <a:p>
                      <a:pPr algn="l" fontAlgn="b">
                        <a:buNone/>
                      </a:pPr>
                      <a:r>
                        <a:rPr lang="es-CO" sz="1000" b="0" i="0" u="none" strike="noStrike" dirty="0">
                          <a:solidFill>
                            <a:srgbClr val="0097A7"/>
                          </a:solidFill>
                          <a:effectLst/>
                          <a:latin typeface="Roboto" panose="02000000000000000000" pitchFamily="2" charset="0"/>
                        </a:rPr>
                        <a:t>EXCELENTE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r>
                        <a:rPr lang="es-CO" sz="1000" b="0" i="0" u="none" strike="noStrike" dirty="0">
                          <a:solidFill>
                            <a:srgbClr val="0097A7"/>
                          </a:solidFill>
                          <a:effectLst/>
                          <a:latin typeface="Roboto" panose="02000000000000000000" pitchFamily="2" charset="0"/>
                        </a:rPr>
                        <a:t>                   11.629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r>
                        <a:rPr lang="es-CO" sz="1000" b="0" i="0" u="none" strike="noStrike" dirty="0">
                          <a:solidFill>
                            <a:srgbClr val="0097A7"/>
                          </a:solidFill>
                          <a:effectLst/>
                          <a:latin typeface="Roboto" panose="02000000000000000000" pitchFamily="2" charset="0"/>
                        </a:rPr>
                        <a:t>                   14.923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405933820"/>
                  </a:ext>
                </a:extLst>
              </a:tr>
              <a:tr h="147136">
                <a:tc>
                  <a:txBody>
                    <a:bodyPr/>
                    <a:lstStyle/>
                    <a:p>
                      <a:pPr algn="l" fontAlgn="b">
                        <a:buNone/>
                      </a:pPr>
                      <a:r>
                        <a:rPr lang="es-CO" sz="1000" b="0" i="0" u="none" strike="noStrike" dirty="0">
                          <a:solidFill>
                            <a:srgbClr val="0097A7"/>
                          </a:solidFill>
                          <a:effectLst/>
                          <a:latin typeface="Roboto" panose="02000000000000000000" pitchFamily="2" charset="0"/>
                        </a:rPr>
                        <a:t>BUENO</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r>
                        <a:rPr lang="es-CO" sz="1000" b="0" i="0" u="none" strike="noStrike" dirty="0">
                          <a:solidFill>
                            <a:srgbClr val="0097A7"/>
                          </a:solidFill>
                          <a:effectLst/>
                          <a:latin typeface="Roboto" panose="02000000000000000000" pitchFamily="2" charset="0"/>
                        </a:rPr>
                        <a:t>                     1.023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r>
                        <a:rPr lang="es-CO" sz="1000" b="0" i="0" u="none" strike="noStrike" dirty="0">
                          <a:solidFill>
                            <a:srgbClr val="0097A7"/>
                          </a:solidFill>
                          <a:effectLst/>
                          <a:latin typeface="Roboto" panose="02000000000000000000" pitchFamily="2" charset="0"/>
                        </a:rPr>
                        <a:t>                        981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185581271"/>
                  </a:ext>
                </a:extLst>
              </a:tr>
              <a:tr h="147136">
                <a:tc>
                  <a:txBody>
                    <a:bodyPr/>
                    <a:lstStyle/>
                    <a:p>
                      <a:pPr algn="l" fontAlgn="b">
                        <a:buNone/>
                      </a:pPr>
                      <a:r>
                        <a:rPr lang="es-CO" sz="1000" b="0" i="0" u="none" strike="noStrike" dirty="0">
                          <a:solidFill>
                            <a:srgbClr val="0097A7"/>
                          </a:solidFill>
                          <a:effectLst/>
                          <a:latin typeface="Roboto" panose="02000000000000000000" pitchFamily="2" charset="0"/>
                        </a:rPr>
                        <a:t>REGULAR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r>
                        <a:rPr lang="es-CO" sz="1000" b="0" i="0" u="none" strike="noStrike" dirty="0">
                          <a:solidFill>
                            <a:srgbClr val="0097A7"/>
                          </a:solidFill>
                          <a:effectLst/>
                          <a:latin typeface="Roboto" panose="02000000000000000000" pitchFamily="2" charset="0"/>
                        </a:rPr>
                        <a:t>                        152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r>
                        <a:rPr lang="es-CO" sz="1000" b="0" i="0" u="none" strike="noStrike" dirty="0">
                          <a:solidFill>
                            <a:srgbClr val="0097A7"/>
                          </a:solidFill>
                          <a:effectLst/>
                          <a:latin typeface="Roboto" panose="02000000000000000000" pitchFamily="2" charset="0"/>
                        </a:rPr>
                        <a:t>                        268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137812664"/>
                  </a:ext>
                </a:extLst>
              </a:tr>
              <a:tr h="147136">
                <a:tc>
                  <a:txBody>
                    <a:bodyPr/>
                    <a:lstStyle/>
                    <a:p>
                      <a:pPr algn="l" fontAlgn="b">
                        <a:buNone/>
                      </a:pPr>
                      <a:r>
                        <a:rPr lang="es-CO" sz="1000" b="0" i="0" u="none" strike="noStrike">
                          <a:solidFill>
                            <a:srgbClr val="0097A7"/>
                          </a:solidFill>
                          <a:effectLst/>
                          <a:latin typeface="Roboto" panose="02000000000000000000" pitchFamily="2" charset="0"/>
                        </a:rPr>
                        <a:t>MALO</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r>
                        <a:rPr lang="es-CO" sz="1000" b="0" i="0" u="none" strike="noStrike" dirty="0">
                          <a:solidFill>
                            <a:srgbClr val="0097A7"/>
                          </a:solidFill>
                          <a:effectLst/>
                          <a:latin typeface="Roboto" panose="02000000000000000000" pitchFamily="2" charset="0"/>
                        </a:rPr>
                        <a:t>                        424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r>
                        <a:rPr lang="es-CO" sz="1000" b="0" i="0" u="none" strike="noStrike" dirty="0">
                          <a:solidFill>
                            <a:srgbClr val="0097A7"/>
                          </a:solidFill>
                          <a:effectLst/>
                          <a:latin typeface="Roboto" panose="02000000000000000000" pitchFamily="2" charset="0"/>
                        </a:rPr>
                        <a:t>                           97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130637474"/>
                  </a:ext>
                </a:extLst>
              </a:tr>
              <a:tr h="147136">
                <a:tc>
                  <a:txBody>
                    <a:bodyPr/>
                    <a:lstStyle/>
                    <a:p>
                      <a:pPr algn="l" fontAlgn="b">
                        <a:buNone/>
                      </a:pPr>
                      <a:r>
                        <a:rPr lang="es-CO" sz="1000" b="0" i="0" u="none" strike="noStrike">
                          <a:solidFill>
                            <a:srgbClr val="0097A7"/>
                          </a:solidFill>
                          <a:effectLst/>
                          <a:latin typeface="Roboto" panose="02000000000000000000" pitchFamily="2" charset="0"/>
                        </a:rPr>
                        <a:t>MUY MALO</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r>
                        <a:rPr lang="es-CO" sz="1000" b="0" i="0" u="none" strike="noStrike" dirty="0">
                          <a:solidFill>
                            <a:srgbClr val="0097A7"/>
                          </a:solidFill>
                          <a:effectLst/>
                          <a:latin typeface="Roboto" panose="02000000000000000000" pitchFamily="2" charset="0"/>
                        </a:rPr>
                        <a:t>                           61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r>
                        <a:rPr lang="es-CO" sz="1000" b="0" i="0" u="none" strike="noStrike" dirty="0">
                          <a:solidFill>
                            <a:srgbClr val="0097A7"/>
                          </a:solidFill>
                          <a:effectLst/>
                          <a:latin typeface="Roboto" panose="02000000000000000000" pitchFamily="2" charset="0"/>
                        </a:rPr>
                        <a:t>                        114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363248180"/>
                  </a:ext>
                </a:extLst>
              </a:tr>
              <a:tr h="147136">
                <a:tc>
                  <a:txBody>
                    <a:bodyPr/>
                    <a:lstStyle/>
                    <a:p>
                      <a:pPr algn="r" fontAlgn="b">
                        <a:buNone/>
                      </a:pPr>
                      <a:r>
                        <a:rPr lang="es-CO" sz="1000" b="1" i="0" u="none" strike="noStrike" dirty="0">
                          <a:solidFill>
                            <a:srgbClr val="0097A7"/>
                          </a:solidFill>
                          <a:effectLst/>
                          <a:latin typeface="Roboto" panose="02000000000000000000" pitchFamily="2" charset="0"/>
                        </a:rPr>
                        <a:t>TOTAL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r>
                        <a:rPr lang="es-CO" sz="1000" b="1" i="0" u="none" strike="noStrike" dirty="0">
                          <a:solidFill>
                            <a:srgbClr val="0097A7"/>
                          </a:solidFill>
                          <a:effectLst/>
                          <a:latin typeface="Roboto" panose="02000000000000000000" pitchFamily="2" charset="0"/>
                        </a:rPr>
                        <a:t>                   13.289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r>
                        <a:rPr lang="es-CO" sz="1000" b="1" i="0" u="none" strike="noStrike" dirty="0">
                          <a:solidFill>
                            <a:srgbClr val="0097A7"/>
                          </a:solidFill>
                          <a:effectLst/>
                          <a:latin typeface="Roboto" panose="02000000000000000000" pitchFamily="2" charset="0"/>
                        </a:rPr>
                        <a:t>                   16.383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753608211"/>
                  </a:ext>
                </a:extLst>
              </a:tr>
            </a:tbl>
          </a:graphicData>
        </a:graphic>
      </p:graphicFrame>
      <p:graphicFrame>
        <p:nvGraphicFramePr>
          <p:cNvPr id="16" name="Gráfico 15" descr="Gráfica comparativa de resultados de la encuesta de satisfacción que califica el tiempo de espera para ser atendido en los Centros de Atención de la Fiscalía. En el segundo semestre de 2025 se evidencia una mayor cantidad de respuestas en la calificación “Excelente”, con una mejora general frente al primer semestre.">
            <a:extLst>
              <a:ext uri="{FF2B5EF4-FFF2-40B4-BE49-F238E27FC236}">
                <a16:creationId xmlns:a16="http://schemas.microsoft.com/office/drawing/2014/main" id="{E5BFDF34-93D3-56D5-D6F5-882C41FCCCE1}"/>
              </a:ext>
            </a:extLst>
          </p:cNvPr>
          <p:cNvGraphicFramePr/>
          <p:nvPr>
            <p:extLst>
              <p:ext uri="{D42A27DB-BD31-4B8C-83A1-F6EECF244321}">
                <p14:modId xmlns:p14="http://schemas.microsoft.com/office/powerpoint/2010/main" val="2322344992"/>
              </p:ext>
            </p:extLst>
          </p:nvPr>
        </p:nvGraphicFramePr>
        <p:xfrm>
          <a:off x="2100497" y="2469600"/>
          <a:ext cx="6081396" cy="2673900"/>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themeOverride>
</file>

<file path=docProps/app.xml><?xml version="1.0" encoding="utf-8"?>
<Properties xmlns="http://schemas.openxmlformats.org/officeDocument/2006/extended-properties" xmlns:vt="http://schemas.openxmlformats.org/officeDocument/2006/docPropsVTypes">
  <Template/>
  <TotalTime>11792</TotalTime>
  <Words>7087</Words>
  <Application>Microsoft Macintosh PowerPoint</Application>
  <PresentationFormat>Presentación en pantalla (16:9)</PresentationFormat>
  <Paragraphs>1127</Paragraphs>
  <Slides>66</Slides>
  <Notes>63</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66</vt:i4>
      </vt:variant>
    </vt:vector>
  </HeadingPairs>
  <TitlesOfParts>
    <vt:vector size="71" baseType="lpstr">
      <vt:lpstr>Arial</vt:lpstr>
      <vt:lpstr>Montserrat</vt:lpstr>
      <vt:lpstr>Roboto</vt:lpstr>
      <vt:lpstr>Wingdings</vt:lpstr>
      <vt:lpstr>Simple Light</vt:lpstr>
      <vt:lpstr>Presentación de PowerPoint</vt:lpstr>
      <vt:lpstr>Presentación de PowerPoint</vt:lpstr>
      <vt:lpstr>Presentación de PowerPoint</vt:lpstr>
      <vt:lpstr>INFORME MEDICIÓN DE SATISFACCIÓN DEL USUARIO SEGUNDO SEMESTRE 2025</vt:lpstr>
      <vt:lpstr>MECANISMOS DISPUESTOS EN LA FISCALÍA GENERAL DE LA NACIÓN, PARA MEDIR LA SATISFACCIÓN DEL USUARIO</vt:lpstr>
      <vt:lpstr>MECANISMOS DISPUESTOS POR LA ENTIDAD</vt:lpstr>
      <vt:lpstr>RESULTADOS ENCUESTA CÓDIGO QR  EN LOS CENTROS DE ATENCIÓN DE LA FISCALÍA - CAF</vt:lpstr>
      <vt:lpstr>FICHA TÉCNICA ENCUESTA CÓDIGO QR EN LOS CENTROS DE ATENCIÓN DE LA FISCALÍA</vt:lpstr>
      <vt:lpstr>PREGUNTA 1 ENCUESTA CÓDIGO QR EN LOS CENTROS DE ATENCIÓN DE LA FISCALÍA</vt:lpstr>
      <vt:lpstr>PREGUNTA 2 ENCUESTA CÓDIGO QR EN LOS CENTROS DE ATENCIÓN DE LA FISCALÍA</vt:lpstr>
      <vt:lpstr>PREGUNTA 3 ENCUESTA CÓDIGO QR EN LOS CENTROS DE ATENCIÓN DE LA FISCALÍA</vt:lpstr>
      <vt:lpstr>PREGUNTA 4 ENCUESTA CÓDIGO QR EN LOS CENTROS DE ATENCIÓN DE LA FISCALÍA</vt:lpstr>
      <vt:lpstr>CONCLUSIONES Y RECOMENDACIONES ENCUESTA CÓDIGO QR EN LOS CENTROS DE ATENCIÓN DE LA FISCALÍA</vt:lpstr>
      <vt:lpstr>CONTINUACIÓN DE CONCLUSIONES Y RECOMENDACIONES ENCUESTA CÓDIGO QR EN LOS CENTROS DE ATENCIÓN DE LA FISCALÍA</vt:lpstr>
      <vt:lpstr>RESULTADOS ENCUESTA CÓDIGO QR  EN JUSTICIA TRANSICIONAL</vt:lpstr>
      <vt:lpstr>FICHA TÉCNICA ENCUESTA CÓDIGO QR JUSTICIA TRANSICIONAL</vt:lpstr>
      <vt:lpstr>PREGUNTA 1 ENCUESTA CÓDIGO QR EN LAS SALAS DE JUSTICIA TRANSICIONAL</vt:lpstr>
      <vt:lpstr>PREGUNTA 2 ENCUESTA CÓDIGO QR EN LAS SALAS DE JUSTICIA TRANSICIONAL</vt:lpstr>
      <vt:lpstr>PREGUNTA 3 ENCUESTA CÓDIGO QR EN LAS SALAS DE JUSTICIA TRANSICIONAL</vt:lpstr>
      <vt:lpstr>PREGUNTA 4 ENCUESTA CÓDIGO QR EN LAS SALAS DE JUSTICIA TRANSICIONAL</vt:lpstr>
      <vt:lpstr>CONCLUSIONES Y RECOMENDACIONES ENCUESTA CÓDIGO QR EN LAS SALAS DE JUSTICIA TRANSICIONAL</vt:lpstr>
      <vt:lpstr>CONTINUACIÓN DE CONCLUSIONES Y RECOMENDACIONES ENCUESTA CÓDIGO QR EN LAS SALAS DE JUSTICIA TRANSICIONAL</vt:lpstr>
      <vt:lpstr>RESULTADOS ENCUESTA VIRTUAL DEL SISTEMA UNICO DE INFORMACIÓN PENAL – DENUNCIA VIRTUAL</vt:lpstr>
      <vt:lpstr>FICHA TÉCNICA ENCUESTA VIRTUAL DEL SISTEMA UNICO DE INFORMACIÓN PENAL – DENUNCIA VIRTUAL</vt:lpstr>
      <vt:lpstr>PREGUNTA 1 ENCUESTA VIRTUAL DEL SISTEMA UNICO DE INFORMACIÓN PENAL – DENUNCIA VIRTUAL</vt:lpstr>
      <vt:lpstr>PREGUNTA 2 ENCUESTA VIRTUAL DEL SISTEMA UNICO DE INFORMACIÓN PENAL – DENUNCIA VIRTUAL</vt:lpstr>
      <vt:lpstr>PREGUNTA 3 ENCUESTA VIRTUAL DEL SISTEMA UNICO DE INFORMACIÓN PENAL – DENUNCIA VIRTUAL</vt:lpstr>
      <vt:lpstr>PREGUNTA 4 ENCUESTA VIRTUAL DEL SISTEMA UNICO DE INFORMACIÓN PENAL – DENUNCIA VIRTUAL</vt:lpstr>
      <vt:lpstr>CONCLUSIONES Y RECOMENDACIONES ENCUESTA VIRTUAL DEL SISTEMA UNICO DE INFORMACIÓN PENAL – DENUNCIA VIRTUAL</vt:lpstr>
      <vt:lpstr>CONTINUACIÓN DE LAS CONCLUSIONES Y RECOMENDACIONES ENCUESTA VIRTUAL DEL SISTEMA UNICO DE INFORMACIÓN PENAL – DENUNCIA VIRTUAL</vt:lpstr>
      <vt:lpstr>CONTINUACIÓN 2 DE LAS CONCLUSIONES Y RECOMENDACIONES ENCUESTA VIRTUAL DEL SISTEMA UNICO DE INFORMACIÓN PENAL – DENUNCIA VIRTUAL</vt:lpstr>
      <vt:lpstr>RESULTADOS ENCUESTA DEL CENTRO DE CONTACTO</vt:lpstr>
      <vt:lpstr>FICHA TÉCNICA ENCUESTA DEL CENTRO DE CONTACTO</vt:lpstr>
      <vt:lpstr>LÍNEA 122 - PREGUNTA 1 ENCUESTA DEL CENTRO DE CONTACTO</vt:lpstr>
      <vt:lpstr>LÍNEA 122 - PREGUNTA 2 ENCUESTA DEL CENTRO DE CONTACTO</vt:lpstr>
      <vt:lpstr>LÍNEA 122 - PREGUNTA 3 ENCUESTA DEL CENTRO DE CONTACTO</vt:lpstr>
      <vt:lpstr>CHAT - PREGUNTA 1 ENCUESTA DEL CENTRO DE CONTACTO</vt:lpstr>
      <vt:lpstr>CHAT - PREGUNTA 2 ENCUESTA DEL CENTRO DE CONTACTO</vt:lpstr>
      <vt:lpstr>LLAMADA VIRTUAL - PREGUNTA 1 ENCUESTA DEL CENTRO DE CONTACTO</vt:lpstr>
      <vt:lpstr>LLAMADA VIRTUAL - PREGUNTA 2 ENCUESTA DEL CENTRO DE CONTACTO</vt:lpstr>
      <vt:lpstr>LLAMADA VIRTUAL - PREGUNTA 3 ENCUESTA DEL CENTRO DE CONTACTO</vt:lpstr>
      <vt:lpstr>CONCLUSIONES Y RECOMENDACIONES ENCUESTA DEL CENTRO DE CONTACTO</vt:lpstr>
      <vt:lpstr>CONTINUACIÓN CONCLUSIONES Y RECOMENDACIONES ENCUESTA DEL CENTRO DE CONTACTO</vt:lpstr>
      <vt:lpstr>CONTINUACIÓN 2 CONCLUSIONES Y RECOMENDACIONES ENCUESTA DEL CENTRO DE CONTACTO</vt:lpstr>
      <vt:lpstr>CONTINUACIÓN 3 CONCLUSIONES Y RECOMENDACIONES ENCUESTA DEL CENTRO DE CONTACTO</vt:lpstr>
      <vt:lpstr>CONTINUACIÓN 4 CONCLUSIONES Y RECOMENDACIONES ENCUESTA DEL CENTRO DE CONTACTO</vt:lpstr>
      <vt:lpstr>RESULTADOS ENCUESTA DEL PROGRAMA DE PROTECCIÓN Y ASISTENCIA</vt:lpstr>
      <vt:lpstr>FICHA TÉCNICA ENCUESTA DEL PROGRAMA DE PROTECCIÓN Y ASISTENCIA</vt:lpstr>
      <vt:lpstr>Foco temático No. 1.  Trato recibido por parte de los servidores AGENTE A CARGO</vt:lpstr>
      <vt:lpstr>Foco temático No. 1.  Trato recibido por parte de los servidores PSICÓLOGO</vt:lpstr>
      <vt:lpstr>Foco temático No. 1.  Trato recibido por parte de los servidores GRUPO DESPLAZAMIENTOS</vt:lpstr>
      <vt:lpstr>Foco temático No. 2.  Calidad del servicio prestado por el Programa SEGURIDAD</vt:lpstr>
      <vt:lpstr>Foco temático No. 2.  Calidad del servicio prestado por el Programa ASISTENCIAS PSICOLÓGICAS</vt:lpstr>
      <vt:lpstr>Foco temático No. 2.  Calidad del servicio prestado por el Programa TIEMPO DE RESPUESTA</vt:lpstr>
      <vt:lpstr>Foco temático No. 3.  Estado de la vivienda de protección donde fue ubicado. ELEMENTOS DE DOTACIÓN</vt:lpstr>
      <vt:lpstr>Foco temático No. 3.  Estado de la vivienda de protección donde fue ubicado. VIVIENDA DIGNA Y ADECUADA</vt:lpstr>
      <vt:lpstr>Foco temático No. 3.  Estado de la vivienda de protección donde fue ubicado. APTA PARA DISCAPACITADOS</vt:lpstr>
      <vt:lpstr>CONCLUSIONES Y RECOMENDACIONES ENCUESTA DEL PROGRAMA DE PROTECCIÓN Y ASISTENCIA</vt:lpstr>
      <vt:lpstr>CONTINUACIÓN CONCLUSIONES Y RECOMENDACIONES ENCUESTA DEL PROGRAMA DE PROTECCIÓN Y ASISTENCIA</vt:lpstr>
      <vt:lpstr>RESULTADOS ENCUESTA DEL PROCESO DE INVESTIGACIÓN Y JUDICIALIZACIÓN*</vt:lpstr>
      <vt:lpstr>FICHA TÉCNICA ENCUESTA DEL PROCESO DE INVESTIGACIÓN Y JUDICIALIZACIÓN</vt:lpstr>
      <vt:lpstr>PREGUNTA 1 ENCUESTA DEL PROCESO DE INVESTIGACIÓN Y JUDICIALIZACIÓN</vt:lpstr>
      <vt:lpstr>PREGUNTA 2 ENCUESTA DEL PROCESO DE INVESTIGACIÓN Y JUDICIALIZACIÓN</vt:lpstr>
      <vt:lpstr>PREGUNTA 3 ENCUESTA DEL PROCESO DE INVESTIGACIÓN Y JUDICIALIZACIÓN</vt:lpstr>
      <vt:lpstr>CONCLUSIONES Y RECOMENDACIONES ENCUESTA DEL PROCESO DE INVESTIGACIÓN Y JUDICIALIZACIÓN</vt:lpstr>
      <vt:lpstr>Dirección de Atención al Usuario, Intervención Temprana y Asignaciones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
  <cp:lastModifiedBy>Sandra Milena Rudas Bermudez</cp:lastModifiedBy>
  <cp:revision>1654</cp:revision>
  <dcterms:modified xsi:type="dcterms:W3CDTF">2026-06-09T22:32:57Z</dcterms:modified>
  <cp:category/>
</cp:coreProperties>
</file>