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8" r:id="rId3"/>
    <p:sldId id="260" r:id="rId4"/>
    <p:sldId id="299" r:id="rId5"/>
    <p:sldId id="261" r:id="rId6"/>
    <p:sldId id="286" r:id="rId7"/>
    <p:sldId id="310" r:id="rId8"/>
    <p:sldId id="302" r:id="rId9"/>
    <p:sldId id="277" r:id="rId10"/>
    <p:sldId id="267" r:id="rId11"/>
    <p:sldId id="266" r:id="rId12"/>
    <p:sldId id="313" r:id="rId13"/>
    <p:sldId id="270" r:id="rId14"/>
    <p:sldId id="269" r:id="rId15"/>
    <p:sldId id="271" r:id="rId16"/>
    <p:sldId id="274" r:id="rId17"/>
    <p:sldId id="285" r:id="rId18"/>
    <p:sldId id="303" r:id="rId19"/>
    <p:sldId id="273" r:id="rId20"/>
    <p:sldId id="278" r:id="rId21"/>
    <p:sldId id="300" r:id="rId22"/>
    <p:sldId id="280" r:id="rId23"/>
    <p:sldId id="275" r:id="rId24"/>
    <p:sldId id="305" r:id="rId25"/>
    <p:sldId id="307" r:id="rId26"/>
    <p:sldId id="301" r:id="rId27"/>
    <p:sldId id="306" r:id="rId28"/>
    <p:sldId id="308" r:id="rId29"/>
    <p:sldId id="284"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Eugenia Ramirez Lòpez" initials="AERL" lastIdx="1" clrIdx="0">
    <p:extLst>
      <p:ext uri="{19B8F6BF-5375-455C-9EA6-DF929625EA0E}">
        <p15:presenceInfo xmlns:p15="http://schemas.microsoft.com/office/powerpoint/2012/main" userId="S-1-5-21-2053067395-844441496-945767274-14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2393951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18727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133037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90668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imagen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denunciar.policia.gov.co/adenunciar/"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fiscalia.gov.c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CuadroTexto 5"/>
          <p:cNvSpPr txBox="1"/>
          <p:nvPr/>
        </p:nvSpPr>
        <p:spPr>
          <a:xfrm>
            <a:off x="499453" y="4954385"/>
            <a:ext cx="3336752"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500" b="1">
                <a:solidFill>
                  <a:srgbClr val="6B6B6B"/>
                </a:solidFill>
                <a:latin typeface="Century Gothic"/>
                <a:ea typeface="Century Gothic"/>
                <a:cs typeface="Century Gothic"/>
                <a:sym typeface="Century Gothic"/>
              </a:defRPr>
            </a:pPr>
            <a:r>
              <a:rPr dirty="0"/>
              <a:t> </a:t>
            </a:r>
          </a:p>
        </p:txBody>
      </p:sp>
      <p:sp>
        <p:nvSpPr>
          <p:cNvPr id="113" name="CuadroTexto 6"/>
          <p:cNvSpPr txBox="1"/>
          <p:nvPr/>
        </p:nvSpPr>
        <p:spPr>
          <a:xfrm>
            <a:off x="499453" y="5588472"/>
            <a:ext cx="3336752"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500" i="1">
                <a:solidFill>
                  <a:srgbClr val="595959"/>
                </a:solidFill>
                <a:latin typeface="Century Gothic"/>
                <a:ea typeface="Century Gothic"/>
                <a:cs typeface="Century Gothic"/>
                <a:sym typeface="Century Gothic"/>
              </a:defRPr>
            </a:pPr>
            <a:endParaRPr dirty="0"/>
          </a:p>
        </p:txBody>
      </p:sp>
      <p:sp>
        <p:nvSpPr>
          <p:cNvPr id="114" name="Rectángulo 1"/>
          <p:cNvSpPr txBox="1"/>
          <p:nvPr/>
        </p:nvSpPr>
        <p:spPr>
          <a:xfrm>
            <a:off x="327378" y="4927061"/>
            <a:ext cx="4199466"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500" b="1">
                <a:solidFill>
                  <a:srgbClr val="FF0000"/>
                </a:solidFill>
                <a:latin typeface="Century Gothic"/>
                <a:ea typeface="Century Gothic"/>
                <a:cs typeface="Century Gothic"/>
                <a:sym typeface="Century Gothic"/>
              </a:defRPr>
            </a:lvl1pPr>
          </a:lstStyle>
          <a:p>
            <a:r>
              <a:rPr lang="es-CO" dirty="0">
                <a:solidFill>
                  <a:schemeClr val="tx1"/>
                </a:solidFill>
              </a:rPr>
              <a:t>INFORME ACCIONES DE MEJORA  EN CANALES DE ATENCIÓN –PAAC 2019</a:t>
            </a:r>
            <a:endParaRPr dirty="0">
              <a:solidFill>
                <a:schemeClr val="tx1"/>
              </a:solidFill>
            </a:endParaRPr>
          </a:p>
        </p:txBody>
      </p:sp>
      <p:sp>
        <p:nvSpPr>
          <p:cNvPr id="115" name="Rectángulo 1"/>
          <p:cNvSpPr txBox="1"/>
          <p:nvPr/>
        </p:nvSpPr>
        <p:spPr>
          <a:xfrm>
            <a:off x="327378" y="5449972"/>
            <a:ext cx="381730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500" b="1">
                <a:solidFill>
                  <a:srgbClr val="FF0000"/>
                </a:solidFill>
                <a:latin typeface="Century Gothic"/>
                <a:ea typeface="Century Gothic"/>
                <a:cs typeface="Century Gothic"/>
                <a:sym typeface="Century Gothic"/>
              </a:defRPr>
            </a:lvl1pPr>
          </a:lstStyle>
          <a:p>
            <a:r>
              <a:rPr lang="es-CO" sz="1200" dirty="0">
                <a:solidFill>
                  <a:schemeClr val="tx1"/>
                </a:solidFill>
              </a:rPr>
              <a:t>DIRECCIÓN DE ATENCIÓN AL USUARIO, INTERVENCIÓN TEMPRANA Y ASIGNACIONES</a:t>
            </a:r>
            <a:endParaRPr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endParaRPr dirty="0"/>
          </a:p>
        </p:txBody>
      </p:sp>
      <p:sp>
        <p:nvSpPr>
          <p:cNvPr id="2" name="Título 1">
            <a:extLst>
              <a:ext uri="{FF2B5EF4-FFF2-40B4-BE49-F238E27FC236}">
                <a16:creationId xmlns:a16="http://schemas.microsoft.com/office/drawing/2014/main" id="{FED4AA7D-1FEE-48D3-91C8-80D9DBC95BD0}"/>
              </a:ext>
            </a:extLst>
          </p:cNvPr>
          <p:cNvSpPr>
            <a:spLocks noGrp="1"/>
          </p:cNvSpPr>
          <p:nvPr>
            <p:ph type="title"/>
          </p:nvPr>
        </p:nvSpPr>
        <p:spPr>
          <a:xfrm>
            <a:off x="838200" y="365125"/>
            <a:ext cx="10515600" cy="846455"/>
          </a:xfrm>
        </p:spPr>
        <p:txBody>
          <a:bodyPr>
            <a:normAutofit fontScale="90000"/>
          </a:bodyPr>
          <a:lstStyle/>
          <a:p>
            <a:pPr algn="ctr"/>
            <a:r>
              <a:rPr lang="es-CO" b="1" dirty="0">
                <a:solidFill>
                  <a:schemeClr val="bg1"/>
                </a:solidFill>
              </a:rPr>
              <a:t>MEJORAS IMPLEMENTADAS EN EL CENTRO DE ATENCIÓN DE LA FISCALÍA- CAF</a:t>
            </a:r>
          </a:p>
        </p:txBody>
      </p:sp>
      <p:sp>
        <p:nvSpPr>
          <p:cNvPr id="5" name="Marcador de texto 4">
            <a:extLst>
              <a:ext uri="{FF2B5EF4-FFF2-40B4-BE49-F238E27FC236}">
                <a16:creationId xmlns:a16="http://schemas.microsoft.com/office/drawing/2014/main" id="{FF00451B-C8A0-4C05-A020-2EB9416AE8DB}"/>
              </a:ext>
            </a:extLst>
          </p:cNvPr>
          <p:cNvSpPr>
            <a:spLocks noGrp="1"/>
          </p:cNvSpPr>
          <p:nvPr>
            <p:ph type="body" idx="1"/>
          </p:nvPr>
        </p:nvSpPr>
        <p:spPr>
          <a:xfrm>
            <a:off x="601358" y="4221995"/>
            <a:ext cx="10515600" cy="2332350"/>
          </a:xfrm>
        </p:spPr>
        <p:txBody>
          <a:bodyPr>
            <a:normAutofit/>
          </a:bodyPr>
          <a:lstStyle/>
          <a:p>
            <a:pPr marL="0" lvl="0" indent="0" algn="just">
              <a:buNone/>
            </a:pPr>
            <a:r>
              <a:rPr lang="es-ES" sz="2400" dirty="0">
                <a:solidFill>
                  <a:schemeClr val="tx1"/>
                </a:solidFill>
              </a:rPr>
              <a:t>.</a:t>
            </a:r>
          </a:p>
          <a:p>
            <a:pPr marL="0" lvl="0" indent="0" algn="just">
              <a:buNone/>
            </a:pPr>
            <a:r>
              <a:rPr lang="es-ES" sz="2400" dirty="0">
                <a:solidFill>
                  <a:schemeClr val="tx1"/>
                </a:solidFill>
              </a:rPr>
              <a:t>La  FISCALIA GENERAL DE LA NACIÓN implementó </a:t>
            </a:r>
            <a:r>
              <a:rPr lang="es-ES" sz="2400" b="1" dirty="0">
                <a:solidFill>
                  <a:schemeClr val="tx1"/>
                </a:solidFill>
              </a:rPr>
              <a:t>EL SISTEMA ÚNICO DE INFORMACIÓN PENAL </a:t>
            </a:r>
            <a:r>
              <a:rPr lang="es-ES" sz="2400" dirty="0">
                <a:solidFill>
                  <a:schemeClr val="tx1"/>
                </a:solidFill>
              </a:rPr>
              <a:t>– </a:t>
            </a:r>
            <a:r>
              <a:rPr lang="es-ES" sz="2400" b="1" dirty="0">
                <a:solidFill>
                  <a:schemeClr val="tx1"/>
                </a:solidFill>
              </a:rPr>
              <a:t>SUIP,</a:t>
            </a:r>
            <a:r>
              <a:rPr lang="es-ES" sz="2400" dirty="0">
                <a:solidFill>
                  <a:schemeClr val="tx1"/>
                </a:solidFill>
              </a:rPr>
              <a:t> aplicativo que le permite al receptor de denuncias registrar datos relevantes de manera más completa,  fortaleciendo así el proceso de investigación que posteriormente se adelanta. </a:t>
            </a:r>
          </a:p>
          <a:p>
            <a:pPr marL="0" lvl="0" indent="0" algn="just">
              <a:buNone/>
            </a:pPr>
            <a:endParaRPr lang="es-CO" dirty="0">
              <a:solidFill>
                <a:srgbClr val="FF0000"/>
              </a:solidFill>
            </a:endParaRPr>
          </a:p>
        </p:txBody>
      </p:sp>
      <p:pic>
        <p:nvPicPr>
          <p:cNvPr id="2052" name="Picture 4" descr="Imagen relacionada">
            <a:extLst>
              <a:ext uri="{FF2B5EF4-FFF2-40B4-BE49-F238E27FC236}">
                <a16:creationId xmlns:a16="http://schemas.microsoft.com/office/drawing/2014/main" id="{243BDB42-A3A2-4245-9D23-657F933A0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423" y="1661341"/>
            <a:ext cx="5125154" cy="223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1465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7" y="200785"/>
            <a:ext cx="11341829"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algn="ctr"/>
            <a:r>
              <a:rPr lang="es-CO" sz="4000" dirty="0">
                <a:solidFill>
                  <a:schemeClr val="bg1"/>
                </a:solidFill>
                <a:latin typeface="Calibri Light"/>
                <a:sym typeface="Calibri Light"/>
              </a:rPr>
              <a:t>MEJORAS IMPLEMENTADAS EN EL NUEVO MODELO DE ATENCIÓN </a:t>
            </a:r>
            <a:endParaRPr sz="4000" dirty="0">
              <a:solidFill>
                <a:schemeClr val="bg1"/>
              </a:solidFill>
              <a:latin typeface="Calibri Light"/>
              <a:sym typeface="Calibri Light"/>
            </a:endParaRPr>
          </a:p>
        </p:txBody>
      </p:sp>
      <p:sp>
        <p:nvSpPr>
          <p:cNvPr id="3" name="Título 2">
            <a:extLst>
              <a:ext uri="{FF2B5EF4-FFF2-40B4-BE49-F238E27FC236}">
                <a16:creationId xmlns:a16="http://schemas.microsoft.com/office/drawing/2014/main" id="{FC2A6510-3205-4481-8778-CA31394EF41F}"/>
              </a:ext>
            </a:extLst>
          </p:cNvPr>
          <p:cNvSpPr>
            <a:spLocks noGrp="1"/>
          </p:cNvSpPr>
          <p:nvPr>
            <p:ph type="title"/>
          </p:nvPr>
        </p:nvSpPr>
        <p:spPr>
          <a:xfrm>
            <a:off x="651510" y="1508760"/>
            <a:ext cx="10702290" cy="480060"/>
          </a:xfrm>
        </p:spPr>
        <p:txBody>
          <a:bodyPr>
            <a:normAutofit fontScale="90000"/>
          </a:bodyPr>
          <a:lstStyle/>
          <a:p>
            <a:r>
              <a:rPr lang="es-CO" dirty="0"/>
              <a:t> </a:t>
            </a:r>
          </a:p>
        </p:txBody>
      </p:sp>
      <p:sp>
        <p:nvSpPr>
          <p:cNvPr id="5" name="Marcador de texto 4">
            <a:extLst>
              <a:ext uri="{FF2B5EF4-FFF2-40B4-BE49-F238E27FC236}">
                <a16:creationId xmlns:a16="http://schemas.microsoft.com/office/drawing/2014/main" id="{C43A8EC0-08FB-4EC4-8994-53F120339782}"/>
              </a:ext>
            </a:extLst>
          </p:cNvPr>
          <p:cNvSpPr>
            <a:spLocks noGrp="1"/>
          </p:cNvSpPr>
          <p:nvPr>
            <p:ph type="body" idx="1"/>
          </p:nvPr>
        </p:nvSpPr>
        <p:spPr>
          <a:xfrm>
            <a:off x="651509" y="2199695"/>
            <a:ext cx="10702290" cy="4457519"/>
          </a:xfrm>
        </p:spPr>
        <p:txBody>
          <a:bodyPr>
            <a:normAutofit lnSpcReduction="10000"/>
          </a:bodyPr>
          <a:lstStyle/>
          <a:p>
            <a:pPr marL="0" indent="0">
              <a:buNone/>
            </a:pPr>
            <a:endParaRPr lang="es-CO" dirty="0">
              <a:solidFill>
                <a:schemeClr val="tx1"/>
              </a:solidFill>
            </a:endParaRPr>
          </a:p>
          <a:p>
            <a:pPr marL="0" indent="0">
              <a:buNone/>
            </a:pPr>
            <a:endParaRPr lang="es-CO" dirty="0">
              <a:solidFill>
                <a:schemeClr val="tx1"/>
              </a:solidFill>
            </a:endParaRPr>
          </a:p>
          <a:p>
            <a:pPr marL="0" indent="0">
              <a:buNone/>
            </a:pPr>
            <a:endParaRPr lang="es-CO" dirty="0">
              <a:solidFill>
                <a:schemeClr val="tx1"/>
              </a:solidFill>
            </a:endParaRPr>
          </a:p>
          <a:p>
            <a:pPr marL="0" indent="0">
              <a:buNone/>
            </a:pPr>
            <a:endParaRPr lang="es-CO" dirty="0">
              <a:solidFill>
                <a:schemeClr val="tx1"/>
              </a:solidFill>
            </a:endParaRPr>
          </a:p>
          <a:p>
            <a:pPr marL="0" indent="0">
              <a:buNone/>
            </a:pPr>
            <a:endParaRPr lang="es-CO" dirty="0">
              <a:solidFill>
                <a:schemeClr val="tx1"/>
              </a:solidFill>
            </a:endParaRPr>
          </a:p>
          <a:p>
            <a:pPr marL="0" indent="0">
              <a:buNone/>
            </a:pPr>
            <a:endParaRPr lang="es-CO" dirty="0">
              <a:solidFill>
                <a:schemeClr val="tx1"/>
              </a:solidFill>
            </a:endParaRPr>
          </a:p>
          <a:p>
            <a:pPr marL="0" indent="0" algn="ctr">
              <a:buNone/>
            </a:pPr>
            <a:r>
              <a:rPr lang="es-CO" sz="3200" dirty="0">
                <a:solidFill>
                  <a:schemeClr val="tx1"/>
                </a:solidFill>
              </a:rPr>
              <a:t>El </a:t>
            </a:r>
            <a:r>
              <a:rPr lang="es-CO" sz="3200" b="1" dirty="0">
                <a:solidFill>
                  <a:schemeClr val="tx1"/>
                </a:solidFill>
              </a:rPr>
              <a:t>SIGTURNO </a:t>
            </a:r>
            <a:r>
              <a:rPr lang="es-CO" sz="3200" dirty="0">
                <a:solidFill>
                  <a:schemeClr val="tx1"/>
                </a:solidFill>
              </a:rPr>
              <a:t>es una herramienta tecnológica orientada a realizar una atención de forma ordenada en los CAF, mediante la asignación  de turnos con letras y números .</a:t>
            </a:r>
            <a:endParaRPr lang="es-CO" sz="3200" dirty="0"/>
          </a:p>
          <a:p>
            <a:pPr marL="0" indent="0">
              <a:buNone/>
            </a:pPr>
            <a:endParaRPr lang="es-CO" dirty="0">
              <a:solidFill>
                <a:srgbClr val="FF0000"/>
              </a:solidFill>
            </a:endParaRPr>
          </a:p>
        </p:txBody>
      </p:sp>
      <p:pic>
        <p:nvPicPr>
          <p:cNvPr id="7" name="Picture 2" descr="Imagen relacionada">
            <a:extLst>
              <a:ext uri="{FF2B5EF4-FFF2-40B4-BE49-F238E27FC236}">
                <a16:creationId xmlns:a16="http://schemas.microsoft.com/office/drawing/2014/main" id="{7F0D1D37-785F-463A-9967-5CB8F8D55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812" y="1719635"/>
            <a:ext cx="6507445" cy="2833703"/>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4710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entury Gothic"/>
              <a:sym typeface="Century Gothic"/>
            </a:endParaRPr>
          </a:p>
        </p:txBody>
      </p:sp>
      <p:sp>
        <p:nvSpPr>
          <p:cNvPr id="3" name="Título 2">
            <a:extLst>
              <a:ext uri="{FF2B5EF4-FFF2-40B4-BE49-F238E27FC236}">
                <a16:creationId xmlns:a16="http://schemas.microsoft.com/office/drawing/2014/main" id="{F39DD339-69EE-456E-BDAC-4B5CBD319708}"/>
              </a:ext>
            </a:extLst>
          </p:cNvPr>
          <p:cNvSpPr>
            <a:spLocks noGrp="1"/>
          </p:cNvSpPr>
          <p:nvPr>
            <p:ph type="title"/>
          </p:nvPr>
        </p:nvSpPr>
        <p:spPr>
          <a:xfrm>
            <a:off x="715617" y="365125"/>
            <a:ext cx="10638183" cy="1051129"/>
          </a:xfrm>
        </p:spPr>
        <p:txBody>
          <a:bodyPr>
            <a:normAutofit/>
          </a:bodyPr>
          <a:lstStyle/>
          <a:p>
            <a:pPr algn="ctr"/>
            <a:r>
              <a:rPr lang="es-CO" sz="4000" dirty="0">
                <a:solidFill>
                  <a:schemeClr val="bg1"/>
                </a:solidFill>
              </a:rPr>
              <a:t>MEJORAS IMPLEMENTADAS EN EL CAF </a:t>
            </a:r>
          </a:p>
        </p:txBody>
      </p:sp>
      <p:sp>
        <p:nvSpPr>
          <p:cNvPr id="11" name="Marcador de texto 10">
            <a:extLst>
              <a:ext uri="{FF2B5EF4-FFF2-40B4-BE49-F238E27FC236}">
                <a16:creationId xmlns:a16="http://schemas.microsoft.com/office/drawing/2014/main" id="{0C1257BC-49B8-49FF-A656-6979AD3FBD90}"/>
              </a:ext>
            </a:extLst>
          </p:cNvPr>
          <p:cNvSpPr>
            <a:spLocks noGrp="1"/>
          </p:cNvSpPr>
          <p:nvPr>
            <p:ph type="body" idx="1"/>
          </p:nvPr>
        </p:nvSpPr>
        <p:spPr>
          <a:xfrm>
            <a:off x="2912533" y="3014133"/>
            <a:ext cx="3064391" cy="2591244"/>
          </a:xfrm>
        </p:spPr>
        <p:txBody>
          <a:bodyPr>
            <a:normAutofit/>
          </a:bodyPr>
          <a:lstStyle/>
          <a:p>
            <a:pPr marL="0" indent="0">
              <a:lnSpc>
                <a:spcPct val="100000"/>
              </a:lnSpc>
              <a:spcBef>
                <a:spcPts val="0"/>
              </a:spcBef>
              <a:buNone/>
            </a:pPr>
            <a:endParaRPr lang="es-CO" sz="2400" b="1" dirty="0"/>
          </a:p>
          <a:p>
            <a:pPr marL="0" indent="0">
              <a:lnSpc>
                <a:spcPct val="100000"/>
              </a:lnSpc>
              <a:spcBef>
                <a:spcPts val="0"/>
              </a:spcBef>
              <a:buNone/>
            </a:pPr>
            <a:r>
              <a:rPr lang="es-CO" sz="2000" b="1" dirty="0"/>
              <a:t>Atención PREFERENCIAL para usuarios en condición de  discapacidad, tercera edad y mujeres en estado de embarazo </a:t>
            </a:r>
          </a:p>
        </p:txBody>
      </p:sp>
      <p:sp>
        <p:nvSpPr>
          <p:cNvPr id="2" name="Rectángulo 1">
            <a:extLst>
              <a:ext uri="{FF2B5EF4-FFF2-40B4-BE49-F238E27FC236}">
                <a16:creationId xmlns:a16="http://schemas.microsoft.com/office/drawing/2014/main" id="{C763CB12-22E3-4769-8C52-5D7256215A98}"/>
              </a:ext>
            </a:extLst>
          </p:cNvPr>
          <p:cNvSpPr/>
          <p:nvPr/>
        </p:nvSpPr>
        <p:spPr>
          <a:xfrm>
            <a:off x="6960435" y="1028974"/>
            <a:ext cx="4490548" cy="4062651"/>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0000"/>
              </a:solidFill>
              <a:effectLst/>
              <a:uLnTx/>
              <a:uFillTx/>
              <a:latin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000000"/>
                </a:solidFill>
                <a:effectLst/>
                <a:uLnTx/>
                <a:uFillTx/>
                <a:latin typeface="Calibri"/>
                <a:sym typeface="Calibri"/>
              </a:rPr>
              <a:t>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Calibri"/>
              <a:sym typeface="Calibri"/>
            </a:endParaRPr>
          </a:p>
          <a:p>
            <a:pPr>
              <a:defRPr/>
            </a:pPr>
            <a:r>
              <a:rPr lang="es-CO" sz="2000" b="1" dirty="0"/>
              <a:t>Monitoreo de los tiempos de atención que permite generar estrategias de mejora continua.</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Calibri"/>
                <a:sym typeface="Calibri"/>
              </a:rPr>
              <a:t>.</a:t>
            </a:r>
          </a:p>
        </p:txBody>
      </p:sp>
      <p:pic>
        <p:nvPicPr>
          <p:cNvPr id="1030" name="Picture 6" descr="Imagen relacionada">
            <a:extLst>
              <a:ext uri="{FF2B5EF4-FFF2-40B4-BE49-F238E27FC236}">
                <a16:creationId xmlns:a16="http://schemas.microsoft.com/office/drawing/2014/main" id="{8E61531B-9E98-4642-9505-AD6B4EC7A6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70106" y="1746349"/>
            <a:ext cx="1432700" cy="1432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n relacionada">
            <a:extLst>
              <a:ext uri="{FF2B5EF4-FFF2-40B4-BE49-F238E27FC236}">
                <a16:creationId xmlns:a16="http://schemas.microsoft.com/office/drawing/2014/main" id="{50EC0044-94CF-4166-840D-56CF13EAD74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186456" y="3208854"/>
            <a:ext cx="1399822"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n relacionada">
            <a:extLst>
              <a:ext uri="{FF2B5EF4-FFF2-40B4-BE49-F238E27FC236}">
                <a16:creationId xmlns:a16="http://schemas.microsoft.com/office/drawing/2014/main" id="{340EF890-5F81-47C2-8CCF-0116ADAE238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790667" y="1746349"/>
            <a:ext cx="1845392" cy="14187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esquinas redondeadas 9">
            <a:extLst>
              <a:ext uri="{FF2B5EF4-FFF2-40B4-BE49-F238E27FC236}">
                <a16:creationId xmlns:a16="http://schemas.microsoft.com/office/drawing/2014/main" id="{BD32E56A-B56B-4F12-BB97-099A14D051CC}"/>
              </a:ext>
            </a:extLst>
          </p:cNvPr>
          <p:cNvSpPr/>
          <p:nvPr/>
        </p:nvSpPr>
        <p:spPr>
          <a:xfrm>
            <a:off x="554445" y="1785085"/>
            <a:ext cx="3015344" cy="3491206"/>
          </a:xfrm>
          <a:prstGeom prst="roundRect">
            <a:avLst/>
          </a:prstGeom>
          <a:noFill/>
          <a:ln w="28575" cap="flat">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000000"/>
              </a:solidFill>
              <a:effectLst/>
              <a:uLnTx/>
              <a:uFillTx/>
              <a:latin typeface="Calibri"/>
              <a:ea typeface="+mn-ea"/>
              <a:cs typeface="+mn-cs"/>
              <a:sym typeface="Calibri"/>
            </a:endParaRPr>
          </a:p>
        </p:txBody>
      </p:sp>
      <p:pic>
        <p:nvPicPr>
          <p:cNvPr id="12" name="Picture 2" descr="Imagen relacionada">
            <a:extLst>
              <a:ext uri="{FF2B5EF4-FFF2-40B4-BE49-F238E27FC236}">
                <a16:creationId xmlns:a16="http://schemas.microsoft.com/office/drawing/2014/main" id="{2DA815E9-E1DB-4105-A4F0-D4D6B5FA00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3179" y="2818573"/>
            <a:ext cx="4490547" cy="2273052"/>
          </a:xfrm>
          <a:prstGeom prst="rect">
            <a:avLst/>
          </a:prstGeom>
          <a:noFill/>
          <a:effectLst>
            <a:outerShdw blurRad="76200" dist="12700" dir="8100000" sy="-23000" kx="8004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8545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C00C8E8-A218-4A7F-9C36-EEDFC6E964D7}"/>
              </a:ext>
            </a:extLst>
          </p:cNvPr>
          <p:cNvSpPr>
            <a:spLocks noGrp="1"/>
          </p:cNvSpPr>
          <p:nvPr>
            <p:ph type="title"/>
          </p:nvPr>
        </p:nvSpPr>
        <p:spPr>
          <a:xfrm>
            <a:off x="1389595" y="177800"/>
            <a:ext cx="8710613" cy="739422"/>
          </a:xfrm>
        </p:spPr>
        <p:txBody>
          <a:bodyPr>
            <a:normAutofit/>
          </a:bodyPr>
          <a:lstStyle/>
          <a:p>
            <a:pPr algn="ctr" hangingPunct="0">
              <a:lnSpc>
                <a:spcPct val="100000"/>
              </a:lnSpc>
            </a:pPr>
            <a:r>
              <a:rPr lang="es-CO" sz="4000" b="1" dirty="0">
                <a:solidFill>
                  <a:schemeClr val="bg1"/>
                </a:solidFill>
                <a:sym typeface="Century Gothic"/>
              </a:rPr>
              <a:t>MEJORAS IMPLEMENTADAS EN EL CAF</a:t>
            </a:r>
          </a:p>
        </p:txBody>
      </p:sp>
      <p:sp>
        <p:nvSpPr>
          <p:cNvPr id="4" name="Marcador de texto 3">
            <a:extLst>
              <a:ext uri="{FF2B5EF4-FFF2-40B4-BE49-F238E27FC236}">
                <a16:creationId xmlns:a16="http://schemas.microsoft.com/office/drawing/2014/main" id="{C8E77023-99E9-425D-96CA-8305053BF12D}"/>
              </a:ext>
            </a:extLst>
          </p:cNvPr>
          <p:cNvSpPr>
            <a:spLocks noGrp="1"/>
          </p:cNvSpPr>
          <p:nvPr>
            <p:ph type="body" sz="quarter" idx="1"/>
          </p:nvPr>
        </p:nvSpPr>
        <p:spPr>
          <a:xfrm>
            <a:off x="474132" y="1919111"/>
            <a:ext cx="4425246" cy="4481689"/>
          </a:xfrm>
        </p:spPr>
        <p:txBody>
          <a:bodyPr/>
          <a:lstStyle/>
          <a:p>
            <a:pPr algn="just"/>
            <a:r>
              <a:rPr lang="es-ES" dirty="0"/>
              <a:t> </a:t>
            </a:r>
            <a:r>
              <a:rPr lang="es-ES" sz="2000" dirty="0"/>
              <a:t>El </a:t>
            </a:r>
            <a:r>
              <a:rPr lang="es-ES" sz="2000" b="1" dirty="0"/>
              <a:t>MODULO DE AUTOGESTIÓN</a:t>
            </a:r>
            <a:r>
              <a:rPr lang="es-ES" sz="2000" dirty="0"/>
              <a:t>, es un espacio físico que se encuentra en los Centro de Atención de la Fiscalía- </a:t>
            </a:r>
            <a:r>
              <a:rPr lang="es-ES" sz="2000" b="1" dirty="0"/>
              <a:t>CAF</a:t>
            </a:r>
            <a:r>
              <a:rPr lang="es-ES" sz="2000" dirty="0"/>
              <a:t>,   en donde el mismo usuario puede</a:t>
            </a:r>
            <a:r>
              <a:rPr lang="es-ES" sz="2000" b="1" dirty="0"/>
              <a:t> </a:t>
            </a:r>
            <a:r>
              <a:rPr lang="es-ES" sz="2000" dirty="0"/>
              <a:t>instaurar denuncias de manera virtual,  consultar sobre su Noticia Criminal; consultar o gestionar PQRS, realizar agendamiento de turnos en las salas de recepción de denuncia  y acceder en general a los servicios dispuestos en la página web de  la entidad</a:t>
            </a:r>
          </a:p>
          <a:p>
            <a:pPr marL="0" indent="0" algn="just">
              <a:buNone/>
            </a:pPr>
            <a:endParaRPr lang="es-CO" dirty="0">
              <a:solidFill>
                <a:srgbClr val="C00000"/>
              </a:solidFill>
            </a:endParaRPr>
          </a:p>
        </p:txBody>
      </p:sp>
      <p:pic>
        <p:nvPicPr>
          <p:cNvPr id="7" name="Marcador de posición de imagen 6">
            <a:extLst>
              <a:ext uri="{FF2B5EF4-FFF2-40B4-BE49-F238E27FC236}">
                <a16:creationId xmlns:a16="http://schemas.microsoft.com/office/drawing/2014/main" id="{531A0C19-BE4B-4222-949E-B38E71754A78}"/>
              </a:ext>
            </a:extLst>
          </p:cNvPr>
          <p:cNvPicPr>
            <a:picLocks noGrp="1" noChangeAspect="1"/>
          </p:cNvPicPr>
          <p:nvPr>
            <p:ph type="pic" sz="half" idx="13"/>
          </p:nvPr>
        </p:nvPicPr>
        <p:blipFill>
          <a:blip r:embed="rId3" cstate="print">
            <a:extLst>
              <a:ext uri="{28A0092B-C50C-407E-A947-70E740481C1C}">
                <a14:useLocalDpi xmlns:a14="http://schemas.microsoft.com/office/drawing/2010/main" val="0"/>
              </a:ext>
            </a:extLst>
          </a:blip>
          <a:srcRect l="14381" r="14381"/>
          <a:stretch>
            <a:fillRect/>
          </a:stretch>
        </p:blipFill>
        <p:spPr>
          <a:xfrm>
            <a:off x="5463822" y="1636890"/>
            <a:ext cx="6163734" cy="414302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538105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D58A642-07A6-49BA-88ED-F237BF8B3EF6}"/>
              </a:ext>
            </a:extLst>
          </p:cNvPr>
          <p:cNvSpPr>
            <a:spLocks noGrp="1"/>
          </p:cNvSpPr>
          <p:nvPr>
            <p:ph type="title"/>
          </p:nvPr>
        </p:nvSpPr>
        <p:spPr>
          <a:xfrm>
            <a:off x="1187538" y="302683"/>
            <a:ext cx="9816924" cy="694267"/>
          </a:xfrm>
        </p:spPr>
        <p:txBody>
          <a:bodyPr>
            <a:noAutofit/>
          </a:bodyPr>
          <a:lstStyle/>
          <a:p>
            <a:pPr algn="ctr"/>
            <a:r>
              <a:rPr lang="es-CO" sz="4000" b="1" dirty="0">
                <a:solidFill>
                  <a:schemeClr val="bg1"/>
                </a:solidFill>
              </a:rPr>
              <a:t>MEJORAS IMPLEMENTADAS EN EL CAF</a:t>
            </a:r>
          </a:p>
        </p:txBody>
      </p:sp>
      <p:sp>
        <p:nvSpPr>
          <p:cNvPr id="6" name="Marcador de texto 5">
            <a:extLst>
              <a:ext uri="{FF2B5EF4-FFF2-40B4-BE49-F238E27FC236}">
                <a16:creationId xmlns:a16="http://schemas.microsoft.com/office/drawing/2014/main" id="{D809556D-0478-4CEC-B503-1BD8B7BA9148}"/>
              </a:ext>
            </a:extLst>
          </p:cNvPr>
          <p:cNvSpPr>
            <a:spLocks noGrp="1"/>
          </p:cNvSpPr>
          <p:nvPr>
            <p:ph type="body" sz="half" idx="1"/>
          </p:nvPr>
        </p:nvSpPr>
        <p:spPr>
          <a:xfrm>
            <a:off x="5588000" y="1738489"/>
            <a:ext cx="5767388" cy="4122561"/>
          </a:xfrm>
        </p:spPr>
        <p:txBody>
          <a:bodyPr>
            <a:normAutofit lnSpcReduction="10000"/>
          </a:bodyPr>
          <a:lstStyle/>
          <a:p>
            <a:pPr marL="0" indent="0" algn="ctr">
              <a:buNone/>
            </a:pPr>
            <a:r>
              <a:rPr lang="es-CO" dirty="0"/>
              <a:t>  El </a:t>
            </a:r>
            <a:r>
              <a:rPr lang="es-CO" b="1" dirty="0"/>
              <a:t>AGENDAMIENTO</a:t>
            </a:r>
            <a:r>
              <a:rPr lang="es-CO" dirty="0"/>
              <a:t> es una estrategia  que permite programar  con el usuario la atención en un día y hora  disponible .  Se aplica  en los CAF por medio del Centro de Contacto cuando el usuario está en espera y el número de turnos excede la posibilidad de atención en ese mismo día. </a:t>
            </a:r>
          </a:p>
          <a:p>
            <a:pPr marL="0" indent="0" algn="ctr">
              <a:buNone/>
            </a:pPr>
            <a:endParaRPr lang="es-CO" dirty="0"/>
          </a:p>
          <a:p>
            <a:pPr marL="0" indent="0">
              <a:buNone/>
            </a:pPr>
            <a:endParaRPr lang="es-CO" dirty="0"/>
          </a:p>
          <a:p>
            <a:pPr marL="0" indent="0">
              <a:buNone/>
            </a:pPr>
            <a:endParaRPr lang="es-CO" dirty="0">
              <a:solidFill>
                <a:srgbClr val="C00000"/>
              </a:solidFill>
            </a:endParaRPr>
          </a:p>
        </p:txBody>
      </p:sp>
      <p:sp>
        <p:nvSpPr>
          <p:cNvPr id="2" name="Marcador de texto 1">
            <a:extLst>
              <a:ext uri="{FF2B5EF4-FFF2-40B4-BE49-F238E27FC236}">
                <a16:creationId xmlns:a16="http://schemas.microsoft.com/office/drawing/2014/main" id="{AEFD0E2C-32D9-457B-A679-F8D492FDEC77}"/>
              </a:ext>
            </a:extLst>
          </p:cNvPr>
          <p:cNvSpPr>
            <a:spLocks noGrp="1"/>
          </p:cNvSpPr>
          <p:nvPr>
            <p:ph type="body" sz="quarter" idx="13"/>
          </p:nvPr>
        </p:nvSpPr>
        <p:spPr>
          <a:xfrm>
            <a:off x="677334" y="1919112"/>
            <a:ext cx="4436533" cy="4210756"/>
          </a:xfrm>
        </p:spPr>
        <p:txBody>
          <a:bodyPr/>
          <a:lstStyle/>
          <a:p>
            <a:pPr marL="0" indent="0">
              <a:buNone/>
            </a:pPr>
            <a:endParaRPr lang="es-CO" dirty="0"/>
          </a:p>
        </p:txBody>
      </p:sp>
      <p:pic>
        <p:nvPicPr>
          <p:cNvPr id="5122" name="Picture 2" descr="Imagen relacionada">
            <a:extLst>
              <a:ext uri="{FF2B5EF4-FFF2-40B4-BE49-F238E27FC236}">
                <a16:creationId xmlns:a16="http://schemas.microsoft.com/office/drawing/2014/main" id="{AE3617CA-66A9-4930-AC7A-367B064F3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90" y="1919111"/>
            <a:ext cx="4910695" cy="421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18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98B36-7561-4AC9-9899-ADB624FB0766}"/>
              </a:ext>
            </a:extLst>
          </p:cNvPr>
          <p:cNvSpPr>
            <a:spLocks noGrp="1"/>
          </p:cNvSpPr>
          <p:nvPr>
            <p:ph type="title"/>
          </p:nvPr>
        </p:nvSpPr>
        <p:spPr>
          <a:xfrm>
            <a:off x="838200" y="78200"/>
            <a:ext cx="10515600" cy="1049866"/>
          </a:xfrm>
        </p:spPr>
        <p:txBody>
          <a:bodyPr/>
          <a:lstStyle/>
          <a:p>
            <a:pPr algn="ctr"/>
            <a:r>
              <a:rPr lang="es-CO" sz="4000" b="1" dirty="0">
                <a:solidFill>
                  <a:schemeClr val="bg1"/>
                </a:solidFill>
              </a:rPr>
              <a:t>2. CANAL VIRTUAL: PLATAFORMA ¡ADENUNCIAR! </a:t>
            </a:r>
          </a:p>
        </p:txBody>
      </p:sp>
      <p:sp>
        <p:nvSpPr>
          <p:cNvPr id="4" name="Marcador de texto 3">
            <a:extLst>
              <a:ext uri="{FF2B5EF4-FFF2-40B4-BE49-F238E27FC236}">
                <a16:creationId xmlns:a16="http://schemas.microsoft.com/office/drawing/2014/main" id="{CC5A591B-D0D0-4A5D-A889-1213E1823404}"/>
              </a:ext>
            </a:extLst>
          </p:cNvPr>
          <p:cNvSpPr>
            <a:spLocks noGrp="1"/>
          </p:cNvSpPr>
          <p:nvPr>
            <p:ph type="body" idx="1"/>
          </p:nvPr>
        </p:nvSpPr>
        <p:spPr>
          <a:xfrm>
            <a:off x="702679" y="4513858"/>
            <a:ext cx="10786641" cy="1981553"/>
          </a:xfrm>
        </p:spPr>
        <p:txBody>
          <a:bodyPr>
            <a:normAutofit fontScale="40000" lnSpcReduction="20000"/>
          </a:bodyPr>
          <a:lstStyle/>
          <a:p>
            <a:pPr marL="0" indent="0" algn="just">
              <a:buNone/>
            </a:pPr>
            <a:r>
              <a:rPr lang="es-CO" sz="7000" dirty="0"/>
              <a:t>Este canal es una herramienta tecnológica desarrollada de manera conjunta entre la Policía Nacional  y la Fiscalía General de la Nación, que permite a la ciudadanía poner en conocimiento de las autoridades la presunta ocurrencia de una conducta punible, desde un computador o dispositiva móvil con acceso a Internet para  algunos tipos penales y modalidades. </a:t>
            </a:r>
            <a:r>
              <a:rPr lang="es-CO" dirty="0"/>
              <a:t> </a:t>
            </a:r>
          </a:p>
        </p:txBody>
      </p:sp>
      <p:pic>
        <p:nvPicPr>
          <p:cNvPr id="5" name="Imagen 4">
            <a:extLst>
              <a:ext uri="{FF2B5EF4-FFF2-40B4-BE49-F238E27FC236}">
                <a16:creationId xmlns:a16="http://schemas.microsoft.com/office/drawing/2014/main" id="{80819E09-4D3C-4139-9934-704688475567}"/>
              </a:ext>
            </a:extLst>
          </p:cNvPr>
          <p:cNvPicPr/>
          <p:nvPr/>
        </p:nvPicPr>
        <p:blipFill>
          <a:blip r:embed="rId3">
            <a:extLst>
              <a:ext uri="{28A0092B-C50C-407E-A947-70E740481C1C}">
                <a14:useLocalDpi xmlns:a14="http://schemas.microsoft.com/office/drawing/2010/main" val="0"/>
              </a:ext>
            </a:extLst>
          </a:blip>
          <a:srcRect l="59077" t="78513" r="24983" b="12895"/>
          <a:stretch>
            <a:fillRect/>
          </a:stretch>
        </p:blipFill>
        <p:spPr bwMode="auto">
          <a:xfrm>
            <a:off x="3150714" y="1567719"/>
            <a:ext cx="6587139" cy="1981553"/>
          </a:xfrm>
          <a:prstGeom prst="rect">
            <a:avLst/>
          </a:prstGeom>
          <a:noFill/>
          <a:ln>
            <a:noFill/>
          </a:ln>
          <a:effectLst>
            <a:glow rad="139700">
              <a:schemeClr val="accent1">
                <a:satMod val="175000"/>
                <a:alpha val="40000"/>
              </a:schemeClr>
            </a:glow>
            <a:outerShdw blurRad="152400" dist="317500" dir="5400000" sx="90000" sy="-19000" rotWithShape="0">
              <a:prstClr val="black">
                <a:alpha val="15000"/>
              </a:prst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19898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891402" y="234877"/>
            <a:ext cx="1040919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algn="ctr"/>
            <a:r>
              <a:rPr lang="es-CO" sz="4000" dirty="0">
                <a:solidFill>
                  <a:schemeClr val="bg1"/>
                </a:solidFill>
                <a:latin typeface="Calibri Light"/>
                <a:sym typeface="Calibri Light"/>
              </a:rPr>
              <a:t>RUTA EN LA PLATAFORMA ADENUNCIAR</a:t>
            </a:r>
            <a:endParaRPr sz="4000" dirty="0">
              <a:solidFill>
                <a:schemeClr val="bg1"/>
              </a:solidFill>
              <a:latin typeface="Calibri Light"/>
              <a:sym typeface="Calibri Light"/>
            </a:endParaRPr>
          </a:p>
        </p:txBody>
      </p:sp>
      <p:sp>
        <p:nvSpPr>
          <p:cNvPr id="3" name="Rectángulo 2">
            <a:extLst>
              <a:ext uri="{FF2B5EF4-FFF2-40B4-BE49-F238E27FC236}">
                <a16:creationId xmlns:a16="http://schemas.microsoft.com/office/drawing/2014/main" id="{841794EE-0B10-4586-A7E0-2FD2828B9B53}"/>
              </a:ext>
            </a:extLst>
          </p:cNvPr>
          <p:cNvSpPr/>
          <p:nvPr/>
        </p:nvSpPr>
        <p:spPr>
          <a:xfrm>
            <a:off x="376038" y="1715911"/>
            <a:ext cx="11815962" cy="1724318"/>
          </a:xfrm>
          <a:prstGeom prst="rect">
            <a:avLst/>
          </a:prstGeom>
        </p:spPr>
        <p:txBody>
          <a:bodyPr wrap="square">
            <a:spAutoFit/>
          </a:bodyPr>
          <a:lstStyle/>
          <a:p>
            <a:pPr algn="just" fontAlgn="base">
              <a:lnSpc>
                <a:spcPct val="107000"/>
              </a:lnSpc>
              <a:tabLst>
                <a:tab pos="-914400" algn="l"/>
                <a:tab pos="-685800" algn="l"/>
              </a:tabLst>
            </a:pPr>
            <a:r>
              <a:rPr lang="es-CO" sz="2000" dirty="0">
                <a:latin typeface="Calibri" panose="020F0502020204030204" pitchFamily="34" charset="0"/>
                <a:ea typeface="Calibri" panose="020F0502020204030204" pitchFamily="34" charset="0"/>
                <a:cs typeface="Arial" panose="020B0604020202020204" pitchFamily="34" charset="0"/>
              </a:rPr>
              <a:t>A este Sistema se accede a través de </a:t>
            </a:r>
            <a:r>
              <a:rPr lang="es-CO" sz="2000" b="1"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https://adenunciar.policia.gov.co/adenunciar</a:t>
            </a:r>
            <a:r>
              <a:rPr lang="es-CO" sz="20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a:t>
            </a:r>
            <a:r>
              <a:rPr lang="es-CO" sz="2000" dirty="0">
                <a:latin typeface="Calibri" panose="020F0502020204030204" pitchFamily="34" charset="0"/>
                <a:ea typeface="Calibri" panose="020F0502020204030204" pitchFamily="34" charset="0"/>
                <a:cs typeface="Arial" panose="020B0604020202020204" pitchFamily="34" charset="0"/>
              </a:rPr>
              <a:t> o </a:t>
            </a:r>
            <a:r>
              <a:rPr lang="es-CO" sz="2000" b="1"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4"/>
              </a:rPr>
              <a:t>http://www.fiscalia.gov.co/</a:t>
            </a:r>
            <a:r>
              <a:rPr lang="es-CO" sz="2000" b="1" dirty="0">
                <a:latin typeface="Calibri" panose="020F0502020204030204" pitchFamily="34" charset="0"/>
                <a:ea typeface="Calibri" panose="020F0502020204030204" pitchFamily="34" charset="0"/>
                <a:cs typeface="Arial" panose="020B0604020202020204" pitchFamily="34" charset="0"/>
              </a:rPr>
              <a:t>, </a:t>
            </a:r>
            <a:r>
              <a:rPr lang="es-CO" sz="2000" dirty="0">
                <a:latin typeface="Calibri" panose="020F0502020204030204" pitchFamily="34" charset="0"/>
                <a:ea typeface="Calibri" panose="020F0502020204030204" pitchFamily="34" charset="0"/>
                <a:cs typeface="Arial" panose="020B0604020202020204" pitchFamily="34" charset="0"/>
              </a:rPr>
              <a:t>en la opción</a:t>
            </a:r>
            <a:r>
              <a:rPr lang="es-CO" sz="2000" b="1" dirty="0">
                <a:latin typeface="Calibri" panose="020F0502020204030204" pitchFamily="34" charset="0"/>
                <a:ea typeface="Calibri" panose="020F0502020204030204" pitchFamily="34" charset="0"/>
                <a:cs typeface="Arial" panose="020B0604020202020204" pitchFamily="34" charset="0"/>
              </a:rPr>
              <a:t> “ADENUNCIAR”. </a:t>
            </a:r>
            <a:r>
              <a:rPr lang="es-CO" sz="2000" dirty="0">
                <a:latin typeface="Calibri" panose="020F0502020204030204" pitchFamily="34" charset="0"/>
                <a:ea typeface="Calibri" panose="020F0502020204030204" pitchFamily="34" charset="0"/>
                <a:cs typeface="Arial" panose="020B0604020202020204" pitchFamily="34" charset="0"/>
              </a:rPr>
              <a:t>El usuario registra la información que es solicitada y el sistema </a:t>
            </a:r>
            <a:r>
              <a:rPr lang="es-ES_tradnl" sz="2000" dirty="0">
                <a:latin typeface="Calibri" panose="020F0502020204030204" pitchFamily="34" charset="0"/>
                <a:ea typeface="Calibri" panose="020F0502020204030204" pitchFamily="34" charset="0"/>
                <a:cs typeface="Arial" panose="020B0604020202020204" pitchFamily="34" charset="0"/>
              </a:rPr>
              <a:t>genera un número de incidente o radicado. S</a:t>
            </a:r>
            <a:r>
              <a:rPr lang="es-ES_tradnl" sz="2000" dirty="0"/>
              <a:t>i los hechos relatados por el usuario constituyen una conducta </a:t>
            </a:r>
            <a:r>
              <a:rPr lang="es-ES_tradnl" sz="2000" dirty="0">
                <a:solidFill>
                  <a:schemeClr val="tx1"/>
                </a:solidFill>
              </a:rPr>
              <a:t>delictiva, </a:t>
            </a:r>
            <a:r>
              <a:rPr lang="es-ES_tradnl" sz="2000" dirty="0"/>
              <a:t>pasan al sistema de la FGN como denuncia formal mediante un NUNC (Número Único de Noticia Criminal). </a:t>
            </a:r>
            <a:endParaRPr lang="es-CO" sz="2000" dirty="0"/>
          </a:p>
        </p:txBody>
      </p:sp>
      <p:pic>
        <p:nvPicPr>
          <p:cNvPr id="4" name="Imagen 3">
            <a:extLst>
              <a:ext uri="{FF2B5EF4-FFF2-40B4-BE49-F238E27FC236}">
                <a16:creationId xmlns:a16="http://schemas.microsoft.com/office/drawing/2014/main" id="{5A0D59BC-9C76-420F-ACA7-4F93C272C73C}"/>
              </a:ext>
            </a:extLst>
          </p:cNvPr>
          <p:cNvPicPr/>
          <p:nvPr/>
        </p:nvPicPr>
        <p:blipFill rotWithShape="1">
          <a:blip r:embed="rId5"/>
          <a:srcRect l="1584" t="28968" r="1109" b="18327"/>
          <a:stretch/>
        </p:blipFill>
        <p:spPr bwMode="auto">
          <a:xfrm>
            <a:off x="309489" y="3429000"/>
            <a:ext cx="11573021" cy="337887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1888710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E29BAB-06B1-4A42-8FA9-44234A0BFE6B}"/>
              </a:ext>
            </a:extLst>
          </p:cNvPr>
          <p:cNvPicPr>
            <a:picLocks noChangeAspect="1"/>
          </p:cNvPicPr>
          <p:nvPr/>
        </p:nvPicPr>
        <p:blipFill rotWithShape="1">
          <a:blip r:embed="rId2"/>
          <a:srcRect/>
          <a:stretch/>
        </p:blipFill>
        <p:spPr>
          <a:xfrm>
            <a:off x="20" y="-231484"/>
            <a:ext cx="12191980" cy="6857990"/>
          </a:xfrm>
          <a:prstGeom prst="rect">
            <a:avLst/>
          </a:prstGeom>
        </p:spPr>
      </p:pic>
      <p:sp>
        <p:nvSpPr>
          <p:cNvPr id="3" name="Título 2">
            <a:extLst>
              <a:ext uri="{FF2B5EF4-FFF2-40B4-BE49-F238E27FC236}">
                <a16:creationId xmlns:a16="http://schemas.microsoft.com/office/drawing/2014/main" id="{3F94305C-0391-45BF-8821-40B8D3B8F357}"/>
              </a:ext>
            </a:extLst>
          </p:cNvPr>
          <p:cNvSpPr>
            <a:spLocks noGrp="1"/>
          </p:cNvSpPr>
          <p:nvPr>
            <p:ph type="title"/>
          </p:nvPr>
        </p:nvSpPr>
        <p:spPr>
          <a:xfrm>
            <a:off x="0" y="-104171"/>
            <a:ext cx="12191980" cy="1020442"/>
          </a:xfrm>
        </p:spPr>
        <p:txBody>
          <a:bodyPr>
            <a:normAutofit/>
          </a:bodyPr>
          <a:lstStyle/>
          <a:p>
            <a:pPr algn="ctr"/>
            <a:r>
              <a:rPr lang="es-CO" sz="4000" b="1" dirty="0">
                <a:solidFill>
                  <a:schemeClr val="bg1"/>
                </a:solidFill>
                <a:sym typeface="Century Gothic"/>
              </a:rPr>
              <a:t>BENEFICIOS DE LA PLATAFORMA ¡ADENUNCIAR!</a:t>
            </a:r>
          </a:p>
        </p:txBody>
      </p:sp>
      <p:pic>
        <p:nvPicPr>
          <p:cNvPr id="5" name="Imagen 4">
            <a:extLst>
              <a:ext uri="{FF2B5EF4-FFF2-40B4-BE49-F238E27FC236}">
                <a16:creationId xmlns:a16="http://schemas.microsoft.com/office/drawing/2014/main" id="{27D578F6-AE82-4966-A18C-101E36328511}"/>
              </a:ext>
            </a:extLst>
          </p:cNvPr>
          <p:cNvPicPr/>
          <p:nvPr/>
        </p:nvPicPr>
        <p:blipFill rotWithShape="1">
          <a:blip r:embed="rId3"/>
          <a:srcRect l="12046" t="19144" r="8295" b="7045"/>
          <a:stretch/>
        </p:blipFill>
        <p:spPr bwMode="auto">
          <a:xfrm>
            <a:off x="126609" y="1237953"/>
            <a:ext cx="12065371" cy="5515866"/>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9024351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E29BAB-06B1-4A42-8FA9-44234A0BFE6B}"/>
              </a:ext>
            </a:extLst>
          </p:cNvPr>
          <p:cNvPicPr>
            <a:picLocks noChangeAspect="1"/>
          </p:cNvPicPr>
          <p:nvPr/>
        </p:nvPicPr>
        <p:blipFill rotWithShape="1">
          <a:blip r:embed="rId2"/>
          <a:srcRect/>
          <a:stretch/>
        </p:blipFill>
        <p:spPr>
          <a:xfrm>
            <a:off x="20" y="-231484"/>
            <a:ext cx="12191980" cy="6857990"/>
          </a:xfrm>
          <a:prstGeom prst="rect">
            <a:avLst/>
          </a:prstGeom>
        </p:spPr>
      </p:pic>
      <p:sp>
        <p:nvSpPr>
          <p:cNvPr id="3" name="Título 2">
            <a:extLst>
              <a:ext uri="{FF2B5EF4-FFF2-40B4-BE49-F238E27FC236}">
                <a16:creationId xmlns:a16="http://schemas.microsoft.com/office/drawing/2014/main" id="{3F94305C-0391-45BF-8821-40B8D3B8F357}"/>
              </a:ext>
            </a:extLst>
          </p:cNvPr>
          <p:cNvSpPr>
            <a:spLocks noGrp="1"/>
          </p:cNvSpPr>
          <p:nvPr>
            <p:ph type="title"/>
          </p:nvPr>
        </p:nvSpPr>
        <p:spPr>
          <a:xfrm>
            <a:off x="226021" y="-104171"/>
            <a:ext cx="11965959" cy="1020442"/>
          </a:xfrm>
        </p:spPr>
        <p:txBody>
          <a:bodyPr>
            <a:normAutofit/>
          </a:bodyPr>
          <a:lstStyle/>
          <a:p>
            <a:pPr algn="ctr"/>
            <a:r>
              <a:rPr lang="es-CO" sz="4000" b="1" dirty="0">
                <a:solidFill>
                  <a:schemeClr val="bg1"/>
                </a:solidFill>
              </a:rPr>
              <a:t>BENEFICIOS DE LA PLATAFORMA ADENUNCIAR!</a:t>
            </a:r>
          </a:p>
        </p:txBody>
      </p:sp>
      <p:pic>
        <p:nvPicPr>
          <p:cNvPr id="6" name="Imagen 5">
            <a:extLst>
              <a:ext uri="{FF2B5EF4-FFF2-40B4-BE49-F238E27FC236}">
                <a16:creationId xmlns:a16="http://schemas.microsoft.com/office/drawing/2014/main" id="{BF8240C1-1318-44FE-B477-85BE9DDB6AB3}"/>
              </a:ext>
            </a:extLst>
          </p:cNvPr>
          <p:cNvPicPr/>
          <p:nvPr/>
        </p:nvPicPr>
        <p:blipFill rotWithShape="1">
          <a:blip r:embed="rId3"/>
          <a:srcRect l="12470" t="19144" r="16531" b="6793"/>
          <a:stretch/>
        </p:blipFill>
        <p:spPr bwMode="auto">
          <a:xfrm>
            <a:off x="84408" y="1280157"/>
            <a:ext cx="11965959" cy="547366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849656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39F943F-B82D-4E3D-A8CE-97AE543557D5}"/>
              </a:ext>
            </a:extLst>
          </p:cNvPr>
          <p:cNvSpPr/>
          <p:nvPr/>
        </p:nvSpPr>
        <p:spPr>
          <a:xfrm>
            <a:off x="650631" y="1728730"/>
            <a:ext cx="5445370" cy="4994957"/>
          </a:xfrm>
          <a:prstGeom prst="rect">
            <a:avLst/>
          </a:prstGeom>
        </p:spPr>
        <p:txBody>
          <a:bodyPr wrap="square">
            <a:spAutoFit/>
          </a:bodyPr>
          <a:lstStyle/>
          <a:p>
            <a:pPr algn="just">
              <a:lnSpc>
                <a:spcPct val="107000"/>
              </a:lnSpc>
            </a:pPr>
            <a:r>
              <a:rPr lang="es-CO" dirty="0">
                <a:latin typeface="Calibri" panose="020F0502020204030204" pitchFamily="34" charset="0"/>
                <a:ea typeface="Calibri" panose="020F0502020204030204" pitchFamily="34" charset="0"/>
                <a:cs typeface="Arial" panose="020B0604020202020204" pitchFamily="34" charset="0"/>
              </a:rPr>
              <a:t>Al crear un aplicativo virtual para que el ciudadano  gestione su denuncia, es decir, que pueda tramitarla a través de  un computador o dispositivo móvil con  acceso a internet,  se requiere de un fortalecimiento constante  de dicho aplicativo para brindar un servicio mas eficiente. </a:t>
            </a:r>
          </a:p>
          <a:p>
            <a:pPr algn="just">
              <a:lnSpc>
                <a:spcPct val="107000"/>
              </a:lnSpc>
            </a:pPr>
            <a:endParaRPr lang="es-CO"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pPr>
            <a:r>
              <a:rPr lang="es-CO" dirty="0">
                <a:latin typeface="Calibri" panose="020F0502020204030204" pitchFamily="34" charset="0"/>
                <a:ea typeface="Calibri" panose="020F0502020204030204" pitchFamily="34" charset="0"/>
                <a:cs typeface="Arial" panose="020B0604020202020204" pitchFamily="34" charset="0"/>
              </a:rPr>
              <a:t>Por lo tanto,  las siguientes son las  </a:t>
            </a:r>
            <a:r>
              <a:rPr lang="es-CO" b="1" dirty="0">
                <a:latin typeface="Calibri" panose="020F0502020204030204" pitchFamily="34" charset="0"/>
                <a:ea typeface="Calibri" panose="020F0502020204030204" pitchFamily="34" charset="0"/>
                <a:cs typeface="Arial" panose="020B0604020202020204" pitchFamily="34" charset="0"/>
              </a:rPr>
              <a:t>ACCIONES DE MEJORA IMPLEMENTADAS EN !ADENUNCIAR! </a:t>
            </a:r>
          </a:p>
          <a:p>
            <a:pPr algn="just">
              <a:lnSpc>
                <a:spcPct val="107000"/>
              </a:lnSpc>
            </a:pPr>
            <a:endParaRPr lang="es-CO" b="1" dirty="0">
              <a:latin typeface="Calibri" panose="020F0502020204030204" pitchFamily="34" charset="0"/>
              <a:ea typeface="Calibri" panose="020F0502020204030204" pitchFamily="34" charset="0"/>
              <a:cs typeface="Arial" panose="020B0604020202020204" pitchFamily="34" charset="0"/>
            </a:endParaRPr>
          </a:p>
          <a:p>
            <a:pPr lvl="0"/>
            <a:r>
              <a:rPr lang="es-CO" b="1" dirty="0"/>
              <a:t>1. Ampliación del número de   delitos que pueden denunciarse</a:t>
            </a:r>
            <a:r>
              <a:rPr lang="es-CO" dirty="0"/>
              <a:t> por este canal,    incluyendo  las caracterizaciones (modalidades) para el delito  de hurto, y los delitos de estafa y falsedad (personal y  en documentos). De esta manera  </a:t>
            </a:r>
            <a:r>
              <a:rPr lang="es-CO" b="1" dirty="0"/>
              <a:t>el usuario podrá contar con mas alternativas de delitos que puede denunciar por este medio.</a:t>
            </a:r>
            <a:endParaRPr lang="es-CO" dirty="0"/>
          </a:p>
        </p:txBody>
      </p:sp>
      <p:sp>
        <p:nvSpPr>
          <p:cNvPr id="2" name="Título 1">
            <a:extLst>
              <a:ext uri="{FF2B5EF4-FFF2-40B4-BE49-F238E27FC236}">
                <a16:creationId xmlns:a16="http://schemas.microsoft.com/office/drawing/2014/main" id="{2189EE5B-B4E0-4059-B447-EAC8D02F636D}"/>
              </a:ext>
            </a:extLst>
          </p:cNvPr>
          <p:cNvSpPr>
            <a:spLocks noGrp="1"/>
          </p:cNvSpPr>
          <p:nvPr>
            <p:ph type="title"/>
          </p:nvPr>
        </p:nvSpPr>
        <p:spPr>
          <a:xfrm>
            <a:off x="838200" y="338668"/>
            <a:ext cx="10515600" cy="812800"/>
          </a:xfrm>
        </p:spPr>
        <p:txBody>
          <a:bodyPr>
            <a:normAutofit/>
          </a:bodyPr>
          <a:lstStyle/>
          <a:p>
            <a:pPr algn="ctr"/>
            <a:r>
              <a:rPr lang="es-CO" sz="4000" b="1" dirty="0">
                <a:solidFill>
                  <a:schemeClr val="bg1"/>
                </a:solidFill>
              </a:rPr>
              <a:t>MEJORAS IMPLEMENTADAS EN ADENUNCIAR </a:t>
            </a:r>
          </a:p>
        </p:txBody>
      </p:sp>
      <p:sp>
        <p:nvSpPr>
          <p:cNvPr id="5" name="Rectángulo 4">
            <a:extLst>
              <a:ext uri="{FF2B5EF4-FFF2-40B4-BE49-F238E27FC236}">
                <a16:creationId xmlns:a16="http://schemas.microsoft.com/office/drawing/2014/main" id="{B30D3160-9AD8-4BF0-84F1-3E1AC7DCBDAD}"/>
              </a:ext>
            </a:extLst>
          </p:cNvPr>
          <p:cNvSpPr/>
          <p:nvPr/>
        </p:nvSpPr>
        <p:spPr>
          <a:xfrm>
            <a:off x="9016454" y="2375354"/>
            <a:ext cx="2964531" cy="3323985"/>
          </a:xfrm>
          <a:prstGeom prst="rect">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285750" lvl="0" indent="-285750" fontAlgn="base">
              <a:buFont typeface="Wingdings" panose="05000000000000000000" pitchFamily="2" charset="2"/>
              <a:buChar char="ü"/>
            </a:pPr>
            <a:r>
              <a:rPr lang="es-CO" sz="1600" i="1" dirty="0">
                <a:solidFill>
                  <a:schemeClr val="tx1"/>
                </a:solidFill>
              </a:rPr>
              <a:t>Hurto en todas sus caracterizaciones (modalidades)</a:t>
            </a:r>
            <a:r>
              <a:rPr lang="es-CO" sz="1600" dirty="0">
                <a:solidFill>
                  <a:schemeClr val="tx1"/>
                </a:solidFill>
              </a:rPr>
              <a:t> </a:t>
            </a:r>
          </a:p>
          <a:p>
            <a:pPr marL="285750" lvl="0" indent="-285750" fontAlgn="base">
              <a:buFont typeface="Wingdings" panose="05000000000000000000" pitchFamily="2" charset="2"/>
              <a:buChar char="ü"/>
            </a:pPr>
            <a:r>
              <a:rPr lang="es-CO" sz="1600" i="1" dirty="0">
                <a:solidFill>
                  <a:schemeClr val="tx1"/>
                </a:solidFill>
              </a:rPr>
              <a:t>Falsedad en documentos / falsedad personal</a:t>
            </a:r>
            <a:r>
              <a:rPr lang="es-CO" sz="1600" dirty="0">
                <a:solidFill>
                  <a:schemeClr val="tx1"/>
                </a:solidFill>
              </a:rPr>
              <a:t> </a:t>
            </a:r>
          </a:p>
          <a:p>
            <a:pPr marL="285750" lvl="0" indent="-285750" fontAlgn="base">
              <a:buFont typeface="Wingdings" panose="05000000000000000000" pitchFamily="2" charset="2"/>
              <a:buChar char="ü"/>
            </a:pPr>
            <a:r>
              <a:rPr lang="es-CO" sz="1600" dirty="0">
                <a:solidFill>
                  <a:schemeClr val="tx1"/>
                </a:solidFill>
              </a:rPr>
              <a:t>E</a:t>
            </a:r>
            <a:r>
              <a:rPr lang="es-CO" sz="1600" i="1" dirty="0">
                <a:solidFill>
                  <a:schemeClr val="tx1"/>
                </a:solidFill>
              </a:rPr>
              <a:t>stafa</a:t>
            </a:r>
            <a:r>
              <a:rPr lang="es-CO" sz="1600" dirty="0">
                <a:solidFill>
                  <a:schemeClr val="tx1"/>
                </a:solidFill>
              </a:rPr>
              <a:t> </a:t>
            </a:r>
            <a:endParaRPr lang="es-CO" sz="1600" dirty="0">
              <a:solidFill>
                <a:schemeClr val="accent5">
                  <a:lumMod val="75000"/>
                </a:schemeClr>
              </a:solidFill>
            </a:endParaRPr>
          </a:p>
          <a:p>
            <a:pPr marL="285750" indent="-285750">
              <a:buFont typeface="Wingdings" panose="05000000000000000000" pitchFamily="2" charset="2"/>
              <a:buChar char="ü"/>
            </a:pPr>
            <a:r>
              <a:rPr lang="es-CO" sz="1600" dirty="0">
                <a:solidFill>
                  <a:schemeClr val="accent5">
                    <a:lumMod val="75000"/>
                  </a:schemeClr>
                </a:solidFill>
              </a:rPr>
              <a:t>Hurto a comercio</a:t>
            </a:r>
          </a:p>
          <a:p>
            <a:pPr marL="285750" indent="-285750">
              <a:buFont typeface="Wingdings" panose="05000000000000000000" pitchFamily="2" charset="2"/>
              <a:buChar char="ü"/>
            </a:pPr>
            <a:r>
              <a:rPr lang="es-CO" sz="1600" dirty="0">
                <a:solidFill>
                  <a:schemeClr val="accent5">
                    <a:lumMod val="75000"/>
                  </a:schemeClr>
                </a:solidFill>
              </a:rPr>
              <a:t>Hurto a personas </a:t>
            </a:r>
          </a:p>
          <a:p>
            <a:pPr marL="285750" indent="-285750">
              <a:buFont typeface="Wingdings" panose="05000000000000000000" pitchFamily="2" charset="2"/>
              <a:buChar char="ü"/>
            </a:pPr>
            <a:r>
              <a:rPr lang="es-CO" sz="1600" dirty="0">
                <a:solidFill>
                  <a:schemeClr val="accent5">
                    <a:lumMod val="75000"/>
                  </a:schemeClr>
                </a:solidFill>
              </a:rPr>
              <a:t>Hurto a residencias</a:t>
            </a:r>
          </a:p>
          <a:p>
            <a:pPr marL="285750" indent="-285750">
              <a:buFont typeface="Wingdings" panose="05000000000000000000" pitchFamily="2" charset="2"/>
              <a:buChar char="ü"/>
            </a:pPr>
            <a:r>
              <a:rPr lang="es-CO" dirty="0">
                <a:solidFill>
                  <a:schemeClr val="accent5">
                    <a:lumMod val="75000"/>
                  </a:schemeClr>
                </a:solidFill>
              </a:rPr>
              <a:t>Delitos</a:t>
            </a:r>
            <a:r>
              <a:rPr lang="es-CO" sz="1600" dirty="0">
                <a:solidFill>
                  <a:schemeClr val="accent5">
                    <a:lumMod val="75000"/>
                  </a:schemeClr>
                </a:solidFill>
              </a:rPr>
              <a:t> informáticos </a:t>
            </a:r>
          </a:p>
          <a:p>
            <a:pPr marL="285750" indent="-285750">
              <a:buFont typeface="Wingdings" panose="05000000000000000000" pitchFamily="2" charset="2"/>
              <a:buChar char="ü"/>
            </a:pPr>
            <a:r>
              <a:rPr lang="es-CO" sz="1600" dirty="0">
                <a:solidFill>
                  <a:schemeClr val="accent5">
                    <a:lumMod val="75000"/>
                  </a:schemeClr>
                </a:solidFill>
              </a:rPr>
              <a:t>Material con contenido de explotación sexual infantil </a:t>
            </a:r>
          </a:p>
          <a:p>
            <a:pPr marL="285750" indent="-285750">
              <a:buFont typeface="Wingdings" panose="05000000000000000000" pitchFamily="2" charset="2"/>
              <a:buChar char="ü"/>
            </a:pPr>
            <a:r>
              <a:rPr lang="es-CO" sz="1600" dirty="0">
                <a:solidFill>
                  <a:schemeClr val="accent5">
                    <a:lumMod val="75000"/>
                  </a:schemeClr>
                </a:solidFill>
              </a:rPr>
              <a:t>Extorsión</a:t>
            </a:r>
          </a:p>
        </p:txBody>
      </p:sp>
      <p:pic>
        <p:nvPicPr>
          <p:cNvPr id="6" name="Picture 4" descr="Imagen relacionada">
            <a:extLst>
              <a:ext uri="{FF2B5EF4-FFF2-40B4-BE49-F238E27FC236}">
                <a16:creationId xmlns:a16="http://schemas.microsoft.com/office/drawing/2014/main" id="{3EEF0873-33CD-4C0A-9970-B4C703C2E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8062">
            <a:off x="7012090" y="2301141"/>
            <a:ext cx="1539942" cy="152304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esquinas redondeadas 6">
            <a:extLst>
              <a:ext uri="{FF2B5EF4-FFF2-40B4-BE49-F238E27FC236}">
                <a16:creationId xmlns:a16="http://schemas.microsoft.com/office/drawing/2014/main" id="{FBEDD23B-E64F-4060-882B-A2472EEC518F}"/>
              </a:ext>
            </a:extLst>
          </p:cNvPr>
          <p:cNvSpPr/>
          <p:nvPr/>
        </p:nvSpPr>
        <p:spPr>
          <a:xfrm>
            <a:off x="6936589" y="3903062"/>
            <a:ext cx="1241778" cy="408620"/>
          </a:xfrm>
          <a:prstGeom prst="roundRect">
            <a:avLst/>
          </a:prstGeom>
          <a:solidFill>
            <a:schemeClr val="accent4">
              <a:lumMod val="60000"/>
              <a:lumOff val="4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rgbClr val="000000"/>
                </a:solidFill>
                <a:effectLst/>
                <a:uFillTx/>
                <a:latin typeface="+mn-lt"/>
                <a:ea typeface="+mn-ea"/>
                <a:cs typeface="+mn-cs"/>
                <a:sym typeface="Calibri"/>
              </a:rPr>
              <a:t>      </a:t>
            </a:r>
            <a:r>
              <a:rPr kumimoji="0" lang="es-CO" sz="1800" b="1" i="0" u="none" strike="noStrike" cap="none" spc="0" normalizeH="0" baseline="0" dirty="0">
                <a:ln>
                  <a:noFill/>
                </a:ln>
                <a:solidFill>
                  <a:srgbClr val="000000"/>
                </a:solidFill>
                <a:effectLst/>
                <a:uFillTx/>
                <a:latin typeface="+mn-lt"/>
                <a:ea typeface="+mn-ea"/>
                <a:cs typeface="+mn-cs"/>
                <a:sym typeface="Calibri"/>
              </a:rPr>
              <a:t>2018</a:t>
            </a:r>
          </a:p>
        </p:txBody>
      </p:sp>
      <p:sp>
        <p:nvSpPr>
          <p:cNvPr id="8" name="Rectángulo: esquinas redondeadas 7">
            <a:extLst>
              <a:ext uri="{FF2B5EF4-FFF2-40B4-BE49-F238E27FC236}">
                <a16:creationId xmlns:a16="http://schemas.microsoft.com/office/drawing/2014/main" id="{030729BC-DAE2-413A-A37B-E4DB60B06DE2}"/>
              </a:ext>
            </a:extLst>
          </p:cNvPr>
          <p:cNvSpPr/>
          <p:nvPr/>
        </p:nvSpPr>
        <p:spPr>
          <a:xfrm>
            <a:off x="9551910" y="1844851"/>
            <a:ext cx="1682045" cy="408620"/>
          </a:xfrm>
          <a:prstGeom prst="roundRect">
            <a:avLst/>
          </a:prstGeom>
          <a:solidFill>
            <a:schemeClr val="accent4">
              <a:lumMod val="60000"/>
              <a:lumOff val="4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CO" sz="1800" b="1" i="0" u="none" strike="noStrike" cap="none" spc="0" normalizeH="0" baseline="0" dirty="0">
                <a:ln>
                  <a:noFill/>
                </a:ln>
                <a:solidFill>
                  <a:srgbClr val="000000"/>
                </a:solidFill>
                <a:effectLst/>
                <a:uFillTx/>
                <a:latin typeface="+mn-lt"/>
                <a:ea typeface="+mn-ea"/>
                <a:cs typeface="+mn-cs"/>
                <a:sym typeface="Calibri"/>
              </a:rPr>
              <a:t>JULIO 2019 </a:t>
            </a:r>
          </a:p>
        </p:txBody>
      </p:sp>
      <p:sp>
        <p:nvSpPr>
          <p:cNvPr id="13" name="Rectángulo 12">
            <a:extLst>
              <a:ext uri="{FF2B5EF4-FFF2-40B4-BE49-F238E27FC236}">
                <a16:creationId xmlns:a16="http://schemas.microsoft.com/office/drawing/2014/main" id="{D084BB49-4B39-4FB0-B9A0-F05ECF68EAEB}"/>
              </a:ext>
            </a:extLst>
          </p:cNvPr>
          <p:cNvSpPr/>
          <p:nvPr/>
        </p:nvSpPr>
        <p:spPr>
          <a:xfrm>
            <a:off x="6358253" y="4490263"/>
            <a:ext cx="2438399" cy="1600436"/>
          </a:xfrm>
          <a:prstGeom prst="rect">
            <a:avLst/>
          </a:prstGeom>
          <a:ln w="28575"/>
          <a:effectLst>
            <a:outerShdw blurRad="50800" dist="38100" dir="8100000" algn="tr" rotWithShape="0">
              <a:prstClr val="black">
                <a:alpha val="40000"/>
              </a:prstClr>
            </a:outerShdw>
          </a:effectLst>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s-CO" sz="1400" b="0" i="0" u="none" strike="noStrike" cap="none" spc="0" normalizeH="0" baseline="0" dirty="0">
                <a:ln>
                  <a:noFill/>
                </a:ln>
                <a:solidFill>
                  <a:schemeClr val="accent5">
                    <a:lumMod val="75000"/>
                  </a:schemeClr>
                </a:solidFill>
                <a:effectLst/>
                <a:uFillTx/>
                <a:latin typeface="+mn-lt"/>
                <a:ea typeface="+mn-ea"/>
                <a:cs typeface="+mn-cs"/>
                <a:sym typeface="Calibri"/>
              </a:rPr>
              <a:t>Hurto a comercio</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lang="es-CO" sz="1400" dirty="0">
                <a:solidFill>
                  <a:schemeClr val="accent5">
                    <a:lumMod val="75000"/>
                  </a:schemeClr>
                </a:solidFill>
              </a:rPr>
              <a:t>Hurto a personas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s-CO" sz="1400" b="0" i="0" u="none" strike="noStrike" cap="none" spc="0" normalizeH="0" baseline="0" dirty="0">
                <a:ln>
                  <a:noFill/>
                </a:ln>
                <a:solidFill>
                  <a:schemeClr val="accent5">
                    <a:lumMod val="75000"/>
                  </a:schemeClr>
                </a:solidFill>
                <a:effectLst/>
                <a:uFillTx/>
                <a:latin typeface="+mn-lt"/>
                <a:ea typeface="+mn-ea"/>
                <a:cs typeface="+mn-cs"/>
                <a:sym typeface="Calibri"/>
              </a:rPr>
              <a:t>Hurto a residencias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lang="es-CO" sz="1400" dirty="0">
                <a:solidFill>
                  <a:schemeClr val="accent5">
                    <a:lumMod val="75000"/>
                  </a:schemeClr>
                </a:solidFill>
              </a:rPr>
              <a:t>Delitos informáticos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s-CO" sz="1400" b="0" i="0" u="none" strike="noStrike" cap="none" spc="0" normalizeH="0" baseline="0" dirty="0">
                <a:ln>
                  <a:noFill/>
                </a:ln>
                <a:solidFill>
                  <a:schemeClr val="accent5">
                    <a:lumMod val="75000"/>
                  </a:schemeClr>
                </a:solidFill>
                <a:effectLst/>
                <a:uFillTx/>
                <a:latin typeface="+mn-lt"/>
                <a:ea typeface="+mn-ea"/>
                <a:cs typeface="+mn-cs"/>
                <a:sym typeface="Calibri"/>
              </a:rPr>
              <a:t>Material con contenido de explotación sexual infantil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ü"/>
              <a:tabLst/>
            </a:pPr>
            <a:r>
              <a:rPr lang="es-CO" sz="1400" dirty="0">
                <a:solidFill>
                  <a:schemeClr val="accent5">
                    <a:lumMod val="75000"/>
                  </a:schemeClr>
                </a:solidFill>
              </a:rPr>
              <a:t>Extorsión </a:t>
            </a:r>
            <a:endParaRPr kumimoji="0" lang="es-CO" sz="1400" b="0" i="0" u="none" strike="noStrike" cap="none" spc="0" normalizeH="0" baseline="0" dirty="0">
              <a:ln>
                <a:noFill/>
              </a:ln>
              <a:solidFill>
                <a:schemeClr val="accent5">
                  <a:lumMod val="75000"/>
                </a:schemeClr>
              </a:solidFill>
              <a:effectLst/>
              <a:uFillTx/>
              <a:sym typeface="Calibri"/>
            </a:endParaRPr>
          </a:p>
        </p:txBody>
      </p:sp>
    </p:spTree>
    <p:extLst>
      <p:ext uri="{BB962C8B-B14F-4D97-AF65-F5344CB8AC3E}">
        <p14:creationId xmlns:p14="http://schemas.microsoft.com/office/powerpoint/2010/main" val="24667197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2137409" y="303655"/>
            <a:ext cx="8259657"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algn="ctr"/>
            <a:r>
              <a:rPr lang="es-CO" sz="4000" dirty="0">
                <a:solidFill>
                  <a:schemeClr val="bg1"/>
                </a:solidFill>
                <a:latin typeface="Calibri Light"/>
              </a:rPr>
              <a:t>INTRODUCCIÓN</a:t>
            </a:r>
            <a:endParaRPr sz="4000" dirty="0">
              <a:solidFill>
                <a:schemeClr val="bg1"/>
              </a:solidFill>
              <a:latin typeface="Calibri Light"/>
            </a:endParaRPr>
          </a:p>
        </p:txBody>
      </p:sp>
      <p:sp>
        <p:nvSpPr>
          <p:cNvPr id="5" name="CuadroTexto 4"/>
          <p:cNvSpPr txBox="1"/>
          <p:nvPr/>
        </p:nvSpPr>
        <p:spPr>
          <a:xfrm>
            <a:off x="2601622" y="1659467"/>
            <a:ext cx="54836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endParaRPr lang="es-CO" dirty="0"/>
          </a:p>
          <a:p>
            <a:pPr algn="just"/>
            <a:endParaRPr lang="es-CO" dirty="0"/>
          </a:p>
          <a:p>
            <a:pPr algn="ct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CuadroTexto 14"/>
          <p:cNvSpPr txBox="1"/>
          <p:nvPr/>
        </p:nvSpPr>
        <p:spPr>
          <a:xfrm>
            <a:off x="237067" y="1659467"/>
            <a:ext cx="11661564" cy="4401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sz="1400" dirty="0"/>
              <a:t>La Fiscalía General de la Nación a través de la Dirección de Atención al Usuario, Intervención Temprana y Asignaciones, está comprometida en brindar un trato digno e integral al usuario que contribuya  al acercamiento y confianza </a:t>
            </a:r>
            <a:r>
              <a:rPr lang="es-CO" sz="1400" strike="sngStrike" dirty="0"/>
              <a:t> </a:t>
            </a:r>
            <a:r>
              <a:rPr lang="es-CO" sz="1400" dirty="0"/>
              <a:t> y garantice el acceso a la justicia,  consolidando a la vez los principios constitucionales de eficiencia, eficacia y transparencia.  </a:t>
            </a:r>
          </a:p>
          <a:p>
            <a:pPr algn="just"/>
            <a:endParaRPr lang="es-CO" sz="1400" dirty="0"/>
          </a:p>
          <a:p>
            <a:pPr algn="just"/>
            <a:r>
              <a:rPr lang="es-CO" sz="1400" dirty="0"/>
              <a:t>En consecuencia, la institución ha encaminado  sus esfuerzos hacia la implementación de un modelo de atención  </a:t>
            </a:r>
            <a:r>
              <a:rPr lang="es-ES" sz="1400" dirty="0"/>
              <a:t>integral, prioritario , con enfoque diferencial, plataformas tecnológicas que amplíen y faciliten el acceso,  e instalaciones físicas que promuevan una atención digna y humana. Estos centros se han denominado  “Centro de Atención de la Fiscalía General de la Nación</a:t>
            </a:r>
            <a:r>
              <a:rPr lang="es-ES" sz="1400" b="1" dirty="0"/>
              <a:t> – CAF”</a:t>
            </a:r>
            <a:r>
              <a:rPr lang="es-ES" sz="1400" dirty="0"/>
              <a:t> .</a:t>
            </a:r>
          </a:p>
          <a:p>
            <a:pPr algn="just"/>
            <a:endParaRPr lang="es-CO" sz="1400" dirty="0"/>
          </a:p>
          <a:p>
            <a:pPr algn="just"/>
            <a:r>
              <a:rPr lang="es-ES" sz="1400" dirty="0"/>
              <a:t>Al unificar en un solo espacio la oferta institucional de la FGN, se pretende contribuir  a minimizar  fenómenos de revictimización y a materializar los principios de la atención integral, bajo una perspectiva de goce efectivo de derechos. Los CAF representan una de las estrategias de la política institucional de acceso a la justicia y fortalecimiento en la atención al usuario. Su implementación se está haciendo  en forma progresiva dados los ajustes que se deben ejecutar para avanzar hacia  su consolidación.</a:t>
            </a:r>
          </a:p>
          <a:p>
            <a:pPr algn="just"/>
            <a:endParaRPr lang="es-CO" sz="1400" dirty="0"/>
          </a:p>
          <a:p>
            <a:pPr algn="just"/>
            <a:r>
              <a:rPr lang="es-ES" sz="1400" dirty="0"/>
              <a:t>Paralelo a lo anterior, </a:t>
            </a:r>
            <a:r>
              <a:rPr lang="es-CO" sz="1400" dirty="0"/>
              <a:t> el Plan de Anticorrupción y de Atención al Ciudadano (PAAC) aborda en su cuarto componente, las estrategias de “</a:t>
            </a:r>
            <a:r>
              <a:rPr lang="es-CO" sz="1400" b="1" dirty="0"/>
              <a:t>Servicio al Ciudadano”</a:t>
            </a:r>
            <a:r>
              <a:rPr lang="es-CO" sz="1400" dirty="0"/>
              <a:t> para mejorar la calidad y accesibilidad a la oferta institucional del Estado, todo ello orientado  a prevenir la corrupción.  Este componente plantea  a las instituciones la implementación de  acciones de mejora en la atención que se brinda al usuario a través de los canales que han dispuesto para tal fin.  </a:t>
            </a:r>
          </a:p>
          <a:p>
            <a:pPr algn="just"/>
            <a:endParaRPr lang="es-CO" sz="1400" dirty="0"/>
          </a:p>
          <a:p>
            <a:pPr algn="just"/>
            <a:r>
              <a:rPr lang="es-CO" sz="1400" dirty="0"/>
              <a:t>De esta forma, partiendo de las estrategias de fortalecimiento para la   atención al usuario contempladas dentro  del Direccionamiento Estratégico 2016-2020 y,  en cumplimiento a lo dispuesto en el PAAC  2019, a continuación se presentan los avances al mes de julio de 2019  de las acciones de mejora implementadas en los canales de acceso  que la institución tiene dispuestos para atender al usuario.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endParaRPr dirty="0"/>
          </a:p>
        </p:txBody>
      </p:sp>
      <p:sp>
        <p:nvSpPr>
          <p:cNvPr id="2" name="Rectángulo 1">
            <a:extLst>
              <a:ext uri="{FF2B5EF4-FFF2-40B4-BE49-F238E27FC236}">
                <a16:creationId xmlns:a16="http://schemas.microsoft.com/office/drawing/2014/main" id="{865F075E-A30F-450B-9E5B-A2606AC9ADE1}"/>
              </a:ext>
            </a:extLst>
          </p:cNvPr>
          <p:cNvSpPr/>
          <p:nvPr/>
        </p:nvSpPr>
        <p:spPr>
          <a:xfrm>
            <a:off x="6585634" y="1851377"/>
            <a:ext cx="4962899" cy="3970318"/>
          </a:xfrm>
          <a:prstGeom prst="rect">
            <a:avLst/>
          </a:prstGeom>
        </p:spPr>
        <p:txBody>
          <a:bodyPr wrap="square">
            <a:spAutoFit/>
          </a:bodyPr>
          <a:lstStyle/>
          <a:p>
            <a:pPr algn="just"/>
            <a:r>
              <a:rPr lang="es-CO" sz="2800" b="1" dirty="0"/>
              <a:t>2. Incorporación </a:t>
            </a:r>
            <a:r>
              <a:rPr lang="es-CO" sz="2800" dirty="0"/>
              <a:t>de preguntas que orientan y mejoran la información que es registrada por el ciudadano, en cuanto a precisión de datos sobre víctimas, presuntos indiciados y testigos, con ello se logra una denuncia de mejor calidad que agiliza la investigación. </a:t>
            </a:r>
          </a:p>
        </p:txBody>
      </p:sp>
      <p:sp>
        <p:nvSpPr>
          <p:cNvPr id="3" name="Título 2">
            <a:extLst>
              <a:ext uri="{FF2B5EF4-FFF2-40B4-BE49-F238E27FC236}">
                <a16:creationId xmlns:a16="http://schemas.microsoft.com/office/drawing/2014/main" id="{CED5F283-603D-439B-AAB0-FC125C1E38DD}"/>
              </a:ext>
            </a:extLst>
          </p:cNvPr>
          <p:cNvSpPr>
            <a:spLocks noGrp="1"/>
          </p:cNvSpPr>
          <p:nvPr>
            <p:ph type="title"/>
          </p:nvPr>
        </p:nvSpPr>
        <p:spPr>
          <a:xfrm>
            <a:off x="838200" y="365125"/>
            <a:ext cx="10515600" cy="775053"/>
          </a:xfrm>
        </p:spPr>
        <p:txBody>
          <a:bodyPr>
            <a:normAutofit/>
          </a:bodyPr>
          <a:lstStyle/>
          <a:p>
            <a:pPr algn="ctr"/>
            <a:r>
              <a:rPr lang="es-CO" sz="4000" b="1" dirty="0">
                <a:solidFill>
                  <a:schemeClr val="bg1"/>
                </a:solidFill>
              </a:rPr>
              <a:t>MEJORAS IMPLEMENTADAS EN ¡ADENUNCIAR! </a:t>
            </a:r>
          </a:p>
        </p:txBody>
      </p:sp>
      <p:pic>
        <p:nvPicPr>
          <p:cNvPr id="5" name="Picture 2" descr="Imagen relacionada">
            <a:extLst>
              <a:ext uri="{FF2B5EF4-FFF2-40B4-BE49-F238E27FC236}">
                <a16:creationId xmlns:a16="http://schemas.microsoft.com/office/drawing/2014/main" id="{47B2EB38-A224-463B-BB85-44B124065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36" y="3127739"/>
            <a:ext cx="3825612" cy="299018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2" descr="Imagen relacionada">
            <a:extLst>
              <a:ext uri="{FF2B5EF4-FFF2-40B4-BE49-F238E27FC236}">
                <a16:creationId xmlns:a16="http://schemas.microsoft.com/office/drawing/2014/main" id="{544848F0-8C5B-4C7B-A492-55FECF983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785" y="1606211"/>
            <a:ext cx="2181225" cy="16315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n relacionada">
            <a:extLst>
              <a:ext uri="{FF2B5EF4-FFF2-40B4-BE49-F238E27FC236}">
                <a16:creationId xmlns:a16="http://schemas.microsoft.com/office/drawing/2014/main" id="{CEDBD519-32FA-4C6B-A07D-8E96A44971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87" y="2297440"/>
            <a:ext cx="898017" cy="7731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n relacionada">
            <a:extLst>
              <a:ext uri="{FF2B5EF4-FFF2-40B4-BE49-F238E27FC236}">
                <a16:creationId xmlns:a16="http://schemas.microsoft.com/office/drawing/2014/main" id="{AD45AFF1-DD5E-4A04-B109-7CF19C7E94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796" y="3415291"/>
            <a:ext cx="898018" cy="898018"/>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ovalado 8">
            <a:extLst>
              <a:ext uri="{FF2B5EF4-FFF2-40B4-BE49-F238E27FC236}">
                <a16:creationId xmlns:a16="http://schemas.microsoft.com/office/drawing/2014/main" id="{4033DE05-89D3-44AF-8E3F-1F77141F7504}"/>
              </a:ext>
            </a:extLst>
          </p:cNvPr>
          <p:cNvSpPr/>
          <p:nvPr/>
        </p:nvSpPr>
        <p:spPr>
          <a:xfrm>
            <a:off x="3839671" y="1716354"/>
            <a:ext cx="1316233" cy="1038578"/>
          </a:xfrm>
          <a:prstGeom prst="wedgeEllipseCallout">
            <a:avLst>
              <a:gd name="adj1" fmla="val -23644"/>
              <a:gd name="adj2" fmla="val 115647"/>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0" name="Picture 10" descr="Imagen relacionada">
            <a:extLst>
              <a:ext uri="{FF2B5EF4-FFF2-40B4-BE49-F238E27FC236}">
                <a16:creationId xmlns:a16="http://schemas.microsoft.com/office/drawing/2014/main" id="{989E0F50-E245-40E0-84FD-C820977249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5336" y="1937783"/>
            <a:ext cx="1000474" cy="55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899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endParaRPr dirty="0"/>
          </a:p>
        </p:txBody>
      </p:sp>
      <p:sp>
        <p:nvSpPr>
          <p:cNvPr id="2" name="Rectángulo 1">
            <a:extLst>
              <a:ext uri="{FF2B5EF4-FFF2-40B4-BE49-F238E27FC236}">
                <a16:creationId xmlns:a16="http://schemas.microsoft.com/office/drawing/2014/main" id="{865F075E-A30F-450B-9E5B-A2606AC9ADE1}"/>
              </a:ext>
            </a:extLst>
          </p:cNvPr>
          <p:cNvSpPr/>
          <p:nvPr/>
        </p:nvSpPr>
        <p:spPr>
          <a:xfrm>
            <a:off x="6611815" y="1607964"/>
            <a:ext cx="5093677" cy="4524315"/>
          </a:xfrm>
          <a:prstGeom prst="rect">
            <a:avLst/>
          </a:prstGeom>
        </p:spPr>
        <p:txBody>
          <a:bodyPr wrap="square">
            <a:spAutoFit/>
          </a:bodyPr>
          <a:lstStyle/>
          <a:p>
            <a:pPr algn="just"/>
            <a:r>
              <a:rPr lang="es-CO" sz="2400" b="1" dirty="0"/>
              <a:t>3. Reforzar los conocimientos de los gestores de denuncia</a:t>
            </a:r>
            <a:r>
              <a:rPr lang="es-CO" sz="2400" dirty="0"/>
              <a:t> a través de  </a:t>
            </a:r>
            <a:r>
              <a:rPr lang="es-CO" sz="2400" b="1" dirty="0">
                <a:solidFill>
                  <a:srgbClr val="0070C0"/>
                </a:solidFill>
              </a:rPr>
              <a:t>videoconferencias</a:t>
            </a:r>
            <a:r>
              <a:rPr lang="es-CO" sz="2400" dirty="0"/>
              <a:t> conjuntas entre la Fiscalía General de la Nación y la Policía Nacional, realizadas durante el primer semestre del año 2018, en  aspectos jurídicos y procedimentales necesarios para adelantar su labor en forma eficaz, especialmente en la verificación y validación de los incidentes para determinar si son o no, una conducta punible. </a:t>
            </a:r>
          </a:p>
        </p:txBody>
      </p:sp>
      <p:sp>
        <p:nvSpPr>
          <p:cNvPr id="3" name="Título 2">
            <a:extLst>
              <a:ext uri="{FF2B5EF4-FFF2-40B4-BE49-F238E27FC236}">
                <a16:creationId xmlns:a16="http://schemas.microsoft.com/office/drawing/2014/main" id="{CED5F283-603D-439B-AAB0-FC125C1E38DD}"/>
              </a:ext>
            </a:extLst>
          </p:cNvPr>
          <p:cNvSpPr>
            <a:spLocks noGrp="1"/>
          </p:cNvSpPr>
          <p:nvPr>
            <p:ph type="title"/>
          </p:nvPr>
        </p:nvSpPr>
        <p:spPr>
          <a:xfrm>
            <a:off x="838200" y="365125"/>
            <a:ext cx="10515600" cy="775053"/>
          </a:xfrm>
        </p:spPr>
        <p:txBody>
          <a:bodyPr>
            <a:normAutofit/>
          </a:bodyPr>
          <a:lstStyle/>
          <a:p>
            <a:pPr algn="ctr"/>
            <a:r>
              <a:rPr lang="es-CO" sz="4000" b="1" dirty="0">
                <a:solidFill>
                  <a:schemeClr val="bg1"/>
                </a:solidFill>
              </a:rPr>
              <a:t>MEJORAS IMPLEMENTADAS EN  ¡ADENUNCIAR! </a:t>
            </a:r>
          </a:p>
        </p:txBody>
      </p:sp>
      <p:pic>
        <p:nvPicPr>
          <p:cNvPr id="5" name="Picture 2" descr="Imagen relacionada">
            <a:extLst>
              <a:ext uri="{FF2B5EF4-FFF2-40B4-BE49-F238E27FC236}">
                <a16:creationId xmlns:a16="http://schemas.microsoft.com/office/drawing/2014/main" id="{27332F58-5542-4CAA-B2AA-1F3D5BFF9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14" y="2145700"/>
            <a:ext cx="5915379" cy="398657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80074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1" y="175848"/>
            <a:ext cx="12191999"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algn="ctr"/>
            <a:r>
              <a:rPr lang="es-CO" sz="4000" dirty="0">
                <a:solidFill>
                  <a:schemeClr val="bg1"/>
                </a:solidFill>
                <a:latin typeface="Calibri Light"/>
                <a:sym typeface="Calibri Light"/>
              </a:rPr>
              <a:t>3. CANAL TELEFÓNICO : CENTRO DE CONTACTO DE LA FISCALÍA GENERAL DE LA NACIÓN </a:t>
            </a:r>
            <a:endParaRPr sz="4000" dirty="0">
              <a:solidFill>
                <a:schemeClr val="bg1"/>
              </a:solidFill>
              <a:latin typeface="Calibri Light"/>
              <a:sym typeface="Calibri Light"/>
            </a:endParaRPr>
          </a:p>
        </p:txBody>
      </p:sp>
      <p:sp>
        <p:nvSpPr>
          <p:cNvPr id="3" name="Marcador de texto 2">
            <a:extLst>
              <a:ext uri="{FF2B5EF4-FFF2-40B4-BE49-F238E27FC236}">
                <a16:creationId xmlns:a16="http://schemas.microsoft.com/office/drawing/2014/main" id="{783B72AE-CB06-41BC-975F-4A41D47022DD}"/>
              </a:ext>
            </a:extLst>
          </p:cNvPr>
          <p:cNvSpPr>
            <a:spLocks noGrp="1"/>
          </p:cNvSpPr>
          <p:nvPr>
            <p:ph type="body" idx="1"/>
          </p:nvPr>
        </p:nvSpPr>
        <p:spPr>
          <a:xfrm>
            <a:off x="391390" y="4592269"/>
            <a:ext cx="11308241" cy="2089883"/>
          </a:xfrm>
        </p:spPr>
        <p:txBody>
          <a:bodyPr>
            <a:normAutofit fontScale="92500" lnSpcReduction="20000"/>
          </a:bodyPr>
          <a:lstStyle/>
          <a:p>
            <a:pPr marL="0" indent="0" algn="just">
              <a:buNone/>
            </a:pPr>
            <a:r>
              <a:rPr lang="es-ES" dirty="0"/>
              <a:t>El Centro de Contacto  funciona desde el 26 de Julio de 2017 y a la fecha ha demostrado excelentes resultados en recepción de denuncias, hechos de corrupción y hechos delictivos. La atención telefónica, de chat y de correo es realizada por un equipo de  agentes tecnólogos en criminalística, abogados, psicólogo e investigadores de Policía Judicial. Opera 7 días a la semana, 24 horas al día, los 365 días del año o en horario de oficina en los CAF donde se tiene presencia para la orientación virtual. </a:t>
            </a:r>
            <a:endParaRPr lang="es-CO" dirty="0"/>
          </a:p>
        </p:txBody>
      </p:sp>
      <p:pic>
        <p:nvPicPr>
          <p:cNvPr id="4" name="Imagen 3">
            <a:extLst>
              <a:ext uri="{FF2B5EF4-FFF2-40B4-BE49-F238E27FC236}">
                <a16:creationId xmlns:a16="http://schemas.microsoft.com/office/drawing/2014/main" id="{B43FE42B-13D3-463B-8444-D745AFB65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278" y="1552465"/>
            <a:ext cx="6511459" cy="271367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52745264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D9814-C827-4160-8169-8D8B3E1AC8E5}"/>
              </a:ext>
            </a:extLst>
          </p:cNvPr>
          <p:cNvSpPr>
            <a:spLocks noGrp="1"/>
          </p:cNvSpPr>
          <p:nvPr>
            <p:ph type="title"/>
          </p:nvPr>
        </p:nvSpPr>
        <p:spPr>
          <a:xfrm>
            <a:off x="838200" y="365125"/>
            <a:ext cx="10515600" cy="831497"/>
          </a:xfrm>
        </p:spPr>
        <p:txBody>
          <a:bodyPr>
            <a:normAutofit fontScale="90000"/>
          </a:bodyPr>
          <a:lstStyle/>
          <a:p>
            <a:pPr algn="ctr"/>
            <a:r>
              <a:rPr lang="es-CO" sz="4000" b="1" dirty="0">
                <a:solidFill>
                  <a:schemeClr val="bg1"/>
                </a:solidFill>
                <a:sym typeface="Century Gothic"/>
              </a:rPr>
              <a:t>MEJORAS DEL CANAL TELEFÓNICO: CENTRO DE CONTACTO</a:t>
            </a:r>
          </a:p>
        </p:txBody>
      </p:sp>
      <p:sp>
        <p:nvSpPr>
          <p:cNvPr id="4" name="Marcador de texto 3">
            <a:extLst>
              <a:ext uri="{FF2B5EF4-FFF2-40B4-BE49-F238E27FC236}">
                <a16:creationId xmlns:a16="http://schemas.microsoft.com/office/drawing/2014/main" id="{05054080-B979-4F07-983C-35582B896440}"/>
              </a:ext>
            </a:extLst>
          </p:cNvPr>
          <p:cNvSpPr>
            <a:spLocks noGrp="1"/>
          </p:cNvSpPr>
          <p:nvPr>
            <p:ph type="body" idx="1"/>
          </p:nvPr>
        </p:nvSpPr>
        <p:spPr>
          <a:xfrm>
            <a:off x="8014428" y="1802177"/>
            <a:ext cx="3943111" cy="3135583"/>
          </a:xfrm>
        </p:spPr>
        <p:txBody>
          <a:bodyPr>
            <a:noAutofit/>
          </a:bodyPr>
          <a:lstStyle/>
          <a:p>
            <a:pPr marL="0" indent="0" algn="just">
              <a:buNone/>
            </a:pPr>
            <a:r>
              <a:rPr lang="es-ES" sz="2400" dirty="0"/>
              <a:t>El Centro de Contacto de la Fiscalía General de la Nación ha atendido más de 410.000 casos efectivos, demostrando el beneficio entregado a nuestros usuarios en cuanto a la </a:t>
            </a:r>
            <a:r>
              <a:rPr lang="es-ES" sz="2400" b="1" dirty="0"/>
              <a:t>mayor posibilidad de acceso </a:t>
            </a:r>
            <a:r>
              <a:rPr lang="es-ES" sz="2400" dirty="0"/>
              <a:t>a la justicia y atención por este canal.</a:t>
            </a:r>
            <a:endParaRPr lang="es-CO" sz="2400" dirty="0"/>
          </a:p>
        </p:txBody>
      </p:sp>
      <p:pic>
        <p:nvPicPr>
          <p:cNvPr id="6" name="Picture 2" descr="Imagen relacionada">
            <a:extLst>
              <a:ext uri="{FF2B5EF4-FFF2-40B4-BE49-F238E27FC236}">
                <a16:creationId xmlns:a16="http://schemas.microsoft.com/office/drawing/2014/main" id="{B22114D3-F48E-4C5B-9F19-4934231B7CE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1844" r="17948" b="-1"/>
          <a:stretch/>
        </p:blipFill>
        <p:spPr bwMode="auto">
          <a:xfrm>
            <a:off x="3943110" y="2994313"/>
            <a:ext cx="3597867" cy="331809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7" name="Picture 4" descr="Imagen relacionada">
            <a:extLst>
              <a:ext uri="{FF2B5EF4-FFF2-40B4-BE49-F238E27FC236}">
                <a16:creationId xmlns:a16="http://schemas.microsoft.com/office/drawing/2014/main" id="{E1F3092A-5E1B-40F9-B2BC-A7C12F4E804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1" b="8415"/>
          <a:stretch/>
        </p:blipFill>
        <p:spPr bwMode="auto">
          <a:xfrm>
            <a:off x="575733" y="1335265"/>
            <a:ext cx="3943111" cy="3318096"/>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17107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D9814-C827-4160-8169-8D8B3E1AC8E5}"/>
              </a:ext>
            </a:extLst>
          </p:cNvPr>
          <p:cNvSpPr>
            <a:spLocks noGrp="1"/>
          </p:cNvSpPr>
          <p:nvPr>
            <p:ph type="title"/>
          </p:nvPr>
        </p:nvSpPr>
        <p:spPr>
          <a:xfrm>
            <a:off x="838200" y="365125"/>
            <a:ext cx="10515600" cy="831497"/>
          </a:xfrm>
        </p:spPr>
        <p:txBody>
          <a:bodyPr>
            <a:normAutofit fontScale="90000"/>
          </a:bodyPr>
          <a:lstStyle/>
          <a:p>
            <a:pPr algn="ctr"/>
            <a:r>
              <a:rPr lang="es-CO" sz="4000" b="1" dirty="0">
                <a:solidFill>
                  <a:schemeClr val="bg1"/>
                </a:solidFill>
                <a:sym typeface="Century Gothic"/>
              </a:rPr>
              <a:t>MEJORAS  IMPLEMENTADAS   CENTRO DE CONTACTO</a:t>
            </a:r>
          </a:p>
        </p:txBody>
      </p:sp>
      <p:sp>
        <p:nvSpPr>
          <p:cNvPr id="4" name="Marcador de texto 3">
            <a:extLst>
              <a:ext uri="{FF2B5EF4-FFF2-40B4-BE49-F238E27FC236}">
                <a16:creationId xmlns:a16="http://schemas.microsoft.com/office/drawing/2014/main" id="{05054080-B979-4F07-983C-35582B896440}"/>
              </a:ext>
            </a:extLst>
          </p:cNvPr>
          <p:cNvSpPr>
            <a:spLocks noGrp="1"/>
          </p:cNvSpPr>
          <p:nvPr>
            <p:ph type="body" idx="1"/>
          </p:nvPr>
        </p:nvSpPr>
        <p:spPr>
          <a:xfrm>
            <a:off x="259645" y="1614311"/>
            <a:ext cx="6660444" cy="4797779"/>
          </a:xfrm>
        </p:spPr>
        <p:txBody>
          <a:bodyPr>
            <a:noAutofit/>
          </a:bodyPr>
          <a:lstStyle/>
          <a:p>
            <a:pPr>
              <a:spcBef>
                <a:spcPts val="0"/>
              </a:spcBef>
              <a:spcAft>
                <a:spcPts val="600"/>
              </a:spcAft>
              <a:buSzTx/>
              <a:buFont typeface="Wingdings" panose="05000000000000000000" pitchFamily="2" charset="2"/>
              <a:buChar char="ü"/>
            </a:pPr>
            <a:r>
              <a:rPr lang="en-US" sz="2400" dirty="0"/>
              <a:t>Instaurar una denuncia sin la necesidad de desplazarse a un punto de recepción de denuncias de la Fiscalía General de la Nación, lo que implica ahorro de tiempo, dinero y esfuerzo por parte del usuario</a:t>
            </a:r>
          </a:p>
          <a:p>
            <a:pPr>
              <a:spcBef>
                <a:spcPts val="0"/>
              </a:spcBef>
              <a:spcAft>
                <a:spcPts val="600"/>
              </a:spcAft>
              <a:buSzTx/>
              <a:buFont typeface="Wingdings" panose="05000000000000000000" pitchFamily="2" charset="2"/>
              <a:buChar char="ü"/>
            </a:pPr>
            <a:r>
              <a:rPr lang="en-US" sz="2400" dirty="0"/>
              <a:t>Acceso a la justicia desde cualquier   dispositivo de telefonía fija, celular o internet a nivel nacional e internacional</a:t>
            </a:r>
          </a:p>
          <a:p>
            <a:pPr>
              <a:spcBef>
                <a:spcPts val="0"/>
              </a:spcBef>
              <a:spcAft>
                <a:spcPts val="600"/>
              </a:spcAft>
              <a:buSzTx/>
              <a:buFont typeface="Wingdings" panose="05000000000000000000" pitchFamily="2" charset="2"/>
              <a:buChar char="ü"/>
            </a:pPr>
            <a:r>
              <a:rPr lang="en-US" sz="2400" dirty="0"/>
              <a:t>Centralizar la información</a:t>
            </a:r>
          </a:p>
          <a:p>
            <a:pPr>
              <a:spcBef>
                <a:spcPts val="0"/>
              </a:spcBef>
              <a:spcAft>
                <a:spcPts val="600"/>
              </a:spcAft>
              <a:buSzTx/>
              <a:buFont typeface="Wingdings" panose="05000000000000000000" pitchFamily="2" charset="2"/>
              <a:buChar char="ü"/>
            </a:pPr>
            <a:r>
              <a:rPr lang="en-US" sz="2400" dirty="0"/>
              <a:t>Mejorar la atención al usuario</a:t>
            </a:r>
          </a:p>
          <a:p>
            <a:pPr>
              <a:spcBef>
                <a:spcPts val="0"/>
              </a:spcBef>
              <a:spcAft>
                <a:spcPts val="600"/>
              </a:spcAft>
              <a:buSzTx/>
              <a:buFont typeface="Wingdings" panose="05000000000000000000" pitchFamily="2" charset="2"/>
              <a:buChar char="ü"/>
            </a:pPr>
            <a:r>
              <a:rPr lang="en-US" sz="2400" dirty="0"/>
              <a:t>Suministrar al usuario información de manera oportuna. </a:t>
            </a:r>
          </a:p>
          <a:p>
            <a:pPr>
              <a:spcBef>
                <a:spcPts val="0"/>
              </a:spcBef>
              <a:spcAft>
                <a:spcPts val="600"/>
              </a:spcAft>
              <a:buSzTx/>
              <a:buFont typeface="Wingdings" panose="05000000000000000000" pitchFamily="2" charset="2"/>
              <a:buChar char="ü"/>
            </a:pPr>
            <a:r>
              <a:rPr lang="en-US" sz="2400" dirty="0"/>
              <a:t>Agilizar los procedimientos</a:t>
            </a:r>
          </a:p>
          <a:p>
            <a:pPr marL="0" indent="0">
              <a:spcBef>
                <a:spcPts val="0"/>
              </a:spcBef>
              <a:spcAft>
                <a:spcPts val="600"/>
              </a:spcAft>
              <a:buSzTx/>
              <a:buNone/>
            </a:pPr>
            <a:endParaRPr lang="en-US" sz="2400" dirty="0"/>
          </a:p>
        </p:txBody>
      </p:sp>
      <p:pic>
        <p:nvPicPr>
          <p:cNvPr id="6" name="Imagen 5">
            <a:extLst>
              <a:ext uri="{FF2B5EF4-FFF2-40B4-BE49-F238E27FC236}">
                <a16:creationId xmlns:a16="http://schemas.microsoft.com/office/drawing/2014/main" id="{345F57AC-27D6-40C3-931D-821407905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1458" y="1411111"/>
            <a:ext cx="4970542" cy="5446889"/>
          </a:xfrm>
          <a:prstGeom prst="rect">
            <a:avLst/>
          </a:prstGeom>
          <a:ln w="19050">
            <a:solidFill>
              <a:schemeClr val="tx1"/>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41229160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42E901B-31F1-4D90-B2E2-1BBBAED9EAE4}"/>
              </a:ext>
            </a:extLst>
          </p:cNvPr>
          <p:cNvPicPr>
            <a:picLocks noChangeAspect="1"/>
          </p:cNvPicPr>
          <p:nvPr/>
        </p:nvPicPr>
        <p:blipFill rotWithShape="1">
          <a:blip r:embed="rId4"/>
          <a:srcRect b="4715"/>
          <a:stretch/>
        </p:blipFill>
        <p:spPr>
          <a:xfrm>
            <a:off x="154900" y="1621552"/>
            <a:ext cx="5004122" cy="44180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ítulo 1">
            <a:extLst>
              <a:ext uri="{FF2B5EF4-FFF2-40B4-BE49-F238E27FC236}">
                <a16:creationId xmlns:a16="http://schemas.microsoft.com/office/drawing/2014/main" id="{44FD9814-C827-4160-8169-8D8B3E1AC8E5}"/>
              </a:ext>
            </a:extLst>
          </p:cNvPr>
          <p:cNvSpPr>
            <a:spLocks noGrp="1"/>
          </p:cNvSpPr>
          <p:nvPr>
            <p:ph type="title"/>
          </p:nvPr>
        </p:nvSpPr>
        <p:spPr>
          <a:xfrm>
            <a:off x="838200" y="365125"/>
            <a:ext cx="10515600" cy="831497"/>
          </a:xfrm>
        </p:spPr>
        <p:txBody>
          <a:bodyPr>
            <a:normAutofit fontScale="90000"/>
          </a:bodyPr>
          <a:lstStyle/>
          <a:p>
            <a:pPr algn="ctr"/>
            <a:r>
              <a:rPr lang="es-CO" sz="4000" b="1" dirty="0">
                <a:solidFill>
                  <a:schemeClr val="bg1"/>
                </a:solidFill>
                <a:sym typeface="Century Gothic"/>
              </a:rPr>
              <a:t>MEJORAS  IMPLEMENTADAS  CENTRO DE CONTACTO</a:t>
            </a:r>
          </a:p>
        </p:txBody>
      </p:sp>
      <p:sp>
        <p:nvSpPr>
          <p:cNvPr id="4" name="Marcador de texto 3">
            <a:extLst>
              <a:ext uri="{FF2B5EF4-FFF2-40B4-BE49-F238E27FC236}">
                <a16:creationId xmlns:a16="http://schemas.microsoft.com/office/drawing/2014/main" id="{05054080-B979-4F07-983C-35582B896440}"/>
              </a:ext>
            </a:extLst>
          </p:cNvPr>
          <p:cNvSpPr>
            <a:spLocks noGrp="1"/>
          </p:cNvSpPr>
          <p:nvPr>
            <p:ph type="body" idx="1"/>
          </p:nvPr>
        </p:nvSpPr>
        <p:spPr>
          <a:xfrm>
            <a:off x="5678311" y="1986844"/>
            <a:ext cx="6254045" cy="4767340"/>
          </a:xfrm>
        </p:spPr>
        <p:txBody>
          <a:bodyPr>
            <a:noAutofit/>
          </a:bodyPr>
          <a:lstStyle/>
          <a:p>
            <a:pPr marL="114300" indent="-342900">
              <a:spcBef>
                <a:spcPts val="0"/>
              </a:spcBef>
              <a:spcAft>
                <a:spcPts val="600"/>
              </a:spcAft>
              <a:buSzTx/>
              <a:buFont typeface="Wingdings" panose="05000000000000000000" pitchFamily="2" charset="2"/>
              <a:buChar char="ü"/>
            </a:pPr>
            <a:r>
              <a:rPr lang="en-US" sz="2400" dirty="0"/>
              <a:t>Agilidad en el suministro de la información y atención a denunciantes y peticionarios. </a:t>
            </a:r>
          </a:p>
          <a:p>
            <a:pPr marL="114300" indent="-342900">
              <a:spcBef>
                <a:spcPts val="0"/>
              </a:spcBef>
              <a:spcAft>
                <a:spcPts val="600"/>
              </a:spcAft>
              <a:buSzTx/>
              <a:buFont typeface="Wingdings" panose="05000000000000000000" pitchFamily="2" charset="2"/>
              <a:buChar char="ü"/>
            </a:pPr>
            <a:r>
              <a:rPr lang="en-US" sz="2400" dirty="0"/>
              <a:t>Agilidad en la atención, orientación y recepción de hechos y judicialización a las víctimas de violencia intrafamiliar, sexual y de género y trata de personas.</a:t>
            </a:r>
          </a:p>
          <a:p>
            <a:pPr marL="114300" indent="-342900">
              <a:spcBef>
                <a:spcPts val="0"/>
              </a:spcBef>
              <a:spcAft>
                <a:spcPts val="600"/>
              </a:spcAft>
              <a:buSzTx/>
              <a:buFont typeface="Wingdings" panose="05000000000000000000" pitchFamily="2" charset="2"/>
              <a:buChar char="ü"/>
            </a:pPr>
            <a:r>
              <a:rPr lang="en-US" sz="2400" dirty="0">
                <a:solidFill>
                  <a:schemeClr val="tx1"/>
                </a:solidFill>
              </a:rPr>
              <a:t>Atención a las víctimas del conflicto interno armado colombiano.</a:t>
            </a:r>
          </a:p>
          <a:p>
            <a:pPr marL="114300" indent="-342900">
              <a:spcBef>
                <a:spcPts val="0"/>
              </a:spcBef>
              <a:spcAft>
                <a:spcPts val="600"/>
              </a:spcAft>
              <a:buSzTx/>
              <a:buFont typeface="Wingdings" panose="05000000000000000000" pitchFamily="2" charset="2"/>
              <a:buChar char="ü"/>
            </a:pPr>
            <a:r>
              <a:rPr lang="en-US" sz="2400" dirty="0">
                <a:solidFill>
                  <a:schemeClr val="tx1"/>
                </a:solidFill>
              </a:rPr>
              <a:t>Atención y orientación a defensores de Derechos humanos y líderes comunales, políticos o sindicales amenazados en función de su rol</a:t>
            </a:r>
            <a:r>
              <a:rPr lang="en-US" dirty="0">
                <a:solidFill>
                  <a:schemeClr val="tx1"/>
                </a:solidFill>
              </a:rPr>
              <a:t>.</a:t>
            </a:r>
            <a:endParaRPr lang="es-CO" dirty="0">
              <a:solidFill>
                <a:schemeClr val="tx1"/>
              </a:solidFill>
            </a:endParaRPr>
          </a:p>
        </p:txBody>
      </p:sp>
    </p:spTree>
    <p:extLst>
      <p:ext uri="{BB962C8B-B14F-4D97-AF65-F5344CB8AC3E}">
        <p14:creationId xmlns:p14="http://schemas.microsoft.com/office/powerpoint/2010/main" val="61098736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D9814-C827-4160-8169-8D8B3E1AC8E5}"/>
              </a:ext>
            </a:extLst>
          </p:cNvPr>
          <p:cNvSpPr>
            <a:spLocks noGrp="1"/>
          </p:cNvSpPr>
          <p:nvPr>
            <p:ph type="title"/>
          </p:nvPr>
        </p:nvSpPr>
        <p:spPr>
          <a:xfrm>
            <a:off x="838200" y="365125"/>
            <a:ext cx="10515600" cy="831497"/>
          </a:xfrm>
        </p:spPr>
        <p:txBody>
          <a:bodyPr>
            <a:normAutofit/>
          </a:bodyPr>
          <a:lstStyle/>
          <a:p>
            <a:pPr algn="ctr"/>
            <a:r>
              <a:rPr lang="es-CO" sz="4000" b="1" dirty="0">
                <a:solidFill>
                  <a:schemeClr val="bg1"/>
                </a:solidFill>
              </a:rPr>
              <a:t>MEJORAS  CENTRO DE CONTACTO</a:t>
            </a:r>
          </a:p>
        </p:txBody>
      </p:sp>
      <p:sp>
        <p:nvSpPr>
          <p:cNvPr id="4" name="Marcador de texto 3">
            <a:extLst>
              <a:ext uri="{FF2B5EF4-FFF2-40B4-BE49-F238E27FC236}">
                <a16:creationId xmlns:a16="http://schemas.microsoft.com/office/drawing/2014/main" id="{05054080-B979-4F07-983C-35582B896440}"/>
              </a:ext>
            </a:extLst>
          </p:cNvPr>
          <p:cNvSpPr>
            <a:spLocks noGrp="1"/>
          </p:cNvSpPr>
          <p:nvPr>
            <p:ph type="body" idx="1"/>
          </p:nvPr>
        </p:nvSpPr>
        <p:spPr>
          <a:xfrm>
            <a:off x="282223" y="1670756"/>
            <a:ext cx="6683021" cy="5034844"/>
          </a:xfrm>
        </p:spPr>
        <p:txBody>
          <a:bodyPr>
            <a:normAutofit/>
          </a:bodyPr>
          <a:lstStyle/>
          <a:p>
            <a:pPr lvl="0" eaLnBrk="0" fontAlgn="base" hangingPunct="0">
              <a:lnSpc>
                <a:spcPct val="100000"/>
              </a:lnSpc>
              <a:spcBef>
                <a:spcPct val="0"/>
              </a:spcBef>
              <a:spcAft>
                <a:spcPct val="0"/>
              </a:spcAft>
              <a:buSzTx/>
              <a:buFont typeface="Wingdings" panose="05000000000000000000" pitchFamily="2" charset="2"/>
              <a:buChar char="ü"/>
            </a:pPr>
            <a:r>
              <a:rPr lang="es-CO" altLang="es-CO" sz="2600" dirty="0">
                <a:solidFill>
                  <a:schemeClr val="tx1"/>
                </a:solidFill>
              </a:rPr>
              <a:t>Al implementar un Centro de Contacto, el usuario cuenta con mayor oportunidad para acceder a los  servicios institucionales. </a:t>
            </a:r>
          </a:p>
          <a:p>
            <a:pPr lvl="0" eaLnBrk="0" fontAlgn="base" hangingPunct="0">
              <a:lnSpc>
                <a:spcPct val="100000"/>
              </a:lnSpc>
              <a:spcBef>
                <a:spcPct val="0"/>
              </a:spcBef>
              <a:spcAft>
                <a:spcPct val="0"/>
              </a:spcAft>
              <a:buSzTx/>
              <a:buFont typeface="Wingdings" panose="05000000000000000000" pitchFamily="2" charset="2"/>
              <a:buChar char="ü"/>
            </a:pPr>
            <a:r>
              <a:rPr lang="es-CO" altLang="es-CO" sz="2600" dirty="0">
                <a:solidFill>
                  <a:schemeClr val="tx1"/>
                </a:solidFill>
              </a:rPr>
              <a:t> Permite direccionar  ágilmente  al usuario dado que se cuenta con una clasificación de  los servicios prestados. </a:t>
            </a:r>
          </a:p>
          <a:p>
            <a:pPr lvl="0" eaLnBrk="0" fontAlgn="base" hangingPunct="0">
              <a:lnSpc>
                <a:spcPct val="100000"/>
              </a:lnSpc>
              <a:spcBef>
                <a:spcPct val="0"/>
              </a:spcBef>
              <a:spcAft>
                <a:spcPct val="0"/>
              </a:spcAft>
              <a:buSzTx/>
              <a:buFont typeface="Wingdings" panose="05000000000000000000" pitchFamily="2" charset="2"/>
              <a:buChar char="ü"/>
            </a:pPr>
            <a:r>
              <a:rPr lang="es-CO" altLang="es-CO" sz="2600" dirty="0">
                <a:solidFill>
                  <a:schemeClr val="tx1"/>
                </a:solidFill>
              </a:rPr>
              <a:t>Implementación del servic</a:t>
            </a:r>
            <a:r>
              <a:rPr lang="es-CO" altLang="es-CO" sz="2600" dirty="0"/>
              <a:t>io  de la ruta de atención a víctimas de violencia intrafamiliar, sexual y de género,  lo que permite  que las víctimas de estos delitos tengan acceso ágil y atención efectiva . </a:t>
            </a:r>
          </a:p>
        </p:txBody>
      </p:sp>
      <p:pic>
        <p:nvPicPr>
          <p:cNvPr id="3074" name="Picture 2" descr="Resultado de imagen para dibujos centro de contacto">
            <a:extLst>
              <a:ext uri="{FF2B5EF4-FFF2-40B4-BE49-F238E27FC236}">
                <a16:creationId xmlns:a16="http://schemas.microsoft.com/office/drawing/2014/main" id="{FCEBB4BB-5D82-43DC-B066-92F95A40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057" y="1921398"/>
            <a:ext cx="3882743" cy="3995424"/>
          </a:xfrm>
          <a:prstGeom prst="rect">
            <a:avLst/>
          </a:prstGeom>
          <a:noFill/>
          <a:effectLst>
            <a:reflection blurRad="6350" stA="52000" endA="300" endPos="35000" dir="5400000" sy="-100000" algn="bl" rotWithShape="0"/>
          </a:effectLst>
          <a:scene3d>
            <a:camera prst="orthographicFront"/>
            <a:lightRig rig="threePt" dir="t"/>
          </a:scene3d>
          <a:sp3d>
            <a:bevelT w="139700" h="139700" prst="divo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3003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D9814-C827-4160-8169-8D8B3E1AC8E5}"/>
              </a:ext>
            </a:extLst>
          </p:cNvPr>
          <p:cNvSpPr>
            <a:spLocks noGrp="1"/>
          </p:cNvSpPr>
          <p:nvPr>
            <p:ph type="title"/>
          </p:nvPr>
        </p:nvSpPr>
        <p:spPr>
          <a:xfrm>
            <a:off x="838200" y="365125"/>
            <a:ext cx="10515600" cy="831497"/>
          </a:xfrm>
        </p:spPr>
        <p:txBody>
          <a:bodyPr>
            <a:normAutofit/>
          </a:bodyPr>
          <a:lstStyle/>
          <a:p>
            <a:pPr algn="ctr"/>
            <a:r>
              <a:rPr lang="es-CO" sz="4000" b="1" dirty="0">
                <a:solidFill>
                  <a:schemeClr val="bg1"/>
                </a:solidFill>
              </a:rPr>
              <a:t>MEJORAS IMPLEMENTADAS CENTRO DE CONTACTO</a:t>
            </a:r>
          </a:p>
        </p:txBody>
      </p:sp>
      <p:sp>
        <p:nvSpPr>
          <p:cNvPr id="4" name="Marcador de texto 3">
            <a:extLst>
              <a:ext uri="{FF2B5EF4-FFF2-40B4-BE49-F238E27FC236}">
                <a16:creationId xmlns:a16="http://schemas.microsoft.com/office/drawing/2014/main" id="{05054080-B979-4F07-983C-35582B896440}"/>
              </a:ext>
            </a:extLst>
          </p:cNvPr>
          <p:cNvSpPr>
            <a:spLocks noGrp="1"/>
          </p:cNvSpPr>
          <p:nvPr>
            <p:ph type="body" idx="1"/>
          </p:nvPr>
        </p:nvSpPr>
        <p:spPr>
          <a:xfrm>
            <a:off x="5113867" y="1670756"/>
            <a:ext cx="6739466" cy="5012266"/>
          </a:xfrm>
        </p:spPr>
        <p:txBody>
          <a:bodyPr>
            <a:normAutofit/>
          </a:bodyPr>
          <a:lstStyle/>
          <a:p>
            <a:pPr lvl="0" algn="just" eaLnBrk="0" fontAlgn="base" hangingPunct="0">
              <a:lnSpc>
                <a:spcPct val="100000"/>
              </a:lnSpc>
              <a:spcBef>
                <a:spcPct val="0"/>
              </a:spcBef>
              <a:spcAft>
                <a:spcPct val="0"/>
              </a:spcAft>
              <a:buSzTx/>
              <a:buFont typeface="Wingdings" panose="05000000000000000000" pitchFamily="2" charset="2"/>
              <a:buChar char="ü"/>
            </a:pPr>
            <a:r>
              <a:rPr lang="es-CO" altLang="es-CO" sz="2600" dirty="0"/>
              <a:t>Implementación de orientadores virtuales en las CAF de Ciudad Bolívar, Soacha, Medellín, Valledupar y Cali: permite que los usuarios de esta sedes permanezcan menos tiempo para ser atendidos, reflejando un aumento en la cantidad de usuarios atendidos.</a:t>
            </a:r>
          </a:p>
          <a:p>
            <a:pPr lvl="0" algn="just" eaLnBrk="0" fontAlgn="base" hangingPunct="0">
              <a:lnSpc>
                <a:spcPct val="100000"/>
              </a:lnSpc>
              <a:spcBef>
                <a:spcPct val="0"/>
              </a:spcBef>
              <a:spcAft>
                <a:spcPct val="0"/>
              </a:spcAft>
              <a:buSzTx/>
              <a:buFont typeface="Wingdings" panose="05000000000000000000" pitchFamily="2" charset="2"/>
              <a:buChar char="ü"/>
            </a:pPr>
            <a:r>
              <a:rPr lang="es-CO" altLang="es-CO" sz="2600" dirty="0"/>
              <a:t> </a:t>
            </a:r>
            <a:r>
              <a:rPr lang="es-CO" altLang="es-CO" sz="2600" dirty="0">
                <a:solidFill>
                  <a:schemeClr val="tx1"/>
                </a:solidFill>
              </a:rPr>
              <a:t>Agendamiento a consultorio jurídico a través de Legal App, lo que permite direccionar al usuario al lugar pertinente para la asesoría jurídica  de sus conflictos cuando el  caso no es de competencia de la FGN.</a:t>
            </a:r>
          </a:p>
        </p:txBody>
      </p:sp>
      <p:pic>
        <p:nvPicPr>
          <p:cNvPr id="5122" name="Picture 2" descr="Imagen relacionada">
            <a:extLst>
              <a:ext uri="{FF2B5EF4-FFF2-40B4-BE49-F238E27FC236}">
                <a16:creationId xmlns:a16="http://schemas.microsoft.com/office/drawing/2014/main" id="{95963DEC-D333-460E-8ACA-0132D692A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61" y="1840089"/>
            <a:ext cx="3644739" cy="3646311"/>
          </a:xfrm>
          <a:prstGeom prst="rect">
            <a:avLst/>
          </a:prstGeom>
          <a:noFill/>
          <a:effectLst>
            <a:reflection blurRad="6350" stA="50000" endA="300" endPos="555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82179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D9814-C827-4160-8169-8D8B3E1AC8E5}"/>
              </a:ext>
            </a:extLst>
          </p:cNvPr>
          <p:cNvSpPr>
            <a:spLocks noGrp="1"/>
          </p:cNvSpPr>
          <p:nvPr>
            <p:ph type="title"/>
          </p:nvPr>
        </p:nvSpPr>
        <p:spPr>
          <a:xfrm>
            <a:off x="838200" y="365125"/>
            <a:ext cx="10515600" cy="831497"/>
          </a:xfrm>
        </p:spPr>
        <p:txBody>
          <a:bodyPr>
            <a:normAutofit/>
          </a:bodyPr>
          <a:lstStyle/>
          <a:p>
            <a:pPr algn="ctr"/>
            <a:r>
              <a:rPr lang="es-CO" sz="4000" b="1" dirty="0">
                <a:solidFill>
                  <a:schemeClr val="bg1"/>
                </a:solidFill>
              </a:rPr>
              <a:t>MEJORAS IMPLEMENTADAS CENTRO DE CONTACTO</a:t>
            </a:r>
          </a:p>
        </p:txBody>
      </p:sp>
      <p:sp>
        <p:nvSpPr>
          <p:cNvPr id="4" name="Marcador de texto 3">
            <a:extLst>
              <a:ext uri="{FF2B5EF4-FFF2-40B4-BE49-F238E27FC236}">
                <a16:creationId xmlns:a16="http://schemas.microsoft.com/office/drawing/2014/main" id="{05054080-B979-4F07-983C-35582B896440}"/>
              </a:ext>
            </a:extLst>
          </p:cNvPr>
          <p:cNvSpPr>
            <a:spLocks noGrp="1"/>
          </p:cNvSpPr>
          <p:nvPr>
            <p:ph type="body" idx="1"/>
          </p:nvPr>
        </p:nvSpPr>
        <p:spPr>
          <a:xfrm>
            <a:off x="3556000" y="1670756"/>
            <a:ext cx="4605867" cy="4617155"/>
          </a:xfrm>
        </p:spPr>
        <p:txBody>
          <a:bodyPr>
            <a:normAutofit fontScale="85000" lnSpcReduction="20000"/>
          </a:bodyPr>
          <a:lstStyle/>
          <a:p>
            <a:pPr lvl="0" algn="just" eaLnBrk="0" fontAlgn="base" hangingPunct="0">
              <a:lnSpc>
                <a:spcPct val="100000"/>
              </a:lnSpc>
              <a:spcBef>
                <a:spcPct val="0"/>
              </a:spcBef>
              <a:spcAft>
                <a:spcPct val="0"/>
              </a:spcAft>
              <a:buSzTx/>
              <a:buFont typeface="Wingdings" panose="05000000000000000000" pitchFamily="2" charset="2"/>
              <a:buChar char="ü"/>
            </a:pPr>
            <a:r>
              <a:rPr lang="es-CO" altLang="es-CO" sz="3100" dirty="0"/>
              <a:t>Agendamiento de recepción de denuncias por orientador virtual,  lo que permite que el usuario programe su tiempo conforme a la disponibilidad de agenda en el CAF para la recepción de la denuncia.</a:t>
            </a:r>
          </a:p>
          <a:p>
            <a:pPr marL="0" lvl="0" indent="0" algn="just" eaLnBrk="0" fontAlgn="base" hangingPunct="0">
              <a:lnSpc>
                <a:spcPct val="100000"/>
              </a:lnSpc>
              <a:spcBef>
                <a:spcPct val="0"/>
              </a:spcBef>
              <a:spcAft>
                <a:spcPct val="0"/>
              </a:spcAft>
              <a:buSzTx/>
              <a:buNone/>
            </a:pPr>
            <a:endParaRPr lang="es-CO" altLang="es-CO" sz="3100" dirty="0"/>
          </a:p>
          <a:p>
            <a:pPr lvl="0" algn="just" eaLnBrk="0" fontAlgn="base" hangingPunct="0">
              <a:lnSpc>
                <a:spcPct val="100000"/>
              </a:lnSpc>
              <a:spcBef>
                <a:spcPct val="0"/>
              </a:spcBef>
              <a:spcAft>
                <a:spcPct val="0"/>
              </a:spcAft>
              <a:buSzTx/>
              <a:buFont typeface="Wingdings" panose="05000000000000000000" pitchFamily="2" charset="2"/>
              <a:buChar char="ü"/>
            </a:pPr>
            <a:r>
              <a:rPr lang="es-CO" altLang="es-CO" sz="3100" dirty="0"/>
              <a:t>Servicio Recepción de amenazas a defensores de derechos humano y líderes políticos, sociales o comunales".</a:t>
            </a:r>
          </a:p>
        </p:txBody>
      </p:sp>
      <p:pic>
        <p:nvPicPr>
          <p:cNvPr id="6146" name="Picture 2" descr="Imagen relacionada">
            <a:extLst>
              <a:ext uri="{FF2B5EF4-FFF2-40B4-BE49-F238E27FC236}">
                <a16:creationId xmlns:a16="http://schemas.microsoft.com/office/drawing/2014/main" id="{09279892-A5F2-44CD-AA05-35A425B30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22" y="1763551"/>
            <a:ext cx="3002845" cy="3536068"/>
          </a:xfrm>
          <a:prstGeom prst="rect">
            <a:avLst/>
          </a:prstGeom>
          <a:noFill/>
          <a:ln>
            <a:noFill/>
          </a:ln>
          <a:effectLst>
            <a:outerShdw blurRad="149987" dist="250190" dir="8460000" algn="ctr">
              <a:srgbClr val="000000">
                <a:alpha val="28000"/>
              </a:srgbClr>
            </a:outerShdw>
            <a:reflection blurRad="6350" stA="50000" endA="300" endPos="90000" dir="5400000" sy="-100000" algn="bl" rotWithShape="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 name="Picture 4" descr="Resultado de imagen para dibujos centro de contacto">
            <a:extLst>
              <a:ext uri="{FF2B5EF4-FFF2-40B4-BE49-F238E27FC236}">
                <a16:creationId xmlns:a16="http://schemas.microsoft.com/office/drawing/2014/main" id="{B623D181-55BB-4D27-B303-8174BA5249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9909" y="1763551"/>
            <a:ext cx="3180179" cy="3937337"/>
          </a:xfrm>
          <a:prstGeom prst="rect">
            <a:avLst/>
          </a:prstGeom>
          <a:noFill/>
          <a:effectLst>
            <a:innerShdw blurRad="63500" dist="508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39442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pPr algn="ctr"/>
            <a:r>
              <a:rPr lang="es-CO" dirty="0"/>
              <a:t>GRACIAS </a:t>
            </a:r>
            <a:endParaRPr dirty="0"/>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73975961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413797" y="0"/>
            <a:ext cx="1136440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algn="ctr"/>
            <a:r>
              <a:rPr lang="es-CO" sz="4000" dirty="0">
                <a:solidFill>
                  <a:schemeClr val="bg1"/>
                </a:solidFill>
                <a:latin typeface="Calibri Light"/>
              </a:rPr>
              <a:t>CANALES DE ACCESO DE LA FISCALIA GENERAL DE LA NACIÓN </a:t>
            </a:r>
            <a:endParaRPr sz="4000" dirty="0">
              <a:solidFill>
                <a:schemeClr val="bg1"/>
              </a:solidFill>
              <a:latin typeface="Calibri Light"/>
            </a:endParaRPr>
          </a:p>
        </p:txBody>
      </p:sp>
      <p:sp>
        <p:nvSpPr>
          <p:cNvPr id="2" name="Rectángulo 1">
            <a:extLst>
              <a:ext uri="{FF2B5EF4-FFF2-40B4-BE49-F238E27FC236}">
                <a16:creationId xmlns:a16="http://schemas.microsoft.com/office/drawing/2014/main" id="{05CFCB5D-7E62-40CF-A0AB-7AC0C5E020BC}"/>
              </a:ext>
            </a:extLst>
          </p:cNvPr>
          <p:cNvSpPr/>
          <p:nvPr/>
        </p:nvSpPr>
        <p:spPr>
          <a:xfrm>
            <a:off x="376038" y="2269066"/>
            <a:ext cx="4828140" cy="2841034"/>
          </a:xfrm>
          <a:prstGeom prst="rect">
            <a:avLst/>
          </a:prstGeom>
        </p:spPr>
        <p:txBody>
          <a:bodyPr wrap="square">
            <a:spAutoFit/>
          </a:bodyPr>
          <a:lstStyle/>
          <a:p>
            <a:pPr marL="7620" algn="just">
              <a:lnSpc>
                <a:spcPct val="107000"/>
              </a:lnSpc>
            </a:pPr>
            <a:r>
              <a:rPr lang="es-CO" sz="2400" dirty="0">
                <a:latin typeface="Calibri" panose="020F0502020204030204" pitchFamily="34" charset="0"/>
                <a:ea typeface="Calibri" panose="020F0502020204030204" pitchFamily="34" charset="0"/>
                <a:cs typeface="Arial" panose="020B0604020202020204" pitchFamily="34" charset="0"/>
              </a:rPr>
              <a:t>Los canales de acceso son los medios a través de los cuales el usuario puede acceder a los servicios que brinda  la FISCALÍA GENERAL DE LA NACIÓN.</a:t>
            </a:r>
          </a:p>
          <a:p>
            <a:pPr marL="7620" algn="just">
              <a:lnSpc>
                <a:spcPct val="107000"/>
              </a:lnSpc>
            </a:pPr>
            <a:endParaRPr lang="es-CO" sz="2400" dirty="0">
              <a:latin typeface="Calibri" panose="020F0502020204030204" pitchFamily="34" charset="0"/>
              <a:ea typeface="Calibri" panose="020F0502020204030204" pitchFamily="34" charset="0"/>
              <a:cs typeface="Arial" panose="020B0604020202020204" pitchFamily="34" charset="0"/>
            </a:endParaRPr>
          </a:p>
          <a:p>
            <a:pPr marL="7620" algn="just">
              <a:lnSpc>
                <a:spcPct val="107000"/>
              </a:lnSpc>
            </a:pPr>
            <a:r>
              <a:rPr lang="es-CO" sz="2400" dirty="0">
                <a:latin typeface="Calibri" panose="020F0502020204030204" pitchFamily="34" charset="0"/>
                <a:ea typeface="Calibri" panose="020F0502020204030204" pitchFamily="34" charset="0"/>
                <a:cs typeface="Arial" panose="020B0604020202020204" pitchFamily="34" charset="0"/>
              </a:rPr>
              <a:t>Actualmente se cuenta con:</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6495D8-EA20-460F-8511-4E7196C69F28}"/>
              </a:ext>
            </a:extLst>
          </p:cNvPr>
          <p:cNvPicPr>
            <a:picLocks noChangeAspect="1"/>
          </p:cNvPicPr>
          <p:nvPr/>
        </p:nvPicPr>
        <p:blipFill>
          <a:blip r:embed="rId3"/>
          <a:stretch>
            <a:fillRect/>
          </a:stretch>
        </p:blipFill>
        <p:spPr>
          <a:xfrm flipH="1">
            <a:off x="6095999" y="2865751"/>
            <a:ext cx="4218537" cy="3579942"/>
          </a:xfrm>
          <a:prstGeom prst="rect">
            <a:avLst/>
          </a:prstGeom>
        </p:spPr>
      </p:pic>
      <p:pic>
        <p:nvPicPr>
          <p:cNvPr id="6" name="Imagen 5">
            <a:extLst>
              <a:ext uri="{FF2B5EF4-FFF2-40B4-BE49-F238E27FC236}">
                <a16:creationId xmlns:a16="http://schemas.microsoft.com/office/drawing/2014/main" id="{F625CCDE-30F8-46AA-972D-2FC2047A9131}"/>
              </a:ext>
            </a:extLst>
          </p:cNvPr>
          <p:cNvPicPr>
            <a:picLocks noChangeAspect="1"/>
          </p:cNvPicPr>
          <p:nvPr/>
        </p:nvPicPr>
        <p:blipFill>
          <a:blip r:embed="rId4"/>
          <a:stretch>
            <a:fillRect/>
          </a:stretch>
        </p:blipFill>
        <p:spPr>
          <a:xfrm>
            <a:off x="5934693" y="1689652"/>
            <a:ext cx="4379843" cy="117609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9" y="101794"/>
            <a:ext cx="1136440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algn="ctr"/>
            <a:r>
              <a:rPr lang="es-CO" sz="4000" dirty="0">
                <a:solidFill>
                  <a:schemeClr val="bg1"/>
                </a:solidFill>
                <a:latin typeface="Calibri Light"/>
              </a:rPr>
              <a:t>CANALES DE ACCESO DE LA FISCALIA GENERAL DE LA NACIÓN </a:t>
            </a:r>
            <a:endParaRPr sz="4000" dirty="0">
              <a:solidFill>
                <a:schemeClr val="bg1"/>
              </a:solidFill>
              <a:latin typeface="Calibri Light"/>
            </a:endParaRPr>
          </a:p>
        </p:txBody>
      </p:sp>
      <p:sp>
        <p:nvSpPr>
          <p:cNvPr id="4" name="Rectángulo 3">
            <a:extLst>
              <a:ext uri="{FF2B5EF4-FFF2-40B4-BE49-F238E27FC236}">
                <a16:creationId xmlns:a16="http://schemas.microsoft.com/office/drawing/2014/main" id="{35B3048B-ADE4-4AAF-B6D9-53FCCCFD9ED0}"/>
              </a:ext>
            </a:extLst>
          </p:cNvPr>
          <p:cNvSpPr/>
          <p:nvPr/>
        </p:nvSpPr>
        <p:spPr>
          <a:xfrm>
            <a:off x="376039" y="1699838"/>
            <a:ext cx="8082001" cy="4622356"/>
          </a:xfrm>
          <a:prstGeom prst="rect">
            <a:avLst/>
          </a:prstGeom>
        </p:spPr>
        <p:txBody>
          <a:bodyPr wrap="square">
            <a:spAutoFit/>
          </a:bodyPr>
          <a:lstStyle/>
          <a:p>
            <a:pPr marL="342900" lvl="0" indent="-342900" algn="just">
              <a:lnSpc>
                <a:spcPct val="107000"/>
              </a:lnSpc>
              <a:buFont typeface="+mj-lt"/>
              <a:buAutoNum type="arabicPeriod"/>
            </a:pPr>
            <a:r>
              <a:rPr lang="es-CO" sz="2000" b="1" dirty="0">
                <a:latin typeface="Calibri" panose="020F0502020204030204" pitchFamily="34" charset="0"/>
                <a:ea typeface="Calibri" panose="020F0502020204030204" pitchFamily="34" charset="0"/>
                <a:cs typeface="Arial" panose="020B0604020202020204" pitchFamily="34" charset="0"/>
              </a:rPr>
              <a:t>CANAL DE ACCESO PRESENCIAL:</a:t>
            </a:r>
            <a:r>
              <a:rPr lang="es-CO" sz="2000" dirty="0">
                <a:latin typeface="Calibri" panose="020F0502020204030204" pitchFamily="34" charset="0"/>
                <a:ea typeface="Calibri" panose="020F0502020204030204" pitchFamily="34" charset="0"/>
                <a:cs typeface="Arial" panose="020B0604020202020204" pitchFamily="34" charset="0"/>
              </a:rPr>
              <a:t> </a:t>
            </a:r>
          </a:p>
          <a:p>
            <a:pPr lvl="0" algn="just">
              <a:lnSpc>
                <a:spcPct val="107000"/>
              </a:lnSpc>
            </a:pPr>
            <a:r>
              <a:rPr lang="es-CO" sz="2000" dirty="0">
                <a:latin typeface="Calibri" panose="020F0502020204030204" pitchFamily="34" charset="0"/>
                <a:ea typeface="Calibri" panose="020F0502020204030204" pitchFamily="34" charset="0"/>
                <a:cs typeface="Arial" panose="020B0604020202020204" pitchFamily="34" charset="0"/>
              </a:rPr>
              <a:t>Incluye  las instalaciones  físicas de la Fiscalía General de la Nación que prestan un servicio al usuario cuando este acude directamente a nuestras </a:t>
            </a:r>
            <a:r>
              <a:rPr lang="es-CO" sz="2000" dirty="0">
                <a:solidFill>
                  <a:schemeClr val="tx1"/>
                </a:solidFill>
                <a:latin typeface="Calibri" panose="020F0502020204030204" pitchFamily="34" charset="0"/>
                <a:ea typeface="Calibri" panose="020F0502020204030204" pitchFamily="34" charset="0"/>
                <a:cs typeface="Arial" panose="020B0604020202020204" pitchFamily="34" charset="0"/>
              </a:rPr>
              <a:t>sedes. </a:t>
            </a:r>
            <a:r>
              <a:rPr lang="es-CO" sz="2000" dirty="0">
                <a:latin typeface="Calibri" panose="020F0502020204030204" pitchFamily="34" charset="0"/>
                <a:ea typeface="Calibri" panose="020F0502020204030204" pitchFamily="34" charset="0"/>
                <a:cs typeface="Arial" panose="020B0604020202020204" pitchFamily="34" charset="0"/>
              </a:rPr>
              <a:t>  En este canal  encontramos  las siguientes dependencias: </a:t>
            </a:r>
            <a:r>
              <a:rPr lang="es-ES" sz="2000" dirty="0">
                <a:latin typeface="Calibri" panose="020F0502020204030204" pitchFamily="34" charset="0"/>
                <a:ea typeface="Calibri" panose="020F0502020204030204" pitchFamily="34" charset="0"/>
                <a:cs typeface="Arial" panose="020B0604020202020204" pitchFamily="34" charset="0"/>
              </a:rPr>
              <a:t>CAPIV, CAIVAS, CAV, CAVIF, SAU y CAF</a:t>
            </a:r>
          </a:p>
          <a:p>
            <a:pPr algn="just">
              <a:lnSpc>
                <a:spcPct val="107000"/>
              </a:lnSpc>
            </a:pPr>
            <a:r>
              <a:rPr lang="es-CO" sz="2000" dirty="0">
                <a:latin typeface="Calibri" panose="020F0502020204030204" pitchFamily="34" charset="0"/>
                <a:ea typeface="Calibri" panose="020F0502020204030204" pitchFamily="34" charset="0"/>
                <a:cs typeface="Arial" panose="020B0604020202020204" pitchFamily="34" charset="0"/>
              </a:rPr>
              <a:t>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s-CO" sz="2000" b="1" dirty="0">
                <a:latin typeface="Calibri" panose="020F0502020204030204" pitchFamily="34" charset="0"/>
                <a:ea typeface="Calibri" panose="020F0502020204030204" pitchFamily="34" charset="0"/>
                <a:cs typeface="Arial" panose="020B0604020202020204" pitchFamily="34" charset="0"/>
              </a:rPr>
              <a:t>2.  CANAL DE ACCESO VIRTUAL- </a:t>
            </a:r>
            <a:r>
              <a:rPr lang="es-CO" sz="2000" dirty="0">
                <a:latin typeface="Calibri" panose="020F0502020204030204" pitchFamily="34" charset="0"/>
                <a:ea typeface="Calibri" panose="020F0502020204030204" pitchFamily="34" charset="0"/>
                <a:cs typeface="Arial" panose="020B0604020202020204" pitchFamily="34" charset="0"/>
              </a:rPr>
              <a:t>Aplicativo </a:t>
            </a:r>
            <a:r>
              <a:rPr lang="es-CO" sz="2000" b="1" dirty="0">
                <a:latin typeface="Calibri" panose="020F0502020204030204" pitchFamily="34" charset="0"/>
                <a:ea typeface="Calibri" panose="020F0502020204030204" pitchFamily="34" charset="0"/>
                <a:cs typeface="Arial" panose="020B0604020202020204" pitchFamily="34" charset="0"/>
              </a:rPr>
              <a:t> ¡ADenunciar! </a:t>
            </a:r>
            <a:r>
              <a:rPr lang="es-CO" sz="2000" dirty="0">
                <a:latin typeface="Calibri" panose="020F0502020204030204" pitchFamily="34" charset="0"/>
                <a:ea typeface="Calibri" panose="020F0502020204030204" pitchFamily="34" charset="0"/>
                <a:cs typeface="Arial" panose="020B0604020202020204" pitchFamily="34" charset="0"/>
              </a:rPr>
              <a:t>Sistema al que puede acceder la ciudadanía por Internet o descargando la respectiva aplicación, con el fin de interponer denuncias de manera virtual para algunos tipos penales y modalidades.</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s-CO" sz="2000" b="1" dirty="0">
                <a:latin typeface="Calibri" panose="020F0502020204030204" pitchFamily="34" charset="0"/>
                <a:ea typeface="Calibri" panose="020F0502020204030204" pitchFamily="34" charset="0"/>
                <a:cs typeface="Times New Roman" panose="02020603050405020304" pitchFamily="18" charset="0"/>
              </a:rPr>
              <a:t>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s-CO" sz="2000" b="1" dirty="0">
                <a:latin typeface="Calibri" panose="020F0502020204030204" pitchFamily="34" charset="0"/>
                <a:ea typeface="Calibri" panose="020F0502020204030204" pitchFamily="34" charset="0"/>
                <a:cs typeface="Arial" panose="020B0604020202020204" pitchFamily="34" charset="0"/>
              </a:rPr>
              <a:t>3. CANAL DE ACCESO TELEFÓNICO</a:t>
            </a:r>
            <a:r>
              <a:rPr lang="es-CO" sz="2000" dirty="0">
                <a:latin typeface="Calibri" panose="020F0502020204030204" pitchFamily="34" charset="0"/>
                <a:ea typeface="Calibri" panose="020F0502020204030204" pitchFamily="34" charset="0"/>
                <a:cs typeface="Arial" panose="020B0604020202020204" pitchFamily="34" charset="0"/>
              </a:rPr>
              <a:t> -  </a:t>
            </a:r>
            <a:r>
              <a:rPr lang="es-CO" sz="2000" b="1" dirty="0">
                <a:latin typeface="Calibri" panose="020F0502020204030204" pitchFamily="34" charset="0"/>
                <a:ea typeface="Calibri" panose="020F0502020204030204" pitchFamily="34" charset="0"/>
                <a:cs typeface="Arial" panose="020B0604020202020204" pitchFamily="34" charset="0"/>
              </a:rPr>
              <a:t>Centro de Contacto</a:t>
            </a:r>
          </a:p>
          <a:p>
            <a:pPr lvl="0" algn="just">
              <a:lnSpc>
                <a:spcPct val="107000"/>
              </a:lnSpc>
            </a:pP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s-CO" sz="2000" b="1" dirty="0">
                <a:latin typeface="Calibri" panose="020F0502020204030204" pitchFamily="34" charset="0"/>
                <a:ea typeface="Calibri" panose="020F0502020204030204" pitchFamily="34" charset="0"/>
                <a:cs typeface="Arial" panose="020B0604020202020204" pitchFamily="34" charset="0"/>
              </a:rPr>
              <a:t>4. CANAL DE ACCESO ESCRITO  - </a:t>
            </a:r>
            <a:r>
              <a:rPr lang="es-CO" sz="2000" dirty="0">
                <a:latin typeface="Calibri" panose="020F0502020204030204" pitchFamily="34" charset="0"/>
                <a:ea typeface="Calibri" panose="020F0502020204030204" pitchFamily="34" charset="0"/>
                <a:cs typeface="Arial" panose="020B0604020202020204" pitchFamily="34" charset="0"/>
              </a:rPr>
              <a:t>Ventanilla Única de Correspondencia</a:t>
            </a:r>
            <a:endParaRPr lang="es-CO"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1EF4483C-DE21-4A53-B1E5-98B7ADF2C3FD}"/>
              </a:ext>
            </a:extLst>
          </p:cNvPr>
          <p:cNvPicPr>
            <a:picLocks noChangeAspect="1"/>
          </p:cNvPicPr>
          <p:nvPr/>
        </p:nvPicPr>
        <p:blipFill>
          <a:blip r:embed="rId3"/>
          <a:stretch>
            <a:fillRect/>
          </a:stretch>
        </p:blipFill>
        <p:spPr>
          <a:xfrm>
            <a:off x="8458040" y="2249048"/>
            <a:ext cx="3598493" cy="3349894"/>
          </a:xfrm>
          <a:prstGeom prst="rect">
            <a:avLst/>
          </a:prstGeom>
        </p:spPr>
      </p:pic>
    </p:spTree>
    <p:extLst>
      <p:ext uri="{BB962C8B-B14F-4D97-AF65-F5344CB8AC3E}">
        <p14:creationId xmlns:p14="http://schemas.microsoft.com/office/powerpoint/2010/main" val="40113481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stretch>
            <a:fillRect/>
          </a:stretch>
        </p:blipFill>
        <p:spPr>
          <a:xfrm>
            <a:off x="0" y="23446"/>
            <a:ext cx="12189461" cy="6858000"/>
          </a:xfrm>
          <a:prstGeom prst="rect">
            <a:avLst/>
          </a:prstGeom>
          <a:ln w="12700">
            <a:miter lim="400000"/>
          </a:ln>
        </p:spPr>
      </p:pic>
      <p:pic>
        <p:nvPicPr>
          <p:cNvPr id="143" name="Imagen 5" descr="Imagen 5"/>
          <p:cNvPicPr>
            <a:picLocks noChangeAspect="1"/>
          </p:cNvPicPr>
          <p:nvPr/>
        </p:nvPicPr>
        <p:blipFill>
          <a:blip r:embed="rId3"/>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pPr algn="ctr"/>
            <a:r>
              <a:rPr lang="es-CO" sz="2400" dirty="0"/>
              <a:t>ESTRATEGIAS IMPLEMENTADAS EN LOS CANALES DE ACCESO PARA MEJORAR LA ATENCIÓN AL USUARIO  </a:t>
            </a:r>
            <a:endParaRPr sz="2400" dirty="0"/>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30883" y="241450"/>
            <a:ext cx="10901562"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algn="ctr"/>
            <a:r>
              <a:rPr lang="es-CO" sz="4000" dirty="0">
                <a:solidFill>
                  <a:schemeClr val="bg1"/>
                </a:solidFill>
                <a:latin typeface="Calibri Light"/>
              </a:rPr>
              <a:t>1. CANAL PRESENCIAL: NUEVO MODELO DE ATENCIÓN </a:t>
            </a:r>
            <a:endParaRPr sz="4000" dirty="0">
              <a:solidFill>
                <a:schemeClr val="bg1"/>
              </a:solidFill>
              <a:latin typeface="Calibri Light"/>
            </a:endParaRPr>
          </a:p>
        </p:txBody>
      </p:sp>
      <p:sp>
        <p:nvSpPr>
          <p:cNvPr id="20" name="Marcador de texto 19">
            <a:extLst>
              <a:ext uri="{FF2B5EF4-FFF2-40B4-BE49-F238E27FC236}">
                <a16:creationId xmlns:a16="http://schemas.microsoft.com/office/drawing/2014/main" id="{81868CB6-9FF0-4773-B5B5-F8B003FF5E38}"/>
              </a:ext>
            </a:extLst>
          </p:cNvPr>
          <p:cNvSpPr>
            <a:spLocks noGrp="1"/>
          </p:cNvSpPr>
          <p:nvPr>
            <p:ph type="body" idx="1"/>
          </p:nvPr>
        </p:nvSpPr>
        <p:spPr>
          <a:xfrm>
            <a:off x="330883" y="3081129"/>
            <a:ext cx="11022917" cy="3535421"/>
          </a:xfrm>
        </p:spPr>
        <p:txBody>
          <a:bodyPr>
            <a:normAutofit/>
          </a:bodyPr>
          <a:lstStyle/>
          <a:p>
            <a:pPr marL="0" indent="0" algn="just">
              <a:buNone/>
            </a:pPr>
            <a:endParaRPr lang="es-ES" dirty="0"/>
          </a:p>
          <a:p>
            <a:pPr marL="0" indent="0" algn="just">
              <a:buNone/>
            </a:pPr>
            <a:endParaRPr lang="es-ES" dirty="0"/>
          </a:p>
          <a:p>
            <a:pPr marL="0" indent="0" algn="just">
              <a:buNone/>
            </a:pPr>
            <a:endParaRPr lang="es-ES" sz="2400" dirty="0"/>
          </a:p>
          <a:p>
            <a:pPr marL="0" indent="0" algn="just">
              <a:buNone/>
            </a:pPr>
            <a:endParaRPr lang="es-ES" sz="2400" dirty="0"/>
          </a:p>
          <a:p>
            <a:pPr marL="0" indent="0" algn="just">
              <a:buNone/>
            </a:pPr>
            <a:r>
              <a:rPr lang="es-ES" sz="2400" dirty="0"/>
              <a:t>Se diseñó un nuevo modelo de atención que funciona en los  </a:t>
            </a:r>
            <a:r>
              <a:rPr lang="es-ES" sz="2400" b="1" dirty="0"/>
              <a:t>“CAF” Centro de Atención de la Fiscalía,</a:t>
            </a:r>
            <a:r>
              <a:rPr lang="es-ES" sz="2400" dirty="0"/>
              <a:t> en el cual se pretende unificar los diferentes modelos con el propósito de brindar una atención oportuna frente a las necesidades y requerimientos del usuario.  </a:t>
            </a:r>
          </a:p>
        </p:txBody>
      </p:sp>
      <p:pic>
        <p:nvPicPr>
          <p:cNvPr id="5" name="Imagen 4">
            <a:extLst>
              <a:ext uri="{FF2B5EF4-FFF2-40B4-BE49-F238E27FC236}">
                <a16:creationId xmlns:a16="http://schemas.microsoft.com/office/drawing/2014/main" id="{F80392AB-24F5-46E7-88D9-53AF2DE5AE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385" y="1608881"/>
            <a:ext cx="7662440" cy="2951544"/>
          </a:xfrm>
          <a:prstGeom prst="rect">
            <a:avLst/>
          </a:prstGeom>
          <a:effectLst>
            <a:glow rad="63500">
              <a:schemeClr val="accent5">
                <a:satMod val="175000"/>
                <a:alpha val="40000"/>
              </a:schemeClr>
            </a:glow>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47176942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30883" y="241450"/>
            <a:ext cx="10901562"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s-CO" sz="4000" dirty="0">
                <a:latin typeface="Calibri Light" panose="020F0302020204030204" pitchFamily="34" charset="0"/>
              </a:rPr>
              <a:t>MEJORAS </a:t>
            </a:r>
            <a:r>
              <a:rPr kumimoji="0" lang="es-CO" sz="4000" b="1" i="0" u="none" strike="noStrike" kern="0" cap="none" spc="0" normalizeH="0" baseline="0" noProof="0" dirty="0">
                <a:ln>
                  <a:noFill/>
                </a:ln>
                <a:solidFill>
                  <a:srgbClr val="FFFFFF"/>
                </a:solidFill>
                <a:effectLst/>
                <a:uLnTx/>
                <a:uFillTx/>
                <a:latin typeface="Calibri Light" panose="020F0302020204030204" pitchFamily="34" charset="0"/>
                <a:sym typeface="Century Gothic"/>
              </a:rPr>
              <a:t>NUEVO MODELO DE ATENCIÓN </a:t>
            </a:r>
            <a:endParaRPr kumimoji="0" sz="4000" b="1" i="0" u="none" strike="noStrike" kern="0" cap="none" spc="0" normalizeH="0" baseline="0" noProof="0" dirty="0">
              <a:ln>
                <a:noFill/>
              </a:ln>
              <a:solidFill>
                <a:srgbClr val="FFFFFF"/>
              </a:solidFill>
              <a:effectLst/>
              <a:uLnTx/>
              <a:uFillTx/>
              <a:latin typeface="Calibri Light" panose="020F0302020204030204" pitchFamily="34" charset="0"/>
              <a:sym typeface="Century Gothic"/>
            </a:endParaRPr>
          </a:p>
        </p:txBody>
      </p:sp>
      <p:sp>
        <p:nvSpPr>
          <p:cNvPr id="20" name="Marcador de texto 19">
            <a:extLst>
              <a:ext uri="{FF2B5EF4-FFF2-40B4-BE49-F238E27FC236}">
                <a16:creationId xmlns:a16="http://schemas.microsoft.com/office/drawing/2014/main" id="{81868CB6-9FF0-4773-B5B5-F8B003FF5E38}"/>
              </a:ext>
            </a:extLst>
          </p:cNvPr>
          <p:cNvSpPr>
            <a:spLocks noGrp="1"/>
          </p:cNvSpPr>
          <p:nvPr>
            <p:ph type="body" idx="1"/>
          </p:nvPr>
        </p:nvSpPr>
        <p:spPr>
          <a:xfrm>
            <a:off x="452238" y="1580444"/>
            <a:ext cx="10901562" cy="4820356"/>
          </a:xfrm>
        </p:spPr>
        <p:txBody>
          <a:bodyPr>
            <a:normAutofit/>
          </a:bodyPr>
          <a:lstStyle/>
          <a:p>
            <a:pPr marL="0" indent="0">
              <a:buNone/>
            </a:pPr>
            <a:endParaRPr lang="es-ES" b="1" dirty="0"/>
          </a:p>
          <a:p>
            <a:pPr>
              <a:buFont typeface="Wingdings" panose="05000000000000000000" pitchFamily="2" charset="2"/>
              <a:buChar char="ü"/>
            </a:pPr>
            <a:r>
              <a:rPr lang="es-ES" sz="3200" dirty="0"/>
              <a:t>Atención y orientación de acuerdo  </a:t>
            </a:r>
          </a:p>
          <a:p>
            <a:pPr marL="0" indent="0">
              <a:buNone/>
            </a:pPr>
            <a:r>
              <a:rPr lang="es-ES" sz="3200" dirty="0"/>
              <a:t>con el requerimiento de su </a:t>
            </a:r>
          </a:p>
          <a:p>
            <a:pPr marL="0" indent="0">
              <a:buNone/>
            </a:pPr>
            <a:r>
              <a:rPr lang="es-CO" sz="3200" dirty="0"/>
              <a:t>interés . Esto se logra por  los </a:t>
            </a:r>
          </a:p>
          <a:p>
            <a:pPr marL="0" indent="0">
              <a:buNone/>
            </a:pPr>
            <a:r>
              <a:rPr lang="es-CO" sz="3200" dirty="0"/>
              <a:t> nuevos roles implementados en</a:t>
            </a:r>
          </a:p>
          <a:p>
            <a:pPr marL="0" indent="0">
              <a:buNone/>
            </a:pPr>
            <a:r>
              <a:rPr lang="es-CO" sz="3200" dirty="0"/>
              <a:t>el modelo</a:t>
            </a:r>
            <a:r>
              <a:rPr lang="es-CO" sz="3200" b="1" dirty="0"/>
              <a:t>. </a:t>
            </a:r>
          </a:p>
        </p:txBody>
      </p:sp>
      <p:pic>
        <p:nvPicPr>
          <p:cNvPr id="5" name="Imagen 4" descr="Resultado de imagen para imagenes de buena atenciÃ³n al usuario o'cliente">
            <a:extLst>
              <a:ext uri="{FF2B5EF4-FFF2-40B4-BE49-F238E27FC236}">
                <a16:creationId xmlns:a16="http://schemas.microsoft.com/office/drawing/2014/main" id="{A470BBC9-8B10-4713-A6D3-24595D6B27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17026" y="2146852"/>
            <a:ext cx="4722736" cy="3524743"/>
          </a:xfrm>
          <a:prstGeom prst="rect">
            <a:avLst/>
          </a:prstGeom>
          <a:noFill/>
          <a:ln>
            <a:solidFill>
              <a:srgbClr val="FFFF00"/>
            </a:solidFill>
          </a:ln>
          <a:effectLst>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9360260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266580" y="410940"/>
            <a:ext cx="1167706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pPr algn="ctr"/>
            <a:r>
              <a:rPr lang="es-CO" dirty="0">
                <a:solidFill>
                  <a:schemeClr val="bg1"/>
                </a:solidFill>
                <a:latin typeface="Calibri Light"/>
                <a:sym typeface="Calibri Light"/>
              </a:rPr>
              <a:t>MEJORAS  MODELO DE ATENCIÓN : ROLES DEL NUEVO MODELO </a:t>
            </a:r>
            <a:endParaRPr dirty="0">
              <a:solidFill>
                <a:schemeClr val="bg1"/>
              </a:solidFill>
              <a:latin typeface="Calibri Light"/>
              <a:sym typeface="Calibri Light"/>
            </a:endParaRPr>
          </a:p>
        </p:txBody>
      </p:sp>
      <p:sp>
        <p:nvSpPr>
          <p:cNvPr id="8" name="CuadroTexto 7">
            <a:extLst>
              <a:ext uri="{FF2B5EF4-FFF2-40B4-BE49-F238E27FC236}">
                <a16:creationId xmlns:a16="http://schemas.microsoft.com/office/drawing/2014/main" id="{0428AFBC-771E-4047-A450-CB7E99CEBC6F}"/>
              </a:ext>
            </a:extLst>
          </p:cNvPr>
          <p:cNvSpPr txBox="1"/>
          <p:nvPr/>
        </p:nvSpPr>
        <p:spPr>
          <a:xfrm>
            <a:off x="6337524" y="4392720"/>
            <a:ext cx="1362091" cy="307777"/>
          </a:xfrm>
          <a:prstGeom prst="rect">
            <a:avLst/>
          </a:prstGeom>
          <a:noFill/>
        </p:spPr>
        <p:txBody>
          <a:bodyPr wrap="square" rtlCol="0">
            <a:spAutoFit/>
          </a:bodyPr>
          <a:lstStyle/>
          <a:p>
            <a:pPr algn="ctr"/>
            <a:r>
              <a:rPr lang="es-CO" sz="1400" b="1" dirty="0">
                <a:latin typeface="Century Gothic" panose="020B0502020202020204" pitchFamily="34" charset="0"/>
              </a:rPr>
              <a:t>Orientador</a:t>
            </a:r>
          </a:p>
        </p:txBody>
      </p:sp>
      <p:sp>
        <p:nvSpPr>
          <p:cNvPr id="9" name="Llamada rectangular 43">
            <a:extLst>
              <a:ext uri="{FF2B5EF4-FFF2-40B4-BE49-F238E27FC236}">
                <a16:creationId xmlns:a16="http://schemas.microsoft.com/office/drawing/2014/main" id="{9C79E5AE-9339-4799-9BF0-F4A9D845C76A}"/>
              </a:ext>
            </a:extLst>
          </p:cNvPr>
          <p:cNvSpPr/>
          <p:nvPr/>
        </p:nvSpPr>
        <p:spPr>
          <a:xfrm>
            <a:off x="8309483" y="1596271"/>
            <a:ext cx="3732461" cy="1599539"/>
          </a:xfrm>
          <a:prstGeom prst="wedgeRectCallout">
            <a:avLst>
              <a:gd name="adj1" fmla="val -56932"/>
              <a:gd name="adj2" fmla="val -16289"/>
            </a:avLst>
          </a:prstGeom>
          <a:ln w="3175"/>
        </p:spPr>
        <p:style>
          <a:lnRef idx="2">
            <a:schemeClr val="accent1"/>
          </a:lnRef>
          <a:fillRef idx="1">
            <a:schemeClr val="lt1"/>
          </a:fillRef>
          <a:effectRef idx="0">
            <a:schemeClr val="accent1"/>
          </a:effectRef>
          <a:fontRef idx="minor">
            <a:schemeClr val="dk1"/>
          </a:fontRef>
        </p:style>
        <p:txBody>
          <a:bodyPr lIns="72000" tIns="0" rIns="72000" bIns="0" rtlCol="0" anchor="ctr"/>
          <a:lstStyle/>
          <a:p>
            <a:pPr marL="171450" indent="-171450" algn="just">
              <a:buFont typeface="Arial" panose="020B0604020202020204" pitchFamily="34" charset="0"/>
              <a:buChar char="•"/>
            </a:pPr>
            <a:r>
              <a:rPr lang="es-CO" sz="1100" dirty="0">
                <a:latin typeface="Century Gothic" panose="020B0502020202020204" pitchFamily="34" charset="0"/>
              </a:rPr>
              <a:t>Suministra información acerca de servicios de la FGN y oferta de servicios de su región.</a:t>
            </a:r>
          </a:p>
          <a:p>
            <a:pPr marL="171450" indent="-171450" algn="just">
              <a:buFont typeface="Arial" panose="020B0604020202020204" pitchFamily="34" charset="0"/>
              <a:buChar char="•"/>
            </a:pPr>
            <a:r>
              <a:rPr lang="es-CO" sz="1100" dirty="0">
                <a:latin typeface="Century Gothic" panose="020B0502020202020204" pitchFamily="34" charset="0"/>
              </a:rPr>
              <a:t>Requisitos para obtener un servicio de la entidad</a:t>
            </a:r>
          </a:p>
          <a:p>
            <a:pPr marL="171450" indent="-171450" algn="just">
              <a:buFont typeface="Arial" panose="020B0604020202020204" pitchFamily="34" charset="0"/>
              <a:buChar char="•"/>
            </a:pPr>
            <a:r>
              <a:rPr lang="es-CO" sz="1100" dirty="0">
                <a:latin typeface="Century Gothic" panose="020B0502020202020204" pitchFamily="34" charset="0"/>
              </a:rPr>
              <a:t>Brindar información acerca de los canales de atención</a:t>
            </a:r>
          </a:p>
          <a:p>
            <a:pPr marL="171450" indent="-171450" algn="just">
              <a:buFont typeface="Arial" panose="020B0604020202020204" pitchFamily="34" charset="0"/>
              <a:buChar char="•"/>
            </a:pPr>
            <a:r>
              <a:rPr lang="es-CO" sz="1100" dirty="0">
                <a:latin typeface="Century Gothic" panose="020B0502020202020204" pitchFamily="34" charset="0"/>
              </a:rPr>
              <a:t>Recepción de PQRS presencial – verbal</a:t>
            </a:r>
          </a:p>
          <a:p>
            <a:pPr marL="171450" indent="-171450" algn="just">
              <a:buFont typeface="Arial" panose="020B0604020202020204" pitchFamily="34" charset="0"/>
              <a:buChar char="•"/>
            </a:pPr>
            <a:r>
              <a:rPr lang="es-CO" sz="1100" dirty="0">
                <a:latin typeface="Century Gothic" panose="020B0502020202020204" pitchFamily="34" charset="0"/>
              </a:rPr>
              <a:t>Recibe Asesora al usuario en la utilización del modulo de autogestión.</a:t>
            </a:r>
          </a:p>
        </p:txBody>
      </p:sp>
      <p:sp>
        <p:nvSpPr>
          <p:cNvPr id="10" name="Llamada rectangular 44">
            <a:extLst>
              <a:ext uri="{FF2B5EF4-FFF2-40B4-BE49-F238E27FC236}">
                <a16:creationId xmlns:a16="http://schemas.microsoft.com/office/drawing/2014/main" id="{8A585157-3083-4735-AE71-077F07AA713F}"/>
              </a:ext>
            </a:extLst>
          </p:cNvPr>
          <p:cNvSpPr/>
          <p:nvPr/>
        </p:nvSpPr>
        <p:spPr>
          <a:xfrm>
            <a:off x="8238939" y="5097814"/>
            <a:ext cx="3819866" cy="1623398"/>
          </a:xfrm>
          <a:prstGeom prst="wedgeRectCallout">
            <a:avLst>
              <a:gd name="adj1" fmla="val -60689"/>
              <a:gd name="adj2" fmla="val -25021"/>
            </a:avLst>
          </a:prstGeom>
          <a:ln w="3175"/>
        </p:spPr>
        <p:style>
          <a:lnRef idx="2">
            <a:schemeClr val="accent1"/>
          </a:lnRef>
          <a:fillRef idx="1">
            <a:schemeClr val="lt1"/>
          </a:fillRef>
          <a:effectRef idx="0">
            <a:schemeClr val="accent1"/>
          </a:effectRef>
          <a:fontRef idx="minor">
            <a:schemeClr val="dk1"/>
          </a:fontRef>
        </p:style>
        <p:txBody>
          <a:bodyPr lIns="72000" tIns="0" rIns="72000" bIns="0" rtlCol="0" anchor="ctr"/>
          <a:lstStyle/>
          <a:p>
            <a:pPr marL="171450" indent="-171450" algn="just">
              <a:buFont typeface="Arial" panose="020B0604020202020204" pitchFamily="34" charset="0"/>
              <a:buChar char="•"/>
            </a:pPr>
            <a:r>
              <a:rPr lang="es-CO" sz="1100" dirty="0">
                <a:latin typeface="Century Gothic" panose="020B0502020202020204" pitchFamily="34" charset="0"/>
              </a:rPr>
              <a:t>Escucha el relato de los hechos.</a:t>
            </a:r>
          </a:p>
          <a:p>
            <a:pPr marL="171450" indent="-171450" algn="just">
              <a:buFont typeface="Arial" panose="020B0604020202020204" pitchFamily="34" charset="0"/>
              <a:buChar char="•"/>
            </a:pPr>
            <a:r>
              <a:rPr lang="es-CO" sz="1100" dirty="0">
                <a:latin typeface="Century Gothic" panose="020B0502020202020204" pitchFamily="34" charset="0"/>
              </a:rPr>
              <a:t>Registra la información de manera adecuada en el sistema de información.</a:t>
            </a:r>
          </a:p>
          <a:p>
            <a:pPr marL="171450" indent="-171450" algn="just">
              <a:buFont typeface="Arial" panose="020B0604020202020204" pitchFamily="34" charset="0"/>
              <a:buChar char="•"/>
            </a:pPr>
            <a:r>
              <a:rPr lang="es-CO" sz="1100" dirty="0">
                <a:latin typeface="Century Gothic" panose="020B0502020202020204" pitchFamily="34" charset="0"/>
              </a:rPr>
              <a:t>Informa derechos de las víctimas. </a:t>
            </a:r>
          </a:p>
          <a:p>
            <a:pPr marL="171450" indent="-171450" algn="just">
              <a:buFont typeface="Arial" panose="020B0604020202020204" pitchFamily="34" charset="0"/>
              <a:buChar char="•"/>
            </a:pPr>
            <a:r>
              <a:rPr lang="es-CO" sz="1100" dirty="0">
                <a:latin typeface="Century Gothic" panose="020B0502020202020204" pitchFamily="34" charset="0"/>
              </a:rPr>
              <a:t>Identifica si se requiere articulación con otras entidades, de ser así, remite.</a:t>
            </a:r>
          </a:p>
          <a:p>
            <a:pPr marL="171450" indent="-171450" algn="just">
              <a:buFont typeface="Arial" panose="020B0604020202020204" pitchFamily="34" charset="0"/>
              <a:buChar char="•"/>
            </a:pPr>
            <a:r>
              <a:rPr lang="es-CO" sz="1100" dirty="0">
                <a:latin typeface="Century Gothic" panose="020B0502020202020204" pitchFamily="34" charset="0"/>
              </a:rPr>
              <a:t>Anexa información en expediente digital</a:t>
            </a:r>
          </a:p>
        </p:txBody>
      </p:sp>
      <p:pic>
        <p:nvPicPr>
          <p:cNvPr id="11" name="Picture 8" descr="Image result for IMAGENES DE  DIGITADOR ANIMADAS">
            <a:extLst>
              <a:ext uri="{FF2B5EF4-FFF2-40B4-BE49-F238E27FC236}">
                <a16:creationId xmlns:a16="http://schemas.microsoft.com/office/drawing/2014/main" id="{46928618-F648-4FED-BD3A-1E75A10B34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982" y="3469665"/>
            <a:ext cx="1362091" cy="97078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A4AF3AAB-B592-4198-BD17-FC259C1DAADC}"/>
              </a:ext>
            </a:extLst>
          </p:cNvPr>
          <p:cNvPicPr>
            <a:picLocks noChangeAspect="1"/>
          </p:cNvPicPr>
          <p:nvPr/>
        </p:nvPicPr>
        <p:blipFill>
          <a:blip r:embed="rId4"/>
          <a:stretch>
            <a:fillRect/>
          </a:stretch>
        </p:blipFill>
        <p:spPr>
          <a:xfrm>
            <a:off x="6141666" y="5097814"/>
            <a:ext cx="1661986" cy="1398735"/>
          </a:xfrm>
          <a:prstGeom prst="rect">
            <a:avLst/>
          </a:prstGeom>
        </p:spPr>
      </p:pic>
      <p:sp>
        <p:nvSpPr>
          <p:cNvPr id="13" name="CuadroTexto 12">
            <a:extLst>
              <a:ext uri="{FF2B5EF4-FFF2-40B4-BE49-F238E27FC236}">
                <a16:creationId xmlns:a16="http://schemas.microsoft.com/office/drawing/2014/main" id="{9DC546E3-23DA-4F1E-AC49-9DE37296493D}"/>
              </a:ext>
            </a:extLst>
          </p:cNvPr>
          <p:cNvSpPr txBox="1"/>
          <p:nvPr/>
        </p:nvSpPr>
        <p:spPr>
          <a:xfrm>
            <a:off x="5793248" y="6508116"/>
            <a:ext cx="2013817" cy="307777"/>
          </a:xfrm>
          <a:prstGeom prst="rect">
            <a:avLst/>
          </a:prstGeom>
          <a:noFill/>
        </p:spPr>
        <p:txBody>
          <a:bodyPr wrap="square" rtlCol="0">
            <a:spAutoFit/>
          </a:bodyPr>
          <a:lstStyle/>
          <a:p>
            <a:pPr algn="ctr"/>
            <a:r>
              <a:rPr lang="es-CO" sz="1400" b="1" dirty="0">
                <a:latin typeface="Century Gothic" panose="020B0502020202020204" pitchFamily="34" charset="0"/>
              </a:rPr>
              <a:t>Receptor</a:t>
            </a:r>
          </a:p>
        </p:txBody>
      </p:sp>
      <p:sp>
        <p:nvSpPr>
          <p:cNvPr id="14" name="Rectángulo redondeado 52">
            <a:extLst>
              <a:ext uri="{FF2B5EF4-FFF2-40B4-BE49-F238E27FC236}">
                <a16:creationId xmlns:a16="http://schemas.microsoft.com/office/drawing/2014/main" id="{183B4FEB-4612-4A88-8A8B-42821278F455}"/>
              </a:ext>
            </a:extLst>
          </p:cNvPr>
          <p:cNvSpPr/>
          <p:nvPr/>
        </p:nvSpPr>
        <p:spPr>
          <a:xfrm>
            <a:off x="6008440" y="5015893"/>
            <a:ext cx="1800000" cy="180000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7C8DDAD-EBC7-4684-9734-B1575BE85F64}"/>
              </a:ext>
            </a:extLst>
          </p:cNvPr>
          <p:cNvSpPr txBox="1"/>
          <p:nvPr/>
        </p:nvSpPr>
        <p:spPr>
          <a:xfrm>
            <a:off x="6022421" y="2750829"/>
            <a:ext cx="2087967" cy="307777"/>
          </a:xfrm>
          <a:prstGeom prst="rect">
            <a:avLst/>
          </a:prstGeom>
          <a:noFill/>
        </p:spPr>
        <p:txBody>
          <a:bodyPr wrap="square" rtlCol="0">
            <a:spAutoFit/>
          </a:bodyPr>
          <a:lstStyle/>
          <a:p>
            <a:pPr algn="ctr"/>
            <a:r>
              <a:rPr lang="es-CO" sz="1400" b="1" dirty="0">
                <a:latin typeface="Century Gothic" panose="020B0502020202020204" pitchFamily="34" charset="0"/>
              </a:rPr>
              <a:t>Informador</a:t>
            </a:r>
          </a:p>
        </p:txBody>
      </p:sp>
      <p:pic>
        <p:nvPicPr>
          <p:cNvPr id="16" name="Imagen 15">
            <a:extLst>
              <a:ext uri="{FF2B5EF4-FFF2-40B4-BE49-F238E27FC236}">
                <a16:creationId xmlns:a16="http://schemas.microsoft.com/office/drawing/2014/main" id="{84B8D01B-D7EF-478F-868F-356BE3B467AB}"/>
              </a:ext>
            </a:extLst>
          </p:cNvPr>
          <p:cNvPicPr>
            <a:picLocks noChangeAspect="1"/>
          </p:cNvPicPr>
          <p:nvPr/>
        </p:nvPicPr>
        <p:blipFill>
          <a:blip r:embed="rId5"/>
          <a:stretch>
            <a:fillRect/>
          </a:stretch>
        </p:blipFill>
        <p:spPr>
          <a:xfrm>
            <a:off x="6337524" y="1607751"/>
            <a:ext cx="1233557" cy="1233557"/>
          </a:xfrm>
          <a:prstGeom prst="rect">
            <a:avLst/>
          </a:prstGeom>
        </p:spPr>
      </p:pic>
      <p:sp>
        <p:nvSpPr>
          <p:cNvPr id="17" name="Rectángulo redondeado 53">
            <a:extLst>
              <a:ext uri="{FF2B5EF4-FFF2-40B4-BE49-F238E27FC236}">
                <a16:creationId xmlns:a16="http://schemas.microsoft.com/office/drawing/2014/main" id="{62807474-5C7D-40C7-B745-3D30B6F3F326}"/>
              </a:ext>
            </a:extLst>
          </p:cNvPr>
          <p:cNvSpPr/>
          <p:nvPr/>
        </p:nvSpPr>
        <p:spPr>
          <a:xfrm>
            <a:off x="6022421" y="1495239"/>
            <a:ext cx="1887139" cy="1572007"/>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p>
        </p:txBody>
      </p:sp>
      <p:sp>
        <p:nvSpPr>
          <p:cNvPr id="18" name="Rectángulo redondeado 54">
            <a:extLst>
              <a:ext uri="{FF2B5EF4-FFF2-40B4-BE49-F238E27FC236}">
                <a16:creationId xmlns:a16="http://schemas.microsoft.com/office/drawing/2014/main" id="{945C0C64-3C71-41A8-8C4C-7E68BCB6647C}"/>
              </a:ext>
            </a:extLst>
          </p:cNvPr>
          <p:cNvSpPr/>
          <p:nvPr/>
        </p:nvSpPr>
        <p:spPr>
          <a:xfrm>
            <a:off x="6313066" y="3340121"/>
            <a:ext cx="1494000" cy="149400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p>
        </p:txBody>
      </p:sp>
      <p:sp>
        <p:nvSpPr>
          <p:cNvPr id="19" name="Llamada rectangular 63">
            <a:extLst>
              <a:ext uri="{FF2B5EF4-FFF2-40B4-BE49-F238E27FC236}">
                <a16:creationId xmlns:a16="http://schemas.microsoft.com/office/drawing/2014/main" id="{C49ED938-439B-4DBD-A629-FB088B7C59F9}"/>
              </a:ext>
            </a:extLst>
          </p:cNvPr>
          <p:cNvSpPr/>
          <p:nvPr/>
        </p:nvSpPr>
        <p:spPr>
          <a:xfrm>
            <a:off x="8195437" y="3414178"/>
            <a:ext cx="3863368" cy="1286320"/>
          </a:xfrm>
          <a:prstGeom prst="wedgeRectCallout">
            <a:avLst>
              <a:gd name="adj1" fmla="val -57726"/>
              <a:gd name="adj2" fmla="val -24180"/>
            </a:avLst>
          </a:prstGeom>
          <a:ln w="3175"/>
        </p:spPr>
        <p:style>
          <a:lnRef idx="2">
            <a:schemeClr val="accent1"/>
          </a:lnRef>
          <a:fillRef idx="1">
            <a:schemeClr val="lt1"/>
          </a:fillRef>
          <a:effectRef idx="0">
            <a:schemeClr val="accent1"/>
          </a:effectRef>
          <a:fontRef idx="minor">
            <a:schemeClr val="dk1"/>
          </a:fontRef>
        </p:style>
        <p:txBody>
          <a:bodyPr lIns="72000" tIns="0" rIns="72000" bIns="0" rtlCol="0" anchor="ctr"/>
          <a:lstStyle/>
          <a:p>
            <a:pPr marL="171450" indent="-171450">
              <a:buFont typeface="Arial" panose="020B0604020202020204" pitchFamily="34" charset="0"/>
              <a:buChar char="•"/>
            </a:pPr>
            <a:r>
              <a:rPr lang="es-CO" sz="1100" dirty="0">
                <a:latin typeface="Century Gothic" panose="020B0502020202020204" pitchFamily="34" charset="0"/>
              </a:rPr>
              <a:t>Analiza la solicitud para determinar si es asunto penal o no.</a:t>
            </a:r>
          </a:p>
          <a:p>
            <a:pPr marL="171450" indent="-171450">
              <a:buFont typeface="Arial" panose="020B0604020202020204" pitchFamily="34" charset="0"/>
              <a:buChar char="•"/>
            </a:pPr>
            <a:r>
              <a:rPr lang="es-CO" sz="1100" dirty="0">
                <a:latin typeface="Century Gothic" panose="020B0502020202020204" pitchFamily="34" charset="0"/>
              </a:rPr>
              <a:t>Identifica y tipifica delito.</a:t>
            </a:r>
          </a:p>
          <a:p>
            <a:pPr marL="171450" indent="-171450">
              <a:buFont typeface="Arial" panose="020B0604020202020204" pitchFamily="34" charset="0"/>
              <a:buChar char="•"/>
            </a:pPr>
            <a:r>
              <a:rPr lang="es-CO" sz="1100" dirty="0">
                <a:latin typeface="Century Gothic" panose="020B0502020202020204" pitchFamily="34" charset="0"/>
              </a:rPr>
              <a:t>Brinda información cuando no es delito penal.</a:t>
            </a:r>
          </a:p>
          <a:p>
            <a:pPr marL="171450" indent="-171450">
              <a:buFont typeface="Arial" panose="020B0604020202020204" pitchFamily="34" charset="0"/>
              <a:buChar char="•"/>
            </a:pPr>
            <a:r>
              <a:rPr lang="es-CO" sz="1100" dirty="0">
                <a:latin typeface="Century Gothic" panose="020B0502020202020204" pitchFamily="34" charset="0"/>
              </a:rPr>
              <a:t>Determina si se requiere de actos urgentes.</a:t>
            </a:r>
          </a:p>
        </p:txBody>
      </p:sp>
      <p:grpSp>
        <p:nvGrpSpPr>
          <p:cNvPr id="21" name="Grupo 20">
            <a:extLst>
              <a:ext uri="{FF2B5EF4-FFF2-40B4-BE49-F238E27FC236}">
                <a16:creationId xmlns:a16="http://schemas.microsoft.com/office/drawing/2014/main" id="{9AF5C7BB-7C0A-48C4-83DC-D6A35CF10759}"/>
              </a:ext>
            </a:extLst>
          </p:cNvPr>
          <p:cNvGrpSpPr/>
          <p:nvPr/>
        </p:nvGrpSpPr>
        <p:grpSpPr>
          <a:xfrm>
            <a:off x="990500" y="1596271"/>
            <a:ext cx="2793397" cy="4494404"/>
            <a:chOff x="5057774" y="1262742"/>
            <a:chExt cx="3248025" cy="3216728"/>
          </a:xfrm>
        </p:grpSpPr>
        <p:pic>
          <p:nvPicPr>
            <p:cNvPr id="22" name="Imagen 21">
              <a:extLst>
                <a:ext uri="{FF2B5EF4-FFF2-40B4-BE49-F238E27FC236}">
                  <a16:creationId xmlns:a16="http://schemas.microsoft.com/office/drawing/2014/main" id="{CC05460D-FBFC-4964-AD2D-B60AB654C153}"/>
                </a:ext>
              </a:extLst>
            </p:cNvPr>
            <p:cNvPicPr>
              <a:picLocks noChangeAspect="1"/>
            </p:cNvPicPr>
            <p:nvPr/>
          </p:nvPicPr>
          <p:blipFill>
            <a:blip r:embed="rId6"/>
            <a:stretch>
              <a:fillRect/>
            </a:stretch>
          </p:blipFill>
          <p:spPr>
            <a:xfrm>
              <a:off x="5057774" y="1262742"/>
              <a:ext cx="3248025" cy="3216728"/>
            </a:xfrm>
            <a:prstGeom prst="rect">
              <a:avLst/>
            </a:prstGeom>
          </p:spPr>
        </p:pic>
        <p:pic>
          <p:nvPicPr>
            <p:cNvPr id="23" name="Picture 2">
              <a:extLst>
                <a:ext uri="{FF2B5EF4-FFF2-40B4-BE49-F238E27FC236}">
                  <a16:creationId xmlns:a16="http://schemas.microsoft.com/office/drawing/2014/main" id="{E3CB79B2-1650-4DF1-9A09-3DB4C62F98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4982" y="2683764"/>
              <a:ext cx="1150853" cy="278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4" name="Grupo 23">
            <a:extLst>
              <a:ext uri="{FF2B5EF4-FFF2-40B4-BE49-F238E27FC236}">
                <a16:creationId xmlns:a16="http://schemas.microsoft.com/office/drawing/2014/main" id="{D7E29AE7-89E3-41E8-9D48-862BD00524F6}"/>
              </a:ext>
            </a:extLst>
          </p:cNvPr>
          <p:cNvGrpSpPr/>
          <p:nvPr/>
        </p:nvGrpSpPr>
        <p:grpSpPr>
          <a:xfrm>
            <a:off x="163712" y="4272926"/>
            <a:ext cx="1228906" cy="2317986"/>
            <a:chOff x="1103229" y="3800929"/>
            <a:chExt cx="1228906" cy="1727037"/>
          </a:xfrm>
        </p:grpSpPr>
        <p:pic>
          <p:nvPicPr>
            <p:cNvPr id="25" name="Imagen 24">
              <a:extLst>
                <a:ext uri="{FF2B5EF4-FFF2-40B4-BE49-F238E27FC236}">
                  <a16:creationId xmlns:a16="http://schemas.microsoft.com/office/drawing/2014/main" id="{7A85D31F-8DD7-4786-950F-767ABB16FF93}"/>
                </a:ext>
              </a:extLst>
            </p:cNvPr>
            <p:cNvPicPr>
              <a:picLocks noChangeAspect="1"/>
            </p:cNvPicPr>
            <p:nvPr/>
          </p:nvPicPr>
          <p:blipFill>
            <a:blip r:embed="rId8"/>
            <a:stretch>
              <a:fillRect/>
            </a:stretch>
          </p:blipFill>
          <p:spPr>
            <a:xfrm>
              <a:off x="1206096" y="3800929"/>
              <a:ext cx="947678" cy="1406065"/>
            </a:xfrm>
            <a:prstGeom prst="rect">
              <a:avLst/>
            </a:prstGeom>
          </p:spPr>
        </p:pic>
        <p:sp>
          <p:nvSpPr>
            <p:cNvPr id="26" name="CuadroTexto 25">
              <a:extLst>
                <a:ext uri="{FF2B5EF4-FFF2-40B4-BE49-F238E27FC236}">
                  <a16:creationId xmlns:a16="http://schemas.microsoft.com/office/drawing/2014/main" id="{8DC82B84-BDB0-4FBE-88EE-6F7FF7176058}"/>
                </a:ext>
              </a:extLst>
            </p:cNvPr>
            <p:cNvSpPr txBox="1"/>
            <p:nvPr/>
          </p:nvSpPr>
          <p:spPr>
            <a:xfrm>
              <a:off x="1103229" y="5220189"/>
              <a:ext cx="1228906" cy="307777"/>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srgbClr val="000000"/>
                  </a:solidFill>
                  <a:effectLst/>
                  <a:uLnTx/>
                  <a:uFillTx/>
                  <a:latin typeface="Century Gothic" panose="020B0502020202020204" pitchFamily="34" charset="0"/>
                  <a:sym typeface="Calibri"/>
                </a:rPr>
                <a:t>Usuario</a:t>
              </a:r>
            </a:p>
          </p:txBody>
        </p:sp>
      </p:grpSp>
      <p:grpSp>
        <p:nvGrpSpPr>
          <p:cNvPr id="27" name="Grupo 26">
            <a:extLst>
              <a:ext uri="{FF2B5EF4-FFF2-40B4-BE49-F238E27FC236}">
                <a16:creationId xmlns:a16="http://schemas.microsoft.com/office/drawing/2014/main" id="{76570C30-E240-48AB-8E98-73CF74E185AF}"/>
              </a:ext>
            </a:extLst>
          </p:cNvPr>
          <p:cNvGrpSpPr/>
          <p:nvPr/>
        </p:nvGrpSpPr>
        <p:grpSpPr>
          <a:xfrm>
            <a:off x="4087756" y="2530627"/>
            <a:ext cx="1423202" cy="1839427"/>
            <a:chOff x="2307461" y="3351581"/>
            <a:chExt cx="1817331" cy="2515085"/>
          </a:xfrm>
        </p:grpSpPr>
        <p:pic>
          <p:nvPicPr>
            <p:cNvPr id="28" name="Imagen 27">
              <a:extLst>
                <a:ext uri="{FF2B5EF4-FFF2-40B4-BE49-F238E27FC236}">
                  <a16:creationId xmlns:a16="http://schemas.microsoft.com/office/drawing/2014/main" id="{D60D6CB6-C43D-42D4-A850-95ECDA2EDBAA}"/>
                </a:ext>
              </a:extLst>
            </p:cNvPr>
            <p:cNvPicPr>
              <a:picLocks noChangeAspect="1"/>
            </p:cNvPicPr>
            <p:nvPr/>
          </p:nvPicPr>
          <p:blipFill>
            <a:blip r:embed="rId9"/>
            <a:stretch>
              <a:fillRect/>
            </a:stretch>
          </p:blipFill>
          <p:spPr>
            <a:xfrm>
              <a:off x="2509630" y="3352802"/>
              <a:ext cx="1615162" cy="2171812"/>
            </a:xfrm>
            <a:prstGeom prst="rect">
              <a:avLst/>
            </a:prstGeom>
          </p:spPr>
        </p:pic>
        <p:sp>
          <p:nvSpPr>
            <p:cNvPr id="29" name="CuadroTexto 28">
              <a:extLst>
                <a:ext uri="{FF2B5EF4-FFF2-40B4-BE49-F238E27FC236}">
                  <a16:creationId xmlns:a16="http://schemas.microsoft.com/office/drawing/2014/main" id="{D8A2B0EE-6CAC-4F73-BB62-33A350B536B5}"/>
                </a:ext>
              </a:extLst>
            </p:cNvPr>
            <p:cNvSpPr txBox="1"/>
            <p:nvPr/>
          </p:nvSpPr>
          <p:spPr>
            <a:xfrm>
              <a:off x="2355740" y="5445836"/>
              <a:ext cx="1628896" cy="420830"/>
            </a:xfrm>
            <a:prstGeom prst="rect">
              <a:avLst/>
            </a:prstGeom>
            <a:noFill/>
          </p:spPr>
          <p:txBody>
            <a:bodyPr wrap="square" rtlCol="0">
              <a:spAutoFit/>
            </a:bodyPr>
            <a:lstStyle/>
            <a:p>
              <a:pPr algn="ctr"/>
              <a:r>
                <a:rPr lang="es-CO" sz="1400" b="1" dirty="0">
                  <a:latin typeface="Century Gothic" panose="020B0502020202020204" pitchFamily="34" charset="0"/>
                </a:rPr>
                <a:t>Facilitador</a:t>
              </a:r>
            </a:p>
          </p:txBody>
        </p:sp>
        <p:pic>
          <p:nvPicPr>
            <p:cNvPr id="30" name="Picture 7">
              <a:extLst>
                <a:ext uri="{FF2B5EF4-FFF2-40B4-BE49-F238E27FC236}">
                  <a16:creationId xmlns:a16="http://schemas.microsoft.com/office/drawing/2014/main" id="{28CC3EDE-AE17-4C07-880E-B029068107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0455" y="3713845"/>
              <a:ext cx="257264" cy="25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Imagen 30">
              <a:extLst>
                <a:ext uri="{FF2B5EF4-FFF2-40B4-BE49-F238E27FC236}">
                  <a16:creationId xmlns:a16="http://schemas.microsoft.com/office/drawing/2014/main" id="{4536268F-BC4A-4859-858B-623B5C51EB0F}"/>
                </a:ext>
              </a:extLst>
            </p:cNvPr>
            <p:cNvPicPr>
              <a:picLocks noChangeAspect="1"/>
            </p:cNvPicPr>
            <p:nvPr/>
          </p:nvPicPr>
          <p:blipFill>
            <a:blip r:embed="rId11"/>
            <a:stretch>
              <a:fillRect/>
            </a:stretch>
          </p:blipFill>
          <p:spPr>
            <a:xfrm>
              <a:off x="2355742" y="4339871"/>
              <a:ext cx="778276" cy="964902"/>
            </a:xfrm>
            <a:prstGeom prst="rect">
              <a:avLst/>
            </a:prstGeom>
          </p:spPr>
        </p:pic>
        <p:sp>
          <p:nvSpPr>
            <p:cNvPr id="32" name="Rectángulo redondeado 47">
              <a:extLst>
                <a:ext uri="{FF2B5EF4-FFF2-40B4-BE49-F238E27FC236}">
                  <a16:creationId xmlns:a16="http://schemas.microsoft.com/office/drawing/2014/main" id="{E15BE0C7-71A6-4804-8C07-27A7A02D249A}"/>
                </a:ext>
              </a:extLst>
            </p:cNvPr>
            <p:cNvSpPr/>
            <p:nvPr/>
          </p:nvSpPr>
          <p:spPr>
            <a:xfrm>
              <a:off x="2307461" y="3351581"/>
              <a:ext cx="1677176" cy="241722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p>
          </p:txBody>
        </p:sp>
      </p:grpSp>
      <p:sp>
        <p:nvSpPr>
          <p:cNvPr id="33" name="Rectángulo 32">
            <a:extLst>
              <a:ext uri="{FF2B5EF4-FFF2-40B4-BE49-F238E27FC236}">
                <a16:creationId xmlns:a16="http://schemas.microsoft.com/office/drawing/2014/main" id="{4C3F5DC5-342F-4215-BE2C-4C6B8DDD363A}"/>
              </a:ext>
            </a:extLst>
          </p:cNvPr>
          <p:cNvSpPr/>
          <p:nvPr/>
        </p:nvSpPr>
        <p:spPr>
          <a:xfrm>
            <a:off x="3714907" y="4561235"/>
            <a:ext cx="1914823" cy="1615827"/>
          </a:xfrm>
          <a:prstGeom prst="rect">
            <a:avLst/>
          </a:prstGeom>
        </p:spPr>
        <p:txBody>
          <a:bodyPr wrap="square">
            <a:spAutoFit/>
          </a:bodyPr>
          <a:lstStyle/>
          <a:p>
            <a:pPr lvl="0" algn="just">
              <a:defRPr/>
            </a:pPr>
            <a:r>
              <a:rPr lang="es-CO" sz="1100" dirty="0">
                <a:latin typeface="Century Gothic" panose="020B0502020202020204" pitchFamily="34" charset="0"/>
              </a:rPr>
              <a:t>Da la bienvenida a los usuarios a la sala de recepción de denuncias.</a:t>
            </a:r>
          </a:p>
          <a:p>
            <a:pPr lvl="0" algn="just">
              <a:defRPr/>
            </a:pPr>
            <a:r>
              <a:rPr lang="es-CO" sz="1100" dirty="0">
                <a:latin typeface="Century Gothic" panose="020B0502020202020204" pitchFamily="34" charset="0"/>
              </a:rPr>
              <a:t>Asesora de acuerdo con los servicios dentro del CAF.</a:t>
            </a:r>
          </a:p>
          <a:p>
            <a:pPr lvl="0" algn="just">
              <a:defRPr/>
            </a:pPr>
            <a:r>
              <a:rPr lang="es-CO" sz="1100" dirty="0">
                <a:latin typeface="Century Gothic" panose="020B0502020202020204" pitchFamily="34" charset="0"/>
              </a:rPr>
              <a:t>Ayuda al usuario en el uso de sistema web de turnos y de autogestión</a:t>
            </a:r>
            <a:endParaRPr lang="es-CO" sz="1100" dirty="0"/>
          </a:p>
        </p:txBody>
      </p:sp>
    </p:spTree>
    <p:extLst>
      <p:ext uri="{BB962C8B-B14F-4D97-AF65-F5344CB8AC3E}">
        <p14:creationId xmlns:p14="http://schemas.microsoft.com/office/powerpoint/2010/main" val="2799654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AC11E1E-B125-422A-B8CD-0694AE9AA388}"/>
              </a:ext>
            </a:extLst>
          </p:cNvPr>
          <p:cNvSpPr/>
          <p:nvPr/>
        </p:nvSpPr>
        <p:spPr>
          <a:xfrm>
            <a:off x="4230630" y="1818114"/>
            <a:ext cx="7515893" cy="1200329"/>
          </a:xfrm>
          <a:prstGeom prst="rect">
            <a:avLst/>
          </a:prstGeom>
        </p:spPr>
        <p:txBody>
          <a:bodyPr wrap="square">
            <a:spAutoFit/>
          </a:bodyPr>
          <a:lstStyle/>
          <a:p>
            <a:pPr marL="285750" lvl="0" indent="-285750">
              <a:buFont typeface="Wingdings" panose="05000000000000000000" pitchFamily="2" charset="2"/>
              <a:buChar char="ü"/>
              <a:defRPr/>
            </a:pPr>
            <a:r>
              <a:rPr lang="es-ES" dirty="0"/>
              <a:t> </a:t>
            </a:r>
            <a:r>
              <a:rPr lang="es-ES" sz="2400" dirty="0"/>
              <a:t>Atención al usuario  reconociendo las diferencias de etnia, identidad sexual, edad, género y situación de salud (enfoque diferencial</a:t>
            </a:r>
            <a:r>
              <a:rPr lang="es-ES" dirty="0"/>
              <a:t>)</a:t>
            </a:r>
            <a:endParaRPr lang="es-CO" dirty="0"/>
          </a:p>
        </p:txBody>
      </p:sp>
      <p:sp>
        <p:nvSpPr>
          <p:cNvPr id="5" name="Título 4">
            <a:extLst>
              <a:ext uri="{FF2B5EF4-FFF2-40B4-BE49-F238E27FC236}">
                <a16:creationId xmlns:a16="http://schemas.microsoft.com/office/drawing/2014/main" id="{45E0C281-CD1F-4857-A6F4-393FAC492BED}"/>
              </a:ext>
            </a:extLst>
          </p:cNvPr>
          <p:cNvSpPr>
            <a:spLocks noGrp="1"/>
          </p:cNvSpPr>
          <p:nvPr>
            <p:ph type="title"/>
          </p:nvPr>
        </p:nvSpPr>
        <p:spPr>
          <a:xfrm>
            <a:off x="641431" y="313091"/>
            <a:ext cx="11187895" cy="873165"/>
          </a:xfrm>
        </p:spPr>
        <p:txBody>
          <a:bodyPr>
            <a:normAutofit/>
          </a:bodyPr>
          <a:lstStyle/>
          <a:p>
            <a:pPr algn="ctr"/>
            <a:r>
              <a:rPr lang="es-CO" b="1" dirty="0">
                <a:solidFill>
                  <a:schemeClr val="bg1"/>
                </a:solidFill>
              </a:rPr>
              <a:t>MEJORAS DEL NUEVO MODELO DE ATENCIÓN</a:t>
            </a:r>
            <a:r>
              <a:rPr lang="es-CO" sz="3600" b="1" dirty="0">
                <a:solidFill>
                  <a:schemeClr val="bg1"/>
                </a:solidFill>
              </a:rPr>
              <a:t> </a:t>
            </a:r>
          </a:p>
        </p:txBody>
      </p:sp>
      <p:sp>
        <p:nvSpPr>
          <p:cNvPr id="3" name="Rectángulo 2">
            <a:extLst>
              <a:ext uri="{FF2B5EF4-FFF2-40B4-BE49-F238E27FC236}">
                <a16:creationId xmlns:a16="http://schemas.microsoft.com/office/drawing/2014/main" id="{EB228922-A853-4EDF-824A-B492D342E321}"/>
              </a:ext>
            </a:extLst>
          </p:cNvPr>
          <p:cNvSpPr/>
          <p:nvPr/>
        </p:nvSpPr>
        <p:spPr>
          <a:xfrm>
            <a:off x="5542845" y="3650300"/>
            <a:ext cx="2630311" cy="1938992"/>
          </a:xfrm>
          <a:prstGeom prst="rect">
            <a:avLst/>
          </a:prstGeom>
        </p:spPr>
        <p:txBody>
          <a:bodyPr wrap="square">
            <a:spAutoFit/>
          </a:bodyPr>
          <a:lstStyle/>
          <a:p>
            <a:pPr marL="342900" indent="-342900">
              <a:buFont typeface="Wingdings" panose="05000000000000000000" pitchFamily="2" charset="2"/>
              <a:buChar char="ü"/>
            </a:pPr>
            <a:r>
              <a:rPr lang="es-ES" sz="2400" dirty="0"/>
              <a:t>Trato digno, humano  y  propendiendo por una acción sin daño.</a:t>
            </a:r>
          </a:p>
        </p:txBody>
      </p:sp>
      <p:pic>
        <p:nvPicPr>
          <p:cNvPr id="4" name="Imagen 3">
            <a:extLst>
              <a:ext uri="{FF2B5EF4-FFF2-40B4-BE49-F238E27FC236}">
                <a16:creationId xmlns:a16="http://schemas.microsoft.com/office/drawing/2014/main" id="{E1C06E37-33D7-40E5-BA14-075119D9F648}"/>
              </a:ext>
            </a:extLst>
          </p:cNvPr>
          <p:cNvPicPr>
            <a:picLocks noChangeAspect="1"/>
          </p:cNvPicPr>
          <p:nvPr/>
        </p:nvPicPr>
        <p:blipFill>
          <a:blip r:embed="rId3"/>
          <a:stretch>
            <a:fillRect/>
          </a:stretch>
        </p:blipFill>
        <p:spPr>
          <a:xfrm>
            <a:off x="-750234" y="1662186"/>
            <a:ext cx="4980864" cy="4877223"/>
          </a:xfrm>
          <a:prstGeom prst="rect">
            <a:avLst/>
          </a:prstGeom>
        </p:spPr>
      </p:pic>
      <p:pic>
        <p:nvPicPr>
          <p:cNvPr id="10" name="Picture 6" descr="Imagen relacionada">
            <a:extLst>
              <a:ext uri="{FF2B5EF4-FFF2-40B4-BE49-F238E27FC236}">
                <a16:creationId xmlns:a16="http://schemas.microsoft.com/office/drawing/2014/main" id="{EB2E85F3-9A77-4610-8C1C-FFD80987A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155" y="3429000"/>
            <a:ext cx="3048001" cy="2007332"/>
          </a:xfrm>
          <a:prstGeom prst="rect">
            <a:avLst/>
          </a:prstGeom>
          <a:noFill/>
          <a:ln w="12700">
            <a:solidFill>
              <a:schemeClr val="tx1"/>
            </a:solidFill>
          </a:ln>
          <a:effectLst>
            <a:glow rad="228600">
              <a:schemeClr val="accent3">
                <a:satMod val="175000"/>
                <a:alpha val="40000"/>
              </a:schemeClr>
            </a:glow>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678851"/>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1152</TotalTime>
  <Words>2094</Words>
  <Application>Microsoft Office PowerPoint</Application>
  <PresentationFormat>Panorámica</PresentationFormat>
  <Paragraphs>160</Paragraphs>
  <Slides>29</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Calibri</vt:lpstr>
      <vt:lpstr>Calibri Light</vt:lpstr>
      <vt:lpstr>Century Gothic</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MEJORAS DEL NUEVO MODELO DE ATENCIÓN </vt:lpstr>
      <vt:lpstr>MEJORAS IMPLEMENTADAS EN EL CENTRO DE ATENCIÓN DE LA FISCALÍA- CAF</vt:lpstr>
      <vt:lpstr> </vt:lpstr>
      <vt:lpstr>MEJORAS IMPLEMENTADAS EN EL CAF </vt:lpstr>
      <vt:lpstr>MEJORAS IMPLEMENTADAS EN EL CAF</vt:lpstr>
      <vt:lpstr>MEJORAS IMPLEMENTADAS EN EL CAF</vt:lpstr>
      <vt:lpstr>2. CANAL VIRTUAL: PLATAFORMA ¡ADENUNCIAR! </vt:lpstr>
      <vt:lpstr>Presentación de PowerPoint</vt:lpstr>
      <vt:lpstr>BENEFICIOS DE LA PLATAFORMA ¡ADENUNCIAR!</vt:lpstr>
      <vt:lpstr>BENEFICIOS DE LA PLATAFORMA ADENUNCIAR!</vt:lpstr>
      <vt:lpstr>MEJORAS IMPLEMENTADAS EN ADENUNCIAR </vt:lpstr>
      <vt:lpstr>MEJORAS IMPLEMENTADAS EN ¡ADENUNCIAR! </vt:lpstr>
      <vt:lpstr>MEJORAS IMPLEMENTADAS EN  ¡ADENUNCIAR! </vt:lpstr>
      <vt:lpstr>Presentación de PowerPoint</vt:lpstr>
      <vt:lpstr>MEJORAS DEL CANAL TELEFÓNICO: CENTRO DE CONTACTO</vt:lpstr>
      <vt:lpstr>MEJORAS  IMPLEMENTADAS   CENTRO DE CONTACTO</vt:lpstr>
      <vt:lpstr>MEJORAS  IMPLEMENTADAS  CENTRO DE CONTACTO</vt:lpstr>
      <vt:lpstr>MEJORAS  CENTRO DE CONTACTO</vt:lpstr>
      <vt:lpstr>MEJORAS IMPLEMENTADAS CENTRO DE CONTACTO</vt:lpstr>
      <vt:lpstr>MEJORAS IMPLEMENTADAS CENTRO DE CONTACTO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Yensi Perez Martinez</dc:creator>
  <cp:lastModifiedBy>Maria Enet Alvarez Manrique</cp:lastModifiedBy>
  <cp:revision>90</cp:revision>
  <dcterms:created xsi:type="dcterms:W3CDTF">2019-07-11T19:26:24Z</dcterms:created>
  <dcterms:modified xsi:type="dcterms:W3CDTF">2019-07-24T16:18:29Z</dcterms:modified>
</cp:coreProperties>
</file>