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700405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F92"/>
    <a:srgbClr val="2E74B4"/>
    <a:srgbClr val="2C6EAA"/>
    <a:srgbClr val="C66A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003" autoAdjust="0"/>
  </p:normalViewPr>
  <p:slideViewPr>
    <p:cSldViewPr snapToGrid="0">
      <p:cViewPr varScale="1">
        <p:scale>
          <a:sx n="107" d="100"/>
          <a:sy n="107" d="100"/>
        </p:scale>
        <p:origin x="798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D26EF-6B87-467C-A800-69D3601AE039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088" y="4473575"/>
            <a:ext cx="5603875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B1CAC-446F-43D0-9CAD-EBDBD46F78F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3760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1CAC-446F-43D0-9CAD-EBDBD46F78FA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722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1CAC-446F-43D0-9CAD-EBDBD46F78FA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936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6117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9111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22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782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9122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5090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907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48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017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708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1625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15DC7-40EE-4BAB-B809-0410D4C6F91E}" type="datetimeFigureOut">
              <a:rPr lang="es-CO" smtClean="0"/>
              <a:t>12/09/2025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751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Rectángulo 257"/>
          <p:cNvSpPr/>
          <p:nvPr/>
        </p:nvSpPr>
        <p:spPr>
          <a:xfrm>
            <a:off x="46840" y="49158"/>
            <a:ext cx="12096000" cy="676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119724" y="685839"/>
            <a:ext cx="3024000" cy="3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GENERAL 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NACIÓN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293393" y="3894462"/>
            <a:ext cx="266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Vicefiscal General de la Nación </a:t>
            </a:r>
          </a:p>
        </p:txBody>
      </p:sp>
      <p:cxnSp>
        <p:nvCxnSpPr>
          <p:cNvPr id="37" name="Conector angular 36"/>
          <p:cNvCxnSpPr>
            <a:stCxn id="5" idx="2"/>
            <a:endCxn id="171" idx="3"/>
          </p:cNvCxnSpPr>
          <p:nvPr/>
        </p:nvCxnSpPr>
        <p:spPr>
          <a:xfrm rot="5400000">
            <a:off x="4972518" y="744449"/>
            <a:ext cx="321816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ángulo 117"/>
          <p:cNvSpPr/>
          <p:nvPr/>
        </p:nvSpPr>
        <p:spPr>
          <a:xfrm>
            <a:off x="6399680" y="3426881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Especial de Investigación </a:t>
            </a:r>
          </a:p>
        </p:txBody>
      </p:sp>
      <p:sp>
        <p:nvSpPr>
          <p:cNvPr id="169" name="Rectángulo 168"/>
          <p:cNvSpPr/>
          <p:nvPr/>
        </p:nvSpPr>
        <p:spPr>
          <a:xfrm>
            <a:off x="1611128" y="3427319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del Cuerpo Técnico de Investigación CTI </a:t>
            </a:r>
          </a:p>
        </p:txBody>
      </p:sp>
      <p:sp>
        <p:nvSpPr>
          <p:cNvPr id="170" name="Rectángulo 169"/>
          <p:cNvSpPr/>
          <p:nvPr/>
        </p:nvSpPr>
        <p:spPr>
          <a:xfrm>
            <a:off x="1611128" y="307617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Protección y Asistencia</a:t>
            </a:r>
          </a:p>
        </p:txBody>
      </p:sp>
      <p:sp>
        <p:nvSpPr>
          <p:cNvPr id="171" name="Rectángulo 170"/>
          <p:cNvSpPr/>
          <p:nvPr/>
        </p:nvSpPr>
        <p:spPr>
          <a:xfrm>
            <a:off x="1611128" y="1259655"/>
            <a:ext cx="302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Fiscalía Delegada ante la Corte </a:t>
            </a:r>
          </a:p>
          <a:p>
            <a:pPr algn="ctr"/>
            <a:r>
              <a:rPr lang="es-CO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Suprema de Justicia</a:t>
            </a:r>
          </a:p>
        </p:txBody>
      </p:sp>
      <p:sp>
        <p:nvSpPr>
          <p:cNvPr id="179" name="Rectángulo 178"/>
          <p:cNvSpPr/>
          <p:nvPr/>
        </p:nvSpPr>
        <p:spPr>
          <a:xfrm>
            <a:off x="1611128" y="274172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Planeación y Desarrollo </a:t>
            </a:r>
          </a:p>
        </p:txBody>
      </p:sp>
      <p:sp>
        <p:nvSpPr>
          <p:cNvPr id="180" name="Rectángulo 179"/>
          <p:cNvSpPr/>
          <p:nvPr/>
        </p:nvSpPr>
        <p:spPr>
          <a:xfrm>
            <a:off x="1611128" y="1979166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Políticas y Estrategia </a:t>
            </a:r>
          </a:p>
        </p:txBody>
      </p:sp>
      <p:sp>
        <p:nvSpPr>
          <p:cNvPr id="181" name="Rectángulo 180"/>
          <p:cNvSpPr/>
          <p:nvPr/>
        </p:nvSpPr>
        <p:spPr>
          <a:xfrm>
            <a:off x="6399680" y="1982519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Asuntos Jurídicos</a:t>
            </a:r>
          </a:p>
        </p:txBody>
      </p:sp>
      <p:sp>
        <p:nvSpPr>
          <p:cNvPr id="182" name="Rectángulo 181"/>
          <p:cNvSpPr/>
          <p:nvPr/>
        </p:nvSpPr>
        <p:spPr>
          <a:xfrm>
            <a:off x="6399680" y="3065792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Altos Estudios</a:t>
            </a:r>
          </a:p>
        </p:txBody>
      </p:sp>
      <p:sp>
        <p:nvSpPr>
          <p:cNvPr id="183" name="Rectángulo 182"/>
          <p:cNvSpPr/>
          <p:nvPr/>
        </p:nvSpPr>
        <p:spPr>
          <a:xfrm>
            <a:off x="6399680" y="234361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Asuntos Internacionales</a:t>
            </a:r>
          </a:p>
        </p:txBody>
      </p:sp>
      <p:sp>
        <p:nvSpPr>
          <p:cNvPr id="184" name="Rectángulo 183"/>
          <p:cNvSpPr/>
          <p:nvPr/>
        </p:nvSpPr>
        <p:spPr>
          <a:xfrm>
            <a:off x="6399680" y="2704701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Comunicaciones</a:t>
            </a:r>
          </a:p>
        </p:txBody>
      </p:sp>
      <p:sp>
        <p:nvSpPr>
          <p:cNvPr id="67" name="Rectángulo 66"/>
          <p:cNvSpPr/>
          <p:nvPr/>
        </p:nvSpPr>
        <p:spPr>
          <a:xfrm>
            <a:off x="6399673" y="1260337"/>
            <a:ext cx="302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</a:t>
            </a:r>
          </a:p>
        </p:txBody>
      </p:sp>
      <p:cxnSp>
        <p:nvCxnSpPr>
          <p:cNvPr id="69" name="Conector angular 68"/>
          <p:cNvCxnSpPr>
            <a:stCxn id="67" idx="1"/>
            <a:endCxn id="5" idx="2"/>
          </p:cNvCxnSpPr>
          <p:nvPr/>
        </p:nvCxnSpPr>
        <p:spPr>
          <a:xfrm rot="10800000">
            <a:off x="5631725" y="1081839"/>
            <a:ext cx="767949" cy="32249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angular 7"/>
          <p:cNvCxnSpPr>
            <a:stCxn id="5" idx="2"/>
            <a:endCxn id="181" idx="1"/>
          </p:cNvCxnSpPr>
          <p:nvPr/>
        </p:nvCxnSpPr>
        <p:spPr>
          <a:xfrm rot="16200000" flipH="1">
            <a:off x="5493362" y="1220201"/>
            <a:ext cx="1044680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>
            <a:stCxn id="5" idx="2"/>
            <a:endCxn id="183" idx="1"/>
          </p:cNvCxnSpPr>
          <p:nvPr/>
        </p:nvCxnSpPr>
        <p:spPr>
          <a:xfrm rot="16200000" flipH="1">
            <a:off x="5312817" y="1400746"/>
            <a:ext cx="1405771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5" idx="2"/>
            <a:endCxn id="184" idx="1"/>
          </p:cNvCxnSpPr>
          <p:nvPr/>
        </p:nvCxnSpPr>
        <p:spPr>
          <a:xfrm rot="16200000" flipH="1">
            <a:off x="5132271" y="1581292"/>
            <a:ext cx="1766862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r 82"/>
          <p:cNvCxnSpPr>
            <a:stCxn id="5" idx="2"/>
            <a:endCxn id="182" idx="1"/>
          </p:cNvCxnSpPr>
          <p:nvPr/>
        </p:nvCxnSpPr>
        <p:spPr>
          <a:xfrm rot="16200000" flipH="1">
            <a:off x="4951726" y="1761837"/>
            <a:ext cx="2127953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angular 86"/>
          <p:cNvCxnSpPr>
            <a:stCxn id="5" idx="2"/>
            <a:endCxn id="118" idx="1"/>
          </p:cNvCxnSpPr>
          <p:nvPr/>
        </p:nvCxnSpPr>
        <p:spPr>
          <a:xfrm rot="16200000" flipH="1">
            <a:off x="4771181" y="1942382"/>
            <a:ext cx="2489042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5" idx="2"/>
            <a:endCxn id="180" idx="3"/>
          </p:cNvCxnSpPr>
          <p:nvPr/>
        </p:nvCxnSpPr>
        <p:spPr>
          <a:xfrm rot="5400000">
            <a:off x="4612763" y="1104204"/>
            <a:ext cx="1041327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angular 102"/>
          <p:cNvCxnSpPr>
            <a:stCxn id="5" idx="2"/>
            <a:endCxn id="179" idx="3"/>
          </p:cNvCxnSpPr>
          <p:nvPr/>
        </p:nvCxnSpPr>
        <p:spPr>
          <a:xfrm rot="5400000">
            <a:off x="4231486" y="1485481"/>
            <a:ext cx="1803881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angular 110"/>
          <p:cNvCxnSpPr>
            <a:stCxn id="5" idx="2"/>
            <a:endCxn id="170" idx="3"/>
          </p:cNvCxnSpPr>
          <p:nvPr/>
        </p:nvCxnSpPr>
        <p:spPr>
          <a:xfrm rot="5400000">
            <a:off x="4064261" y="1652706"/>
            <a:ext cx="2138331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angular 111"/>
          <p:cNvCxnSpPr>
            <a:stCxn id="5" idx="2"/>
            <a:endCxn id="169" idx="3"/>
          </p:cNvCxnSpPr>
          <p:nvPr/>
        </p:nvCxnSpPr>
        <p:spPr>
          <a:xfrm rot="5400000">
            <a:off x="3888686" y="1828281"/>
            <a:ext cx="2489480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5" idx="2"/>
            <a:endCxn id="15" idx="0"/>
          </p:cNvCxnSpPr>
          <p:nvPr/>
        </p:nvCxnSpPr>
        <p:spPr>
          <a:xfrm rot="5400000">
            <a:off x="4222248" y="2484985"/>
            <a:ext cx="2812623" cy="6331"/>
          </a:xfrm>
          <a:prstGeom prst="bentConnector3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ángulo 115"/>
          <p:cNvSpPr/>
          <p:nvPr/>
        </p:nvSpPr>
        <p:spPr>
          <a:xfrm>
            <a:off x="8113867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para la Seguridad Territorial</a:t>
            </a:r>
          </a:p>
          <a:p>
            <a:pPr algn="ctr"/>
            <a:r>
              <a:rPr lang="es-CO" sz="700" b="1" dirty="0">
                <a:solidFill>
                  <a:schemeClr val="bg1"/>
                </a:solidFill>
              </a:rPr>
              <a:t>(Ley 2197 de 2022. art 64)</a:t>
            </a:r>
            <a:endParaRPr lang="es-CO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tángulo 121"/>
          <p:cNvSpPr/>
          <p:nvPr/>
        </p:nvSpPr>
        <p:spPr>
          <a:xfrm>
            <a:off x="8332385" y="5683347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Seccionales (35)</a:t>
            </a:r>
          </a:p>
        </p:txBody>
      </p:sp>
      <p:sp>
        <p:nvSpPr>
          <p:cNvPr id="129" name="Rectángulo 128"/>
          <p:cNvSpPr/>
          <p:nvPr/>
        </p:nvSpPr>
        <p:spPr>
          <a:xfrm>
            <a:off x="1094555" y="473461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 a la Investigación y Análisis Contra la Criminalidad Organizada</a:t>
            </a:r>
          </a:p>
        </p:txBody>
      </p:sp>
      <p:sp>
        <p:nvSpPr>
          <p:cNvPr id="131" name="Rectángulo 130"/>
          <p:cNvSpPr/>
          <p:nvPr/>
        </p:nvSpPr>
        <p:spPr>
          <a:xfrm>
            <a:off x="1094554" y="5235506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 Corrupción</a:t>
            </a:r>
          </a:p>
        </p:txBody>
      </p:sp>
      <p:sp>
        <p:nvSpPr>
          <p:cNvPr id="132" name="Rectángulo 131"/>
          <p:cNvSpPr/>
          <p:nvPr/>
        </p:nvSpPr>
        <p:spPr>
          <a:xfrm>
            <a:off x="4496078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para las Finanzas Criminales</a:t>
            </a:r>
          </a:p>
        </p:txBody>
      </p:sp>
      <p:sp>
        <p:nvSpPr>
          <p:cNvPr id="139" name="Rectángulo 138"/>
          <p:cNvSpPr/>
          <p:nvPr/>
        </p:nvSpPr>
        <p:spPr>
          <a:xfrm>
            <a:off x="1094554" y="596884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Justicia Transicional</a:t>
            </a:r>
          </a:p>
        </p:txBody>
      </p:sp>
      <p:cxnSp>
        <p:nvCxnSpPr>
          <p:cNvPr id="140" name="Conector angular 139"/>
          <p:cNvCxnSpPr>
            <a:stCxn id="130" idx="1"/>
            <a:endCxn id="132" idx="1"/>
          </p:cNvCxnSpPr>
          <p:nvPr/>
        </p:nvCxnSpPr>
        <p:spPr>
          <a:xfrm rot="10800000">
            <a:off x="4496079" y="4521625"/>
            <a:ext cx="199909" cy="686743"/>
          </a:xfrm>
          <a:prstGeom prst="bentConnector3">
            <a:avLst>
              <a:gd name="adj1" fmla="val 21435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ángulo 141"/>
          <p:cNvSpPr/>
          <p:nvPr/>
        </p:nvSpPr>
        <p:spPr>
          <a:xfrm>
            <a:off x="1094554" y="546795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el Narcotráfico</a:t>
            </a:r>
          </a:p>
        </p:txBody>
      </p:sp>
      <p:cxnSp>
        <p:nvCxnSpPr>
          <p:cNvPr id="46" name="Conector angular 45"/>
          <p:cNvCxnSpPr>
            <a:cxnSpLocks/>
            <a:stCxn id="98" idx="1"/>
            <a:endCxn id="129" idx="1"/>
          </p:cNvCxnSpPr>
          <p:nvPr/>
        </p:nvCxnSpPr>
        <p:spPr>
          <a:xfrm rot="10800000" flipH="1" flipV="1">
            <a:off x="900047" y="4521624"/>
            <a:ext cx="194507" cy="320992"/>
          </a:xfrm>
          <a:prstGeom prst="bentConnector3">
            <a:avLst>
              <a:gd name="adj1" fmla="val -1175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r 53"/>
          <p:cNvCxnSpPr>
            <a:cxnSpLocks/>
            <a:stCxn id="98" idx="1"/>
            <a:endCxn id="191" idx="1"/>
          </p:cNvCxnSpPr>
          <p:nvPr/>
        </p:nvCxnSpPr>
        <p:spPr>
          <a:xfrm rot="10800000" flipH="1" flipV="1">
            <a:off x="900048" y="4521623"/>
            <a:ext cx="194506" cy="57143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r 55"/>
          <p:cNvCxnSpPr>
            <a:cxnSpLocks/>
            <a:stCxn id="98" idx="1"/>
            <a:endCxn id="142" idx="1"/>
          </p:cNvCxnSpPr>
          <p:nvPr/>
        </p:nvCxnSpPr>
        <p:spPr>
          <a:xfrm rot="10800000" flipH="1" flipV="1">
            <a:off x="900048" y="4521623"/>
            <a:ext cx="194506" cy="103632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angular 57"/>
          <p:cNvCxnSpPr>
            <a:cxnSpLocks/>
            <a:stCxn id="98" idx="1"/>
            <a:endCxn id="139" idx="1"/>
          </p:cNvCxnSpPr>
          <p:nvPr/>
        </p:nvCxnSpPr>
        <p:spPr>
          <a:xfrm rot="10800000" flipH="1" flipV="1">
            <a:off x="900048" y="4521623"/>
            <a:ext cx="194506" cy="153721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r 59"/>
          <p:cNvCxnSpPr>
            <a:cxnSpLocks/>
            <a:stCxn id="98" idx="1"/>
            <a:endCxn id="131" idx="1"/>
          </p:cNvCxnSpPr>
          <p:nvPr/>
        </p:nvCxnSpPr>
        <p:spPr>
          <a:xfrm rot="10800000" flipH="1" flipV="1">
            <a:off x="900048" y="4521624"/>
            <a:ext cx="194506" cy="803882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cxnSpLocks/>
            <a:stCxn id="98" idx="1"/>
            <a:endCxn id="198" idx="1"/>
          </p:cNvCxnSpPr>
          <p:nvPr/>
        </p:nvCxnSpPr>
        <p:spPr>
          <a:xfrm rot="10800000" flipH="1" flipV="1">
            <a:off x="900048" y="4521624"/>
            <a:ext cx="194506" cy="1286772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angular 63"/>
          <p:cNvCxnSpPr>
            <a:stCxn id="132" idx="1"/>
            <a:endCxn id="137" idx="1"/>
          </p:cNvCxnSpPr>
          <p:nvPr/>
        </p:nvCxnSpPr>
        <p:spPr>
          <a:xfrm rot="10800000" flipH="1" flipV="1">
            <a:off x="4496077" y="4521623"/>
            <a:ext cx="199643" cy="369705"/>
          </a:xfrm>
          <a:prstGeom prst="bentConnector3">
            <a:avLst>
              <a:gd name="adj1" fmla="val -11450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>
            <a:stCxn id="132" idx="1"/>
            <a:endCxn id="141" idx="1"/>
          </p:cNvCxnSpPr>
          <p:nvPr/>
        </p:nvCxnSpPr>
        <p:spPr>
          <a:xfrm rot="10800000" flipH="1" flipV="1">
            <a:off x="4496078" y="4521623"/>
            <a:ext cx="199110" cy="1003781"/>
          </a:xfrm>
          <a:prstGeom prst="bentConnector3">
            <a:avLst>
              <a:gd name="adj1" fmla="val -114811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>
            <a:cxnSpLocks/>
            <a:stCxn id="116" idx="1"/>
            <a:endCxn id="122" idx="1"/>
          </p:cNvCxnSpPr>
          <p:nvPr/>
        </p:nvCxnSpPr>
        <p:spPr>
          <a:xfrm rot="10800000" flipH="1" flipV="1">
            <a:off x="8113867" y="4521623"/>
            <a:ext cx="218518" cy="1269723"/>
          </a:xfrm>
          <a:prstGeom prst="bentConnector3">
            <a:avLst>
              <a:gd name="adj1" fmla="val -10461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angular 88"/>
          <p:cNvCxnSpPr>
            <a:cxnSpLocks/>
            <a:stCxn id="116" idx="1"/>
            <a:endCxn id="208" idx="1"/>
          </p:cNvCxnSpPr>
          <p:nvPr/>
        </p:nvCxnSpPr>
        <p:spPr>
          <a:xfrm rot="10800000" flipH="1" flipV="1">
            <a:off x="8113867" y="4521623"/>
            <a:ext cx="219862" cy="338487"/>
          </a:xfrm>
          <a:prstGeom prst="bentConnector3">
            <a:avLst>
              <a:gd name="adj1" fmla="val -10397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angular 162"/>
          <p:cNvCxnSpPr>
            <a:cxnSpLocks/>
            <a:stCxn id="116" idx="1"/>
            <a:endCxn id="213" idx="1"/>
          </p:cNvCxnSpPr>
          <p:nvPr/>
        </p:nvCxnSpPr>
        <p:spPr>
          <a:xfrm rot="10800000" flipH="1" flipV="1">
            <a:off x="8113866" y="4521623"/>
            <a:ext cx="219327" cy="648899"/>
          </a:xfrm>
          <a:prstGeom prst="bentConnector3">
            <a:avLst>
              <a:gd name="adj1" fmla="val -1042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angular 164"/>
          <p:cNvCxnSpPr>
            <a:cxnSpLocks/>
            <a:endCxn id="116" idx="0"/>
          </p:cNvCxnSpPr>
          <p:nvPr/>
        </p:nvCxnSpPr>
        <p:spPr>
          <a:xfrm rot="16200000" flipH="1">
            <a:off x="7551957" y="2285714"/>
            <a:ext cx="195162" cy="3988657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angular 167"/>
          <p:cNvCxnSpPr>
            <a:cxnSpLocks/>
            <a:endCxn id="132" idx="0"/>
          </p:cNvCxnSpPr>
          <p:nvPr/>
        </p:nvCxnSpPr>
        <p:spPr>
          <a:xfrm rot="16200000" flipH="1">
            <a:off x="5743063" y="4094609"/>
            <a:ext cx="195162" cy="37086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angular 172"/>
          <p:cNvCxnSpPr>
            <a:cxnSpLocks/>
            <a:endCxn id="98" idx="0"/>
          </p:cNvCxnSpPr>
          <p:nvPr/>
        </p:nvCxnSpPr>
        <p:spPr>
          <a:xfrm rot="5400000">
            <a:off x="3945048" y="2667462"/>
            <a:ext cx="195162" cy="322516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ángulo 101"/>
          <p:cNvSpPr/>
          <p:nvPr/>
        </p:nvSpPr>
        <p:spPr>
          <a:xfrm>
            <a:off x="9806659" y="1318922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Talento Humano</a:t>
            </a:r>
          </a:p>
        </p:txBody>
      </p:sp>
      <p:sp>
        <p:nvSpPr>
          <p:cNvPr id="104" name="Rectángulo 103"/>
          <p:cNvSpPr/>
          <p:nvPr/>
        </p:nvSpPr>
        <p:spPr>
          <a:xfrm>
            <a:off x="9806659" y="2340294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Bienes</a:t>
            </a:r>
          </a:p>
        </p:txBody>
      </p:sp>
      <p:sp>
        <p:nvSpPr>
          <p:cNvPr id="105" name="Rectángulo 104"/>
          <p:cNvSpPr/>
          <p:nvPr/>
        </p:nvSpPr>
        <p:spPr>
          <a:xfrm>
            <a:off x="9806659" y="2102951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Financiera </a:t>
            </a:r>
          </a:p>
        </p:txBody>
      </p:sp>
      <p:sp>
        <p:nvSpPr>
          <p:cNvPr id="107" name="Rectángulo 106"/>
          <p:cNvSpPr/>
          <p:nvPr/>
        </p:nvSpPr>
        <p:spPr>
          <a:xfrm>
            <a:off x="9806659" y="1865608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Gestión Contractual</a:t>
            </a:r>
          </a:p>
        </p:txBody>
      </p:sp>
      <p:sp>
        <p:nvSpPr>
          <p:cNvPr id="108" name="Rectángulo 107"/>
          <p:cNvSpPr/>
          <p:nvPr/>
        </p:nvSpPr>
        <p:spPr>
          <a:xfrm>
            <a:off x="9806659" y="1556265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Tecnologías de la Información y las Comunicaciones</a:t>
            </a:r>
          </a:p>
        </p:txBody>
      </p:sp>
      <p:sp>
        <p:nvSpPr>
          <p:cNvPr id="109" name="Rectángulo 108"/>
          <p:cNvSpPr/>
          <p:nvPr/>
        </p:nvSpPr>
        <p:spPr>
          <a:xfrm>
            <a:off x="9806659" y="2814980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Apoyo a la Comisión de Carrera Especial de la FGN</a:t>
            </a:r>
          </a:p>
        </p:txBody>
      </p:sp>
      <p:sp>
        <p:nvSpPr>
          <p:cNvPr id="110" name="Rectángulo 109"/>
          <p:cNvSpPr/>
          <p:nvPr/>
        </p:nvSpPr>
        <p:spPr>
          <a:xfrm>
            <a:off x="9806659" y="2577637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Gestión Documental</a:t>
            </a:r>
          </a:p>
        </p:txBody>
      </p:sp>
      <p:sp>
        <p:nvSpPr>
          <p:cNvPr id="113" name="Rectángulo 112"/>
          <p:cNvSpPr/>
          <p:nvPr/>
        </p:nvSpPr>
        <p:spPr>
          <a:xfrm>
            <a:off x="9806659" y="3124322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Subdirecciones Regionales de Apoyo (8)</a:t>
            </a:r>
          </a:p>
        </p:txBody>
      </p:sp>
      <p:cxnSp>
        <p:nvCxnSpPr>
          <p:cNvPr id="114" name="Conector angular 113"/>
          <p:cNvCxnSpPr>
            <a:cxnSpLocks/>
            <a:stCxn id="67" idx="3"/>
            <a:endCxn id="102" idx="1"/>
          </p:cNvCxnSpPr>
          <p:nvPr/>
        </p:nvCxnSpPr>
        <p:spPr>
          <a:xfrm>
            <a:off x="9423673" y="1404337"/>
            <a:ext cx="382986" cy="4585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ángulo 118"/>
          <p:cNvSpPr/>
          <p:nvPr/>
        </p:nvSpPr>
        <p:spPr>
          <a:xfrm>
            <a:off x="1735820" y="2324261"/>
            <a:ext cx="2592000" cy="144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Políticas Públicas y Estrategia Institucional</a:t>
            </a:r>
          </a:p>
        </p:txBody>
      </p:sp>
      <p:cxnSp>
        <p:nvCxnSpPr>
          <p:cNvPr id="126" name="Conector angular 125"/>
          <p:cNvCxnSpPr>
            <a:stCxn id="180" idx="1"/>
            <a:endCxn id="119" idx="1"/>
          </p:cNvCxnSpPr>
          <p:nvPr/>
        </p:nvCxnSpPr>
        <p:spPr>
          <a:xfrm rot="10800000" flipH="1" flipV="1">
            <a:off x="1611128" y="2123165"/>
            <a:ext cx="124692" cy="273095"/>
          </a:xfrm>
          <a:prstGeom prst="bentConnector3">
            <a:avLst>
              <a:gd name="adj1" fmla="val -18333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angular 145"/>
          <p:cNvCxnSpPr>
            <a:stCxn id="180" idx="1"/>
            <a:endCxn id="147" idx="1"/>
          </p:cNvCxnSpPr>
          <p:nvPr/>
        </p:nvCxnSpPr>
        <p:spPr>
          <a:xfrm rot="10800000" flipH="1" flipV="1">
            <a:off x="1611128" y="2123166"/>
            <a:ext cx="124692" cy="463108"/>
          </a:xfrm>
          <a:prstGeom prst="bentConnector3">
            <a:avLst>
              <a:gd name="adj1" fmla="val -18333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ángulo 146"/>
          <p:cNvSpPr/>
          <p:nvPr/>
        </p:nvSpPr>
        <p:spPr>
          <a:xfrm>
            <a:off x="1735820" y="2514274"/>
            <a:ext cx="2592000" cy="144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Política Criminal y Articulación</a:t>
            </a:r>
          </a:p>
        </p:txBody>
      </p:sp>
      <p:cxnSp>
        <p:nvCxnSpPr>
          <p:cNvPr id="153" name="Conector angular 152"/>
          <p:cNvCxnSpPr>
            <a:stCxn id="105" idx="1"/>
            <a:endCxn id="67" idx="3"/>
          </p:cNvCxnSpPr>
          <p:nvPr/>
        </p:nvCxnSpPr>
        <p:spPr>
          <a:xfrm rot="10800000">
            <a:off x="9423673" y="1404337"/>
            <a:ext cx="382986" cy="788614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angular 159"/>
          <p:cNvCxnSpPr>
            <a:stCxn id="107" idx="1"/>
            <a:endCxn id="67" idx="3"/>
          </p:cNvCxnSpPr>
          <p:nvPr/>
        </p:nvCxnSpPr>
        <p:spPr>
          <a:xfrm rot="10800000">
            <a:off x="9423673" y="1404338"/>
            <a:ext cx="382986" cy="551271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angular 163"/>
          <p:cNvCxnSpPr>
            <a:stCxn id="104" idx="1"/>
            <a:endCxn id="67" idx="3"/>
          </p:cNvCxnSpPr>
          <p:nvPr/>
        </p:nvCxnSpPr>
        <p:spPr>
          <a:xfrm rot="10800000">
            <a:off x="9423673" y="1404338"/>
            <a:ext cx="382986" cy="1025957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angular 165"/>
          <p:cNvCxnSpPr>
            <a:stCxn id="110" idx="1"/>
            <a:endCxn id="67" idx="3"/>
          </p:cNvCxnSpPr>
          <p:nvPr/>
        </p:nvCxnSpPr>
        <p:spPr>
          <a:xfrm rot="10800000">
            <a:off x="9423673" y="1404337"/>
            <a:ext cx="382986" cy="1263300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angular 171"/>
          <p:cNvCxnSpPr>
            <a:stCxn id="113" idx="1"/>
            <a:endCxn id="67" idx="3"/>
          </p:cNvCxnSpPr>
          <p:nvPr/>
        </p:nvCxnSpPr>
        <p:spPr>
          <a:xfrm rot="10800000">
            <a:off x="9423673" y="1404338"/>
            <a:ext cx="382986" cy="1845985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angular 173"/>
          <p:cNvCxnSpPr>
            <a:cxnSpLocks/>
            <a:stCxn id="109" idx="1"/>
            <a:endCxn id="67" idx="3"/>
          </p:cNvCxnSpPr>
          <p:nvPr/>
        </p:nvCxnSpPr>
        <p:spPr>
          <a:xfrm rot="10800000">
            <a:off x="9423673" y="1404338"/>
            <a:ext cx="382986" cy="1536643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ángulo 190"/>
          <p:cNvSpPr/>
          <p:nvPr/>
        </p:nvSpPr>
        <p:spPr>
          <a:xfrm>
            <a:off x="1094554" y="500306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las Organizaciones Criminales</a:t>
            </a:r>
          </a:p>
        </p:txBody>
      </p:sp>
      <p:sp>
        <p:nvSpPr>
          <p:cNvPr id="198" name="Rectángulo 197"/>
          <p:cNvSpPr/>
          <p:nvPr/>
        </p:nvSpPr>
        <p:spPr>
          <a:xfrm>
            <a:off x="1094554" y="570039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las Violaciones a los Derechos Humanos</a:t>
            </a:r>
          </a:p>
        </p:txBody>
      </p:sp>
      <p:sp>
        <p:nvSpPr>
          <p:cNvPr id="208" name="Rectángulo 207"/>
          <p:cNvSpPr/>
          <p:nvPr/>
        </p:nvSpPr>
        <p:spPr>
          <a:xfrm>
            <a:off x="8333729" y="4752111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Atención al Usuario, Intervención Temprana y Asignaciones</a:t>
            </a:r>
          </a:p>
        </p:txBody>
      </p:sp>
      <p:sp>
        <p:nvSpPr>
          <p:cNvPr id="213" name="Rectángulo 212"/>
          <p:cNvSpPr/>
          <p:nvPr/>
        </p:nvSpPr>
        <p:spPr>
          <a:xfrm>
            <a:off x="8333194" y="5062523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a la Investigación y Análisis para la Seguridad Ciudadana</a:t>
            </a:r>
          </a:p>
        </p:txBody>
      </p:sp>
      <p:sp>
        <p:nvSpPr>
          <p:cNvPr id="259" name="CuadroTexto 258"/>
          <p:cNvSpPr txBox="1"/>
          <p:nvPr/>
        </p:nvSpPr>
        <p:spPr>
          <a:xfrm>
            <a:off x="2153262" y="118489"/>
            <a:ext cx="69272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ESTRUCTURA ORGÁNICA DE LA FISCALÍA GENERAL DE LA NACIÓN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Decreto Ley 016 de 2014, modificado por el Decreto Ley 898 de 2017 y la Ley 2197 de 2022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Adicionado por la Ley 2010 de 2019, Ley 2111 de 2021 y Ley 2197 de 2022</a:t>
            </a:r>
          </a:p>
        </p:txBody>
      </p:sp>
      <p:cxnSp>
        <p:nvCxnSpPr>
          <p:cNvPr id="271" name="Conector angular 270"/>
          <p:cNvCxnSpPr>
            <a:stCxn id="5" idx="2"/>
            <a:endCxn id="124" idx="1"/>
          </p:cNvCxnSpPr>
          <p:nvPr/>
        </p:nvCxnSpPr>
        <p:spPr>
          <a:xfrm rot="16200000" flipH="1">
            <a:off x="5673908" y="1039655"/>
            <a:ext cx="683589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angular 274"/>
          <p:cNvCxnSpPr>
            <a:stCxn id="5" idx="2"/>
            <a:endCxn id="26" idx="3"/>
          </p:cNvCxnSpPr>
          <p:nvPr/>
        </p:nvCxnSpPr>
        <p:spPr>
          <a:xfrm rot="5400000">
            <a:off x="4789282" y="927685"/>
            <a:ext cx="688288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ángulo 97"/>
          <p:cNvSpPr/>
          <p:nvPr/>
        </p:nvSpPr>
        <p:spPr>
          <a:xfrm>
            <a:off x="900048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Contra la Criminalidad Organizada</a:t>
            </a:r>
          </a:p>
        </p:txBody>
      </p:sp>
      <p:sp>
        <p:nvSpPr>
          <p:cNvPr id="130" name="Rectángulo 129"/>
          <p:cNvSpPr/>
          <p:nvPr/>
        </p:nvSpPr>
        <p:spPr>
          <a:xfrm>
            <a:off x="4695987" y="5100367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de Extinción del Derecho de Dominio</a:t>
            </a:r>
          </a:p>
        </p:txBody>
      </p:sp>
      <p:sp>
        <p:nvSpPr>
          <p:cNvPr id="137" name="Rectángulo 136"/>
          <p:cNvSpPr/>
          <p:nvPr/>
        </p:nvSpPr>
        <p:spPr>
          <a:xfrm>
            <a:off x="4695721" y="4783329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el Lavado de Activos</a:t>
            </a:r>
          </a:p>
        </p:txBody>
      </p:sp>
      <p:sp>
        <p:nvSpPr>
          <p:cNvPr id="141" name="Rectángulo 140"/>
          <p:cNvSpPr/>
          <p:nvPr/>
        </p:nvSpPr>
        <p:spPr>
          <a:xfrm>
            <a:off x="4695188" y="5417405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de Investigaciones Financieras</a:t>
            </a:r>
          </a:p>
        </p:txBody>
      </p:sp>
      <p:sp>
        <p:nvSpPr>
          <p:cNvPr id="97" name="Rectángulo 96"/>
          <p:cNvSpPr/>
          <p:nvPr/>
        </p:nvSpPr>
        <p:spPr>
          <a:xfrm>
            <a:off x="8462206" y="6021059"/>
            <a:ext cx="1197906" cy="29546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Fiscalías y de Seguridad Ciudadana</a:t>
            </a:r>
          </a:p>
        </p:txBody>
      </p:sp>
      <p:sp>
        <p:nvSpPr>
          <p:cNvPr id="115" name="Rectángulo 114"/>
          <p:cNvSpPr/>
          <p:nvPr/>
        </p:nvSpPr>
        <p:spPr>
          <a:xfrm>
            <a:off x="9781909" y="6021057"/>
            <a:ext cx="1197906" cy="29546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Atención a Usuarios</a:t>
            </a:r>
          </a:p>
        </p:txBody>
      </p:sp>
      <p:sp>
        <p:nvSpPr>
          <p:cNvPr id="123" name="Rectángulo 122"/>
          <p:cNvSpPr/>
          <p:nvPr/>
        </p:nvSpPr>
        <p:spPr>
          <a:xfrm>
            <a:off x="8406214" y="520593"/>
            <a:ext cx="1584000" cy="504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 Adscrita</a:t>
            </a:r>
          </a:p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Nacional de Medicina Legal y Ciencias Forenses</a:t>
            </a:r>
          </a:p>
        </p:txBody>
      </p:sp>
      <p:cxnSp>
        <p:nvCxnSpPr>
          <p:cNvPr id="4" name="Conector angular 3"/>
          <p:cNvCxnSpPr>
            <a:cxnSpLocks/>
            <a:stCxn id="122" idx="2"/>
            <a:endCxn id="97" idx="0"/>
          </p:cNvCxnSpPr>
          <p:nvPr/>
        </p:nvCxnSpPr>
        <p:spPr>
          <a:xfrm rot="5400000">
            <a:off x="9319916" y="5640590"/>
            <a:ext cx="121712" cy="6392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cxnSpLocks/>
            <a:stCxn id="122" idx="2"/>
            <a:endCxn id="115" idx="0"/>
          </p:cNvCxnSpPr>
          <p:nvPr/>
        </p:nvCxnSpPr>
        <p:spPr>
          <a:xfrm rot="16200000" flipH="1">
            <a:off x="9979768" y="5619963"/>
            <a:ext cx="121710" cy="68047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105"/>
          <p:cNvSpPr/>
          <p:nvPr/>
        </p:nvSpPr>
        <p:spPr>
          <a:xfrm>
            <a:off x="4695188" y="5742063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los Delitos Fiscales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(Ley 2010 de 2019. art 132)</a:t>
            </a:r>
            <a:endParaRPr lang="es-CO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ector angular 17"/>
          <p:cNvCxnSpPr>
            <a:stCxn id="132" idx="1"/>
            <a:endCxn id="106" idx="1"/>
          </p:cNvCxnSpPr>
          <p:nvPr/>
        </p:nvCxnSpPr>
        <p:spPr>
          <a:xfrm rot="10800000" flipH="1" flipV="1">
            <a:off x="4496078" y="4521623"/>
            <a:ext cx="199110" cy="1328439"/>
          </a:xfrm>
          <a:prstGeom prst="bentConnector3">
            <a:avLst>
              <a:gd name="adj1" fmla="val -114811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Logosímbolo horizontal de la Fiscalía General de la Nación, que es una ficha de un rompecabezas para representarla visualmente, porque incluye los conceptos de búsqueda, solución y respuesta que persigue la entidad a través de su actividad investigativ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5" y="173259"/>
            <a:ext cx="1629182" cy="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Rectángulo 116">
            <a:extLst>
              <a:ext uri="{FF2B5EF4-FFF2-40B4-BE49-F238E27FC236}">
                <a16:creationId xmlns:a16="http://schemas.microsoft.com/office/drawing/2014/main" id="{5E10FA94-5CDB-4C85-AAD2-66A7AF2A6ACA}"/>
              </a:ext>
            </a:extLst>
          </p:cNvPr>
          <p:cNvSpPr/>
          <p:nvPr/>
        </p:nvSpPr>
        <p:spPr>
          <a:xfrm>
            <a:off x="8333193" y="5372935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Territorial</a:t>
            </a:r>
          </a:p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2111 de 2021. art 7)</a:t>
            </a: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ECAE9D33-084B-4717-9B83-6FAECF76AB3E}"/>
              </a:ext>
            </a:extLst>
          </p:cNvPr>
          <p:cNvSpPr/>
          <p:nvPr/>
        </p:nvSpPr>
        <p:spPr>
          <a:xfrm>
            <a:off x="1100912" y="620128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para los Delitos contra los Recursos Naturales y el Medio Ambiente </a:t>
            </a:r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2111 de 2021. art 9)</a:t>
            </a:r>
            <a:endParaRPr lang="es-E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Conector angular 162">
            <a:extLst>
              <a:ext uri="{FF2B5EF4-FFF2-40B4-BE49-F238E27FC236}">
                <a16:creationId xmlns:a16="http://schemas.microsoft.com/office/drawing/2014/main" id="{ACB34F8C-C130-45A9-B2FE-3E6CB5FF03C0}"/>
              </a:ext>
            </a:extLst>
          </p:cNvPr>
          <p:cNvCxnSpPr>
            <a:cxnSpLocks/>
            <a:stCxn id="116" idx="1"/>
            <a:endCxn id="117" idx="1"/>
          </p:cNvCxnSpPr>
          <p:nvPr/>
        </p:nvCxnSpPr>
        <p:spPr>
          <a:xfrm rot="10800000" flipH="1" flipV="1">
            <a:off x="8113867" y="4521623"/>
            <a:ext cx="219326" cy="959311"/>
          </a:xfrm>
          <a:prstGeom prst="bentConnector3">
            <a:avLst>
              <a:gd name="adj1" fmla="val -1042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angular 57">
            <a:extLst>
              <a:ext uri="{FF2B5EF4-FFF2-40B4-BE49-F238E27FC236}">
                <a16:creationId xmlns:a16="http://schemas.microsoft.com/office/drawing/2014/main" id="{A5569F76-B458-40B1-9A77-51FCEF517D4C}"/>
              </a:ext>
            </a:extLst>
          </p:cNvPr>
          <p:cNvCxnSpPr>
            <a:cxnSpLocks/>
            <a:stCxn id="98" idx="1"/>
            <a:endCxn id="120" idx="1"/>
          </p:cNvCxnSpPr>
          <p:nvPr/>
        </p:nvCxnSpPr>
        <p:spPr>
          <a:xfrm rot="10800000" flipH="1" flipV="1">
            <a:off x="900048" y="4521624"/>
            <a:ext cx="200864" cy="1787662"/>
          </a:xfrm>
          <a:prstGeom prst="bentConnector3">
            <a:avLst>
              <a:gd name="adj1" fmla="val -11380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ángulo 135">
            <a:extLst>
              <a:ext uri="{FF2B5EF4-FFF2-40B4-BE49-F238E27FC236}">
                <a16:creationId xmlns:a16="http://schemas.microsoft.com/office/drawing/2014/main" id="{2817CCBD-494A-48E2-9353-E2ED53C4F6C1}"/>
              </a:ext>
            </a:extLst>
          </p:cNvPr>
          <p:cNvSpPr/>
          <p:nvPr/>
        </p:nvSpPr>
        <p:spPr>
          <a:xfrm>
            <a:off x="1095268" y="6469732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los Delitos Informáticos</a:t>
            </a:r>
          </a:p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2197 de 2022. art 68)</a:t>
            </a:r>
            <a:endParaRPr lang="es-E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8" name="Conector angular 57">
            <a:extLst>
              <a:ext uri="{FF2B5EF4-FFF2-40B4-BE49-F238E27FC236}">
                <a16:creationId xmlns:a16="http://schemas.microsoft.com/office/drawing/2014/main" id="{6519F6E2-8A42-4032-AACB-E81F800D8B0E}"/>
              </a:ext>
            </a:extLst>
          </p:cNvPr>
          <p:cNvCxnSpPr>
            <a:cxnSpLocks/>
            <a:stCxn id="98" idx="1"/>
            <a:endCxn id="136" idx="1"/>
          </p:cNvCxnSpPr>
          <p:nvPr/>
        </p:nvCxnSpPr>
        <p:spPr>
          <a:xfrm rot="10800000" flipH="1" flipV="1">
            <a:off x="900048" y="4521624"/>
            <a:ext cx="195220" cy="2056108"/>
          </a:xfrm>
          <a:prstGeom prst="bentConnector3">
            <a:avLst>
              <a:gd name="adj1" fmla="val -11709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ángulo 98">
            <a:extLst>
              <a:ext uri="{FF2B5EF4-FFF2-40B4-BE49-F238E27FC236}">
                <a16:creationId xmlns:a16="http://schemas.microsoft.com/office/drawing/2014/main" id="{75528780-2CEA-487A-9B3C-2286579D9AC7}"/>
              </a:ext>
            </a:extLst>
          </p:cNvPr>
          <p:cNvSpPr/>
          <p:nvPr/>
        </p:nvSpPr>
        <p:spPr>
          <a:xfrm>
            <a:off x="1735831" y="3769361"/>
            <a:ext cx="1620000" cy="324000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Policía Judicial</a:t>
            </a:r>
          </a:p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(Resolución 0-0694 de 2021. art 11)</a:t>
            </a:r>
            <a:endParaRPr lang="es-CO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Conector angular 11">
            <a:extLst>
              <a:ext uri="{FF2B5EF4-FFF2-40B4-BE49-F238E27FC236}">
                <a16:creationId xmlns:a16="http://schemas.microsoft.com/office/drawing/2014/main" id="{81696110-64D0-47B5-AA47-836D6C750704}"/>
              </a:ext>
            </a:extLst>
          </p:cNvPr>
          <p:cNvCxnSpPr>
            <a:cxnSpLocks/>
            <a:stCxn id="169" idx="1"/>
            <a:endCxn id="99" idx="1"/>
          </p:cNvCxnSpPr>
          <p:nvPr/>
        </p:nvCxnSpPr>
        <p:spPr>
          <a:xfrm rot="10800000" flipH="1" flipV="1">
            <a:off x="1611127" y="3571319"/>
            <a:ext cx="124703" cy="360042"/>
          </a:xfrm>
          <a:prstGeom prst="bentConnector3">
            <a:avLst>
              <a:gd name="adj1" fmla="val -1833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ángulo 100"/>
          <p:cNvSpPr/>
          <p:nvPr/>
        </p:nvSpPr>
        <p:spPr>
          <a:xfrm>
            <a:off x="10098097" y="513453"/>
            <a:ext cx="1584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Especial para la Administración de Bienes de la Fiscalía General de la Nación</a:t>
            </a:r>
          </a:p>
          <a:p>
            <a:pPr algn="ctr"/>
            <a:r>
              <a:rPr lang="es-ES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1615 de 2013</a:t>
            </a:r>
            <a:endParaRPr lang="es-CO" sz="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1611128" y="1626127"/>
            <a:ext cx="3024000" cy="28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Control Disciplinario</a:t>
            </a:r>
            <a:endParaRPr lang="es-CO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ángulo redondeado 123"/>
          <p:cNvSpPr/>
          <p:nvPr/>
        </p:nvSpPr>
        <p:spPr>
          <a:xfrm>
            <a:off x="6399680" y="1621428"/>
            <a:ext cx="3024000" cy="28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Control Interno</a:t>
            </a:r>
            <a:endParaRPr lang="es-CO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8" name="Conector angular 157"/>
          <p:cNvCxnSpPr>
            <a:cxnSpLocks/>
            <a:stCxn id="108" idx="1"/>
            <a:endCxn id="67" idx="3"/>
          </p:cNvCxnSpPr>
          <p:nvPr/>
        </p:nvCxnSpPr>
        <p:spPr>
          <a:xfrm rot="10800000">
            <a:off x="9423673" y="1404337"/>
            <a:ext cx="382986" cy="27792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3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ángulo 78"/>
          <p:cNvSpPr/>
          <p:nvPr/>
        </p:nvSpPr>
        <p:spPr>
          <a:xfrm>
            <a:off x="6975710" y="1562150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Amazonas</a:t>
            </a:r>
          </a:p>
        </p:txBody>
      </p:sp>
      <p:sp>
        <p:nvSpPr>
          <p:cNvPr id="80" name="Rectángulo 79"/>
          <p:cNvSpPr/>
          <p:nvPr/>
        </p:nvSpPr>
        <p:spPr>
          <a:xfrm>
            <a:off x="6975710" y="1831753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Antioquia</a:t>
            </a:r>
          </a:p>
        </p:txBody>
      </p:sp>
      <p:sp>
        <p:nvSpPr>
          <p:cNvPr id="81" name="Rectángulo 80"/>
          <p:cNvSpPr/>
          <p:nvPr/>
        </p:nvSpPr>
        <p:spPr>
          <a:xfrm>
            <a:off x="6975710" y="2105569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Arauca</a:t>
            </a:r>
          </a:p>
        </p:txBody>
      </p:sp>
      <p:sp>
        <p:nvSpPr>
          <p:cNvPr id="82" name="Rectángulo 81"/>
          <p:cNvSpPr/>
          <p:nvPr/>
        </p:nvSpPr>
        <p:spPr>
          <a:xfrm>
            <a:off x="6975710" y="2380192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Atlántico</a:t>
            </a:r>
          </a:p>
        </p:txBody>
      </p:sp>
      <p:sp>
        <p:nvSpPr>
          <p:cNvPr id="83" name="Rectángulo 82"/>
          <p:cNvSpPr/>
          <p:nvPr/>
        </p:nvSpPr>
        <p:spPr>
          <a:xfrm>
            <a:off x="6975710" y="2649895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Bogotá</a:t>
            </a:r>
          </a:p>
        </p:txBody>
      </p:sp>
      <p:sp>
        <p:nvSpPr>
          <p:cNvPr id="85" name="Rectángulo 84"/>
          <p:cNvSpPr/>
          <p:nvPr/>
        </p:nvSpPr>
        <p:spPr>
          <a:xfrm>
            <a:off x="6975710" y="2916898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Bolívar</a:t>
            </a:r>
          </a:p>
        </p:txBody>
      </p:sp>
      <p:sp>
        <p:nvSpPr>
          <p:cNvPr id="86" name="Rectángulo 85"/>
          <p:cNvSpPr/>
          <p:nvPr/>
        </p:nvSpPr>
        <p:spPr>
          <a:xfrm>
            <a:off x="6975710" y="3192863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Boyacá</a:t>
            </a:r>
          </a:p>
        </p:txBody>
      </p:sp>
      <p:sp>
        <p:nvSpPr>
          <p:cNvPr id="87" name="Rectángulo 86"/>
          <p:cNvSpPr/>
          <p:nvPr/>
        </p:nvSpPr>
        <p:spPr>
          <a:xfrm>
            <a:off x="6975710" y="3463607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Caldas</a:t>
            </a:r>
          </a:p>
        </p:txBody>
      </p:sp>
      <p:sp>
        <p:nvSpPr>
          <p:cNvPr id="88" name="Rectángulo 87"/>
          <p:cNvSpPr/>
          <p:nvPr/>
        </p:nvSpPr>
        <p:spPr>
          <a:xfrm>
            <a:off x="6975710" y="3734521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Cali</a:t>
            </a:r>
          </a:p>
        </p:txBody>
      </p:sp>
      <p:sp>
        <p:nvSpPr>
          <p:cNvPr id="89" name="Rectángulo 88"/>
          <p:cNvSpPr/>
          <p:nvPr/>
        </p:nvSpPr>
        <p:spPr>
          <a:xfrm>
            <a:off x="6975710" y="3998954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Caquetá</a:t>
            </a:r>
          </a:p>
        </p:txBody>
      </p:sp>
      <p:sp>
        <p:nvSpPr>
          <p:cNvPr id="90" name="Rectángulo 89"/>
          <p:cNvSpPr/>
          <p:nvPr/>
        </p:nvSpPr>
        <p:spPr>
          <a:xfrm>
            <a:off x="6975710" y="4261941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Casanare</a:t>
            </a:r>
          </a:p>
        </p:txBody>
      </p:sp>
      <p:sp>
        <p:nvSpPr>
          <p:cNvPr id="93" name="Rectángulo 92"/>
          <p:cNvSpPr/>
          <p:nvPr/>
        </p:nvSpPr>
        <p:spPr>
          <a:xfrm>
            <a:off x="6975703" y="4546112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Cauca</a:t>
            </a:r>
          </a:p>
        </p:txBody>
      </p:sp>
      <p:sp>
        <p:nvSpPr>
          <p:cNvPr id="94" name="Rectángulo 93"/>
          <p:cNvSpPr/>
          <p:nvPr/>
        </p:nvSpPr>
        <p:spPr>
          <a:xfrm>
            <a:off x="6975703" y="4816878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Cesar</a:t>
            </a:r>
          </a:p>
        </p:txBody>
      </p:sp>
      <p:sp>
        <p:nvSpPr>
          <p:cNvPr id="95" name="Rectángulo 94"/>
          <p:cNvSpPr/>
          <p:nvPr/>
        </p:nvSpPr>
        <p:spPr>
          <a:xfrm>
            <a:off x="6975703" y="5080813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Chocó</a:t>
            </a:r>
          </a:p>
        </p:txBody>
      </p:sp>
      <p:sp>
        <p:nvSpPr>
          <p:cNvPr id="96" name="Rectángulo 95"/>
          <p:cNvSpPr/>
          <p:nvPr/>
        </p:nvSpPr>
        <p:spPr>
          <a:xfrm>
            <a:off x="6975703" y="5356317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Córdoba</a:t>
            </a:r>
          </a:p>
        </p:txBody>
      </p:sp>
      <p:sp>
        <p:nvSpPr>
          <p:cNvPr id="57" name="Rectángulo 56"/>
          <p:cNvSpPr/>
          <p:nvPr/>
        </p:nvSpPr>
        <p:spPr>
          <a:xfrm>
            <a:off x="6975703" y="5622323"/>
            <a:ext cx="1080000" cy="2154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Cundinamarca</a:t>
            </a:r>
          </a:p>
        </p:txBody>
      </p:sp>
      <p:sp>
        <p:nvSpPr>
          <p:cNvPr id="58" name="Rectángulo 57"/>
          <p:cNvSpPr/>
          <p:nvPr/>
        </p:nvSpPr>
        <p:spPr>
          <a:xfrm>
            <a:off x="6975703" y="5878470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Guainía</a:t>
            </a:r>
          </a:p>
        </p:txBody>
      </p:sp>
      <p:cxnSp>
        <p:nvCxnSpPr>
          <p:cNvPr id="67" name="Conector angular 66"/>
          <p:cNvCxnSpPr/>
          <p:nvPr/>
        </p:nvCxnSpPr>
        <p:spPr>
          <a:xfrm rot="10800000" flipV="1">
            <a:off x="8458615" y="1943219"/>
            <a:ext cx="149249" cy="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92" name="Rectángulo 91"/>
          <p:cNvSpPr/>
          <p:nvPr/>
        </p:nvSpPr>
        <p:spPr>
          <a:xfrm>
            <a:off x="6975703" y="6163597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La Guajira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0068926" y="6408447"/>
            <a:ext cx="2016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>
                <a:latin typeface="Arial" panose="020B0604020202020204" pitchFamily="34" charset="0"/>
                <a:cs typeface="Arial" panose="020B0604020202020204" pitchFamily="34" charset="0"/>
              </a:rPr>
              <a:t>Actualizado: 2025-09-12</a:t>
            </a:r>
          </a:p>
          <a:p>
            <a:pPr algn="r"/>
            <a:r>
              <a:rPr lang="es-CO" sz="800" dirty="0">
                <a:latin typeface="Arial" panose="020B0604020202020204" pitchFamily="34" charset="0"/>
                <a:cs typeface="Arial" panose="020B0604020202020204" pitchFamily="34" charset="0"/>
              </a:rPr>
              <a:t>Dirección de Planeación y Desarrollo</a:t>
            </a:r>
          </a:p>
        </p:txBody>
      </p:sp>
      <p:sp>
        <p:nvSpPr>
          <p:cNvPr id="101" name="Rectángulo 100"/>
          <p:cNvSpPr/>
          <p:nvPr/>
        </p:nvSpPr>
        <p:spPr>
          <a:xfrm>
            <a:off x="50799" y="42565"/>
            <a:ext cx="12096000" cy="676800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000" dirty="0">
              <a:solidFill>
                <a:schemeClr val="tx1"/>
              </a:solidFill>
            </a:endParaRPr>
          </a:p>
        </p:txBody>
      </p:sp>
      <p:pic>
        <p:nvPicPr>
          <p:cNvPr id="124" name="Picture 2" descr="Logosímbolo horizontal de la Fiscalía General de la Nación, que es una ficha de un rompecabezas para representarla visualmente, porque incluye los conceptos de búsqueda, solución y respuesta que persigue la entidad a través de su actividad investigativ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5" y="173259"/>
            <a:ext cx="1629182" cy="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0ABE3B6-0D33-ACF2-6532-9D1171077212}"/>
              </a:ext>
            </a:extLst>
          </p:cNvPr>
          <p:cNvSpPr txBox="1"/>
          <p:nvPr/>
        </p:nvSpPr>
        <p:spPr>
          <a:xfrm>
            <a:off x="2153262" y="118489"/>
            <a:ext cx="69272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ESTRUCTURA ORGÁNICA DE LA FISCALÍA GENERAL DE LA NACIÓN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Decreto Ley 016 de 2014, modificado por el Decreto Ley 898 de 2017 y la Ley 2197 de 2022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Adicionado por la Ley 2010 de 2019, Ley 2111 de 2021 y Ley 2197 de 2022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E289F1D-9292-0ED7-D41B-89A620149A79}"/>
              </a:ext>
            </a:extLst>
          </p:cNvPr>
          <p:cNvCxnSpPr>
            <a:cxnSpLocks/>
            <a:stCxn id="97" idx="1"/>
          </p:cNvCxnSpPr>
          <p:nvPr/>
        </p:nvCxnSpPr>
        <p:spPr>
          <a:xfrm flipH="1">
            <a:off x="8458612" y="1680466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8" name="Conector: angular 37">
            <a:extLst>
              <a:ext uri="{FF2B5EF4-FFF2-40B4-BE49-F238E27FC236}">
                <a16:creationId xmlns:a16="http://schemas.microsoft.com/office/drawing/2014/main" id="{F147196A-8A6D-AD54-AB4B-B3C618079845}"/>
              </a:ext>
            </a:extLst>
          </p:cNvPr>
          <p:cNvCxnSpPr>
            <a:cxnSpLocks/>
            <a:endCxn id="122" idx="1"/>
          </p:cNvCxnSpPr>
          <p:nvPr/>
        </p:nvCxnSpPr>
        <p:spPr>
          <a:xfrm rot="16200000" flipH="1">
            <a:off x="5989800" y="3855218"/>
            <a:ext cx="5080864" cy="139321"/>
          </a:xfrm>
          <a:prstGeom prst="bentConnector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E7187440-C7C2-B3D9-EF28-AF8169D8881A}"/>
              </a:ext>
            </a:extLst>
          </p:cNvPr>
          <p:cNvCxnSpPr>
            <a:cxnSpLocks/>
            <a:stCxn id="104" idx="1"/>
          </p:cNvCxnSpPr>
          <p:nvPr/>
        </p:nvCxnSpPr>
        <p:spPr>
          <a:xfrm flipH="1">
            <a:off x="8458615" y="2228905"/>
            <a:ext cx="138904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27" name="Conector recto 126">
            <a:extLst>
              <a:ext uri="{FF2B5EF4-FFF2-40B4-BE49-F238E27FC236}">
                <a16:creationId xmlns:a16="http://schemas.microsoft.com/office/drawing/2014/main" id="{DC33397A-1132-FED8-6366-D1CCE192DCC9}"/>
              </a:ext>
            </a:extLst>
          </p:cNvPr>
          <p:cNvCxnSpPr>
            <a:cxnSpLocks/>
          </p:cNvCxnSpPr>
          <p:nvPr/>
        </p:nvCxnSpPr>
        <p:spPr>
          <a:xfrm flipH="1">
            <a:off x="8456231" y="2761567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1" name="Conector recto 130">
            <a:extLst>
              <a:ext uri="{FF2B5EF4-FFF2-40B4-BE49-F238E27FC236}">
                <a16:creationId xmlns:a16="http://schemas.microsoft.com/office/drawing/2014/main" id="{E1969FDB-AF02-92E4-3A1B-C1600144423A}"/>
              </a:ext>
            </a:extLst>
          </p:cNvPr>
          <p:cNvCxnSpPr>
            <a:cxnSpLocks/>
          </p:cNvCxnSpPr>
          <p:nvPr/>
        </p:nvCxnSpPr>
        <p:spPr>
          <a:xfrm flipH="1">
            <a:off x="8458607" y="3035410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A03D8408-A7B5-122F-AD90-E464509F2475}"/>
              </a:ext>
            </a:extLst>
          </p:cNvPr>
          <p:cNvCxnSpPr>
            <a:cxnSpLocks/>
          </p:cNvCxnSpPr>
          <p:nvPr/>
        </p:nvCxnSpPr>
        <p:spPr>
          <a:xfrm flipH="1">
            <a:off x="8458607" y="3380693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3" name="Conector recto 132">
            <a:extLst>
              <a:ext uri="{FF2B5EF4-FFF2-40B4-BE49-F238E27FC236}">
                <a16:creationId xmlns:a16="http://schemas.microsoft.com/office/drawing/2014/main" id="{3CB7DA44-540E-5972-10C0-4971E4CE79CD}"/>
              </a:ext>
            </a:extLst>
          </p:cNvPr>
          <p:cNvCxnSpPr>
            <a:cxnSpLocks/>
          </p:cNvCxnSpPr>
          <p:nvPr/>
        </p:nvCxnSpPr>
        <p:spPr>
          <a:xfrm flipH="1">
            <a:off x="8458607" y="3716450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7" name="Conector recto 136">
            <a:extLst>
              <a:ext uri="{FF2B5EF4-FFF2-40B4-BE49-F238E27FC236}">
                <a16:creationId xmlns:a16="http://schemas.microsoft.com/office/drawing/2014/main" id="{69601D72-139E-7AE1-CD2A-C33D55E5D372}"/>
              </a:ext>
            </a:extLst>
          </p:cNvPr>
          <p:cNvCxnSpPr>
            <a:cxnSpLocks/>
          </p:cNvCxnSpPr>
          <p:nvPr/>
        </p:nvCxnSpPr>
        <p:spPr>
          <a:xfrm flipH="1">
            <a:off x="8458603" y="3985536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8" name="Conector recto 137">
            <a:extLst>
              <a:ext uri="{FF2B5EF4-FFF2-40B4-BE49-F238E27FC236}">
                <a16:creationId xmlns:a16="http://schemas.microsoft.com/office/drawing/2014/main" id="{C6A0DF09-970C-7D18-7CC2-D6BE4540A9FE}"/>
              </a:ext>
            </a:extLst>
          </p:cNvPr>
          <p:cNvCxnSpPr>
            <a:cxnSpLocks/>
          </p:cNvCxnSpPr>
          <p:nvPr/>
        </p:nvCxnSpPr>
        <p:spPr>
          <a:xfrm flipH="1">
            <a:off x="8460982" y="4256998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9" name="Conector recto 138">
            <a:extLst>
              <a:ext uri="{FF2B5EF4-FFF2-40B4-BE49-F238E27FC236}">
                <a16:creationId xmlns:a16="http://schemas.microsoft.com/office/drawing/2014/main" id="{CDB2E728-A5CA-6ACE-42A1-AA567479F3C1}"/>
              </a:ext>
            </a:extLst>
          </p:cNvPr>
          <p:cNvCxnSpPr>
            <a:cxnSpLocks/>
          </p:cNvCxnSpPr>
          <p:nvPr/>
        </p:nvCxnSpPr>
        <p:spPr>
          <a:xfrm flipH="1">
            <a:off x="8463359" y="4640382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AB905554-9EBA-ADA2-4D53-11C2EDF4A054}"/>
              </a:ext>
            </a:extLst>
          </p:cNvPr>
          <p:cNvCxnSpPr>
            <a:cxnSpLocks/>
          </p:cNvCxnSpPr>
          <p:nvPr/>
        </p:nvCxnSpPr>
        <p:spPr>
          <a:xfrm flipH="1">
            <a:off x="8463360" y="5023766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1" name="Conector recto 140">
            <a:extLst>
              <a:ext uri="{FF2B5EF4-FFF2-40B4-BE49-F238E27FC236}">
                <a16:creationId xmlns:a16="http://schemas.microsoft.com/office/drawing/2014/main" id="{C2BD8403-9567-E570-232D-576170CA2CF2}"/>
              </a:ext>
            </a:extLst>
          </p:cNvPr>
          <p:cNvCxnSpPr>
            <a:cxnSpLocks/>
          </p:cNvCxnSpPr>
          <p:nvPr/>
        </p:nvCxnSpPr>
        <p:spPr>
          <a:xfrm flipH="1">
            <a:off x="8460979" y="5280943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2" name="Conector recto 141">
            <a:extLst>
              <a:ext uri="{FF2B5EF4-FFF2-40B4-BE49-F238E27FC236}">
                <a16:creationId xmlns:a16="http://schemas.microsoft.com/office/drawing/2014/main" id="{0748DFCF-96D4-1906-BF17-9C6BC985A8AB}"/>
              </a:ext>
            </a:extLst>
          </p:cNvPr>
          <p:cNvCxnSpPr>
            <a:cxnSpLocks/>
          </p:cNvCxnSpPr>
          <p:nvPr/>
        </p:nvCxnSpPr>
        <p:spPr>
          <a:xfrm flipH="1">
            <a:off x="8463358" y="5545264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3" name="Conector recto 142">
            <a:extLst>
              <a:ext uri="{FF2B5EF4-FFF2-40B4-BE49-F238E27FC236}">
                <a16:creationId xmlns:a16="http://schemas.microsoft.com/office/drawing/2014/main" id="{9274D6E1-0D91-A28B-6BCD-B26636E6E5B8}"/>
              </a:ext>
            </a:extLst>
          </p:cNvPr>
          <p:cNvCxnSpPr>
            <a:cxnSpLocks/>
          </p:cNvCxnSpPr>
          <p:nvPr/>
        </p:nvCxnSpPr>
        <p:spPr>
          <a:xfrm flipH="1">
            <a:off x="8463358" y="5876259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44" name="Conector recto 143">
            <a:extLst>
              <a:ext uri="{FF2B5EF4-FFF2-40B4-BE49-F238E27FC236}">
                <a16:creationId xmlns:a16="http://schemas.microsoft.com/office/drawing/2014/main" id="{9C89368F-B864-BEBA-245D-0F3DAB33F33B}"/>
              </a:ext>
            </a:extLst>
          </p:cNvPr>
          <p:cNvCxnSpPr>
            <a:cxnSpLocks/>
          </p:cNvCxnSpPr>
          <p:nvPr/>
        </p:nvCxnSpPr>
        <p:spPr>
          <a:xfrm flipH="1">
            <a:off x="8460975" y="6202491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97" name="Rectángulo 96"/>
          <p:cNvSpPr/>
          <p:nvPr/>
        </p:nvSpPr>
        <p:spPr>
          <a:xfrm>
            <a:off x="8597519" y="1565050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Guaviare</a:t>
            </a:r>
          </a:p>
        </p:txBody>
      </p:sp>
      <p:sp>
        <p:nvSpPr>
          <p:cNvPr id="103" name="Rectángulo 102"/>
          <p:cNvSpPr/>
          <p:nvPr/>
        </p:nvSpPr>
        <p:spPr>
          <a:xfrm>
            <a:off x="8597519" y="1838866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Huila</a:t>
            </a:r>
          </a:p>
        </p:txBody>
      </p:sp>
      <p:sp>
        <p:nvSpPr>
          <p:cNvPr id="104" name="Rectángulo 103"/>
          <p:cNvSpPr/>
          <p:nvPr/>
        </p:nvSpPr>
        <p:spPr>
          <a:xfrm>
            <a:off x="8597519" y="2113489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 Magdalena</a:t>
            </a:r>
          </a:p>
        </p:txBody>
      </p:sp>
      <p:sp>
        <p:nvSpPr>
          <p:cNvPr id="105" name="Rectángulo 104"/>
          <p:cNvSpPr/>
          <p:nvPr/>
        </p:nvSpPr>
        <p:spPr>
          <a:xfrm>
            <a:off x="8597519" y="2383192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Medellín</a:t>
            </a:r>
          </a:p>
        </p:txBody>
      </p:sp>
      <p:sp>
        <p:nvSpPr>
          <p:cNvPr id="106" name="Rectángulo 105"/>
          <p:cNvSpPr/>
          <p:nvPr/>
        </p:nvSpPr>
        <p:spPr>
          <a:xfrm>
            <a:off x="8597519" y="2650195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 Meta</a:t>
            </a:r>
          </a:p>
        </p:txBody>
      </p:sp>
      <p:sp>
        <p:nvSpPr>
          <p:cNvPr id="107" name="Rectángulo 106"/>
          <p:cNvSpPr/>
          <p:nvPr/>
        </p:nvSpPr>
        <p:spPr>
          <a:xfrm>
            <a:off x="8597519" y="2926160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Nariño</a:t>
            </a:r>
          </a:p>
        </p:txBody>
      </p:sp>
      <p:sp>
        <p:nvSpPr>
          <p:cNvPr id="109" name="Rectángulo 108"/>
          <p:cNvSpPr/>
          <p:nvPr/>
        </p:nvSpPr>
        <p:spPr>
          <a:xfrm>
            <a:off x="8597519" y="3604956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 Putumayo</a:t>
            </a:r>
          </a:p>
        </p:txBody>
      </p:sp>
      <p:sp>
        <p:nvSpPr>
          <p:cNvPr id="110" name="Rectángulo 109"/>
          <p:cNvSpPr/>
          <p:nvPr/>
        </p:nvSpPr>
        <p:spPr>
          <a:xfrm>
            <a:off x="8598340" y="3874225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Quindío</a:t>
            </a:r>
          </a:p>
        </p:txBody>
      </p:sp>
      <p:sp>
        <p:nvSpPr>
          <p:cNvPr id="111" name="Rectángulo 110"/>
          <p:cNvSpPr/>
          <p:nvPr/>
        </p:nvSpPr>
        <p:spPr>
          <a:xfrm>
            <a:off x="8600721" y="4146374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 Risaralda</a:t>
            </a:r>
          </a:p>
        </p:txBody>
      </p:sp>
      <p:sp>
        <p:nvSpPr>
          <p:cNvPr id="112" name="Rectángulo 111"/>
          <p:cNvSpPr/>
          <p:nvPr/>
        </p:nvSpPr>
        <p:spPr>
          <a:xfrm>
            <a:off x="8600720" y="4414070"/>
            <a:ext cx="1080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 </a:t>
            </a:r>
            <a:r>
              <a:rPr lang="es-ES" sz="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 Andrés, Providencia y Santa Catalina</a:t>
            </a:r>
            <a:endParaRPr lang="es-ES_tradnl" sz="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ángulo 112"/>
          <p:cNvSpPr/>
          <p:nvPr/>
        </p:nvSpPr>
        <p:spPr>
          <a:xfrm>
            <a:off x="8600719" y="4912551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 Santander</a:t>
            </a:r>
          </a:p>
        </p:txBody>
      </p:sp>
      <p:sp>
        <p:nvSpPr>
          <p:cNvPr id="114" name="Rectángulo 113"/>
          <p:cNvSpPr/>
          <p:nvPr/>
        </p:nvSpPr>
        <p:spPr>
          <a:xfrm>
            <a:off x="8600719" y="5171162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 Sucre</a:t>
            </a:r>
          </a:p>
        </p:txBody>
      </p:sp>
      <p:sp>
        <p:nvSpPr>
          <p:cNvPr id="115" name="Rectángulo 114"/>
          <p:cNvSpPr/>
          <p:nvPr/>
        </p:nvSpPr>
        <p:spPr>
          <a:xfrm>
            <a:off x="8599894" y="5433172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32. Tolima</a:t>
            </a:r>
          </a:p>
        </p:txBody>
      </p:sp>
      <p:sp>
        <p:nvSpPr>
          <p:cNvPr id="119" name="Rectángulo 118"/>
          <p:cNvSpPr/>
          <p:nvPr/>
        </p:nvSpPr>
        <p:spPr>
          <a:xfrm>
            <a:off x="8599894" y="5694443"/>
            <a:ext cx="1080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33. Valle del Cauca</a:t>
            </a:r>
          </a:p>
        </p:txBody>
      </p:sp>
      <p:sp>
        <p:nvSpPr>
          <p:cNvPr id="120" name="Rectángulo 119"/>
          <p:cNvSpPr/>
          <p:nvPr/>
        </p:nvSpPr>
        <p:spPr>
          <a:xfrm>
            <a:off x="8599893" y="6089557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34. Vaupés</a:t>
            </a:r>
          </a:p>
        </p:txBody>
      </p:sp>
      <p:sp>
        <p:nvSpPr>
          <p:cNvPr id="122" name="Rectángulo 121"/>
          <p:cNvSpPr/>
          <p:nvPr/>
        </p:nvSpPr>
        <p:spPr>
          <a:xfrm>
            <a:off x="8599893" y="6349895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35. Vichada</a:t>
            </a:r>
          </a:p>
        </p:txBody>
      </p:sp>
      <p:sp>
        <p:nvSpPr>
          <p:cNvPr id="108" name="Rectángulo 107"/>
          <p:cNvSpPr/>
          <p:nvPr/>
        </p:nvSpPr>
        <p:spPr>
          <a:xfrm>
            <a:off x="8597519" y="3196904"/>
            <a:ext cx="1080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 Norte de Santander</a:t>
            </a:r>
          </a:p>
        </p:txBody>
      </p:sp>
      <p:cxnSp>
        <p:nvCxnSpPr>
          <p:cNvPr id="146" name="Conector: angular 145">
            <a:extLst>
              <a:ext uri="{FF2B5EF4-FFF2-40B4-BE49-F238E27FC236}">
                <a16:creationId xmlns:a16="http://schemas.microsoft.com/office/drawing/2014/main" id="{D5081D85-EC73-DADB-53FF-ED7B4B921541}"/>
              </a:ext>
            </a:extLst>
          </p:cNvPr>
          <p:cNvCxnSpPr>
            <a:cxnSpLocks/>
            <a:endCxn id="92" idx="1"/>
          </p:cNvCxnSpPr>
          <p:nvPr/>
        </p:nvCxnSpPr>
        <p:spPr>
          <a:xfrm rot="16200000" flipH="1">
            <a:off x="4477011" y="3780320"/>
            <a:ext cx="4852097" cy="145287"/>
          </a:xfrm>
          <a:prstGeom prst="bentConnector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2" name="Conector recto 151">
            <a:extLst>
              <a:ext uri="{FF2B5EF4-FFF2-40B4-BE49-F238E27FC236}">
                <a16:creationId xmlns:a16="http://schemas.microsoft.com/office/drawing/2014/main" id="{5AF96575-AF6E-E2E9-BE9A-DCA0E2AF7C37}"/>
              </a:ext>
            </a:extLst>
          </p:cNvPr>
          <p:cNvCxnSpPr>
            <a:cxnSpLocks/>
            <a:stCxn id="79" idx="1"/>
          </p:cNvCxnSpPr>
          <p:nvPr/>
        </p:nvCxnSpPr>
        <p:spPr>
          <a:xfrm flipH="1">
            <a:off x="6834419" y="1677566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3D20508D-1383-4CAF-71D2-036C8D4EA22F}"/>
              </a:ext>
            </a:extLst>
          </p:cNvPr>
          <p:cNvCxnSpPr>
            <a:cxnSpLocks/>
          </p:cNvCxnSpPr>
          <p:nvPr/>
        </p:nvCxnSpPr>
        <p:spPr>
          <a:xfrm flipH="1">
            <a:off x="6831244" y="1944266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2AC93E8E-0BCD-F1EC-E58F-685F680BB2C6}"/>
              </a:ext>
            </a:extLst>
          </p:cNvPr>
          <p:cNvCxnSpPr>
            <a:cxnSpLocks/>
          </p:cNvCxnSpPr>
          <p:nvPr/>
        </p:nvCxnSpPr>
        <p:spPr>
          <a:xfrm flipH="1">
            <a:off x="6834419" y="2223666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6" name="Conector recto 155">
            <a:extLst>
              <a:ext uri="{FF2B5EF4-FFF2-40B4-BE49-F238E27FC236}">
                <a16:creationId xmlns:a16="http://schemas.microsoft.com/office/drawing/2014/main" id="{0F3D5B4E-5E51-0B21-C672-26ACBB19EBBA}"/>
              </a:ext>
            </a:extLst>
          </p:cNvPr>
          <p:cNvCxnSpPr>
            <a:cxnSpLocks/>
          </p:cNvCxnSpPr>
          <p:nvPr/>
        </p:nvCxnSpPr>
        <p:spPr>
          <a:xfrm flipH="1">
            <a:off x="6834417" y="2497512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7" name="Conector recto 156">
            <a:extLst>
              <a:ext uri="{FF2B5EF4-FFF2-40B4-BE49-F238E27FC236}">
                <a16:creationId xmlns:a16="http://schemas.microsoft.com/office/drawing/2014/main" id="{B668CF9D-AF71-755F-10AC-90A26EAE2B95}"/>
              </a:ext>
            </a:extLst>
          </p:cNvPr>
          <p:cNvCxnSpPr>
            <a:cxnSpLocks/>
          </p:cNvCxnSpPr>
          <p:nvPr/>
        </p:nvCxnSpPr>
        <p:spPr>
          <a:xfrm flipH="1">
            <a:off x="6834415" y="2766595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8" name="Conector recto 157">
            <a:extLst>
              <a:ext uri="{FF2B5EF4-FFF2-40B4-BE49-F238E27FC236}">
                <a16:creationId xmlns:a16="http://schemas.microsoft.com/office/drawing/2014/main" id="{B5345963-322F-38FA-C302-6204BBE7393D}"/>
              </a:ext>
            </a:extLst>
          </p:cNvPr>
          <p:cNvCxnSpPr>
            <a:cxnSpLocks/>
          </p:cNvCxnSpPr>
          <p:nvPr/>
        </p:nvCxnSpPr>
        <p:spPr>
          <a:xfrm flipH="1">
            <a:off x="6834414" y="3028533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9" name="Conector recto 158">
            <a:extLst>
              <a:ext uri="{FF2B5EF4-FFF2-40B4-BE49-F238E27FC236}">
                <a16:creationId xmlns:a16="http://schemas.microsoft.com/office/drawing/2014/main" id="{5414D44D-A788-1721-7D52-4F8E955DD485}"/>
              </a:ext>
            </a:extLst>
          </p:cNvPr>
          <p:cNvCxnSpPr>
            <a:cxnSpLocks/>
          </p:cNvCxnSpPr>
          <p:nvPr/>
        </p:nvCxnSpPr>
        <p:spPr>
          <a:xfrm flipH="1">
            <a:off x="6834411" y="3302378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0" name="Conector recto 159">
            <a:extLst>
              <a:ext uri="{FF2B5EF4-FFF2-40B4-BE49-F238E27FC236}">
                <a16:creationId xmlns:a16="http://schemas.microsoft.com/office/drawing/2014/main" id="{7DCF6FEC-12E0-9622-1631-769AC7F355A7}"/>
              </a:ext>
            </a:extLst>
          </p:cNvPr>
          <p:cNvCxnSpPr>
            <a:cxnSpLocks/>
          </p:cNvCxnSpPr>
          <p:nvPr/>
        </p:nvCxnSpPr>
        <p:spPr>
          <a:xfrm flipH="1">
            <a:off x="6834409" y="3569077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1" name="Conector recto 160">
            <a:extLst>
              <a:ext uri="{FF2B5EF4-FFF2-40B4-BE49-F238E27FC236}">
                <a16:creationId xmlns:a16="http://schemas.microsoft.com/office/drawing/2014/main" id="{CCE4E0A6-1CD5-E2CB-8BEF-B5C33F4B2238}"/>
              </a:ext>
            </a:extLst>
          </p:cNvPr>
          <p:cNvCxnSpPr>
            <a:cxnSpLocks/>
          </p:cNvCxnSpPr>
          <p:nvPr/>
        </p:nvCxnSpPr>
        <p:spPr>
          <a:xfrm flipH="1">
            <a:off x="6834409" y="3857210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2" name="Conector recto 161">
            <a:extLst>
              <a:ext uri="{FF2B5EF4-FFF2-40B4-BE49-F238E27FC236}">
                <a16:creationId xmlns:a16="http://schemas.microsoft.com/office/drawing/2014/main" id="{31BBA6FD-A8D8-6BC5-AE11-DDCB360AB15C}"/>
              </a:ext>
            </a:extLst>
          </p:cNvPr>
          <p:cNvCxnSpPr>
            <a:cxnSpLocks/>
          </p:cNvCxnSpPr>
          <p:nvPr/>
        </p:nvCxnSpPr>
        <p:spPr>
          <a:xfrm flipH="1">
            <a:off x="6832028" y="4112004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3" name="Conector recto 162">
            <a:extLst>
              <a:ext uri="{FF2B5EF4-FFF2-40B4-BE49-F238E27FC236}">
                <a16:creationId xmlns:a16="http://schemas.microsoft.com/office/drawing/2014/main" id="{8B3BAE22-9976-181C-53A3-48EB90E94A17}"/>
              </a:ext>
            </a:extLst>
          </p:cNvPr>
          <p:cNvCxnSpPr>
            <a:cxnSpLocks/>
          </p:cNvCxnSpPr>
          <p:nvPr/>
        </p:nvCxnSpPr>
        <p:spPr>
          <a:xfrm flipH="1">
            <a:off x="6829645" y="4376322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2B54FB9D-FD6B-9AE6-4604-BCFC842CCF99}"/>
              </a:ext>
            </a:extLst>
          </p:cNvPr>
          <p:cNvCxnSpPr>
            <a:cxnSpLocks/>
          </p:cNvCxnSpPr>
          <p:nvPr/>
        </p:nvCxnSpPr>
        <p:spPr>
          <a:xfrm flipH="1">
            <a:off x="6834409" y="4664453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5" name="Conector recto 164">
            <a:extLst>
              <a:ext uri="{FF2B5EF4-FFF2-40B4-BE49-F238E27FC236}">
                <a16:creationId xmlns:a16="http://schemas.microsoft.com/office/drawing/2014/main" id="{0B6638B2-4277-23FB-FE88-7E2FA02AD7BB}"/>
              </a:ext>
            </a:extLst>
          </p:cNvPr>
          <p:cNvCxnSpPr>
            <a:cxnSpLocks/>
          </p:cNvCxnSpPr>
          <p:nvPr/>
        </p:nvCxnSpPr>
        <p:spPr>
          <a:xfrm flipH="1">
            <a:off x="6832026" y="4931155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id="{B11868DB-F11C-E4FD-946E-9885B49FCC1E}"/>
              </a:ext>
            </a:extLst>
          </p:cNvPr>
          <p:cNvCxnSpPr>
            <a:cxnSpLocks/>
          </p:cNvCxnSpPr>
          <p:nvPr/>
        </p:nvCxnSpPr>
        <p:spPr>
          <a:xfrm flipH="1">
            <a:off x="6834405" y="5200238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id="{41F0F1A0-DB43-8705-7208-35650B06A30D}"/>
              </a:ext>
            </a:extLst>
          </p:cNvPr>
          <p:cNvCxnSpPr>
            <a:cxnSpLocks/>
          </p:cNvCxnSpPr>
          <p:nvPr/>
        </p:nvCxnSpPr>
        <p:spPr>
          <a:xfrm flipH="1">
            <a:off x="6834403" y="5464557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8" name="Conector recto 167">
            <a:extLst>
              <a:ext uri="{FF2B5EF4-FFF2-40B4-BE49-F238E27FC236}">
                <a16:creationId xmlns:a16="http://schemas.microsoft.com/office/drawing/2014/main" id="{F9D5F312-C780-AA7B-54AC-BDF5B9AE5B15}"/>
              </a:ext>
            </a:extLst>
          </p:cNvPr>
          <p:cNvCxnSpPr>
            <a:cxnSpLocks/>
          </p:cNvCxnSpPr>
          <p:nvPr/>
        </p:nvCxnSpPr>
        <p:spPr>
          <a:xfrm flipH="1">
            <a:off x="6834402" y="5726498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9" name="Conector recto 168">
            <a:extLst>
              <a:ext uri="{FF2B5EF4-FFF2-40B4-BE49-F238E27FC236}">
                <a16:creationId xmlns:a16="http://schemas.microsoft.com/office/drawing/2014/main" id="{3BAEF5A3-63F3-B428-5377-B2180376FCE9}"/>
              </a:ext>
            </a:extLst>
          </p:cNvPr>
          <p:cNvCxnSpPr>
            <a:cxnSpLocks/>
          </p:cNvCxnSpPr>
          <p:nvPr/>
        </p:nvCxnSpPr>
        <p:spPr>
          <a:xfrm flipH="1">
            <a:off x="6834404" y="5988437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Rectángulo 4"/>
          <p:cNvSpPr/>
          <p:nvPr/>
        </p:nvSpPr>
        <p:spPr>
          <a:xfrm>
            <a:off x="6280085" y="850914"/>
            <a:ext cx="3600000" cy="57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Seccionales (35)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(Res. 0-3349 de 2017, modificada con Res. 0-0912 de 2021 y Res. 0-0233 de 2025)</a:t>
            </a:r>
          </a:p>
        </p:txBody>
      </p:sp>
      <p:cxnSp>
        <p:nvCxnSpPr>
          <p:cNvPr id="173" name="Conector recto 172">
            <a:extLst>
              <a:ext uri="{FF2B5EF4-FFF2-40B4-BE49-F238E27FC236}">
                <a16:creationId xmlns:a16="http://schemas.microsoft.com/office/drawing/2014/main" id="{B15C7536-178F-84C4-198A-AF53AE4957B7}"/>
              </a:ext>
            </a:extLst>
          </p:cNvPr>
          <p:cNvCxnSpPr>
            <a:cxnSpLocks/>
          </p:cNvCxnSpPr>
          <p:nvPr/>
        </p:nvCxnSpPr>
        <p:spPr>
          <a:xfrm flipH="1">
            <a:off x="8458610" y="2497244"/>
            <a:ext cx="138907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4" name="Conector recto 173">
            <a:extLst>
              <a:ext uri="{FF2B5EF4-FFF2-40B4-BE49-F238E27FC236}">
                <a16:creationId xmlns:a16="http://schemas.microsoft.com/office/drawing/2014/main" id="{0F1AAB76-F6A9-6730-12DA-93573ADE6EDD}"/>
              </a:ext>
            </a:extLst>
          </p:cNvPr>
          <p:cNvCxnSpPr>
            <a:cxnSpLocks/>
          </p:cNvCxnSpPr>
          <p:nvPr/>
        </p:nvCxnSpPr>
        <p:spPr>
          <a:xfrm flipH="1">
            <a:off x="2483332" y="1906705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5" name="Conector: angular 174">
            <a:extLst>
              <a:ext uri="{FF2B5EF4-FFF2-40B4-BE49-F238E27FC236}">
                <a16:creationId xmlns:a16="http://schemas.microsoft.com/office/drawing/2014/main" id="{218C3DA1-8163-45E0-002F-8BC35ECE4674}"/>
              </a:ext>
            </a:extLst>
          </p:cNvPr>
          <p:cNvCxnSpPr>
            <a:cxnSpLocks/>
            <a:endCxn id="42" idx="1"/>
          </p:cNvCxnSpPr>
          <p:nvPr/>
        </p:nvCxnSpPr>
        <p:spPr>
          <a:xfrm rot="16200000" flipH="1">
            <a:off x="144870" y="3761382"/>
            <a:ext cx="4814220" cy="145286"/>
          </a:xfrm>
          <a:prstGeom prst="bentConnector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8" name="Conector recto 177">
            <a:extLst>
              <a:ext uri="{FF2B5EF4-FFF2-40B4-BE49-F238E27FC236}">
                <a16:creationId xmlns:a16="http://schemas.microsoft.com/office/drawing/2014/main" id="{ACD0CC07-82F9-764A-5E86-FE912AE519AE}"/>
              </a:ext>
            </a:extLst>
          </p:cNvPr>
          <p:cNvCxnSpPr>
            <a:cxnSpLocks/>
          </p:cNvCxnSpPr>
          <p:nvPr/>
        </p:nvCxnSpPr>
        <p:spPr>
          <a:xfrm flipH="1">
            <a:off x="2480947" y="2504403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9" name="Conector recto 178">
            <a:extLst>
              <a:ext uri="{FF2B5EF4-FFF2-40B4-BE49-F238E27FC236}">
                <a16:creationId xmlns:a16="http://schemas.microsoft.com/office/drawing/2014/main" id="{58C81B00-1B89-2616-263E-DC0DB1DEFE9B}"/>
              </a:ext>
            </a:extLst>
          </p:cNvPr>
          <p:cNvCxnSpPr>
            <a:cxnSpLocks/>
          </p:cNvCxnSpPr>
          <p:nvPr/>
        </p:nvCxnSpPr>
        <p:spPr>
          <a:xfrm flipH="1">
            <a:off x="2483328" y="3097339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0" name="Conector recto 179">
            <a:extLst>
              <a:ext uri="{FF2B5EF4-FFF2-40B4-BE49-F238E27FC236}">
                <a16:creationId xmlns:a16="http://schemas.microsoft.com/office/drawing/2014/main" id="{20594DAA-0F3E-593E-09BA-57302FD04F06}"/>
              </a:ext>
            </a:extLst>
          </p:cNvPr>
          <p:cNvCxnSpPr>
            <a:cxnSpLocks/>
          </p:cNvCxnSpPr>
          <p:nvPr/>
        </p:nvCxnSpPr>
        <p:spPr>
          <a:xfrm flipH="1">
            <a:off x="2480948" y="3716469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1" name="Conector recto 180">
            <a:extLst>
              <a:ext uri="{FF2B5EF4-FFF2-40B4-BE49-F238E27FC236}">
                <a16:creationId xmlns:a16="http://schemas.microsoft.com/office/drawing/2014/main" id="{4F468C2B-E753-D7B3-24ED-310AA3190662}"/>
              </a:ext>
            </a:extLst>
          </p:cNvPr>
          <p:cNvCxnSpPr>
            <a:cxnSpLocks/>
          </p:cNvCxnSpPr>
          <p:nvPr/>
        </p:nvCxnSpPr>
        <p:spPr>
          <a:xfrm flipH="1">
            <a:off x="2483330" y="4359411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2" name="Conector recto 181">
            <a:extLst>
              <a:ext uri="{FF2B5EF4-FFF2-40B4-BE49-F238E27FC236}">
                <a16:creationId xmlns:a16="http://schemas.microsoft.com/office/drawing/2014/main" id="{23DFC2A7-C00A-DF2C-CA1A-B9DF6757E77A}"/>
              </a:ext>
            </a:extLst>
          </p:cNvPr>
          <p:cNvCxnSpPr>
            <a:cxnSpLocks/>
          </p:cNvCxnSpPr>
          <p:nvPr/>
        </p:nvCxnSpPr>
        <p:spPr>
          <a:xfrm flipH="1">
            <a:off x="2480947" y="5019021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3" name="Conector recto 182">
            <a:extLst>
              <a:ext uri="{FF2B5EF4-FFF2-40B4-BE49-F238E27FC236}">
                <a16:creationId xmlns:a16="http://schemas.microsoft.com/office/drawing/2014/main" id="{92DEADE4-81A3-E6C9-3F0B-2E5ED6802DFF}"/>
              </a:ext>
            </a:extLst>
          </p:cNvPr>
          <p:cNvCxnSpPr>
            <a:cxnSpLocks/>
          </p:cNvCxnSpPr>
          <p:nvPr/>
        </p:nvCxnSpPr>
        <p:spPr>
          <a:xfrm flipH="1">
            <a:off x="2480949" y="5623862"/>
            <a:ext cx="141291" cy="0"/>
          </a:xfrm>
          <a:prstGeom prst="lin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4" name="Rectángulo 3"/>
          <p:cNvSpPr/>
          <p:nvPr/>
        </p:nvSpPr>
        <p:spPr>
          <a:xfrm>
            <a:off x="2090492" y="860853"/>
            <a:ext cx="3600000" cy="576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Subdirecciones Regionales de Apoyo (8)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(Res. 0-2353 de 2017, modificada con Res. 0-0873 de 2019 y Res. 0-0274 de 2025)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2624623" y="1653376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Bogotá, Cundinamarca, Boyacá y Amazonas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624623" y="225764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Caribe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 La Guajira, Magdalena, Cesar, Atlántico, Bolívar y San Andrés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2624623" y="286796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Noroccidental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Medellín, Antioquia, Córdoba, Sucre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2624623" y="349044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 Cafetero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 Caldas, Quindío, Risaralda y Chocó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2624623" y="412683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Sur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Tolima, Huila, Caquetá y Putumayo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2624623" y="4766961"/>
            <a:ext cx="2664000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Nororiental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Santander, Norte de Santander y Arauca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2624623" y="537111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Pacífico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Cali, Valle del Cauca, Cauca y Nariño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2624623" y="5989135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Orinoquía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Meta, Casanare, Vichada, Guaviare, Guainía y Vaupés</a:t>
            </a:r>
          </a:p>
        </p:txBody>
      </p:sp>
    </p:spTree>
    <p:extLst>
      <p:ext uri="{BB962C8B-B14F-4D97-AF65-F5344CB8AC3E}">
        <p14:creationId xmlns:p14="http://schemas.microsoft.com/office/powerpoint/2010/main" val="1566726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</Words>
  <Application>Microsoft Office PowerPoint</Application>
  <PresentationFormat>Panorámica</PresentationFormat>
  <Paragraphs>123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2025-04-30T00:56:13Z</dcterms:created>
  <dcterms:modified xsi:type="dcterms:W3CDTF">2025-09-12T14:36:17Z</dcterms:modified>
</cp:coreProperties>
</file>