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700405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F92"/>
    <a:srgbClr val="2E74B4"/>
    <a:srgbClr val="2C6EAA"/>
    <a:srgbClr val="C66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35" autoAdjust="0"/>
    <p:restoredTop sz="94003" autoAdjust="0"/>
  </p:normalViewPr>
  <p:slideViewPr>
    <p:cSldViewPr snapToGrid="0">
      <p:cViewPr varScale="1">
        <p:scale>
          <a:sx n="71" d="100"/>
          <a:sy n="71" d="100"/>
        </p:scale>
        <p:origin x="568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D26EF-6B87-467C-A800-69D3601AE039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03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B1CAC-446F-43D0-9CAD-EBDBD46F78F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3760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722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936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6117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111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2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782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9122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5090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07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48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017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708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625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5DC7-40EE-4BAB-B809-0410D4C6F91E}" type="datetimeFigureOut">
              <a:rPr lang="es-CO" smtClean="0"/>
              <a:t>30/04/2025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751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Rectángulo 257"/>
          <p:cNvSpPr/>
          <p:nvPr/>
        </p:nvSpPr>
        <p:spPr>
          <a:xfrm>
            <a:off x="46840" y="49158"/>
            <a:ext cx="12096000" cy="676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119724" y="685839"/>
            <a:ext cx="3024000" cy="3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GENERAL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NACIÓN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293393" y="3894462"/>
            <a:ext cx="266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Vicefiscal General de la Nación </a:t>
            </a:r>
          </a:p>
        </p:txBody>
      </p:sp>
      <p:cxnSp>
        <p:nvCxnSpPr>
          <p:cNvPr id="37" name="Conector angular 36"/>
          <p:cNvCxnSpPr>
            <a:stCxn id="5" idx="2"/>
            <a:endCxn id="171" idx="3"/>
          </p:cNvCxnSpPr>
          <p:nvPr/>
        </p:nvCxnSpPr>
        <p:spPr>
          <a:xfrm rot="5400000">
            <a:off x="4972518" y="744449"/>
            <a:ext cx="321816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ángulo 117"/>
          <p:cNvSpPr/>
          <p:nvPr/>
        </p:nvSpPr>
        <p:spPr>
          <a:xfrm>
            <a:off x="6399680" y="342688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Especial de Investigación </a:t>
            </a:r>
          </a:p>
        </p:txBody>
      </p:sp>
      <p:sp>
        <p:nvSpPr>
          <p:cNvPr id="169" name="Rectángulo 168"/>
          <p:cNvSpPr/>
          <p:nvPr/>
        </p:nvSpPr>
        <p:spPr>
          <a:xfrm>
            <a:off x="1611128" y="34273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del Cuerpo Técnico de Investigación CTI </a:t>
            </a:r>
          </a:p>
        </p:txBody>
      </p:sp>
      <p:sp>
        <p:nvSpPr>
          <p:cNvPr id="170" name="Rectángulo 169"/>
          <p:cNvSpPr/>
          <p:nvPr/>
        </p:nvSpPr>
        <p:spPr>
          <a:xfrm>
            <a:off x="1611128" y="307617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Protección y Asistencia</a:t>
            </a:r>
          </a:p>
        </p:txBody>
      </p:sp>
      <p:sp>
        <p:nvSpPr>
          <p:cNvPr id="171" name="Rectángulo 170"/>
          <p:cNvSpPr/>
          <p:nvPr/>
        </p:nvSpPr>
        <p:spPr>
          <a:xfrm>
            <a:off x="1611128" y="1259655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Fiscalía Delegada ante la Corte </a:t>
            </a:r>
          </a:p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Suprema de Justicia</a:t>
            </a:r>
          </a:p>
        </p:txBody>
      </p:sp>
      <p:sp>
        <p:nvSpPr>
          <p:cNvPr id="179" name="Rectángulo 178"/>
          <p:cNvSpPr/>
          <p:nvPr/>
        </p:nvSpPr>
        <p:spPr>
          <a:xfrm>
            <a:off x="1611128" y="274172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 </a:t>
            </a:r>
          </a:p>
        </p:txBody>
      </p:sp>
      <p:sp>
        <p:nvSpPr>
          <p:cNvPr id="180" name="Rectángulo 179"/>
          <p:cNvSpPr/>
          <p:nvPr/>
        </p:nvSpPr>
        <p:spPr>
          <a:xfrm>
            <a:off x="1611128" y="1979166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Políticas y Estrategia </a:t>
            </a:r>
          </a:p>
        </p:txBody>
      </p:sp>
      <p:sp>
        <p:nvSpPr>
          <p:cNvPr id="181" name="Rectángulo 180"/>
          <p:cNvSpPr/>
          <p:nvPr/>
        </p:nvSpPr>
        <p:spPr>
          <a:xfrm>
            <a:off x="6399680" y="19825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Jurídicos</a:t>
            </a:r>
          </a:p>
        </p:txBody>
      </p:sp>
      <p:sp>
        <p:nvSpPr>
          <p:cNvPr id="182" name="Rectángulo 181"/>
          <p:cNvSpPr/>
          <p:nvPr/>
        </p:nvSpPr>
        <p:spPr>
          <a:xfrm>
            <a:off x="6399680" y="3065792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Altos Estudios</a:t>
            </a:r>
          </a:p>
        </p:txBody>
      </p:sp>
      <p:sp>
        <p:nvSpPr>
          <p:cNvPr id="183" name="Rectángulo 182"/>
          <p:cNvSpPr/>
          <p:nvPr/>
        </p:nvSpPr>
        <p:spPr>
          <a:xfrm>
            <a:off x="6399680" y="234361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Internacionales</a:t>
            </a:r>
          </a:p>
        </p:txBody>
      </p:sp>
      <p:sp>
        <p:nvSpPr>
          <p:cNvPr id="184" name="Rectángulo 183"/>
          <p:cNvSpPr/>
          <p:nvPr/>
        </p:nvSpPr>
        <p:spPr>
          <a:xfrm>
            <a:off x="6399680" y="270470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Comunicaciones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6399673" y="1260337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</a:t>
            </a:r>
          </a:p>
        </p:txBody>
      </p:sp>
      <p:cxnSp>
        <p:nvCxnSpPr>
          <p:cNvPr id="69" name="Conector angular 68"/>
          <p:cNvCxnSpPr>
            <a:stCxn id="67" idx="1"/>
            <a:endCxn id="5" idx="2"/>
          </p:cNvCxnSpPr>
          <p:nvPr/>
        </p:nvCxnSpPr>
        <p:spPr>
          <a:xfrm rot="10800000">
            <a:off x="5631725" y="1081839"/>
            <a:ext cx="767949" cy="32249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r 7"/>
          <p:cNvCxnSpPr>
            <a:stCxn id="5" idx="2"/>
            <a:endCxn id="181" idx="1"/>
          </p:cNvCxnSpPr>
          <p:nvPr/>
        </p:nvCxnSpPr>
        <p:spPr>
          <a:xfrm rot="16200000" flipH="1">
            <a:off x="5493362" y="1220201"/>
            <a:ext cx="1044680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5" idx="2"/>
            <a:endCxn id="183" idx="1"/>
          </p:cNvCxnSpPr>
          <p:nvPr/>
        </p:nvCxnSpPr>
        <p:spPr>
          <a:xfrm rot="16200000" flipH="1">
            <a:off x="5312817" y="1400746"/>
            <a:ext cx="1405771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" idx="2"/>
            <a:endCxn id="184" idx="1"/>
          </p:cNvCxnSpPr>
          <p:nvPr/>
        </p:nvCxnSpPr>
        <p:spPr>
          <a:xfrm rot="16200000" flipH="1">
            <a:off x="5132271" y="1581292"/>
            <a:ext cx="176686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r 82"/>
          <p:cNvCxnSpPr>
            <a:stCxn id="5" idx="2"/>
            <a:endCxn id="182" idx="1"/>
          </p:cNvCxnSpPr>
          <p:nvPr/>
        </p:nvCxnSpPr>
        <p:spPr>
          <a:xfrm rot="16200000" flipH="1">
            <a:off x="4951726" y="1761837"/>
            <a:ext cx="2127953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angular 86"/>
          <p:cNvCxnSpPr>
            <a:stCxn id="5" idx="2"/>
            <a:endCxn id="118" idx="1"/>
          </p:cNvCxnSpPr>
          <p:nvPr/>
        </p:nvCxnSpPr>
        <p:spPr>
          <a:xfrm rot="16200000" flipH="1">
            <a:off x="4771181" y="1942382"/>
            <a:ext cx="248904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5" idx="2"/>
            <a:endCxn id="180" idx="3"/>
          </p:cNvCxnSpPr>
          <p:nvPr/>
        </p:nvCxnSpPr>
        <p:spPr>
          <a:xfrm rot="5400000">
            <a:off x="4612763" y="1104204"/>
            <a:ext cx="1041327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angular 102"/>
          <p:cNvCxnSpPr>
            <a:stCxn id="5" idx="2"/>
            <a:endCxn id="179" idx="3"/>
          </p:cNvCxnSpPr>
          <p:nvPr/>
        </p:nvCxnSpPr>
        <p:spPr>
          <a:xfrm rot="5400000">
            <a:off x="4231486" y="1485481"/>
            <a:ext cx="180388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angular 110"/>
          <p:cNvCxnSpPr>
            <a:stCxn id="5" idx="2"/>
            <a:endCxn id="170" idx="3"/>
          </p:cNvCxnSpPr>
          <p:nvPr/>
        </p:nvCxnSpPr>
        <p:spPr>
          <a:xfrm rot="5400000">
            <a:off x="4064261" y="1652706"/>
            <a:ext cx="213833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r 111"/>
          <p:cNvCxnSpPr>
            <a:stCxn id="5" idx="2"/>
            <a:endCxn id="169" idx="3"/>
          </p:cNvCxnSpPr>
          <p:nvPr/>
        </p:nvCxnSpPr>
        <p:spPr>
          <a:xfrm rot="5400000">
            <a:off x="3888686" y="1828281"/>
            <a:ext cx="2489480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5" idx="2"/>
            <a:endCxn id="15" idx="0"/>
          </p:cNvCxnSpPr>
          <p:nvPr/>
        </p:nvCxnSpPr>
        <p:spPr>
          <a:xfrm rot="5400000">
            <a:off x="4222248" y="2484985"/>
            <a:ext cx="2812623" cy="6331"/>
          </a:xfrm>
          <a:prstGeom prst="bentConnector3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ángulo 115"/>
          <p:cNvSpPr/>
          <p:nvPr/>
        </p:nvSpPr>
        <p:spPr>
          <a:xfrm>
            <a:off x="8113867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 Seguridad Territorial</a:t>
            </a:r>
          </a:p>
        </p:txBody>
      </p:sp>
      <p:sp>
        <p:nvSpPr>
          <p:cNvPr id="122" name="Rectángulo 121"/>
          <p:cNvSpPr/>
          <p:nvPr/>
        </p:nvSpPr>
        <p:spPr>
          <a:xfrm>
            <a:off x="8332385" y="568334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</p:txBody>
      </p:sp>
      <p:sp>
        <p:nvSpPr>
          <p:cNvPr id="129" name="Rectángulo 128"/>
          <p:cNvSpPr/>
          <p:nvPr/>
        </p:nvSpPr>
        <p:spPr>
          <a:xfrm>
            <a:off x="1094555" y="473461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 a la Investigación y Análisis Contra la Criminalidad Organizada</a:t>
            </a:r>
          </a:p>
        </p:txBody>
      </p:sp>
      <p:sp>
        <p:nvSpPr>
          <p:cNvPr id="131" name="Rectángulo 130"/>
          <p:cNvSpPr/>
          <p:nvPr/>
        </p:nvSpPr>
        <p:spPr>
          <a:xfrm>
            <a:off x="1094554" y="5235506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 Corrupción</a:t>
            </a:r>
          </a:p>
        </p:txBody>
      </p:sp>
      <p:sp>
        <p:nvSpPr>
          <p:cNvPr id="132" name="Rectángulo 131"/>
          <p:cNvSpPr/>
          <p:nvPr/>
        </p:nvSpPr>
        <p:spPr>
          <a:xfrm>
            <a:off x="449607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las Finanzas Criminales</a:t>
            </a:r>
          </a:p>
        </p:txBody>
      </p:sp>
      <p:sp>
        <p:nvSpPr>
          <p:cNvPr id="139" name="Rectángulo 138"/>
          <p:cNvSpPr/>
          <p:nvPr/>
        </p:nvSpPr>
        <p:spPr>
          <a:xfrm>
            <a:off x="1094554" y="596884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Justicia Transicional</a:t>
            </a:r>
          </a:p>
        </p:txBody>
      </p:sp>
      <p:cxnSp>
        <p:nvCxnSpPr>
          <p:cNvPr id="140" name="Conector angular 139"/>
          <p:cNvCxnSpPr>
            <a:stCxn id="130" idx="1"/>
            <a:endCxn id="132" idx="1"/>
          </p:cNvCxnSpPr>
          <p:nvPr/>
        </p:nvCxnSpPr>
        <p:spPr>
          <a:xfrm rot="10800000">
            <a:off x="4496079" y="4521625"/>
            <a:ext cx="199909" cy="686743"/>
          </a:xfrm>
          <a:prstGeom prst="bentConnector3">
            <a:avLst>
              <a:gd name="adj1" fmla="val 21435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ángulo 141"/>
          <p:cNvSpPr/>
          <p:nvPr/>
        </p:nvSpPr>
        <p:spPr>
          <a:xfrm>
            <a:off x="1094554" y="546795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Narcotráfico</a:t>
            </a:r>
          </a:p>
        </p:txBody>
      </p:sp>
      <p:cxnSp>
        <p:nvCxnSpPr>
          <p:cNvPr id="46" name="Conector angular 45"/>
          <p:cNvCxnSpPr>
            <a:cxnSpLocks/>
            <a:stCxn id="98" idx="1"/>
            <a:endCxn id="129" idx="1"/>
          </p:cNvCxnSpPr>
          <p:nvPr/>
        </p:nvCxnSpPr>
        <p:spPr>
          <a:xfrm rot="10800000" flipH="1" flipV="1">
            <a:off x="900047" y="4521624"/>
            <a:ext cx="194507" cy="320992"/>
          </a:xfrm>
          <a:prstGeom prst="bentConnector3">
            <a:avLst>
              <a:gd name="adj1" fmla="val -1175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cxnSpLocks/>
            <a:stCxn id="98" idx="1"/>
            <a:endCxn id="191" idx="1"/>
          </p:cNvCxnSpPr>
          <p:nvPr/>
        </p:nvCxnSpPr>
        <p:spPr>
          <a:xfrm rot="10800000" flipH="1" flipV="1">
            <a:off x="900048" y="4521623"/>
            <a:ext cx="194506" cy="57143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cxnSpLocks/>
            <a:stCxn id="98" idx="1"/>
            <a:endCxn id="142" idx="1"/>
          </p:cNvCxnSpPr>
          <p:nvPr/>
        </p:nvCxnSpPr>
        <p:spPr>
          <a:xfrm rot="10800000" flipH="1" flipV="1">
            <a:off x="900048" y="4521623"/>
            <a:ext cx="194506" cy="103632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cxnSpLocks/>
            <a:stCxn id="98" idx="1"/>
            <a:endCxn id="139" idx="1"/>
          </p:cNvCxnSpPr>
          <p:nvPr/>
        </p:nvCxnSpPr>
        <p:spPr>
          <a:xfrm rot="10800000" flipH="1" flipV="1">
            <a:off x="900048" y="4521623"/>
            <a:ext cx="194506" cy="153721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cxnSpLocks/>
            <a:stCxn id="98" idx="1"/>
            <a:endCxn id="131" idx="1"/>
          </p:cNvCxnSpPr>
          <p:nvPr/>
        </p:nvCxnSpPr>
        <p:spPr>
          <a:xfrm rot="10800000" flipH="1" flipV="1">
            <a:off x="900048" y="4521624"/>
            <a:ext cx="194506" cy="80388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cxnSpLocks/>
            <a:stCxn id="98" idx="1"/>
            <a:endCxn id="198" idx="1"/>
          </p:cNvCxnSpPr>
          <p:nvPr/>
        </p:nvCxnSpPr>
        <p:spPr>
          <a:xfrm rot="10800000" flipH="1" flipV="1">
            <a:off x="900048" y="4521624"/>
            <a:ext cx="194506" cy="128677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>
            <a:stCxn id="132" idx="1"/>
            <a:endCxn id="137" idx="1"/>
          </p:cNvCxnSpPr>
          <p:nvPr/>
        </p:nvCxnSpPr>
        <p:spPr>
          <a:xfrm rot="10800000" flipH="1" flipV="1">
            <a:off x="4496077" y="4521623"/>
            <a:ext cx="199643" cy="369705"/>
          </a:xfrm>
          <a:prstGeom prst="bentConnector3">
            <a:avLst>
              <a:gd name="adj1" fmla="val -11450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132" idx="1"/>
            <a:endCxn id="141" idx="1"/>
          </p:cNvCxnSpPr>
          <p:nvPr/>
        </p:nvCxnSpPr>
        <p:spPr>
          <a:xfrm rot="10800000" flipH="1" flipV="1">
            <a:off x="4496078" y="4521623"/>
            <a:ext cx="199110" cy="1003781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>
            <a:cxnSpLocks/>
            <a:stCxn id="116" idx="1"/>
            <a:endCxn id="122" idx="1"/>
          </p:cNvCxnSpPr>
          <p:nvPr/>
        </p:nvCxnSpPr>
        <p:spPr>
          <a:xfrm rot="10800000" flipH="1" flipV="1">
            <a:off x="8113867" y="4521623"/>
            <a:ext cx="218518" cy="1269723"/>
          </a:xfrm>
          <a:prstGeom prst="bentConnector3">
            <a:avLst>
              <a:gd name="adj1" fmla="val -10461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angular 88"/>
          <p:cNvCxnSpPr>
            <a:cxnSpLocks/>
            <a:stCxn id="116" idx="1"/>
            <a:endCxn id="208" idx="1"/>
          </p:cNvCxnSpPr>
          <p:nvPr/>
        </p:nvCxnSpPr>
        <p:spPr>
          <a:xfrm rot="10800000" flipH="1" flipV="1">
            <a:off x="8113867" y="4521623"/>
            <a:ext cx="219862" cy="338487"/>
          </a:xfrm>
          <a:prstGeom prst="bentConnector3">
            <a:avLst>
              <a:gd name="adj1" fmla="val -10397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angular 162"/>
          <p:cNvCxnSpPr>
            <a:cxnSpLocks/>
            <a:stCxn id="116" idx="1"/>
            <a:endCxn id="213" idx="1"/>
          </p:cNvCxnSpPr>
          <p:nvPr/>
        </p:nvCxnSpPr>
        <p:spPr>
          <a:xfrm rot="10800000" flipH="1" flipV="1">
            <a:off x="8113866" y="4521623"/>
            <a:ext cx="219327" cy="648899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angular 164"/>
          <p:cNvCxnSpPr>
            <a:cxnSpLocks/>
            <a:endCxn id="116" idx="0"/>
          </p:cNvCxnSpPr>
          <p:nvPr/>
        </p:nvCxnSpPr>
        <p:spPr>
          <a:xfrm rot="16200000" flipH="1">
            <a:off x="7551957" y="2285714"/>
            <a:ext cx="195162" cy="39886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angular 167"/>
          <p:cNvCxnSpPr>
            <a:cxnSpLocks/>
            <a:endCxn id="132" idx="0"/>
          </p:cNvCxnSpPr>
          <p:nvPr/>
        </p:nvCxnSpPr>
        <p:spPr>
          <a:xfrm rot="16200000" flipH="1">
            <a:off x="5743063" y="4094609"/>
            <a:ext cx="195162" cy="37086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angular 172"/>
          <p:cNvCxnSpPr>
            <a:cxnSpLocks/>
            <a:endCxn id="98" idx="0"/>
          </p:cNvCxnSpPr>
          <p:nvPr/>
        </p:nvCxnSpPr>
        <p:spPr>
          <a:xfrm rot="5400000">
            <a:off x="3945048" y="2667462"/>
            <a:ext cx="195162" cy="322516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ángulo 101"/>
          <p:cNvSpPr/>
          <p:nvPr/>
        </p:nvSpPr>
        <p:spPr>
          <a:xfrm>
            <a:off x="9806659" y="1318922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Talento Humano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9806659" y="2340294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Bienes</a:t>
            </a:r>
          </a:p>
        </p:txBody>
      </p:sp>
      <p:sp>
        <p:nvSpPr>
          <p:cNvPr id="105" name="Rectángulo 104"/>
          <p:cNvSpPr/>
          <p:nvPr/>
        </p:nvSpPr>
        <p:spPr>
          <a:xfrm>
            <a:off x="9806659" y="2102951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Financiera </a:t>
            </a:r>
          </a:p>
        </p:txBody>
      </p:sp>
      <p:sp>
        <p:nvSpPr>
          <p:cNvPr id="107" name="Rectángulo 106"/>
          <p:cNvSpPr/>
          <p:nvPr/>
        </p:nvSpPr>
        <p:spPr>
          <a:xfrm>
            <a:off x="9806659" y="1865608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Contractual</a:t>
            </a:r>
          </a:p>
        </p:txBody>
      </p:sp>
      <p:sp>
        <p:nvSpPr>
          <p:cNvPr id="108" name="Rectángulo 107"/>
          <p:cNvSpPr/>
          <p:nvPr/>
        </p:nvSpPr>
        <p:spPr>
          <a:xfrm>
            <a:off x="9806659" y="1556265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Tecnologías de la Información y las Comunicaciones</a:t>
            </a:r>
          </a:p>
        </p:txBody>
      </p:sp>
      <p:sp>
        <p:nvSpPr>
          <p:cNvPr id="109" name="Rectángulo 108"/>
          <p:cNvSpPr/>
          <p:nvPr/>
        </p:nvSpPr>
        <p:spPr>
          <a:xfrm>
            <a:off x="9806659" y="2814980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Apoyo a la Comisión de Carrera Especial de la FGN</a:t>
            </a:r>
          </a:p>
        </p:txBody>
      </p:sp>
      <p:sp>
        <p:nvSpPr>
          <p:cNvPr id="110" name="Rectángulo 109"/>
          <p:cNvSpPr/>
          <p:nvPr/>
        </p:nvSpPr>
        <p:spPr>
          <a:xfrm>
            <a:off x="9806659" y="2577637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Documental</a:t>
            </a:r>
          </a:p>
        </p:txBody>
      </p:sp>
      <p:sp>
        <p:nvSpPr>
          <p:cNvPr id="113" name="Rectángulo 112"/>
          <p:cNvSpPr/>
          <p:nvPr/>
        </p:nvSpPr>
        <p:spPr>
          <a:xfrm>
            <a:off x="9806659" y="3124322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</p:txBody>
      </p:sp>
      <p:cxnSp>
        <p:nvCxnSpPr>
          <p:cNvPr id="114" name="Conector angular 113"/>
          <p:cNvCxnSpPr>
            <a:cxnSpLocks/>
            <a:stCxn id="67" idx="3"/>
            <a:endCxn id="102" idx="1"/>
          </p:cNvCxnSpPr>
          <p:nvPr/>
        </p:nvCxnSpPr>
        <p:spPr>
          <a:xfrm>
            <a:off x="9423673" y="1404337"/>
            <a:ext cx="382986" cy="45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ángulo 118"/>
          <p:cNvSpPr/>
          <p:nvPr/>
        </p:nvSpPr>
        <p:spPr>
          <a:xfrm>
            <a:off x="1735820" y="2324261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Políticas Públicas y Estrategia Institucional</a:t>
            </a:r>
          </a:p>
        </p:txBody>
      </p:sp>
      <p:cxnSp>
        <p:nvCxnSpPr>
          <p:cNvPr id="126" name="Conector angular 125"/>
          <p:cNvCxnSpPr>
            <a:stCxn id="180" idx="1"/>
            <a:endCxn id="119" idx="1"/>
          </p:cNvCxnSpPr>
          <p:nvPr/>
        </p:nvCxnSpPr>
        <p:spPr>
          <a:xfrm rot="10800000" flipH="1" flipV="1">
            <a:off x="1611128" y="2123165"/>
            <a:ext cx="124692" cy="273095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angular 145"/>
          <p:cNvCxnSpPr>
            <a:stCxn id="180" idx="1"/>
            <a:endCxn id="147" idx="1"/>
          </p:cNvCxnSpPr>
          <p:nvPr/>
        </p:nvCxnSpPr>
        <p:spPr>
          <a:xfrm rot="10800000" flipH="1" flipV="1">
            <a:off x="1611128" y="2123166"/>
            <a:ext cx="124692" cy="463108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146"/>
          <p:cNvSpPr/>
          <p:nvPr/>
        </p:nvSpPr>
        <p:spPr>
          <a:xfrm>
            <a:off x="1735820" y="2514274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 Criminal y Articulación</a:t>
            </a:r>
          </a:p>
        </p:txBody>
      </p:sp>
      <p:cxnSp>
        <p:nvCxnSpPr>
          <p:cNvPr id="153" name="Conector angular 152"/>
          <p:cNvCxnSpPr>
            <a:stCxn id="105" idx="1"/>
            <a:endCxn id="67" idx="3"/>
          </p:cNvCxnSpPr>
          <p:nvPr/>
        </p:nvCxnSpPr>
        <p:spPr>
          <a:xfrm rot="10800000">
            <a:off x="9423673" y="1404337"/>
            <a:ext cx="382986" cy="788614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angular 159"/>
          <p:cNvCxnSpPr>
            <a:stCxn id="107" idx="1"/>
            <a:endCxn id="67" idx="3"/>
          </p:cNvCxnSpPr>
          <p:nvPr/>
        </p:nvCxnSpPr>
        <p:spPr>
          <a:xfrm rot="10800000">
            <a:off x="9423673" y="1404338"/>
            <a:ext cx="382986" cy="55127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angular 163"/>
          <p:cNvCxnSpPr>
            <a:stCxn id="104" idx="1"/>
            <a:endCxn id="67" idx="3"/>
          </p:cNvCxnSpPr>
          <p:nvPr/>
        </p:nvCxnSpPr>
        <p:spPr>
          <a:xfrm rot="10800000">
            <a:off x="9423673" y="1404338"/>
            <a:ext cx="382986" cy="10259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angular 165"/>
          <p:cNvCxnSpPr>
            <a:stCxn id="110" idx="1"/>
            <a:endCxn id="67" idx="3"/>
          </p:cNvCxnSpPr>
          <p:nvPr/>
        </p:nvCxnSpPr>
        <p:spPr>
          <a:xfrm rot="10800000">
            <a:off x="9423673" y="1404337"/>
            <a:ext cx="382986" cy="1263300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angular 171"/>
          <p:cNvCxnSpPr>
            <a:stCxn id="113" idx="1"/>
            <a:endCxn id="67" idx="3"/>
          </p:cNvCxnSpPr>
          <p:nvPr/>
        </p:nvCxnSpPr>
        <p:spPr>
          <a:xfrm rot="10800000">
            <a:off x="9423673" y="1404338"/>
            <a:ext cx="382986" cy="18459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angular 173"/>
          <p:cNvCxnSpPr>
            <a:cxnSpLocks/>
            <a:stCxn id="109" idx="1"/>
            <a:endCxn id="67" idx="3"/>
          </p:cNvCxnSpPr>
          <p:nvPr/>
        </p:nvCxnSpPr>
        <p:spPr>
          <a:xfrm rot="10800000">
            <a:off x="9423673" y="1404338"/>
            <a:ext cx="382986" cy="1536643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ángulo 190"/>
          <p:cNvSpPr/>
          <p:nvPr/>
        </p:nvSpPr>
        <p:spPr>
          <a:xfrm>
            <a:off x="1094554" y="500306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Organizaciones Criminales</a:t>
            </a:r>
          </a:p>
        </p:txBody>
      </p:sp>
      <p:sp>
        <p:nvSpPr>
          <p:cNvPr id="198" name="Rectángulo 197"/>
          <p:cNvSpPr/>
          <p:nvPr/>
        </p:nvSpPr>
        <p:spPr>
          <a:xfrm>
            <a:off x="1094554" y="570039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Violaciones a los Derechos Humanos</a:t>
            </a:r>
          </a:p>
        </p:txBody>
      </p:sp>
      <p:sp>
        <p:nvSpPr>
          <p:cNvPr id="208" name="Rectángulo 207"/>
          <p:cNvSpPr/>
          <p:nvPr/>
        </p:nvSpPr>
        <p:spPr>
          <a:xfrm>
            <a:off x="8333729" y="4752111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Atención al Usuario, Intervención Temprana y Asignaciones</a:t>
            </a:r>
          </a:p>
        </p:txBody>
      </p:sp>
      <p:sp>
        <p:nvSpPr>
          <p:cNvPr id="213" name="Rectángulo 212"/>
          <p:cNvSpPr/>
          <p:nvPr/>
        </p:nvSpPr>
        <p:spPr>
          <a:xfrm>
            <a:off x="8333194" y="506252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a la Investigación y Análisis para la Seguridad Ciudadana</a:t>
            </a:r>
          </a:p>
        </p:txBody>
      </p:sp>
      <p:sp>
        <p:nvSpPr>
          <p:cNvPr id="259" name="CuadroTexto 258"/>
          <p:cNvSpPr txBox="1"/>
          <p:nvPr/>
        </p:nvSpPr>
        <p:spPr>
          <a:xfrm>
            <a:off x="2153262" y="118489"/>
            <a:ext cx="69272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ESTRUCTURA ORGÁNICA DE LA FISCALÍA GENERAL DE LA NACIÓN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Decreto Ley 016 de 2014, modificado por el Decreto Ley 898 de 2017 y la Ley 2197 de 2022.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Adicionado por la Ley 2010 de 2019, Ley 2111 de 2021 y Ley 2197 de 2022.</a:t>
            </a:r>
          </a:p>
        </p:txBody>
      </p:sp>
      <p:cxnSp>
        <p:nvCxnSpPr>
          <p:cNvPr id="271" name="Conector angular 270"/>
          <p:cNvCxnSpPr>
            <a:stCxn id="5" idx="2"/>
            <a:endCxn id="124" idx="1"/>
          </p:cNvCxnSpPr>
          <p:nvPr/>
        </p:nvCxnSpPr>
        <p:spPr>
          <a:xfrm rot="16200000" flipH="1">
            <a:off x="5673908" y="1039655"/>
            <a:ext cx="683589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angular 274"/>
          <p:cNvCxnSpPr>
            <a:stCxn id="5" idx="2"/>
            <a:endCxn id="26" idx="3"/>
          </p:cNvCxnSpPr>
          <p:nvPr/>
        </p:nvCxnSpPr>
        <p:spPr>
          <a:xfrm rot="5400000">
            <a:off x="4789282" y="927685"/>
            <a:ext cx="688288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ángulo 97"/>
          <p:cNvSpPr/>
          <p:nvPr/>
        </p:nvSpPr>
        <p:spPr>
          <a:xfrm>
            <a:off x="90004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Contra la Criminalidad Organizada</a:t>
            </a:r>
          </a:p>
        </p:txBody>
      </p:sp>
      <p:sp>
        <p:nvSpPr>
          <p:cNvPr id="130" name="Rectángulo 129"/>
          <p:cNvSpPr/>
          <p:nvPr/>
        </p:nvSpPr>
        <p:spPr>
          <a:xfrm>
            <a:off x="4695987" y="510036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Extinción del Derecho de Dominio</a:t>
            </a:r>
          </a:p>
        </p:txBody>
      </p:sp>
      <p:sp>
        <p:nvSpPr>
          <p:cNvPr id="137" name="Rectángulo 136"/>
          <p:cNvSpPr/>
          <p:nvPr/>
        </p:nvSpPr>
        <p:spPr>
          <a:xfrm>
            <a:off x="4695721" y="4783329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Lavado de Activos</a:t>
            </a:r>
          </a:p>
        </p:txBody>
      </p:sp>
      <p:sp>
        <p:nvSpPr>
          <p:cNvPr id="141" name="Rectángulo 140"/>
          <p:cNvSpPr/>
          <p:nvPr/>
        </p:nvSpPr>
        <p:spPr>
          <a:xfrm>
            <a:off x="4695188" y="541740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Investigaciones Financieras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8462206" y="6021059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Fiscalías y de Seguridad Ciudadana</a:t>
            </a:r>
          </a:p>
        </p:txBody>
      </p:sp>
      <p:sp>
        <p:nvSpPr>
          <p:cNvPr id="115" name="Rectángulo 114"/>
          <p:cNvSpPr/>
          <p:nvPr/>
        </p:nvSpPr>
        <p:spPr>
          <a:xfrm>
            <a:off x="9781909" y="6021057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Atención a Usuarios</a:t>
            </a:r>
          </a:p>
        </p:txBody>
      </p:sp>
      <p:sp>
        <p:nvSpPr>
          <p:cNvPr id="123" name="Rectángulo 122"/>
          <p:cNvSpPr/>
          <p:nvPr/>
        </p:nvSpPr>
        <p:spPr>
          <a:xfrm>
            <a:off x="8406214" y="520593"/>
            <a:ext cx="1584000" cy="504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 Adscrita</a:t>
            </a:r>
          </a:p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Nacional de Medicina Legal y Ciencias Forenses</a:t>
            </a:r>
          </a:p>
        </p:txBody>
      </p:sp>
      <p:cxnSp>
        <p:nvCxnSpPr>
          <p:cNvPr id="4" name="Conector angular 3"/>
          <p:cNvCxnSpPr>
            <a:cxnSpLocks/>
            <a:stCxn id="122" idx="2"/>
            <a:endCxn id="97" idx="0"/>
          </p:cNvCxnSpPr>
          <p:nvPr/>
        </p:nvCxnSpPr>
        <p:spPr>
          <a:xfrm rot="5400000">
            <a:off x="9319916" y="5640590"/>
            <a:ext cx="121712" cy="6392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cxnSpLocks/>
            <a:stCxn id="122" idx="2"/>
            <a:endCxn id="115" idx="0"/>
          </p:cNvCxnSpPr>
          <p:nvPr/>
        </p:nvCxnSpPr>
        <p:spPr>
          <a:xfrm rot="16200000" flipH="1">
            <a:off x="9979768" y="5619963"/>
            <a:ext cx="121710" cy="6804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/>
          <p:cNvSpPr/>
          <p:nvPr/>
        </p:nvSpPr>
        <p:spPr>
          <a:xfrm>
            <a:off x="4695188" y="574206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Fiscales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(Ley 2010 de 2019. art 132)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ector angular 17"/>
          <p:cNvCxnSpPr>
            <a:stCxn id="132" idx="1"/>
            <a:endCxn id="106" idx="1"/>
          </p:cNvCxnSpPr>
          <p:nvPr/>
        </p:nvCxnSpPr>
        <p:spPr>
          <a:xfrm rot="10800000" flipH="1" flipV="1">
            <a:off x="4496078" y="4521623"/>
            <a:ext cx="199110" cy="1328439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ángulo 116">
            <a:extLst>
              <a:ext uri="{FF2B5EF4-FFF2-40B4-BE49-F238E27FC236}">
                <a16:creationId xmlns="" xmlns:a16="http://schemas.microsoft.com/office/drawing/2014/main" id="{5E10FA94-5CDB-4C85-AAD2-66A7AF2A6ACA}"/>
              </a:ext>
            </a:extLst>
          </p:cNvPr>
          <p:cNvSpPr/>
          <p:nvPr/>
        </p:nvSpPr>
        <p:spPr>
          <a:xfrm>
            <a:off x="8333193" y="537293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Territorial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7)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="" xmlns:a16="http://schemas.microsoft.com/office/drawing/2014/main" id="{ECAE9D33-084B-4717-9B83-6FAECF76AB3E}"/>
              </a:ext>
            </a:extLst>
          </p:cNvPr>
          <p:cNvSpPr/>
          <p:nvPr/>
        </p:nvSpPr>
        <p:spPr>
          <a:xfrm>
            <a:off x="1100912" y="620128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para los Delitos contra los Recursos Naturales y el Medio Ambiente </a:t>
            </a:r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9)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Conector angular 162">
            <a:extLst>
              <a:ext uri="{FF2B5EF4-FFF2-40B4-BE49-F238E27FC236}">
                <a16:creationId xmlns="" xmlns:a16="http://schemas.microsoft.com/office/drawing/2014/main" id="{ACB34F8C-C130-45A9-B2FE-3E6CB5FF03C0}"/>
              </a:ext>
            </a:extLst>
          </p:cNvPr>
          <p:cNvCxnSpPr>
            <a:cxnSpLocks/>
            <a:stCxn id="116" idx="1"/>
            <a:endCxn id="117" idx="1"/>
          </p:cNvCxnSpPr>
          <p:nvPr/>
        </p:nvCxnSpPr>
        <p:spPr>
          <a:xfrm rot="10800000" flipH="1" flipV="1">
            <a:off x="8113867" y="4521623"/>
            <a:ext cx="219326" cy="959311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r 57">
            <a:extLst>
              <a:ext uri="{FF2B5EF4-FFF2-40B4-BE49-F238E27FC236}">
                <a16:creationId xmlns="" xmlns:a16="http://schemas.microsoft.com/office/drawing/2014/main" id="{A5569F76-B458-40B1-9A77-51FCEF517D4C}"/>
              </a:ext>
            </a:extLst>
          </p:cNvPr>
          <p:cNvCxnSpPr>
            <a:cxnSpLocks/>
            <a:stCxn id="98" idx="1"/>
            <a:endCxn id="120" idx="1"/>
          </p:cNvCxnSpPr>
          <p:nvPr/>
        </p:nvCxnSpPr>
        <p:spPr>
          <a:xfrm rot="10800000" flipH="1" flipV="1">
            <a:off x="900048" y="4521624"/>
            <a:ext cx="200864" cy="1787662"/>
          </a:xfrm>
          <a:prstGeom prst="bentConnector3">
            <a:avLst>
              <a:gd name="adj1" fmla="val -11380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ángulo 135">
            <a:extLst>
              <a:ext uri="{FF2B5EF4-FFF2-40B4-BE49-F238E27FC236}">
                <a16:creationId xmlns="" xmlns:a16="http://schemas.microsoft.com/office/drawing/2014/main" id="{2817CCBD-494A-48E2-9353-E2ED53C4F6C1}"/>
              </a:ext>
            </a:extLst>
          </p:cNvPr>
          <p:cNvSpPr/>
          <p:nvPr/>
        </p:nvSpPr>
        <p:spPr>
          <a:xfrm>
            <a:off x="1095268" y="6469732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Informáticos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2197 de 2022. art 68)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8" name="Conector angular 57">
            <a:extLst>
              <a:ext uri="{FF2B5EF4-FFF2-40B4-BE49-F238E27FC236}">
                <a16:creationId xmlns="" xmlns:a16="http://schemas.microsoft.com/office/drawing/2014/main" id="{6519F6E2-8A42-4032-AACB-E81F800D8B0E}"/>
              </a:ext>
            </a:extLst>
          </p:cNvPr>
          <p:cNvCxnSpPr>
            <a:cxnSpLocks/>
            <a:stCxn id="98" idx="1"/>
            <a:endCxn id="136" idx="1"/>
          </p:cNvCxnSpPr>
          <p:nvPr/>
        </p:nvCxnSpPr>
        <p:spPr>
          <a:xfrm rot="10800000" flipH="1" flipV="1">
            <a:off x="900048" y="4521624"/>
            <a:ext cx="195220" cy="2056108"/>
          </a:xfrm>
          <a:prstGeom prst="bentConnector3">
            <a:avLst>
              <a:gd name="adj1" fmla="val -11709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ángulo 98">
            <a:extLst>
              <a:ext uri="{FF2B5EF4-FFF2-40B4-BE49-F238E27FC236}">
                <a16:creationId xmlns="" xmlns:a16="http://schemas.microsoft.com/office/drawing/2014/main" id="{75528780-2CEA-487A-9B3C-2286579D9AC7}"/>
              </a:ext>
            </a:extLst>
          </p:cNvPr>
          <p:cNvSpPr/>
          <p:nvPr/>
        </p:nvSpPr>
        <p:spPr>
          <a:xfrm>
            <a:off x="1735831" y="3769361"/>
            <a:ext cx="1620000" cy="324000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Policía Judicial</a:t>
            </a:r>
          </a:p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(Resolución 0-0694 de 2021. art 11)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Conector angular 11">
            <a:extLst>
              <a:ext uri="{FF2B5EF4-FFF2-40B4-BE49-F238E27FC236}">
                <a16:creationId xmlns="" xmlns:a16="http://schemas.microsoft.com/office/drawing/2014/main" id="{81696110-64D0-47B5-AA47-836D6C750704}"/>
              </a:ext>
            </a:extLst>
          </p:cNvPr>
          <p:cNvCxnSpPr>
            <a:cxnSpLocks/>
            <a:stCxn id="169" idx="1"/>
            <a:endCxn id="99" idx="1"/>
          </p:cNvCxnSpPr>
          <p:nvPr/>
        </p:nvCxnSpPr>
        <p:spPr>
          <a:xfrm rot="10800000" flipH="1" flipV="1">
            <a:off x="1611127" y="3571319"/>
            <a:ext cx="124703" cy="360042"/>
          </a:xfrm>
          <a:prstGeom prst="bentConnector3">
            <a:avLst>
              <a:gd name="adj1" fmla="val -1833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ángulo 100"/>
          <p:cNvSpPr/>
          <p:nvPr/>
        </p:nvSpPr>
        <p:spPr>
          <a:xfrm>
            <a:off x="10098097" y="513453"/>
            <a:ext cx="1584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Especial para la Administración de Bienes de la Fiscalía General de la Nación</a:t>
            </a:r>
          </a:p>
          <a:p>
            <a:pPr algn="ctr"/>
            <a:r>
              <a:rPr lang="es-E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1615 de 2013</a:t>
            </a:r>
            <a:endParaRPr lang="es-CO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611128" y="1626127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Disciplinario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ángulo redondeado 123"/>
          <p:cNvSpPr/>
          <p:nvPr/>
        </p:nvSpPr>
        <p:spPr>
          <a:xfrm>
            <a:off x="6399680" y="1621428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Interno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8" name="Conector angular 157"/>
          <p:cNvCxnSpPr>
            <a:cxnSpLocks/>
            <a:stCxn id="108" idx="1"/>
            <a:endCxn id="67" idx="3"/>
          </p:cNvCxnSpPr>
          <p:nvPr/>
        </p:nvCxnSpPr>
        <p:spPr>
          <a:xfrm rot="10800000">
            <a:off x="9423673" y="1404337"/>
            <a:ext cx="382986" cy="27792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3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90492" y="860853"/>
            <a:ext cx="3600000" cy="576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0-2353 del 29-Jun-2017, modificada con Res. 0-0873 del 26-Jun-2019</a:t>
            </a:r>
            <a:r>
              <a:rPr lang="es-CO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80085" y="850914"/>
            <a:ext cx="3600000" cy="57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0-3349 de 26-Dic-2017, modificada con Res. 0-0912 de 02-Jun-2021)</a:t>
            </a:r>
          </a:p>
        </p:txBody>
      </p:sp>
      <p:cxnSp>
        <p:nvCxnSpPr>
          <p:cNvPr id="17" name="Conector angular 16"/>
          <p:cNvCxnSpPr/>
          <p:nvPr/>
        </p:nvCxnSpPr>
        <p:spPr>
          <a:xfrm rot="5400000" flipH="1" flipV="1">
            <a:off x="1644079" y="2275958"/>
            <a:ext cx="1665444" cy="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/>
          <p:cNvCxnSpPr/>
          <p:nvPr/>
        </p:nvCxnSpPr>
        <p:spPr>
          <a:xfrm rot="10800000" flipV="1">
            <a:off x="2476803" y="1773286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/>
          <p:nvPr/>
        </p:nvCxnSpPr>
        <p:spPr>
          <a:xfrm rot="10800000">
            <a:off x="2476802" y="1504996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>
            <a:cxnSpLocks/>
          </p:cNvCxnSpPr>
          <p:nvPr/>
        </p:nvCxnSpPr>
        <p:spPr>
          <a:xfrm rot="16200000" flipV="1">
            <a:off x="1953839" y="2296254"/>
            <a:ext cx="1193749" cy="147820"/>
          </a:xfrm>
          <a:prstGeom prst="bentConnector3">
            <a:avLst>
              <a:gd name="adj1" fmla="val -58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r 20"/>
          <p:cNvCxnSpPr>
            <a:cxnSpLocks/>
          </p:cNvCxnSpPr>
          <p:nvPr/>
        </p:nvCxnSpPr>
        <p:spPr>
          <a:xfrm rot="16200000" flipV="1">
            <a:off x="1751186" y="2717487"/>
            <a:ext cx="1599059" cy="147817"/>
          </a:xfrm>
          <a:prstGeom prst="bentConnector3">
            <a:avLst>
              <a:gd name="adj1" fmla="val 56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cxnSpLocks/>
            <a:stCxn id="41" idx="1"/>
          </p:cNvCxnSpPr>
          <p:nvPr/>
        </p:nvCxnSpPr>
        <p:spPr>
          <a:xfrm rot="10800000">
            <a:off x="2476811" y="2309717"/>
            <a:ext cx="147812" cy="331340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cxnSpLocks/>
            <a:stCxn id="39" idx="1"/>
          </p:cNvCxnSpPr>
          <p:nvPr/>
        </p:nvCxnSpPr>
        <p:spPr>
          <a:xfrm rot="10800000">
            <a:off x="2476807" y="2518997"/>
            <a:ext cx="147816" cy="185983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42" idx="1"/>
          </p:cNvCxnSpPr>
          <p:nvPr/>
        </p:nvCxnSpPr>
        <p:spPr>
          <a:xfrm rot="10800000">
            <a:off x="2476949" y="3317391"/>
            <a:ext cx="147674" cy="292374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2624623" y="1653376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Bogotá, Cundinamarca, Boyacá y Amazonas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624623" y="225764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Caribe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La Guajira, Magdalena, Cesar, Atlántico, Bolívar y San Andrés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2624623" y="286796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Noroccidental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Medellín, Antioquia, Córdoba, Sucre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2624623" y="349044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 Cafetero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Caldas, Quindío, Risaralda y Chocó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2624623" y="412683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Sur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Tolima, Huila, Caquetá y Putumayo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624623" y="476696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Nororiental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Santander, Magdalena Medio, Arauca y Norte de Santander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2624623" y="537111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Pacífico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Cali, Valle del Cauca, Cauca y Nariño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2624623" y="5989135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Orinoquía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Meta, Casanare, Vichada, Guaviare y Guainía – Vaupés</a:t>
            </a:r>
          </a:p>
        </p:txBody>
      </p:sp>
      <p:cxnSp>
        <p:nvCxnSpPr>
          <p:cNvPr id="44" name="Conector angular 43"/>
          <p:cNvCxnSpPr>
            <a:cxnSpLocks/>
            <a:stCxn id="40" idx="1"/>
          </p:cNvCxnSpPr>
          <p:nvPr/>
        </p:nvCxnSpPr>
        <p:spPr>
          <a:xfrm rot="10800000">
            <a:off x="2476807" y="3024947"/>
            <a:ext cx="147816" cy="199401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5400000" flipH="1" flipV="1">
            <a:off x="6004082" y="2250683"/>
            <a:ext cx="1665444" cy="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10800000" flipV="1">
            <a:off x="6836806" y="1670081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10800000">
            <a:off x="6836805" y="1401791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angular 48"/>
          <p:cNvCxnSpPr/>
          <p:nvPr/>
        </p:nvCxnSpPr>
        <p:spPr>
          <a:xfrm rot="10800000">
            <a:off x="6836806" y="1670084"/>
            <a:ext cx="149250" cy="112993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r 49"/>
          <p:cNvCxnSpPr/>
          <p:nvPr/>
        </p:nvCxnSpPr>
        <p:spPr>
          <a:xfrm rot="10800000">
            <a:off x="6836809" y="1888661"/>
            <a:ext cx="149246" cy="14043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angular 50"/>
          <p:cNvCxnSpPr/>
          <p:nvPr/>
        </p:nvCxnSpPr>
        <p:spPr>
          <a:xfrm rot="10800000">
            <a:off x="6836813" y="2169945"/>
            <a:ext cx="149242" cy="166991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/>
          <p:cNvCxnSpPr>
            <a:stCxn id="90" idx="1"/>
          </p:cNvCxnSpPr>
          <p:nvPr/>
        </p:nvCxnSpPr>
        <p:spPr>
          <a:xfrm rot="10800000">
            <a:off x="6836810" y="2268333"/>
            <a:ext cx="138900" cy="2101609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r 52"/>
          <p:cNvCxnSpPr/>
          <p:nvPr/>
        </p:nvCxnSpPr>
        <p:spPr>
          <a:xfrm rot="10800000">
            <a:off x="6837593" y="3252624"/>
            <a:ext cx="147674" cy="29025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10800000" flipV="1">
            <a:off x="6836806" y="1943219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r 71"/>
          <p:cNvCxnSpPr/>
          <p:nvPr/>
        </p:nvCxnSpPr>
        <p:spPr>
          <a:xfrm rot="10800000" flipV="1">
            <a:off x="6836806" y="2524343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angular 73"/>
          <p:cNvCxnSpPr/>
          <p:nvPr/>
        </p:nvCxnSpPr>
        <p:spPr>
          <a:xfrm rot="10800000" flipV="1">
            <a:off x="6836806" y="3047170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/>
          <p:nvPr/>
        </p:nvCxnSpPr>
        <p:spPr>
          <a:xfrm rot="10800000" flipV="1">
            <a:off x="6836806" y="351986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/>
          <p:nvPr/>
        </p:nvCxnSpPr>
        <p:spPr>
          <a:xfrm rot="10800000" flipV="1">
            <a:off x="6838372" y="409865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/>
          <p:nvPr/>
        </p:nvCxnSpPr>
        <p:spPr>
          <a:xfrm rot="10800000" flipV="1">
            <a:off x="6836806" y="4655912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/>
          <p:nvPr/>
        </p:nvCxnSpPr>
        <p:spPr>
          <a:xfrm rot="10800000" flipV="1">
            <a:off x="6836806" y="4938004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ángulo 78"/>
          <p:cNvSpPr/>
          <p:nvPr/>
        </p:nvSpPr>
        <p:spPr>
          <a:xfrm>
            <a:off x="6975710" y="1562150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Amazonas</a:t>
            </a:r>
          </a:p>
        </p:txBody>
      </p:sp>
      <p:sp>
        <p:nvSpPr>
          <p:cNvPr id="80" name="Rectángulo 79"/>
          <p:cNvSpPr/>
          <p:nvPr/>
        </p:nvSpPr>
        <p:spPr>
          <a:xfrm>
            <a:off x="6975710" y="1831753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Boyac</a:t>
            </a:r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975710" y="210556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Cesar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6975710" y="238019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Guaviare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ángulo 82"/>
          <p:cNvSpPr/>
          <p:nvPr/>
        </p:nvSpPr>
        <p:spPr>
          <a:xfrm>
            <a:off x="6975710" y="2649895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ángulo 84"/>
          <p:cNvSpPr/>
          <p:nvPr/>
        </p:nvSpPr>
        <p:spPr>
          <a:xfrm>
            <a:off x="6975710" y="291689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Santander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ángulo 85"/>
          <p:cNvSpPr/>
          <p:nvPr/>
        </p:nvSpPr>
        <p:spPr>
          <a:xfrm>
            <a:off x="6975710" y="319286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Antioquia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ángulo 86"/>
          <p:cNvSpPr/>
          <p:nvPr/>
        </p:nvSpPr>
        <p:spPr>
          <a:xfrm>
            <a:off x="6975710" y="346360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Caldas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ángulo 87"/>
          <p:cNvSpPr/>
          <p:nvPr/>
        </p:nvSpPr>
        <p:spPr>
          <a:xfrm>
            <a:off x="6975710" y="373452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Chocó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ángulo 88"/>
          <p:cNvSpPr/>
          <p:nvPr/>
        </p:nvSpPr>
        <p:spPr>
          <a:xfrm>
            <a:off x="6975710" y="3998954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Huila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ángulo 89"/>
          <p:cNvSpPr/>
          <p:nvPr/>
        </p:nvSpPr>
        <p:spPr>
          <a:xfrm>
            <a:off x="6975710" y="426194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Nariño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6975703" y="454611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6975703" y="481687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6975703" y="508081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ángulo 95"/>
          <p:cNvSpPr/>
          <p:nvPr/>
        </p:nvSpPr>
        <p:spPr>
          <a:xfrm>
            <a:off x="6975703" y="535631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Córdoba</a:t>
            </a:r>
          </a:p>
        </p:txBody>
      </p:sp>
      <p:cxnSp>
        <p:nvCxnSpPr>
          <p:cNvPr id="98" name="Conector angular 97"/>
          <p:cNvCxnSpPr/>
          <p:nvPr/>
        </p:nvCxnSpPr>
        <p:spPr>
          <a:xfrm rot="10800000" flipV="1">
            <a:off x="6836806" y="5186615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angular 98"/>
          <p:cNvCxnSpPr>
            <a:stCxn id="96" idx="1"/>
          </p:cNvCxnSpPr>
          <p:nvPr/>
        </p:nvCxnSpPr>
        <p:spPr>
          <a:xfrm rot="10800000">
            <a:off x="6835239" y="3439103"/>
            <a:ext cx="140465" cy="2032631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r 99"/>
          <p:cNvCxnSpPr/>
          <p:nvPr/>
        </p:nvCxnSpPr>
        <p:spPr>
          <a:xfrm rot="10800000" flipV="1">
            <a:off x="6836806" y="5819748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56"/>
          <p:cNvSpPr/>
          <p:nvPr/>
        </p:nvSpPr>
        <p:spPr>
          <a:xfrm>
            <a:off x="6975703" y="568423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Quindío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6975703" y="5997536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Norte de Santander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Conector angular 59"/>
          <p:cNvCxnSpPr/>
          <p:nvPr/>
        </p:nvCxnSpPr>
        <p:spPr>
          <a:xfrm rot="10800000" flipV="1">
            <a:off x="8458615" y="1670081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angular 60"/>
          <p:cNvCxnSpPr/>
          <p:nvPr/>
        </p:nvCxnSpPr>
        <p:spPr>
          <a:xfrm rot="10800000">
            <a:off x="8458614" y="1401791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/>
          <p:nvPr/>
        </p:nvCxnSpPr>
        <p:spPr>
          <a:xfrm rot="10800000">
            <a:off x="8458615" y="1670084"/>
            <a:ext cx="149250" cy="112993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angular 62"/>
          <p:cNvCxnSpPr/>
          <p:nvPr/>
        </p:nvCxnSpPr>
        <p:spPr>
          <a:xfrm rot="10800000">
            <a:off x="8458618" y="1888661"/>
            <a:ext cx="149246" cy="14043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/>
          <p:nvPr/>
        </p:nvCxnSpPr>
        <p:spPr>
          <a:xfrm rot="10800000">
            <a:off x="8458622" y="2169945"/>
            <a:ext cx="149242" cy="166991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111" idx="1"/>
          </p:cNvCxnSpPr>
          <p:nvPr/>
        </p:nvCxnSpPr>
        <p:spPr>
          <a:xfrm rot="10800000">
            <a:off x="8458814" y="2402970"/>
            <a:ext cx="138705" cy="2155447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122" idx="1"/>
          </p:cNvCxnSpPr>
          <p:nvPr/>
        </p:nvCxnSpPr>
        <p:spPr>
          <a:xfrm rot="10800000">
            <a:off x="8460191" y="3720909"/>
            <a:ext cx="137321" cy="2823210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r 66"/>
          <p:cNvCxnSpPr/>
          <p:nvPr/>
        </p:nvCxnSpPr>
        <p:spPr>
          <a:xfrm rot="10800000" flipV="1">
            <a:off x="8458615" y="1943219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/>
          <p:nvPr/>
        </p:nvCxnSpPr>
        <p:spPr>
          <a:xfrm rot="10800000" flipV="1">
            <a:off x="8458615" y="2524343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 flipV="1">
            <a:off x="8458615" y="3047170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10800000" flipV="1">
            <a:off x="8458615" y="351986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r 72"/>
          <p:cNvCxnSpPr>
            <a:stCxn id="110" idx="1"/>
          </p:cNvCxnSpPr>
          <p:nvPr/>
        </p:nvCxnSpPr>
        <p:spPr>
          <a:xfrm rot="10800000">
            <a:off x="8458615" y="1812777"/>
            <a:ext cx="138905" cy="235714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angular 83"/>
          <p:cNvCxnSpPr>
            <a:stCxn id="112" idx="1"/>
          </p:cNvCxnSpPr>
          <p:nvPr/>
        </p:nvCxnSpPr>
        <p:spPr>
          <a:xfrm rot="10800000">
            <a:off x="8458617" y="4709704"/>
            <a:ext cx="138895" cy="17749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angular 90"/>
          <p:cNvCxnSpPr>
            <a:stCxn id="113" idx="1"/>
          </p:cNvCxnSpPr>
          <p:nvPr/>
        </p:nvCxnSpPr>
        <p:spPr>
          <a:xfrm rot="10800000">
            <a:off x="8458616" y="5018691"/>
            <a:ext cx="138896" cy="16616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ángulo 91"/>
          <p:cNvSpPr/>
          <p:nvPr/>
        </p:nvSpPr>
        <p:spPr>
          <a:xfrm>
            <a:off x="8597519" y="1562150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Tolima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8597519" y="183175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Atlántico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ángulo 102"/>
          <p:cNvSpPr/>
          <p:nvPr/>
        </p:nvSpPr>
        <p:spPr>
          <a:xfrm>
            <a:off x="8597519" y="210556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Caquetá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ángulo 103"/>
          <p:cNvSpPr/>
          <p:nvPr/>
        </p:nvSpPr>
        <p:spPr>
          <a:xfrm>
            <a:off x="8597519" y="238019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Cundinamarca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ángulo 104"/>
          <p:cNvSpPr/>
          <p:nvPr/>
        </p:nvSpPr>
        <p:spPr>
          <a:xfrm>
            <a:off x="8597519" y="2649895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ángulo 105"/>
          <p:cNvSpPr/>
          <p:nvPr/>
        </p:nvSpPr>
        <p:spPr>
          <a:xfrm>
            <a:off x="8597519" y="291689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Putumayo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ángulo 106"/>
          <p:cNvSpPr/>
          <p:nvPr/>
        </p:nvSpPr>
        <p:spPr>
          <a:xfrm>
            <a:off x="8597519" y="319286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Valle del Cauca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ángulo 107"/>
          <p:cNvSpPr/>
          <p:nvPr/>
        </p:nvSpPr>
        <p:spPr>
          <a:xfrm>
            <a:off x="8597519" y="346360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Bogotá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ángulo 108"/>
          <p:cNvSpPr/>
          <p:nvPr/>
        </p:nvSpPr>
        <p:spPr>
          <a:xfrm>
            <a:off x="8597519" y="373452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Casanare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ángulo 109"/>
          <p:cNvSpPr/>
          <p:nvPr/>
        </p:nvSpPr>
        <p:spPr>
          <a:xfrm>
            <a:off x="8597519" y="4007919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Guainía – Vaupés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8597518" y="4396416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 Medio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ángulo 111"/>
          <p:cNvSpPr/>
          <p:nvPr/>
        </p:nvSpPr>
        <p:spPr>
          <a:xfrm>
            <a:off x="8597511" y="4779196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Risaralda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ángulo 112"/>
          <p:cNvSpPr/>
          <p:nvPr/>
        </p:nvSpPr>
        <p:spPr>
          <a:xfrm>
            <a:off x="8597512" y="507685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Vichada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ángulo 113"/>
          <p:cNvSpPr/>
          <p:nvPr/>
        </p:nvSpPr>
        <p:spPr>
          <a:xfrm>
            <a:off x="8597512" y="534975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Bolívar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8597512" y="562526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Conector angular 115"/>
          <p:cNvCxnSpPr>
            <a:stCxn id="114" idx="1"/>
          </p:cNvCxnSpPr>
          <p:nvPr/>
        </p:nvCxnSpPr>
        <p:spPr>
          <a:xfrm rot="10800000">
            <a:off x="8458616" y="5276267"/>
            <a:ext cx="138896" cy="181490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angular 116"/>
          <p:cNvCxnSpPr>
            <a:stCxn id="115" idx="1"/>
          </p:cNvCxnSpPr>
          <p:nvPr/>
        </p:nvCxnSpPr>
        <p:spPr>
          <a:xfrm rot="10800000">
            <a:off x="8458616" y="5732983"/>
            <a:ext cx="138896" cy="27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angular 117"/>
          <p:cNvCxnSpPr>
            <a:stCxn id="119" idx="1"/>
          </p:cNvCxnSpPr>
          <p:nvPr/>
        </p:nvCxnSpPr>
        <p:spPr>
          <a:xfrm rot="10800000">
            <a:off x="8458616" y="5855611"/>
            <a:ext cx="138896" cy="151781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ángulo 118"/>
          <p:cNvSpPr/>
          <p:nvPr/>
        </p:nvSpPr>
        <p:spPr>
          <a:xfrm>
            <a:off x="8597512" y="589939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Guajira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ángulo 119"/>
          <p:cNvSpPr/>
          <p:nvPr/>
        </p:nvSpPr>
        <p:spPr>
          <a:xfrm>
            <a:off x="8597512" y="6164744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Medellín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Conector angular 120"/>
          <p:cNvCxnSpPr>
            <a:stCxn id="120" idx="1"/>
          </p:cNvCxnSpPr>
          <p:nvPr/>
        </p:nvCxnSpPr>
        <p:spPr>
          <a:xfrm rot="10800000">
            <a:off x="8458616" y="6272466"/>
            <a:ext cx="138896" cy="27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ángulo 121"/>
          <p:cNvSpPr/>
          <p:nvPr/>
        </p:nvSpPr>
        <p:spPr>
          <a:xfrm>
            <a:off x="8597511" y="643611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Andrés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068926" y="6408447"/>
            <a:ext cx="2016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Actualizado: 2025-04-30</a:t>
            </a:r>
          </a:p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</a:t>
            </a:r>
          </a:p>
        </p:txBody>
      </p:sp>
      <p:sp>
        <p:nvSpPr>
          <p:cNvPr id="101" name="Rectángulo 100"/>
          <p:cNvSpPr/>
          <p:nvPr/>
        </p:nvSpPr>
        <p:spPr>
          <a:xfrm>
            <a:off x="50799" y="42565"/>
            <a:ext cx="12096000" cy="67680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</a:endParaRPr>
          </a:p>
        </p:txBody>
      </p:sp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26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Office PowerPoint</Application>
  <PresentationFormat>Panorámica</PresentationFormat>
  <Paragraphs>119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2025-04-30T00:56:13Z</dcterms:created>
  <dcterms:modified xsi:type="dcterms:W3CDTF">2025-04-30T20:03:11Z</dcterms:modified>
</cp:coreProperties>
</file>