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64" r:id="rId4"/>
    <p:sldId id="321" r:id="rId5"/>
    <p:sldId id="322" r:id="rId6"/>
    <p:sldId id="323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2%20-%20TRIMESTRE%20II%202022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2%20-%20TRIMESTRE%20II%202022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2%20-%20TRIMESTRE%20II%202022%20PQ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dirty="0"/>
              <a:t>PETICIONES, QUEJAS, RECLAMOS, SUGERENCIAS - SEMESTRE I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2022 - TRIMESTRE II 2022 PQRS.xlsx]GENERAL'!$K$6</c:f>
              <c:strCache>
                <c:ptCount val="1"/>
                <c:pt idx="0">
                  <c:v>PETICIONES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2022 - TRIMESTRE II 2022 PQRS.xlsx]GENERAL'!$L$5:$N$5,'[ARCHIVO DE TRABAJO CONSOLIDADO TRIMESTRE I 2022 - TRIMESTRE II 2022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2022 - TRIMESTRE II 2022 PQRS.xlsx]GENERAL'!$L$6:$N$6,'[ARCHIVO DE TRABAJO CONSOLIDADO TRIMESTRE I 2022 - TRIMESTRE II 2022 PQRS.xlsx]GENERAL'!$P$6:$R$6</c:f>
              <c:numCache>
                <c:formatCode>#,##0</c:formatCode>
                <c:ptCount val="6"/>
                <c:pt idx="0">
                  <c:v>15168</c:v>
                </c:pt>
                <c:pt idx="1">
                  <c:v>19289</c:v>
                </c:pt>
                <c:pt idx="2">
                  <c:v>20043</c:v>
                </c:pt>
                <c:pt idx="3">
                  <c:v>15074</c:v>
                </c:pt>
                <c:pt idx="4">
                  <c:v>18367</c:v>
                </c:pt>
                <c:pt idx="5">
                  <c:v>17299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6-4989-BCFC-DC28EB0491AC}"/>
            </c:ext>
          </c:extLst>
        </c:ser>
        <c:ser>
          <c:idx val="1"/>
          <c:order val="1"/>
          <c:tx>
            <c:strRef>
              <c:f>'[ARCHIVO DE TRABAJO CONSOLIDADO TRIMESTRE I 2022 - TRIMESTRE II 2022 PQRS.xlsx]GENERAL'!$K$7</c:f>
              <c:strCache>
                <c:ptCount val="1"/>
                <c:pt idx="0">
                  <c:v>QUEJAS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2022 - TRIMESTRE II 2022 PQRS.xlsx]GENERAL'!$L$5:$N$5,'[ARCHIVO DE TRABAJO CONSOLIDADO TRIMESTRE I 2022 - TRIMESTRE II 2022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2022 - TRIMESTRE II 2022 PQRS.xlsx]GENERAL'!$L$7:$N$7,'[ARCHIVO DE TRABAJO CONSOLIDADO TRIMESTRE I 2022 - TRIMESTRE II 2022 PQRS.xlsx]GENERAL'!$P$7:$R$7</c:f>
              <c:numCache>
                <c:formatCode>#,##0</c:formatCode>
                <c:ptCount val="6"/>
                <c:pt idx="0">
                  <c:v>152</c:v>
                </c:pt>
                <c:pt idx="1">
                  <c:v>171</c:v>
                </c:pt>
                <c:pt idx="2">
                  <c:v>194</c:v>
                </c:pt>
                <c:pt idx="3">
                  <c:v>177</c:v>
                </c:pt>
                <c:pt idx="4">
                  <c:v>177</c:v>
                </c:pt>
                <c:pt idx="5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6-4989-BCFC-DC28EB0491AC}"/>
            </c:ext>
          </c:extLst>
        </c:ser>
        <c:ser>
          <c:idx val="2"/>
          <c:order val="2"/>
          <c:tx>
            <c:strRef>
              <c:f>'[ARCHIVO DE TRABAJO CONSOLIDADO TRIMESTRE I 2022 - TRIMESTRE II 2022 PQRS.xlsx]GENERAL'!$K$8</c:f>
              <c:strCache>
                <c:ptCount val="1"/>
                <c:pt idx="0">
                  <c:v>RECLAMOS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2022 - TRIMESTRE II 2022 PQRS.xlsx]GENERAL'!$L$5:$N$5,'[ARCHIVO DE TRABAJO CONSOLIDADO TRIMESTRE I 2022 - TRIMESTRE II 2022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2022 - TRIMESTRE II 2022 PQRS.xlsx]GENERAL'!$L$8:$N$8,'[ARCHIVO DE TRABAJO CONSOLIDADO TRIMESTRE I 2022 - TRIMESTRE II 2022 PQRS.xlsx]GENERAL'!$P$8:$R$8</c:f>
              <c:numCache>
                <c:formatCode>#,##0</c:formatCode>
                <c:ptCount val="6"/>
                <c:pt idx="0">
                  <c:v>221</c:v>
                </c:pt>
                <c:pt idx="1">
                  <c:v>187</c:v>
                </c:pt>
                <c:pt idx="2">
                  <c:v>243</c:v>
                </c:pt>
                <c:pt idx="3">
                  <c:v>213</c:v>
                </c:pt>
                <c:pt idx="4">
                  <c:v>182</c:v>
                </c:pt>
                <c:pt idx="5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E6-4989-BCFC-DC28EB0491AC}"/>
            </c:ext>
          </c:extLst>
        </c:ser>
        <c:ser>
          <c:idx val="3"/>
          <c:order val="3"/>
          <c:tx>
            <c:strRef>
              <c:f>'[ARCHIVO DE TRABAJO CONSOLIDADO TRIMESTRE I 2022 - TRIMESTRE II 2022 PQRS.xlsx]GENERAL'!$K$9</c:f>
              <c:strCache>
                <c:ptCount val="1"/>
                <c:pt idx="0">
                  <c:v>SUGERENCIAS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2022 - TRIMESTRE II 2022 PQRS.xlsx]GENERAL'!$L$5:$N$5,'[ARCHIVO DE TRABAJO CONSOLIDADO TRIMESTRE I 2022 - TRIMESTRE II 2022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2022 - TRIMESTRE II 2022 PQRS.xlsx]GENERAL'!$L$9:$N$9,'[ARCHIVO DE TRABAJO CONSOLIDADO TRIMESTRE I 2022 - TRIMESTRE II 2022 PQRS.xlsx]GENERAL'!$P$9:$R$9</c:f>
              <c:numCache>
                <c:formatCode>#,##0</c:formatCode>
                <c:ptCount val="6"/>
                <c:pt idx="0">
                  <c:v>5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E6-4989-BCFC-DC28EB0491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6441920"/>
        <c:axId val="356442464"/>
      </c:barChart>
      <c:catAx>
        <c:axId val="35644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56442464"/>
        <c:crosses val="autoZero"/>
        <c:auto val="1"/>
        <c:lblAlgn val="ctr"/>
        <c:lblOffset val="100"/>
        <c:noMultiLvlLbl val="1"/>
      </c:catAx>
      <c:valAx>
        <c:axId val="35644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5644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dirty="0"/>
              <a:t>SOLICITUDES TRASLADADAS A OTRAS ENTIDADES SEMESTRE I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2022 - TRIMESTRE II 2022 PQRS.xlsx]TRASLADOS OTRAS ENTI X MES'!$A$74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2022 - TRIMESTRE II 2022 PQRS.xlsx]TRASLADOS OTRAS ENTI X MES'!$B$73:$D$73,'[ARCHIVO DE TRABAJO CONSOLIDADO TRIMESTRE I 2022 - TRIMESTRE II 2022 PQRS.xlsx]TRASLADOS OTRAS ENTI X MES'!$F$73:$H$73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2022 - TRIMESTRE II 2022 PQRS.xlsx]TRASLADOS OTRAS ENTI X MES'!$B$74:$D$74,'[ARCHIVO DE TRABAJO CONSOLIDADO TRIMESTRE I 2022 - TRIMESTRE II 2022 PQRS.xlsx]TRASLADOS OTRAS ENTI X MES'!$F$74:$H$74</c:f>
              <c:numCache>
                <c:formatCode>General</c:formatCode>
                <c:ptCount val="6"/>
                <c:pt idx="0">
                  <c:v>51</c:v>
                </c:pt>
                <c:pt idx="1">
                  <c:v>57</c:v>
                </c:pt>
                <c:pt idx="2">
                  <c:v>72</c:v>
                </c:pt>
                <c:pt idx="3">
                  <c:v>43</c:v>
                </c:pt>
                <c:pt idx="4">
                  <c:v>68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4-4344-8AA1-A181D2D6DBF6}"/>
            </c:ext>
          </c:extLst>
        </c:ser>
        <c:ser>
          <c:idx val="1"/>
          <c:order val="1"/>
          <c:tx>
            <c:strRef>
              <c:f>'[ARCHIVO DE TRABAJO CONSOLIDADO TRIMESTRE I 2022 - TRIMESTRE II 2022 PQRS.xlsx]TRASLADOS OTRAS ENTI X MES'!$A$75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2022 - TRIMESTRE II 2022 PQRS.xlsx]TRASLADOS OTRAS ENTI X MES'!$B$73:$D$73,'[ARCHIVO DE TRABAJO CONSOLIDADO TRIMESTRE I 2022 - TRIMESTRE II 2022 PQRS.xlsx]TRASLADOS OTRAS ENTI X MES'!$F$73:$H$73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2022 - TRIMESTRE II 2022 PQRS.xlsx]TRASLADOS OTRAS ENTI X MES'!$B$75:$D$75,'[ARCHIVO DE TRABAJO CONSOLIDADO TRIMESTRE I 2022 - TRIMESTRE II 2022 PQRS.xlsx]TRASLADOS OTRAS ENTI X MES'!$F$75:$H$75</c:f>
              <c:numCache>
                <c:formatCode>General</c:formatCode>
                <c:ptCount val="6"/>
                <c:pt idx="0">
                  <c:v>135</c:v>
                </c:pt>
                <c:pt idx="1">
                  <c:v>100</c:v>
                </c:pt>
                <c:pt idx="2">
                  <c:v>98</c:v>
                </c:pt>
                <c:pt idx="3">
                  <c:v>73</c:v>
                </c:pt>
                <c:pt idx="4">
                  <c:v>91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4-4344-8AA1-A181D2D6D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6779200"/>
        <c:axId val="376802592"/>
      </c:barChart>
      <c:catAx>
        <c:axId val="37677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76802592"/>
        <c:crosses val="autoZero"/>
        <c:auto val="1"/>
        <c:lblAlgn val="ctr"/>
        <c:lblOffset val="100"/>
        <c:noMultiLvlLbl val="1"/>
      </c:catAx>
      <c:valAx>
        <c:axId val="37680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7677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dirty="0"/>
              <a:t>SOLICITUDES A LAS QUE SE LE NEGO INFORMACION X 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2022 - TRIMESTRE II 2022 PQRS.xlsx]NEG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2022 - TRIMESTRE II 2022 PQRS.xlsx]NEG X MES'!$B$13:$D$13,'[ARCHIVO DE TRABAJO CONSOLIDADO TRIMESTRE I 2022 - TRIMESTRE II 2022 PQRS.xlsx]NEG X MES'!$F$13:$H$13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2022 - TRIMESTRE II 2022 PQRS.xlsx]NEG X MES'!$B$14:$D$14,'[ARCHIVO DE TRABAJO CONSOLIDADO TRIMESTRE I 2022 - TRIMESTRE II 2022 PQRS.xlsx]NEG X MES'!$F$14:$H$14</c:f>
              <c:numCache>
                <c:formatCode>#,##0</c:formatCode>
                <c:ptCount val="6"/>
                <c:pt idx="0">
                  <c:v>69</c:v>
                </c:pt>
                <c:pt idx="1">
                  <c:v>107</c:v>
                </c:pt>
                <c:pt idx="2">
                  <c:v>90</c:v>
                </c:pt>
                <c:pt idx="3">
                  <c:v>142</c:v>
                </c:pt>
                <c:pt idx="4">
                  <c:v>169</c:v>
                </c:pt>
                <c:pt idx="5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7-491C-81AF-96A61F85240F}"/>
            </c:ext>
          </c:extLst>
        </c:ser>
        <c:ser>
          <c:idx val="1"/>
          <c:order val="1"/>
          <c:tx>
            <c:strRef>
              <c:f>'[ARCHIVO DE TRABAJO CONSOLIDADO TRIMESTRE I 2022 - TRIMESTRE II 2022 PQRS.xlsx]NEG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2022 - TRIMESTRE II 2022 PQRS.xlsx]NEG X MES'!$B$13:$D$13,'[ARCHIVO DE TRABAJO CONSOLIDADO TRIMESTRE I 2022 - TRIMESTRE II 2022 PQRS.xlsx]NEG X MES'!$F$13:$H$13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2022 - TRIMESTRE II 2022 PQRS.xlsx]NEG X MES'!$B$15:$D$15,'[ARCHIVO DE TRABAJO CONSOLIDADO TRIMESTRE I 2022 - TRIMESTRE II 2022 PQRS.xlsx]NEG X MES'!$F$15:$H$15</c:f>
              <c:numCache>
                <c:formatCode>#,##0</c:formatCode>
                <c:ptCount val="6"/>
                <c:pt idx="0">
                  <c:v>94</c:v>
                </c:pt>
                <c:pt idx="1">
                  <c:v>178</c:v>
                </c:pt>
                <c:pt idx="2">
                  <c:v>212</c:v>
                </c:pt>
                <c:pt idx="3">
                  <c:v>334</c:v>
                </c:pt>
                <c:pt idx="4">
                  <c:v>269</c:v>
                </c:pt>
                <c:pt idx="5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7-491C-81AF-96A61F8524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6793888"/>
        <c:axId val="376781920"/>
      </c:barChart>
      <c:catAx>
        <c:axId val="376793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76781920"/>
        <c:crosses val="autoZero"/>
        <c:auto val="1"/>
        <c:lblAlgn val="ctr"/>
        <c:lblOffset val="100"/>
        <c:noMultiLvlLbl val="1"/>
      </c:catAx>
      <c:valAx>
        <c:axId val="37678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7679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28/7/2022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9408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103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0" y="5261005"/>
            <a:ext cx="8150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DE SOLICITUDES DE ACCESO A INFORMACIÓN PÚBLICA – PRIMER SEMESTRE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MONITOREO DEL ACCESO A LA INFORMACIÓN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INTRODUCCIÓN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3890" y="1601417"/>
            <a:ext cx="10297775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Este informe corresponde al Monitoreo de Acceso a la Información Pública en la Fiscalía General de la Nación durante el período comprendido entre el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01 de enero al 30 de junio de 2022 con relación a l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 variables número de solicitudes recibidas, número de traslados a otras entidades y número de solicitudes a las que se negó el acceso a la información.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DE INFORMACIÓN RECIBIDAS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9190" y="5246110"/>
            <a:ext cx="7981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las 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107.497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PQRS recibidas durante el 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primer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del 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2022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el </a:t>
            </a:r>
            <a:r>
              <a:rPr lang="es-419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98%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corresponde a peticiones, la mayoría sobre solicitud de información, solicitud de certificación y copia de documentos, el </a:t>
            </a:r>
            <a:r>
              <a:rPr lang="es-419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419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corresponde a reclamos y 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</a:t>
            </a:r>
            <a:r>
              <a:rPr lang="es-419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419" b="1" dirty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  corresponde a quejas.</a:t>
            </a:r>
            <a:endParaRPr lang="es-419" dirty="0"/>
          </a:p>
        </p:txBody>
      </p:sp>
      <p:graphicFrame>
        <p:nvGraphicFramePr>
          <p:cNvPr id="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732641"/>
              </p:ext>
            </p:extLst>
          </p:nvPr>
        </p:nvGraphicFramePr>
        <p:xfrm>
          <a:off x="1713345" y="1537854"/>
          <a:ext cx="9695392" cy="35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TRASLADADAS A OTRAS ENTIDADES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5346" y="5157877"/>
            <a:ext cx="8624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primer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2022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trasladas a otras entidades un total de </a:t>
            </a:r>
            <a:r>
              <a:rPr lang="es-CO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907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no eran  competencia de la Fiscalía General de la Nación, de las cuáles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567</a:t>
            </a:r>
            <a:r>
              <a:rPr lang="es-MX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remitidas por las Direcciones Seccionales y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340</a:t>
            </a:r>
            <a:r>
              <a:rPr lang="es-MX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remitidas desde el Nivel Central.</a:t>
            </a:r>
            <a:endParaRPr lang="es-419" dirty="0"/>
          </a:p>
        </p:txBody>
      </p:sp>
      <p:graphicFrame>
        <p:nvGraphicFramePr>
          <p:cNvPr id="6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065175"/>
              </p:ext>
            </p:extLst>
          </p:nvPr>
        </p:nvGraphicFramePr>
        <p:xfrm>
          <a:off x="1328737" y="1593272"/>
          <a:ext cx="10087408" cy="346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75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496291" y="385776"/>
            <a:ext cx="1001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EN LAS QUE SE NEGÓ EL ACCESO A LA INFORMACIÓN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05346" y="5305859"/>
            <a:ext cx="8624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primer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2022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negó el acceso a la información a un total de </a:t>
            </a:r>
            <a:r>
              <a:rPr lang="es-CO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1.928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correspondían a información clasificada o reservada, de las cuáles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1.234</a:t>
            </a:r>
            <a:r>
              <a:rPr lang="es-MX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recibidas por las Direcciones Seccionales y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694</a:t>
            </a:r>
            <a:r>
              <a:rPr lang="es-MX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recibidas  por el Nivel Central.</a:t>
            </a:r>
            <a:endParaRPr lang="es-419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915600"/>
              </p:ext>
            </p:extLst>
          </p:nvPr>
        </p:nvGraphicFramePr>
        <p:xfrm>
          <a:off x="1496291" y="1551709"/>
          <a:ext cx="10018375" cy="362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0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284</Words>
  <Application>Microsoft Office PowerPoint</Application>
  <PresentationFormat>Panorámica</PresentationFormat>
  <Paragraphs>20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258</cp:revision>
  <dcterms:created xsi:type="dcterms:W3CDTF">2020-02-19T16:39:42Z</dcterms:created>
  <dcterms:modified xsi:type="dcterms:W3CDTF">2022-07-29T03:35:06Z</dcterms:modified>
</cp:coreProperties>
</file>