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PETICIONES RECIBIDAS 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SEMESTRE </a:t>
            </a: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I</a:t>
            </a:r>
            <a:r>
              <a:rPr lang="es-CO" sz="1800" b="1" i="0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2021  </a:t>
            </a:r>
            <a:endParaRPr lang="es-CO" sz="1800" b="1" i="0" dirty="0">
              <a:solidFill>
                <a:srgbClr val="000000"/>
              </a:solidFill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(3).xlsx]PET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'[ARCHIVO DE TRABAJO CONSOLIDADO TRIMESTRE I  -TRIMESTRE II 2021 PQRS (3).xlsx]PET X CAUSAS'!$B$22:$D$22,'[ARCHIVO DE TRABAJO CONSOLIDADO TRIMESTRE I  -TRIMESTRE II 2021 PQRS (3).xlsx]PET X CAUSAS'!$F$22:$H$22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(3).xlsx]PET X CAUSAS'!$B$23:$D$23,'[ARCHIVO DE TRABAJO CONSOLIDADO TRIMESTRE I  -TRIMESTRE II 2021 PQRS (3).xlsx]PET X CAUSAS'!$F$23:$H$23</c:f>
              <c:numCache>
                <c:formatCode>#,##0</c:formatCode>
                <c:ptCount val="6"/>
                <c:pt idx="0">
                  <c:v>9449</c:v>
                </c:pt>
                <c:pt idx="1">
                  <c:v>15350</c:v>
                </c:pt>
                <c:pt idx="2">
                  <c:v>13808</c:v>
                </c:pt>
                <c:pt idx="3">
                  <c:v>14696</c:v>
                </c:pt>
                <c:pt idx="4">
                  <c:v>13209</c:v>
                </c:pt>
                <c:pt idx="5">
                  <c:v>14322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C07F-464F-B6C4-3EB822478917}"/>
            </c:ext>
          </c:extLst>
        </c:ser>
        <c:ser>
          <c:idx val="1"/>
          <c:order val="1"/>
          <c:tx>
            <c:strRef>
              <c:f>'[ARCHIVO DE TRABAJO CONSOLIDADO TRIMESTRE I  -TRIMESTRE II 2021 PQRS (3).xlsx]PET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'[ARCHIVO DE TRABAJO CONSOLIDADO TRIMESTRE I  -TRIMESTRE II 2021 PQRS (3).xlsx]PET X CAUSAS'!$B$22:$D$22,'[ARCHIVO DE TRABAJO CONSOLIDADO TRIMESTRE I  -TRIMESTRE II 2021 PQRS (3).xlsx]PET X CAUSAS'!$F$22:$H$22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(3).xlsx]PET X CAUSAS'!$B$24:$D$24,'[ARCHIVO DE TRABAJO CONSOLIDADO TRIMESTRE I  -TRIMESTRE II 2021 PQRS (3).xlsx]PET X CAUSAS'!$F$24:$H$24</c:f>
              <c:numCache>
                <c:formatCode>#,##0</c:formatCode>
                <c:ptCount val="6"/>
                <c:pt idx="0">
                  <c:v>1163</c:v>
                </c:pt>
                <c:pt idx="1">
                  <c:v>1169</c:v>
                </c:pt>
                <c:pt idx="2">
                  <c:v>1469</c:v>
                </c:pt>
                <c:pt idx="3">
                  <c:v>1070</c:v>
                </c:pt>
                <c:pt idx="4">
                  <c:v>1045</c:v>
                </c:pt>
                <c:pt idx="5">
                  <c:v>1291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07F-464F-B6C4-3EB822478917}"/>
            </c:ext>
          </c:extLst>
        </c:ser>
        <c:ser>
          <c:idx val="2"/>
          <c:order val="2"/>
          <c:tx>
            <c:strRef>
              <c:f>'[ARCHIVO DE TRABAJO CONSOLIDADO TRIMESTRE I  -TRIMESTRE II 2021 PQRS (3).xlsx]PET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rgbClr val="F4B4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'[ARCHIVO DE TRABAJO CONSOLIDADO TRIMESTRE I  -TRIMESTRE II 2021 PQRS (3).xlsx]PET X CAUSAS'!$B$22:$D$22,'[ARCHIVO DE TRABAJO CONSOLIDADO TRIMESTRE I  -TRIMESTRE II 2021 PQRS (3).xlsx]PET X CAUSAS'!$F$22:$H$22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(3).xlsx]PET X CAUSAS'!$B$25:$D$25,'[ARCHIVO DE TRABAJO CONSOLIDADO TRIMESTRE I  -TRIMESTRE II 2021 PQRS (3).xlsx]PET X CAUSAS'!$F$25:$H$25</c:f>
              <c:numCache>
                <c:formatCode>#,##0</c:formatCode>
                <c:ptCount val="6"/>
                <c:pt idx="0">
                  <c:v>695</c:v>
                </c:pt>
                <c:pt idx="1">
                  <c:v>871</c:v>
                </c:pt>
                <c:pt idx="2">
                  <c:v>976</c:v>
                </c:pt>
                <c:pt idx="3">
                  <c:v>936</c:v>
                </c:pt>
                <c:pt idx="4">
                  <c:v>913</c:v>
                </c:pt>
                <c:pt idx="5">
                  <c:v>1061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C07F-464F-B6C4-3EB822478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2505712"/>
        <c:axId val="-1282493744"/>
      </c:barChart>
      <c:catAx>
        <c:axId val="-128250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82493744"/>
        <c:crosses val="autoZero"/>
        <c:auto val="1"/>
        <c:lblAlgn val="ctr"/>
        <c:lblOffset val="100"/>
        <c:noMultiLvlLbl val="1"/>
      </c:catAx>
      <c:valAx>
        <c:axId val="-128249374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82505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SOLICITUDES TRASLADADAS A OTRAS ENTIDADES SEMESTRE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I 2021</a:t>
            </a:r>
            <a:endParaRPr lang="es-CO" sz="1800" b="1" i="0" dirty="0">
              <a:solidFill>
                <a:srgbClr val="000000"/>
              </a:solidFill>
              <a:latin typeface="+mn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(3).xlsx]TRASLADOS OTRAS ENTI X MES'!$A$74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dLbl>
              <c:idx val="0"/>
              <c:layout>
                <c:manualLayout>
                  <c:x val="-2.0865936358894107E-2"/>
                  <c:y val="-1.09247638864832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41-4BC8-B2BB-A3EF4E237691}"/>
                </c:ext>
              </c:extLst>
            </c:dLbl>
            <c:dLbl>
              <c:idx val="1"/>
              <c:layout>
                <c:manualLayout>
                  <c:x val="-1.4606155451225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41-4BC8-B2BB-A3EF4E237691}"/>
                </c:ext>
              </c:extLst>
            </c:dLbl>
            <c:dLbl>
              <c:idx val="2"/>
              <c:layout>
                <c:manualLayout>
                  <c:x val="-1.8779342723004657E-2"/>
                  <c:y val="-1.09247638864832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41-4BC8-B2BB-A3EF4E237691}"/>
                </c:ext>
              </c:extLst>
            </c:dLbl>
            <c:dLbl>
              <c:idx val="3"/>
              <c:layout>
                <c:manualLayout>
                  <c:x val="-1.8779342723004695E-2"/>
                  <c:y val="-2.9795154791694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41-4BC8-B2BB-A3EF4E237691}"/>
                </c:ext>
              </c:extLst>
            </c:dLbl>
            <c:dLbl>
              <c:idx val="4"/>
              <c:layout>
                <c:manualLayout>
                  <c:x val="-1.460615545122595E-2"/>
                  <c:y val="-2.9795154791695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41-4BC8-B2BB-A3EF4E237691}"/>
                </c:ext>
              </c:extLst>
            </c:dLbl>
            <c:dLbl>
              <c:idx val="5"/>
              <c:layout>
                <c:manualLayout>
                  <c:x val="-2.0865936358894107E-2"/>
                  <c:y val="2.9795154791694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41-4BC8-B2BB-A3EF4E237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'[ARCHIVO DE TRABAJO CONSOLIDADO TRIMESTRE I  -TRIMESTRE II 2021 PQRS (3).xlsx]TRASLADOS OTRAS ENTI X MES'!$B$73:$D$73,'[ARCHIVO DE TRABAJO CONSOLIDADO TRIMESTRE I  -TRIMESTRE II 2021 PQRS (3).xlsx]TRASLADOS OTRAS ENTI X MES'!$F$73:$H$73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(3).xlsx]TRASLADOS OTRAS ENTI X MES'!$B$74:$D$74,'[ARCHIVO DE TRABAJO CONSOLIDADO TRIMESTRE I  -TRIMESTRE II 2021 PQRS (3).xlsx]TRASLADOS OTRAS ENTI X MES'!$F$74:$H$74</c:f>
              <c:numCache>
                <c:formatCode>General</c:formatCode>
                <c:ptCount val="6"/>
                <c:pt idx="0">
                  <c:v>22</c:v>
                </c:pt>
                <c:pt idx="1">
                  <c:v>35</c:v>
                </c:pt>
                <c:pt idx="2">
                  <c:v>47</c:v>
                </c:pt>
                <c:pt idx="3">
                  <c:v>21</c:v>
                </c:pt>
                <c:pt idx="4">
                  <c:v>27</c:v>
                </c:pt>
                <c:pt idx="5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0D41-4BC8-B2BB-A3EF4E237691}"/>
            </c:ext>
          </c:extLst>
        </c:ser>
        <c:ser>
          <c:idx val="1"/>
          <c:order val="1"/>
          <c:tx>
            <c:strRef>
              <c:f>'[ARCHIVO DE TRABAJO CONSOLIDADO TRIMESTRE I  -TRIMESTRE II 2021 PQRS (3).xlsx]TRASLADOS OTRAS ENTI X MES'!$A$75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'[ARCHIVO DE TRABAJO CONSOLIDADO TRIMESTRE I  -TRIMESTRE II 2021 PQRS (3).xlsx]TRASLADOS OTRAS ENTI X MES'!$B$73:$D$73,'[ARCHIVO DE TRABAJO CONSOLIDADO TRIMESTRE I  -TRIMESTRE II 2021 PQRS (3).xlsx]TRASLADOS OTRAS ENTI X MES'!$F$73:$H$73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(3).xlsx]TRASLADOS OTRAS ENTI X MES'!$B$75:$D$75,'[ARCHIVO DE TRABAJO CONSOLIDADO TRIMESTRE I  -TRIMESTRE II 2021 PQRS (3).xlsx]TRASLADOS OTRAS ENTI X MES'!$F$75:$H$75</c:f>
              <c:numCache>
                <c:formatCode>General</c:formatCode>
                <c:ptCount val="6"/>
                <c:pt idx="0">
                  <c:v>50</c:v>
                </c:pt>
                <c:pt idx="1">
                  <c:v>70</c:v>
                </c:pt>
                <c:pt idx="2">
                  <c:v>62</c:v>
                </c:pt>
                <c:pt idx="3">
                  <c:v>71</c:v>
                </c:pt>
                <c:pt idx="4">
                  <c:v>96</c:v>
                </c:pt>
                <c:pt idx="5">
                  <c:v>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D41-4BC8-B2BB-A3EF4E237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227717664"/>
        <c:axId val="-1227732352"/>
      </c:barChart>
      <c:catAx>
        <c:axId val="-12277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32352"/>
        <c:crosses val="autoZero"/>
        <c:auto val="1"/>
        <c:lblAlgn val="ctr"/>
        <c:lblOffset val="100"/>
        <c:noMultiLvlLbl val="1"/>
      </c:catAx>
      <c:valAx>
        <c:axId val="-122773235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17664"/>
        <c:crosses val="autoZero"/>
        <c:crossBetween val="between"/>
      </c:valAx>
    </c:plotArea>
    <c:legend>
      <c:legendPos val="r"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A LAS QUE SE LE NEGO INFORMACION SEMESTRE I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(3).xlsx]NEG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'[ARCHIVO DE TRABAJO CONSOLIDADO TRIMESTRE I  -TRIMESTRE II 2021 PQRS (3).xlsx]NEG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(3).xlsx]NEG X MES'!$B$55:$G$55</c:f>
              <c:numCache>
                <c:formatCode>General</c:formatCode>
                <c:ptCount val="6"/>
                <c:pt idx="0">
                  <c:v>37</c:v>
                </c:pt>
                <c:pt idx="1">
                  <c:v>66</c:v>
                </c:pt>
                <c:pt idx="2">
                  <c:v>65</c:v>
                </c:pt>
                <c:pt idx="3">
                  <c:v>101</c:v>
                </c:pt>
                <c:pt idx="4">
                  <c:v>92</c:v>
                </c:pt>
                <c:pt idx="5">
                  <c:v>133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1E6-415F-B383-C0A12B013BAF}"/>
            </c:ext>
          </c:extLst>
        </c:ser>
        <c:ser>
          <c:idx val="1"/>
          <c:order val="1"/>
          <c:tx>
            <c:strRef>
              <c:f>'[ARCHIVO DE TRABAJO CONSOLIDADO TRIMESTRE I  -TRIMESTRE II 2021 PQRS (3).xlsx]NEG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'[ARCHIVO DE TRABAJO CONSOLIDADO TRIMESTRE I  -TRIMESTRE II 2021 PQRS (3).xlsx]NEG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(3).xlsx]NEG X MES'!$B$56:$G$56</c:f>
              <c:numCache>
                <c:formatCode>General</c:formatCode>
                <c:ptCount val="6"/>
                <c:pt idx="0">
                  <c:v>189</c:v>
                </c:pt>
                <c:pt idx="1">
                  <c:v>289</c:v>
                </c:pt>
                <c:pt idx="2">
                  <c:v>353</c:v>
                </c:pt>
                <c:pt idx="3">
                  <c:v>350</c:v>
                </c:pt>
                <c:pt idx="4">
                  <c:v>333</c:v>
                </c:pt>
                <c:pt idx="5">
                  <c:v>310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1E6-415F-B383-C0A12B013B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227712224"/>
        <c:axId val="-1227741056"/>
      </c:barChart>
      <c:catAx>
        <c:axId val="-122771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41056"/>
        <c:crosses val="autoZero"/>
        <c:auto val="1"/>
        <c:lblAlgn val="ctr"/>
        <c:lblOffset val="100"/>
        <c:noMultiLvlLbl val="1"/>
      </c:catAx>
      <c:valAx>
        <c:axId val="-122774105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12224"/>
        <c:crosses val="autoZero"/>
        <c:crossBetween val="between"/>
      </c:valAx>
    </c:plotArea>
    <c:legend>
      <c:legendPos val="t"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9/8/2021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PRIMER SEMESTRE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902503"/>
            <a:ext cx="10297775" cy="3385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Este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informe corresponde al Monitoreo de Acceso a la Información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Pública en la Fiscalía General de la Nación durante el período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con relación a l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as variables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recibidas, número de traslados a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otras entidades y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que se negó el acceso a la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información.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DE INFORMACIÓN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85901" y="4742497"/>
            <a:ext cx="8315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119.486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 recibidas durante el primer semestre del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el 68%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corresponde a solicitud de información, el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6%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solicitud de certificación y el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4%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solicitud de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documentos.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restante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22% 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corresponde a diferentes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</a:t>
            </a:r>
            <a:r>
              <a:rPr lang="es-419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prestación de un servicio, peticiones entre autoridades, informes a congresistas, entre otros.</a:t>
            </a:r>
            <a:endParaRPr lang="es-419" sz="2000" dirty="0"/>
          </a:p>
        </p:txBody>
      </p:sp>
      <p:graphicFrame>
        <p:nvGraphicFramePr>
          <p:cNvPr id="6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47666"/>
              </p:ext>
            </p:extLst>
          </p:nvPr>
        </p:nvGraphicFramePr>
        <p:xfrm>
          <a:off x="1485901" y="1314450"/>
          <a:ext cx="1002876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281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fueron trasladas a otras entidades un total de 637 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441 fueron remitidas por las Direcciones Seccionales y 196 remitidas desde el Nivel Central.</a:t>
            </a:r>
            <a:endParaRPr lang="es-419" dirty="0"/>
          </a:p>
        </p:txBody>
      </p:sp>
      <p:graphicFrame>
        <p:nvGraphicFramePr>
          <p:cNvPr id="5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416714"/>
              </p:ext>
            </p:extLst>
          </p:nvPr>
        </p:nvGraphicFramePr>
        <p:xfrm>
          <a:off x="5943599" y="1466850"/>
          <a:ext cx="6086475" cy="426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61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se negó el acceso a la información a un total de 2.318 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1.824 fueron recibidas por las Direcciones Seccionales y 494 recibidas  por el Nivel Central.</a:t>
            </a:r>
            <a:endParaRPr lang="es-419" dirty="0"/>
          </a:p>
        </p:txBody>
      </p:sp>
      <p:graphicFrame>
        <p:nvGraphicFramePr>
          <p:cNvPr id="6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684430"/>
              </p:ext>
            </p:extLst>
          </p:nvPr>
        </p:nvGraphicFramePr>
        <p:xfrm>
          <a:off x="6043612" y="1466850"/>
          <a:ext cx="55721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293</Words>
  <Application>Microsoft Office PowerPoint</Application>
  <PresentationFormat>Panorámica</PresentationFormat>
  <Paragraphs>21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242</cp:revision>
  <dcterms:created xsi:type="dcterms:W3CDTF">2020-02-19T16:39:42Z</dcterms:created>
  <dcterms:modified xsi:type="dcterms:W3CDTF">2021-08-10T02:17:48Z</dcterms:modified>
</cp:coreProperties>
</file>