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64" r:id="rId4"/>
    <p:sldId id="321" r:id="rId5"/>
    <p:sldId id="322" r:id="rId6"/>
    <p:sldId id="323" r:id="rId7"/>
    <p:sldId id="324" r:id="rId8"/>
    <p:sldId id="25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35" autoAdjust="0"/>
  </p:normalViewPr>
  <p:slideViewPr>
    <p:cSldViewPr snapToGrid="0" snapToObjects="1">
      <p:cViewPr varScale="1">
        <p:scale>
          <a:sx n="85" d="100"/>
          <a:sy n="85" d="100"/>
        </p:scale>
        <p:origin x="7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forme%20PQRS%20para%20publicaci&#243;n\ARCHIVO%20DE%20TRABAJO%20CONSOLIDADO%20TRIMESTRE%20III%20-%20TRIMESTRE%20IV%202023%20PQ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forme%20PQRS%20para%20publicaci&#243;n\ARCHIVO%20DE%20TRABAJO%20CONSOLIDADO%20TRIMESTRE%20III%20-%20TRIMESTRE%20IV%202023%20PQ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nforme%20PQRS%20para%20publicaci&#243;n\ARCHIVO%20DE%20TRABAJO%20CONSOLIDADO%20TRIMESTRE%20III%20-%20TRIMESTRE%20IV%202023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 II SEMESTRE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GENERAL!$K$6</c:f>
              <c:strCache>
                <c:ptCount val="1"/>
                <c:pt idx="0">
                  <c:v>PETICIONES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(GENERAL!$L$6:$N$6,GENERAL!$P$6:$R$6)</c:f>
              <c:numCache>
                <c:formatCode>#,##0</c:formatCode>
                <c:ptCount val="6"/>
                <c:pt idx="0">
                  <c:v>15576</c:v>
                </c:pt>
                <c:pt idx="1">
                  <c:v>16993</c:v>
                </c:pt>
                <c:pt idx="2">
                  <c:v>16412</c:v>
                </c:pt>
                <c:pt idx="3">
                  <c:v>15928</c:v>
                </c:pt>
                <c:pt idx="4">
                  <c:v>14618</c:v>
                </c:pt>
                <c:pt idx="5">
                  <c:v>12154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E-418C-82A1-20C98467E988}"/>
            </c:ext>
          </c:extLst>
        </c:ser>
        <c:ser>
          <c:idx val="1"/>
          <c:order val="1"/>
          <c:tx>
            <c:strRef>
              <c:f>GENERAL!$K$7</c:f>
              <c:strCache>
                <c:ptCount val="1"/>
                <c:pt idx="0">
                  <c:v>QUEJAS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(GENERAL!$L$7:$N$7,GENERAL!$P$7:$R$7)</c:f>
              <c:numCache>
                <c:formatCode>#,##0</c:formatCode>
                <c:ptCount val="6"/>
                <c:pt idx="0">
                  <c:v>180</c:v>
                </c:pt>
                <c:pt idx="1">
                  <c:v>194</c:v>
                </c:pt>
                <c:pt idx="2">
                  <c:v>213</c:v>
                </c:pt>
                <c:pt idx="3">
                  <c:v>204</c:v>
                </c:pt>
                <c:pt idx="4">
                  <c:v>120</c:v>
                </c:pt>
                <c:pt idx="5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E-418C-82A1-20C98467E988}"/>
            </c:ext>
          </c:extLst>
        </c:ser>
        <c:ser>
          <c:idx val="2"/>
          <c:order val="2"/>
          <c:tx>
            <c:strRef>
              <c:f>GENERAL!$K$8</c:f>
              <c:strCache>
                <c:ptCount val="1"/>
                <c:pt idx="0">
                  <c:v>RECLAMOS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(GENERAL!$L$8:$N$8,GENERAL!$P$8:$R$8)</c:f>
              <c:numCache>
                <c:formatCode>#,##0</c:formatCode>
                <c:ptCount val="6"/>
                <c:pt idx="0">
                  <c:v>108</c:v>
                </c:pt>
                <c:pt idx="1">
                  <c:v>161</c:v>
                </c:pt>
                <c:pt idx="2">
                  <c:v>160</c:v>
                </c:pt>
                <c:pt idx="3">
                  <c:v>122</c:v>
                </c:pt>
                <c:pt idx="4">
                  <c:v>86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E-418C-82A1-20C98467E988}"/>
            </c:ext>
          </c:extLst>
        </c:ser>
        <c:ser>
          <c:idx val="3"/>
          <c:order val="3"/>
          <c:tx>
            <c:strRef>
              <c:f>GENERAL!$K$9</c:f>
              <c:strCache>
                <c:ptCount val="1"/>
                <c:pt idx="0">
                  <c:v>SUGERENCIAS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(GENERAL!$L$9:$N$9,GENERAL!$P$9:$R$9)</c:f>
              <c:numCache>
                <c:formatCode>#,##0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22</c:v>
                </c:pt>
                <c:pt idx="3">
                  <c:v>6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5E-418C-82A1-20C98467E9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299191216"/>
        <c:axId val="297170912"/>
      </c:barChart>
      <c:catAx>
        <c:axId val="2991912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7170912"/>
        <c:crosses val="autoZero"/>
        <c:auto val="1"/>
        <c:lblAlgn val="ctr"/>
        <c:lblOffset val="100"/>
        <c:noMultiLvlLbl val="1"/>
      </c:catAx>
      <c:valAx>
        <c:axId val="2971709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919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TRASLADOS OTRAS ENTIDADES II SEMESTRE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75</c:v>
                </c:pt>
                <c:pt idx="1">
                  <c:v>66</c:v>
                </c:pt>
                <c:pt idx="2">
                  <c:v>65</c:v>
                </c:pt>
                <c:pt idx="3" formatCode="#,##0">
                  <c:v>47</c:v>
                </c:pt>
                <c:pt idx="4" formatCode="#,##0">
                  <c:v>74</c:v>
                </c:pt>
                <c:pt idx="5" formatCode="#,##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B-44A1-A613-22BE68791125}"/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56</c:v>
                </c:pt>
                <c:pt idx="1">
                  <c:v>86</c:v>
                </c:pt>
                <c:pt idx="2">
                  <c:v>77</c:v>
                </c:pt>
                <c:pt idx="3" formatCode="#,##0">
                  <c:v>65</c:v>
                </c:pt>
                <c:pt idx="4" formatCode="#,##0">
                  <c:v>51</c:v>
                </c:pt>
                <c:pt idx="5" formatCode="#,##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B-44A1-A613-22BE68791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303926312"/>
        <c:axId val="303931800"/>
      </c:barChart>
      <c:catAx>
        <c:axId val="3039263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931800"/>
        <c:crosses val="autoZero"/>
        <c:auto val="1"/>
        <c:lblAlgn val="ctr"/>
        <c:lblOffset val="100"/>
        <c:noMultiLvlLbl val="1"/>
      </c:catAx>
      <c:valAx>
        <c:axId val="303931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92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SOLICITUDES A LAS QUE SE LE NEGÓ</a:t>
            </a:r>
            <a:r>
              <a:rPr lang="es-CO" baseline="0" dirty="0"/>
              <a:t> ACCESO</a:t>
            </a:r>
            <a:r>
              <a:rPr lang="es-CO" dirty="0"/>
              <a:t> INFORMACION II SEMESTRE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123</c:v>
                </c:pt>
                <c:pt idx="1">
                  <c:v>337</c:v>
                </c:pt>
                <c:pt idx="2">
                  <c:v>8</c:v>
                </c:pt>
                <c:pt idx="3">
                  <c:v>249</c:v>
                </c:pt>
                <c:pt idx="4">
                  <c:v>247</c:v>
                </c:pt>
                <c:pt idx="5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5-4956-A1BD-795273048C26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107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  <c:pt idx="4">
                  <c:v>7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5-4956-A1BD-795273048C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350792064"/>
        <c:axId val="350791672"/>
      </c:barChart>
      <c:catAx>
        <c:axId val="3507920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791672"/>
        <c:crosses val="autoZero"/>
        <c:auto val="1"/>
        <c:lblAlgn val="ctr"/>
        <c:lblOffset val="100"/>
        <c:noMultiLvlLbl val="1"/>
      </c:catAx>
      <c:valAx>
        <c:axId val="3507916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507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1/2/2024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94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SEGUNDO SEMESTRE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601417"/>
            <a:ext cx="1029777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presente informe corresponde al monitoreo de acceso a la información pública en la Fiscalía General de la Nación durante el período 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julio al 31 de diciembre del 2023 a partir de l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 siguientes variables: número de solicitudes recibidas, número de traslados a otras entidades y número de solicitudes a las que se negó el acceso a la información.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839189" y="735732"/>
            <a:ext cx="798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9190" y="5246110"/>
            <a:ext cx="798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93.501 PQRS recibidas durante el segundo semestre del 2023 el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98%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peticiones, la mayoría sobre solicitud de información, solicitud de certificación y copia de documentos el restante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2%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reclamos, quejas y sugerencias.</a:t>
            </a:r>
            <a:endParaRPr lang="es-419" dirty="0"/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22156"/>
              </p:ext>
            </p:extLst>
          </p:nvPr>
        </p:nvGraphicFramePr>
        <p:xfrm>
          <a:off x="1839190" y="1557866"/>
          <a:ext cx="7981951" cy="368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838106"/>
            <a:ext cx="82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67556" y="5157877"/>
            <a:ext cx="8362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segundo semestre del 2023 fueron trasladas a otras entidades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784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392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remitidas por dependencias del Nivel Central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392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remitidas por las por las Direcciones Seccionales.</a:t>
            </a:r>
            <a:endParaRPr lang="es-419" dirty="0"/>
          </a:p>
        </p:txBody>
      </p:sp>
      <p:graphicFrame>
        <p:nvGraphicFramePr>
          <p:cNvPr id="4" name="Chart 24">
            <a:extLst>
              <a:ext uri="{FF2B5EF4-FFF2-40B4-BE49-F238E27FC236}">
                <a16:creationId xmlns:a16="http://schemas.microsoft.com/office/drawing/2014/main" id="{00000000-0008-0000-21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7592"/>
              </p:ext>
            </p:extLst>
          </p:nvPr>
        </p:nvGraphicFramePr>
        <p:xfrm>
          <a:off x="1607417" y="1535289"/>
          <a:ext cx="8222383" cy="362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0" y="758310"/>
            <a:ext cx="822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6290" y="5305859"/>
            <a:ext cx="8223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segundo semestre del 2023 se negó acceso a la información a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1.327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1.154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recibidas  por dependencias del Nivel Central 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173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recibidas por las Direcciones Seccionales.</a:t>
            </a:r>
            <a:endParaRPr lang="es-419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0">
            <a:extLst>
              <a:ext uri="{FF2B5EF4-FFF2-40B4-BE49-F238E27FC236}">
                <a16:creationId xmlns:a16="http://schemas.microsoft.com/office/drawing/2014/main" id="{00000000-0008-0000-24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548315"/>
              </p:ext>
            </p:extLst>
          </p:nvPr>
        </p:nvGraphicFramePr>
        <p:xfrm>
          <a:off x="1496291" y="1524000"/>
          <a:ext cx="822344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2279068" y="713154"/>
            <a:ext cx="763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</a:t>
            </a:r>
          </a:p>
          <a:p>
            <a:pPr lvl="1"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 SEMESTRE 2023 - II SEMESTRE 2023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D4A6B5F-5713-6D66-C552-66DA4FCA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13545"/>
              </p:ext>
            </p:extLst>
          </p:nvPr>
        </p:nvGraphicFramePr>
        <p:xfrm>
          <a:off x="2279068" y="2466340"/>
          <a:ext cx="763386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133">
                  <a:extLst>
                    <a:ext uri="{9D8B030D-6E8A-4147-A177-3AD203B41FA5}">
                      <a16:colId xmlns:a16="http://schemas.microsoft.com/office/drawing/2014/main" val="3355128170"/>
                    </a:ext>
                  </a:extLst>
                </a:gridCol>
                <a:gridCol w="2302934">
                  <a:extLst>
                    <a:ext uri="{9D8B030D-6E8A-4147-A177-3AD203B41FA5}">
                      <a16:colId xmlns:a16="http://schemas.microsoft.com/office/drawing/2014/main" val="3925849211"/>
                    </a:ext>
                  </a:extLst>
                </a:gridCol>
                <a:gridCol w="2316797">
                  <a:extLst>
                    <a:ext uri="{9D8B030D-6E8A-4147-A177-3AD203B41FA5}">
                      <a16:colId xmlns:a16="http://schemas.microsoft.com/office/drawing/2014/main" val="85299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ÍTEM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 SEMESTRE 2023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II SEMESTRE 2023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0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SOLICITUDES TRASLADADAS A OTRAS ENTIDADES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1.014 SOLICITUDES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784 SOLICITUDES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7281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SOLICITUDES EN LAS QUE SE NEGÓ EL ACCESO A LA INFORMACIÓN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2.034 SOLICITUDES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1.327 SOLICITUDES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331</Words>
  <Application>Microsoft Office PowerPoint</Application>
  <PresentationFormat>Panorámica</PresentationFormat>
  <Paragraphs>33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267</cp:revision>
  <dcterms:created xsi:type="dcterms:W3CDTF">2020-02-19T16:39:42Z</dcterms:created>
  <dcterms:modified xsi:type="dcterms:W3CDTF">2024-02-01T15:01:38Z</dcterms:modified>
</cp:coreProperties>
</file>