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79" r:id="rId6"/>
    <p:sldId id="281" r:id="rId7"/>
    <p:sldId id="283" r:id="rId8"/>
    <p:sldId id="259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68"/>
    <a:srgbClr val="3A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FAD7C-CDD7-404B-9603-1DC6AA336554}" v="7" dt="2024-04-10T16:01:2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7"/>
    <p:restoredTop sz="94742"/>
  </p:normalViewPr>
  <p:slideViewPr>
    <p:cSldViewPr snapToGrid="0">
      <p:cViewPr varScale="1">
        <p:scale>
          <a:sx n="69" d="100"/>
          <a:sy n="69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%202024%20-%20TRIMESTRE%20II%202024%20PQR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2000" dirty="0"/>
              <a:t>PETICIONES, QUEJAS, RECLAMOS, SUGERENCIAS  </a:t>
            </a:r>
            <a:endParaRPr lang="es-CO" sz="2000" dirty="0"/>
          </a:p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2000" dirty="0" smtClean="0"/>
              <a:t>SEMESTRE I - 2024</a:t>
            </a:r>
            <a:endParaRPr lang="es-CO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PQRS.xlsx]GENERAL'!$K$6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PQRS.xlsx]GENERAL'!$L$6:$N$6,'[ARCHIVO DE TRABAJO CONSOLIDADO TRIMESTRE I 2024 - TRIMESTRE II 2024 PQRS.xlsx]GENERAL'!$P$6:$R$6</c:f>
              <c:numCache>
                <c:formatCode>#,##0</c:formatCode>
                <c:ptCount val="6"/>
                <c:pt idx="0">
                  <c:v>15662</c:v>
                </c:pt>
                <c:pt idx="1">
                  <c:v>18100</c:v>
                </c:pt>
                <c:pt idx="2">
                  <c:v>16421</c:v>
                </c:pt>
                <c:pt idx="3">
                  <c:v>20243</c:v>
                </c:pt>
                <c:pt idx="4">
                  <c:v>19047</c:v>
                </c:pt>
                <c:pt idx="5">
                  <c:v>12333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7-4B0A-B04E-F313F0F855A1}"/>
            </c:ext>
          </c:extLst>
        </c:ser>
        <c:ser>
          <c:idx val="1"/>
          <c:order val="1"/>
          <c:tx>
            <c:strRef>
              <c:f>'[ARCHIVO DE TRABAJO CONSOLIDADO TRIMESTRE I 2024 - TRIMESTRE II 2024 PQRS.xlsx]GENERAL'!$K$7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PQRS.xlsx]GENERAL'!$L$7:$N$7,'[ARCHIVO DE TRABAJO CONSOLIDADO TRIMESTRE I 2024 - TRIMESTRE II 2024 PQRS.xlsx]GENERAL'!$P$7:$R$7</c:f>
              <c:numCache>
                <c:formatCode>#,##0</c:formatCode>
                <c:ptCount val="6"/>
                <c:pt idx="0">
                  <c:v>133</c:v>
                </c:pt>
                <c:pt idx="1">
                  <c:v>212</c:v>
                </c:pt>
                <c:pt idx="2">
                  <c:v>194</c:v>
                </c:pt>
                <c:pt idx="3">
                  <c:v>42</c:v>
                </c:pt>
                <c:pt idx="4">
                  <c:v>254</c:v>
                </c:pt>
                <c:pt idx="5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7-4B0A-B04E-F313F0F855A1}"/>
            </c:ext>
          </c:extLst>
        </c:ser>
        <c:ser>
          <c:idx val="2"/>
          <c:order val="2"/>
          <c:tx>
            <c:strRef>
              <c:f>'[ARCHIVO DE TRABAJO CONSOLIDADO TRIMESTRE I 2024 - TRIMESTRE II 2024 PQRS.xlsx]GENERAL'!$K$8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PQRS.xlsx]GENERAL'!$L$8:$N$8,'[ARCHIVO DE TRABAJO CONSOLIDADO TRIMESTRE I 2024 - TRIMESTRE II 2024 PQRS.xlsx]GENERAL'!$P$8:$R$8</c:f>
              <c:numCache>
                <c:formatCode>#,##0</c:formatCode>
                <c:ptCount val="6"/>
                <c:pt idx="0">
                  <c:v>148</c:v>
                </c:pt>
                <c:pt idx="1">
                  <c:v>87</c:v>
                </c:pt>
                <c:pt idx="2">
                  <c:v>86</c:v>
                </c:pt>
                <c:pt idx="3">
                  <c:v>15</c:v>
                </c:pt>
                <c:pt idx="4">
                  <c:v>121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7-4B0A-B04E-F313F0F855A1}"/>
            </c:ext>
          </c:extLst>
        </c:ser>
        <c:ser>
          <c:idx val="3"/>
          <c:order val="3"/>
          <c:tx>
            <c:strRef>
              <c:f>'[ARCHIVO DE TRABAJO CONSOLIDADO TRIMESTRE I 2024 - TRIMESTRE II 2024 PQRS.xlsx]GENERAL'!$K$9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PQRS.xlsx]GENERAL'!$L$9:$N$9,'[ARCHIVO DE TRABAJO CONSOLIDADO TRIMESTRE I 2024 - TRIMESTRE II 2024 PQRS.xlsx]GENERAL'!$P$9:$R$9</c:f>
              <c:numCache>
                <c:formatCode>#,##0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25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7-4B0A-B04E-F313F0F855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872816"/>
        <c:axId val="300868112"/>
      </c:barChart>
      <c:catAx>
        <c:axId val="30087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68112"/>
        <c:crosses val="autoZero"/>
        <c:auto val="1"/>
        <c:lblAlgn val="ctr"/>
        <c:lblOffset val="100"/>
        <c:noMultiLvlLbl val="1"/>
      </c:catAx>
      <c:valAx>
        <c:axId val="3008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7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NEGÓ INFORMACION SEMESTRE I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 (1).xlsx]NEG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(1).xlsx]NEG X MES'!$B$55:$G$55</c:f>
              <c:numCache>
                <c:formatCode>#,##0</c:formatCode>
                <c:ptCount val="6"/>
                <c:pt idx="0">
                  <c:v>212</c:v>
                </c:pt>
                <c:pt idx="1">
                  <c:v>274</c:v>
                </c:pt>
                <c:pt idx="2">
                  <c:v>239</c:v>
                </c:pt>
                <c:pt idx="3">
                  <c:v>237</c:v>
                </c:pt>
                <c:pt idx="4">
                  <c:v>181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3-4192-A41F-0D2D7A24B74A}"/>
            </c:ext>
          </c:extLst>
        </c:ser>
        <c:ser>
          <c:idx val="1"/>
          <c:order val="1"/>
          <c:tx>
            <c:strRef>
              <c:f>'[ARCHIVO DE TRABAJO CONSOLIDADO TRIMESTRE I 2024 - TRIMESTRE II 2024 PQRS (1).xlsx]NEG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(1).xlsx]NEG X MES'!$B$56:$G$56</c:f>
              <c:numCache>
                <c:formatCode>#,##0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3-4192-A41F-0D2D7A24B7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361041736"/>
        <c:axId val="361041344"/>
      </c:barChart>
      <c:catAx>
        <c:axId val="361041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61041344"/>
        <c:crosses val="autoZero"/>
        <c:auto val="1"/>
        <c:lblAlgn val="ctr"/>
        <c:lblOffset val="100"/>
        <c:noMultiLvlLbl val="1"/>
      </c:catAx>
      <c:valAx>
        <c:axId val="3610413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6104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SOLUCITUDES TRASLADADAS A OTRAS INSTITUCIONES SEMESTRE I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 (1).xlsx]TRASLADOS CANT'!$A$10</c:f>
              <c:strCache>
                <c:ptCount val="1"/>
                <c:pt idx="0">
                  <c:v>NIVEL CENTRAL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(1).xlsx]TRASLADOS CANT'!$B$9:$G$9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(1).xlsx]TRASLADOS CANT'!$B$10:$G$10</c:f>
              <c:numCache>
                <c:formatCode>General</c:formatCode>
                <c:ptCount val="6"/>
                <c:pt idx="0">
                  <c:v>104</c:v>
                </c:pt>
                <c:pt idx="1">
                  <c:v>122</c:v>
                </c:pt>
                <c:pt idx="2">
                  <c:v>84</c:v>
                </c:pt>
                <c:pt idx="3">
                  <c:v>76</c:v>
                </c:pt>
                <c:pt idx="4">
                  <c:v>83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0-402C-A048-B845C0C6D3F6}"/>
            </c:ext>
          </c:extLst>
        </c:ser>
        <c:ser>
          <c:idx val="1"/>
          <c:order val="1"/>
          <c:tx>
            <c:strRef>
              <c:f>'[ARCHIVO DE TRABAJO CONSOLIDADO TRIMESTRE I 2024 - TRIMESTRE II 2024 PQRS (1).xlsx]TRASLADOS CANT'!$A$11</c:f>
              <c:strCache>
                <c:ptCount val="1"/>
                <c:pt idx="0">
                  <c:v>SECCIONAL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(1).xlsx]TRASLADOS CANT'!$B$9:$G$9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(1).xlsx]TRASLADOS CANT'!$B$11:$G$11</c:f>
              <c:numCache>
                <c:formatCode>General</c:formatCode>
                <c:ptCount val="6"/>
                <c:pt idx="0">
                  <c:v>76</c:v>
                </c:pt>
                <c:pt idx="1">
                  <c:v>76</c:v>
                </c:pt>
                <c:pt idx="2">
                  <c:v>70</c:v>
                </c:pt>
                <c:pt idx="3">
                  <c:v>70</c:v>
                </c:pt>
                <c:pt idx="4">
                  <c:v>58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0-402C-A048-B845C0C6D3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266576176"/>
        <c:axId val="266576568"/>
      </c:barChart>
      <c:catAx>
        <c:axId val="266576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568"/>
        <c:crosses val="autoZero"/>
        <c:auto val="1"/>
        <c:lblAlgn val="ctr"/>
        <c:lblOffset val="100"/>
        <c:noMultiLvlLbl val="1"/>
      </c:catAx>
      <c:valAx>
        <c:axId val="2665765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6CA9-95B5-42C1-AAF1-79CD520C262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A663-35D6-4CC4-BA60-EFF924F65A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48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E681-4AB2-3FB9-6085-6A531A09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BBA96-25CD-101E-A0B9-F5DD4682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20C13-311D-0896-9843-06FF960E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F7EA0-21A9-4587-A6BF-E810682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F9BFF-4E60-76FD-93A6-9A25E1F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0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7B8A4-C9BC-4E4F-9BEA-5AFD70C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83A061-93DB-27AA-AC23-91C88C3D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45216-9EAE-550B-A4CC-A1E03E29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8EAFE-0B23-2E48-D36E-6C86DD0A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6EB24-55A0-54DC-B33B-41D88CA9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0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1EDBEE-938C-C175-C386-2F79B790E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B9AD19-291B-37ED-BB3C-E832B007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2B207-C39D-6617-7622-97F9E346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2D63D-D154-5502-2555-F2DB0D66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F36D0-1CC4-010F-DE9C-5E7ECDBA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6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0D90E-788F-66E2-B9D2-54089D9B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066F1-6647-1721-9FB3-04916CA1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F0B407-D0AD-895D-4497-086079BF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FD415-5223-0016-7072-CCA5DCE4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9C690-A9F2-6F83-A300-CB2ECB3D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1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77CD-D605-9BEC-59CE-1C301406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2EC2B-4E8A-9FA7-E361-916B27EF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285EB-B8CF-FE0E-B104-819B0738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25DE8-6479-78CC-7D34-BC069DB4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92FA7-64A1-8AC0-1D18-4DA1C3A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32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66145-94E3-780D-E903-735274F1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B61D0-546A-BD38-CB20-06653A372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62FD5E-2857-1881-2873-CD3B0E025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BFDCE-6075-FC51-E886-D71B4D9B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CD9B-79F0-FE29-5629-8AD8EF5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4C749-FA73-0DD1-F935-9496589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8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F15AE-1509-8E4D-6863-717F351C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41C25-176E-1630-2EC9-7998E36A2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BF133-4937-42CD-0BF3-CE41D313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49D66C-52BF-80CD-5410-6FDA3C83E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BB3DB2-DB40-58BD-76A3-B166F3F9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FB92C0-B837-284C-3619-8511F2B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6F376A-BF83-C4C5-2207-0056A916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164381-1E64-641B-FB26-7853D3D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D77B-6768-DE9E-E421-73A6863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361D6-D143-0B7B-DD62-4BB888C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E3FC1-6FF9-F3A0-4D52-C8ECFFEC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87EB5-5A59-0E79-D182-1E8F8B7E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7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4C6934-3693-D372-636D-35832D24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2D5FD4-7D7B-DFD0-17F4-25EF57B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04118-FD9B-CA9F-7800-0635318A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76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12A8A-BCC4-A011-59AA-4B5AD0B5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635EA-0FE3-2B3B-5436-9EB7534F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20E46-4B01-89D5-64F5-F240ED027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31CA2-9643-9C9C-B0A0-A6041EC7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9630B2-5815-9F2B-26FB-E7DF2BCB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EA58B-F2D3-32E8-C622-431BE1C4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720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3EE8A-C5A9-5D35-CDC8-967FA3CD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2884D7-4114-72E5-BFC1-52C470F30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3C8F7-0AD2-0C34-87A8-D110AFED0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5969C-85F2-EFFD-1568-97599851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A6AB2-6C2E-60BF-A0D1-12D2389E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1E998-DCCE-BFCE-A99F-73080399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9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45F4D1-F93A-27BF-4153-852B4A49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9352C-0987-D4E3-01DD-79F2C93B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A03CF-0199-184E-9E93-E1DC909E5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00E5B-0BEE-51FE-C126-33BED65CF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34D5A-F23D-7986-3B85-4C33C3A2E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5629BBC-4334-E3BE-11C9-9FB267707A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CD8A2D-A6C2-46D5-9801-E109ADD34A6E}"/>
              </a:ext>
            </a:extLst>
          </p:cNvPr>
          <p:cNvSpPr txBox="1"/>
          <p:nvPr/>
        </p:nvSpPr>
        <p:spPr>
          <a:xfrm>
            <a:off x="5694389" y="5800475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DIRIGIDO A LA CIUDADANÍA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2D3A7FF7-F96D-16DF-D5AD-F9F5B8638C3E}"/>
              </a:ext>
            </a:extLst>
          </p:cNvPr>
          <p:cNvSpPr txBox="1"/>
          <p:nvPr/>
        </p:nvSpPr>
        <p:spPr>
          <a:xfrm>
            <a:off x="6430352" y="1030400"/>
            <a:ext cx="555844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algn="just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INFORME </a:t>
            </a:r>
            <a:r>
              <a:rPr lang="es-E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DE SOLICITUDES DE ACCESO A INFORMACIÓN PÚBLICA</a:t>
            </a:r>
            <a:endParaRPr lang="es-E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12" name="Google Shape;158;g1df068ca10e_1_182">
            <a:extLst>
              <a:ext uri="{FF2B5EF4-FFF2-40B4-BE49-F238E27FC236}">
                <a16:creationId xmlns:a16="http://schemas.microsoft.com/office/drawing/2014/main" id="{DA48E09B-599C-FB91-C0D8-652BB35049EE}"/>
              </a:ext>
            </a:extLst>
          </p:cNvPr>
          <p:cNvSpPr txBox="1"/>
          <p:nvPr/>
        </p:nvSpPr>
        <p:spPr>
          <a:xfrm>
            <a:off x="6430352" y="2263971"/>
            <a:ext cx="4849089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8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PRIMER SEMESTRE</a:t>
            </a:r>
            <a:r>
              <a:rPr lang="es-ES" sz="28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  <a:endParaRPr lang="es-ES" sz="28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84116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677696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algn="just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 smtClean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MONITOREO DE ACCESO A LA INFORMACIÓN PÚBLICA</a:t>
            </a:r>
            <a:endParaRPr lang="es-ES" sz="3600" b="1" dirty="0">
              <a:solidFill>
                <a:srgbClr val="141868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84619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INTRODUCCIÓN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presente informe corresponde al monitoreo de acceso a la información pública en la Fiscalía General de la Nación durante el período comprendido entre el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ES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2024 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partir de l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 siguientes variables: número de solicitudes recibidas, número de traslados a otras entidades y número de solicitudes a las que se negó el acceso a la información.</a:t>
            </a:r>
            <a:r>
              <a:rPr lang="es-ES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1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NÚMERO DE SOLICITUDES RECIBIDAS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1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6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SEMESTRE I -2024</a:t>
            </a:r>
            <a:endParaRPr lang="es-ES" sz="16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940990"/>
              </p:ext>
            </p:extLst>
          </p:nvPr>
        </p:nvGraphicFramePr>
        <p:xfrm>
          <a:off x="1288473" y="1421415"/>
          <a:ext cx="9019310" cy="402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551255"/>
            <a:ext cx="7742638" cy="120032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totalidad de PQRS recibidas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del </a:t>
            </a:r>
            <a:r>
              <a:rPr lang="es-419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2024 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el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98%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peticiones, la mayoría sobre solicitud de información, solicitud de certificación y copia de documentos el restante </a:t>
            </a:r>
            <a:r>
              <a:rPr lang="es-419" b="1" dirty="0">
                <a:solidFill>
                  <a:srgbClr val="FF0000"/>
                </a:solidFill>
                <a:latin typeface="Century Gothic" panose="020B0502020202020204" pitchFamily="34" charset="0"/>
              </a:rPr>
              <a:t>2%</a:t>
            </a:r>
            <a:r>
              <a:rPr lang="es-419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corresponde a reclamos, quejas y sugerencias.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08679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422822"/>
            <a:ext cx="48661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SOLICITUDES A LAS QUE SE NEGÓ ACCESO A LA INFORMACIÓN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1001674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SEMESTRE I -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graphicFrame>
        <p:nvGraphicFramePr>
          <p:cNvPr id="9" name="Chart 31">
            <a:extLst>
              <a:ext uri="{FF2B5EF4-FFF2-40B4-BE49-F238E27FC236}">
                <a16:creationId xmlns:a16="http://schemas.microsoft.com/office/drawing/2014/main" id="{00000000-0008-0000-24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388025"/>
              </p:ext>
            </p:extLst>
          </p:nvPr>
        </p:nvGraphicFramePr>
        <p:xfrm>
          <a:off x="1922626" y="1593273"/>
          <a:ext cx="7138246" cy="327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1892009" y="5209185"/>
            <a:ext cx="7168863" cy="132343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del 2024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negó acceso a la información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un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1.227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</a:t>
            </a:r>
            <a:r>
              <a:rPr lang="es-MX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correspondían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información clasificada o reservada</a:t>
            </a:r>
            <a:r>
              <a:rPr lang="es-MX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cuáles </a:t>
            </a:r>
            <a:r>
              <a:rPr lang="es-MX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1.145</a:t>
            </a:r>
            <a:r>
              <a:rPr lang="es-MX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</a:t>
            </a:r>
            <a:r>
              <a:rPr lang="es-MX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recibidas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por dependencias del Nivel Central y </a:t>
            </a:r>
            <a:r>
              <a:rPr lang="es-MX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82</a:t>
            </a:r>
            <a:r>
              <a:rPr lang="es-MX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recibidas por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Direcciones Seccionales.</a:t>
            </a:r>
            <a:endParaRPr lang="es-419" sz="1600" dirty="0"/>
          </a:p>
        </p:txBody>
      </p:sp>
    </p:spTree>
    <p:extLst>
      <p:ext uri="{BB962C8B-B14F-4D97-AF65-F5344CB8AC3E}">
        <p14:creationId xmlns:p14="http://schemas.microsoft.com/office/powerpoint/2010/main" val="20156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SEMESTRE I - 2024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1892009" y="5209185"/>
            <a:ext cx="7168863" cy="132343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del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2024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trasladas a otras entidades un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962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</a:t>
            </a:r>
            <a:r>
              <a:rPr lang="es-MX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557</a:t>
            </a:r>
            <a:r>
              <a:rPr lang="es-MX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remitidas por dependencias del Nivel Central y </a:t>
            </a:r>
            <a:r>
              <a:rPr lang="es-MX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405</a:t>
            </a:r>
            <a:r>
              <a:rPr lang="es-MX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MX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remitidas por las por las Direcciones Seccionales.</a:t>
            </a:r>
            <a:endParaRPr lang="es-419" sz="1600" dirty="0"/>
          </a:p>
        </p:txBody>
      </p:sp>
      <p:graphicFrame>
        <p:nvGraphicFramePr>
          <p:cNvPr id="9" name="Chart 27">
            <a:extLst>
              <a:ext uri="{FF2B5EF4-FFF2-40B4-BE49-F238E27FC236}">
                <a16:creationId xmlns:a16="http://schemas.microsoft.com/office/drawing/2014/main" id="{00000000-0008-0000-2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425918"/>
              </p:ext>
            </p:extLst>
          </p:nvPr>
        </p:nvGraphicFramePr>
        <p:xfrm>
          <a:off x="1872027" y="1544979"/>
          <a:ext cx="7188846" cy="319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02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COMPARATIVO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SEMESTRE II 2023 – SEMESTRE I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87850"/>
              </p:ext>
            </p:extLst>
          </p:nvPr>
        </p:nvGraphicFramePr>
        <p:xfrm>
          <a:off x="2032001" y="1907096"/>
          <a:ext cx="7527636" cy="2468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73584">
                  <a:extLst>
                    <a:ext uri="{9D8B030D-6E8A-4147-A177-3AD203B41FA5}">
                      <a16:colId xmlns:a16="http://schemas.microsoft.com/office/drawing/2014/main" val="4138740078"/>
                    </a:ext>
                  </a:extLst>
                </a:gridCol>
                <a:gridCol w="2081906">
                  <a:extLst>
                    <a:ext uri="{9D8B030D-6E8A-4147-A177-3AD203B41FA5}">
                      <a16:colId xmlns:a16="http://schemas.microsoft.com/office/drawing/2014/main" val="4170034161"/>
                    </a:ext>
                  </a:extLst>
                </a:gridCol>
                <a:gridCol w="2272146">
                  <a:extLst>
                    <a:ext uri="{9D8B030D-6E8A-4147-A177-3AD203B41FA5}">
                      <a16:colId xmlns:a16="http://schemas.microsoft.com/office/drawing/2014/main" val="442832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ÍTEM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418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SEMESTRE II 2023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41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SEMESTRE I 2024</a:t>
                      </a:r>
                      <a:endParaRPr lang="es-CO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419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41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6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 A OTRAS </a:t>
                      </a: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</a:t>
                      </a:r>
                      <a:endParaRPr lang="es-CO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</a:t>
                      </a:r>
                    </a:p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</a:t>
                      </a:r>
                      <a:endParaRPr lang="es-419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</a:t>
                      </a:r>
                      <a:endParaRPr lang="es-419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419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5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EN LAS QUE SE NEGÓ EL ACCESO A LA INFORMACIÓN</a:t>
                      </a:r>
                      <a:endParaRPr lang="es-CO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1.327 SOLICITUDES</a:t>
                      </a:r>
                      <a:endParaRPr lang="es-CO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419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</a:t>
                      </a:r>
                      <a:endParaRPr lang="es-419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419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6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9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155089E3-4D85-5D51-5980-A68DA3C60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2CFCA0-405F-2BB7-E120-B26D0F629DA0}"/>
              </a:ext>
            </a:extLst>
          </p:cNvPr>
          <p:cNvSpPr txBox="1"/>
          <p:nvPr/>
        </p:nvSpPr>
        <p:spPr>
          <a:xfrm>
            <a:off x="6173137" y="5755354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NACIONAL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699384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333</Words>
  <Application>Microsoft Office PowerPoint</Application>
  <PresentationFormat>Panorámica</PresentationFormat>
  <Paragraphs>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Avenir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Gil Castro</dc:creator>
  <cp:lastModifiedBy>Jairo</cp:lastModifiedBy>
  <cp:revision>48</cp:revision>
  <dcterms:created xsi:type="dcterms:W3CDTF">2024-04-09T21:23:57Z</dcterms:created>
  <dcterms:modified xsi:type="dcterms:W3CDTF">2024-08-09T21:43:47Z</dcterms:modified>
</cp:coreProperties>
</file>