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64" r:id="rId4"/>
    <p:sldId id="321" r:id="rId5"/>
    <p:sldId id="322" r:id="rId6"/>
    <p:sldId id="323" r:id="rId7"/>
    <p:sldId id="324" r:id="rId8"/>
    <p:sldId id="25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I%202022%20-%20TRIMESTRE%20IV%202022%20PQ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– </a:t>
            </a:r>
          </a:p>
          <a:p>
            <a:pPr>
              <a:defRPr/>
            </a:pPr>
            <a:r>
              <a:rPr lang="es-CO" dirty="0"/>
              <a:t>I SEMESTRE</a:t>
            </a:r>
            <a:r>
              <a:rPr lang="es-CO" baseline="0" dirty="0"/>
              <a:t> </a:t>
            </a:r>
            <a:r>
              <a:rPr lang="es-CO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GENERAL!$K$6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(GENERAL!$L$6:$N$6,GENERAL!$P$6:$R$6)</c:f>
              <c:numCache>
                <c:formatCode>#,##0</c:formatCode>
                <c:ptCount val="6"/>
                <c:pt idx="0">
                  <c:v>13784</c:v>
                </c:pt>
                <c:pt idx="1">
                  <c:v>16549</c:v>
                </c:pt>
                <c:pt idx="2">
                  <c:v>16054</c:v>
                </c:pt>
                <c:pt idx="3">
                  <c:v>14247</c:v>
                </c:pt>
                <c:pt idx="4">
                  <c:v>19016</c:v>
                </c:pt>
                <c:pt idx="5">
                  <c:v>17003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3-43CF-98EB-7B71BFD8A8CC}"/>
            </c:ext>
          </c:extLst>
        </c:ser>
        <c:ser>
          <c:idx val="1"/>
          <c:order val="1"/>
          <c:tx>
            <c:strRef>
              <c:f>GENERAL!$K$7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(GENERAL!$L$7:$N$7,GENERAL!$P$7:$R$7)</c:f>
              <c:numCache>
                <c:formatCode>#,##0</c:formatCode>
                <c:ptCount val="6"/>
                <c:pt idx="0">
                  <c:v>108</c:v>
                </c:pt>
                <c:pt idx="1">
                  <c:v>147</c:v>
                </c:pt>
                <c:pt idx="2">
                  <c:v>175</c:v>
                </c:pt>
                <c:pt idx="3">
                  <c:v>159</c:v>
                </c:pt>
                <c:pt idx="4">
                  <c:v>171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3-43CF-98EB-7B71BFD8A8CC}"/>
            </c:ext>
          </c:extLst>
        </c:ser>
        <c:ser>
          <c:idx val="2"/>
          <c:order val="2"/>
          <c:tx>
            <c:strRef>
              <c:f>GENERAL!$K$8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(GENERAL!$L$8:$N$8,GENERAL!$P$8:$R$8)</c:f>
              <c:numCache>
                <c:formatCode>#,##0</c:formatCode>
                <c:ptCount val="6"/>
                <c:pt idx="0">
                  <c:v>78</c:v>
                </c:pt>
                <c:pt idx="1">
                  <c:v>101</c:v>
                </c:pt>
                <c:pt idx="2">
                  <c:v>148</c:v>
                </c:pt>
                <c:pt idx="3">
                  <c:v>109</c:v>
                </c:pt>
                <c:pt idx="4">
                  <c:v>125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03-43CF-98EB-7B71BFD8A8CC}"/>
            </c:ext>
          </c:extLst>
        </c:ser>
        <c:ser>
          <c:idx val="3"/>
          <c:order val="3"/>
          <c:tx>
            <c:strRef>
              <c:f>GENERAL!$K$9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(GENERAL!$L$5:$N$5,GENERAL!$P$5:$R$5)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(GENERAL!$L$9:$N$9,GENERAL!$P$9:$R$9)</c:f>
              <c:numCache>
                <c:formatCode>#,##0</c:formatCode>
                <c:ptCount val="6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03-43CF-98EB-7B71BFD8A8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7181728"/>
        <c:axId val="377177416"/>
      </c:barChart>
      <c:catAx>
        <c:axId val="377181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177416"/>
        <c:crosses val="autoZero"/>
        <c:auto val="1"/>
        <c:lblAlgn val="ctr"/>
        <c:lblOffset val="100"/>
        <c:noMultiLvlLbl val="1"/>
      </c:catAx>
      <c:valAx>
        <c:axId val="3771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18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SOLICITUDES TRASLADADAS A OTRAS ENTIDADES – </a:t>
            </a:r>
          </a:p>
          <a:p>
            <a:pPr>
              <a:defRPr/>
            </a:pPr>
            <a:r>
              <a:rPr lang="es-CO" dirty="0"/>
              <a:t>SEMESTRE 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MES'!$A$74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('TRASLADOS OTRAS ENTI X MES'!$B$73:$D$73,'TRASLADOS OTRAS ENTI X MES'!$F$73:$H$73)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MARZO </c:v>
                </c:pt>
                <c:pt idx="4">
                  <c:v>ABRIL</c:v>
                </c:pt>
                <c:pt idx="5">
                  <c:v>MAYO</c:v>
                </c:pt>
              </c:strCache>
            </c:strRef>
          </c:cat>
          <c:val>
            <c:numRef>
              <c:f>('TRASLADOS OTRAS ENTI X MES'!$B$74:$D$74,'TRASLADOS OTRAS ENTI X MES'!$F$74:$H$74)</c:f>
              <c:numCache>
                <c:formatCode>General</c:formatCode>
                <c:ptCount val="6"/>
                <c:pt idx="0">
                  <c:v>54</c:v>
                </c:pt>
                <c:pt idx="1">
                  <c:v>63</c:v>
                </c:pt>
                <c:pt idx="2">
                  <c:v>74</c:v>
                </c:pt>
                <c:pt idx="3">
                  <c:v>101</c:v>
                </c:pt>
                <c:pt idx="4">
                  <c:v>108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1-4C6B-B6BB-7DDC3D600D94}"/>
            </c:ext>
          </c:extLst>
        </c:ser>
        <c:ser>
          <c:idx val="1"/>
          <c:order val="1"/>
          <c:tx>
            <c:strRef>
              <c:f>'TRASLADOS OTRAS ENTI X MES'!$A$75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('TRASLADOS OTRAS ENTI X MES'!$B$73:$D$73,'TRASLADOS OTRAS ENTI X MES'!$F$73:$H$73)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MARZO </c:v>
                </c:pt>
                <c:pt idx="4">
                  <c:v>ABRIL</c:v>
                </c:pt>
                <c:pt idx="5">
                  <c:v>MAYO</c:v>
                </c:pt>
              </c:strCache>
            </c:strRef>
          </c:cat>
          <c:val>
            <c:numRef>
              <c:f>('TRASLADOS OTRAS ENTI X MES'!$B$75:$D$75,'TRASLADOS OTRAS ENTI X MES'!$F$75:$H$75)</c:f>
              <c:numCache>
                <c:formatCode>General</c:formatCode>
                <c:ptCount val="6"/>
                <c:pt idx="0">
                  <c:v>66</c:v>
                </c:pt>
                <c:pt idx="1">
                  <c:v>83</c:v>
                </c:pt>
                <c:pt idx="2">
                  <c:v>132</c:v>
                </c:pt>
                <c:pt idx="3">
                  <c:v>56</c:v>
                </c:pt>
                <c:pt idx="4">
                  <c:v>66</c:v>
                </c:pt>
                <c:pt idx="5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1-4C6B-B6BB-7DDC3D600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1240264"/>
        <c:axId val="381232032"/>
      </c:barChart>
      <c:catAx>
        <c:axId val="38124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32032"/>
        <c:crosses val="autoZero"/>
        <c:auto val="1"/>
        <c:lblAlgn val="ctr"/>
        <c:lblOffset val="100"/>
        <c:noMultiLvlLbl val="1"/>
      </c:catAx>
      <c:valAx>
        <c:axId val="3812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124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118</c:v>
                </c:pt>
                <c:pt idx="1">
                  <c:v>186</c:v>
                </c:pt>
                <c:pt idx="2">
                  <c:v>187</c:v>
                </c:pt>
                <c:pt idx="3">
                  <c:v>109</c:v>
                </c:pt>
                <c:pt idx="4">
                  <c:v>142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0-4757-A5AE-999AE9053560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172</c:v>
                </c:pt>
                <c:pt idx="1">
                  <c:v>187</c:v>
                </c:pt>
                <c:pt idx="2">
                  <c:v>145</c:v>
                </c:pt>
                <c:pt idx="3">
                  <c:v>112</c:v>
                </c:pt>
                <c:pt idx="4">
                  <c:v>126</c:v>
                </c:pt>
                <c:pt idx="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0-4757-A5AE-999AE9053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3674496"/>
        <c:axId val="-883662528"/>
      </c:barChart>
      <c:catAx>
        <c:axId val="-88367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62528"/>
        <c:crosses val="autoZero"/>
        <c:auto val="1"/>
        <c:lblAlgn val="ctr"/>
        <c:lblOffset val="100"/>
        <c:noMultiLvlLbl val="1"/>
      </c:catAx>
      <c:valAx>
        <c:axId val="-8836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8/8/2023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94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8/08/2023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PRIMER SEMESTRE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601417"/>
            <a:ext cx="10297775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presente informe corresponde al monitoreo de acceso a la información pública en la Fiscalía General de la Nación durante el período 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enero al 30 de junio del 2023 a partir de l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 siguientes variables: número de solicitudes recibidas, número de traslados a otras entidades y número de solicitudes a las que se negó el acceso a la información.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839190" y="385776"/>
            <a:ext cx="96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9190" y="5246110"/>
            <a:ext cx="798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98.248 PQRS recibidas durante el primer semestre del 2023 el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98%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peticiones, la mayoría sobre solicitud de información, prestación de un servicio y solicitud de certificación, el restante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2%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reclamos, quejas y sugerencias.</a:t>
            </a:r>
            <a:endParaRPr lang="es-419" dirty="0"/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260625"/>
              </p:ext>
            </p:extLst>
          </p:nvPr>
        </p:nvGraphicFramePr>
        <p:xfrm>
          <a:off x="1941689" y="1636890"/>
          <a:ext cx="9572977" cy="34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67556" y="5157877"/>
            <a:ext cx="8362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primer semestre del 2023 fueron trasladas a otras entidades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1.014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519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remitidas por las Direcciones Seccionales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495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remitidas por las dependencias del Nivel Central.</a:t>
            </a:r>
            <a:endParaRPr lang="es-419" dirty="0"/>
          </a:p>
        </p:txBody>
      </p:sp>
      <p:graphicFrame>
        <p:nvGraphicFramePr>
          <p:cNvPr id="5" name="Chart 26">
            <a:extLst>
              <a:ext uri="{FF2B5EF4-FFF2-40B4-BE49-F238E27FC236}">
                <a16:creationId xmlns:a16="http://schemas.microsoft.com/office/drawing/2014/main" id="{00000000-0008-0000-22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97073"/>
              </p:ext>
            </p:extLst>
          </p:nvPr>
        </p:nvGraphicFramePr>
        <p:xfrm>
          <a:off x="1607417" y="1570892"/>
          <a:ext cx="9907249" cy="358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05346" y="5305859"/>
            <a:ext cx="862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primer semestre del 2023 se negó acceso a la información a un total de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2.034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 solicitudes 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804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fueron recibidas por las Direcciones Seccionales y </a:t>
            </a:r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1,230</a:t>
            </a:r>
            <a:r>
              <a:rPr lang="es-MX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recibidas  por dependencias del Nivel Central.</a:t>
            </a:r>
            <a:endParaRPr lang="es-419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30">
            <a:extLst>
              <a:ext uri="{FF2B5EF4-FFF2-40B4-BE49-F238E27FC236}">
                <a16:creationId xmlns:a16="http://schemas.microsoft.com/office/drawing/2014/main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73031"/>
              </p:ext>
            </p:extLst>
          </p:nvPr>
        </p:nvGraphicFramePr>
        <p:xfrm>
          <a:off x="1496291" y="1685925"/>
          <a:ext cx="1001837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</a:t>
            </a:r>
          </a:p>
          <a:p>
            <a:pPr lvl="1" algn="ctr"/>
            <a:r>
              <a:rPr lang="es-MX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II SEMESTRE 2022 - I SEMESTRE 2023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D4A6B5F-5713-6D66-C552-66DA4FCAA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59642"/>
              </p:ext>
            </p:extLst>
          </p:nvPr>
        </p:nvGraphicFramePr>
        <p:xfrm>
          <a:off x="2279068" y="2466340"/>
          <a:ext cx="763386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133">
                  <a:extLst>
                    <a:ext uri="{9D8B030D-6E8A-4147-A177-3AD203B41FA5}">
                      <a16:colId xmlns:a16="http://schemas.microsoft.com/office/drawing/2014/main" val="3355128170"/>
                    </a:ext>
                  </a:extLst>
                </a:gridCol>
                <a:gridCol w="2302934">
                  <a:extLst>
                    <a:ext uri="{9D8B030D-6E8A-4147-A177-3AD203B41FA5}">
                      <a16:colId xmlns:a16="http://schemas.microsoft.com/office/drawing/2014/main" val="3925849211"/>
                    </a:ext>
                  </a:extLst>
                </a:gridCol>
                <a:gridCol w="2316797">
                  <a:extLst>
                    <a:ext uri="{9D8B030D-6E8A-4147-A177-3AD203B41FA5}">
                      <a16:colId xmlns:a16="http://schemas.microsoft.com/office/drawing/2014/main" val="85299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ÍTEM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II SEMESTRE 2022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 SEMESTRE 2023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0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SOLICITUDES TRASLADADAS A OTRAS ENTIDADES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859 SOLICITUDES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1.014 SOLICITUDES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7281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SOLICITUDES EN LAS QUE SE NEGÓ EL ACCESO A LA INFORMACIÓN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1.804 SOLICITUDES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2.034 SOLICITUDES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333</Words>
  <Application>Microsoft Office PowerPoint</Application>
  <PresentationFormat>Panorámica</PresentationFormat>
  <Paragraphs>35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263</cp:revision>
  <dcterms:created xsi:type="dcterms:W3CDTF">2020-02-19T16:39:42Z</dcterms:created>
  <dcterms:modified xsi:type="dcterms:W3CDTF">2023-08-08T17:46:22Z</dcterms:modified>
</cp:coreProperties>
</file>