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60" r:id="rId2"/>
    <p:sldId id="256" r:id="rId3"/>
    <p:sldId id="264" r:id="rId4"/>
    <p:sldId id="321" r:id="rId5"/>
    <p:sldId id="322" r:id="rId6"/>
    <p:sldId id="323" r:id="rId7"/>
    <p:sldId id="259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08F"/>
    <a:srgbClr val="B7DD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6"/>
    <p:restoredTop sz="94674"/>
  </p:normalViewPr>
  <p:slideViewPr>
    <p:cSldViewPr snapToGrid="0" snapToObjects="1">
      <p:cViewPr varScale="1">
        <p:scale>
          <a:sx n="69" d="100"/>
          <a:sy n="69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Documentos%20Fiscal&#237;a%20-%20Teletrabajo\PQRS\Informes%20PQRS%20para%20publicaci&#243;n\ARCHIVO%20DE%20TRABAJO%20CONSOLIDADO%20TRIMESTRE%20II%202020%20OK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Documentos%20Fiscal&#237;a%20-%20Teletrabajo\PQRS\Informes%20PQRS%20para%20publicaci&#243;n\ARCHIVO%20DE%20TRABAJO%20CONSOLIDADO%20TRIMESTRE%20II%202020%20OK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Jairo\Desktop\Documentos%20Fiscal&#237;a%20-%20Teletrabajo\PQRS\Informes%20PQRS%20para%20publicaci&#243;n\ARCHIVO%20DE%20TRABAJO%20CONSOLIDADO%20TRIMESTRE%20II%202020%20O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/>
              <a:t>PETICIONES</a:t>
            </a:r>
            <a:r>
              <a:rPr lang="es-CO" baseline="0"/>
              <a:t> RECIBIDAS  PRIMER SEMESRTRE 2020  </a:t>
            </a:r>
            <a:endParaRPr lang="es-CO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'PET X CAUSAS'!$A$23</c:f>
              <c:strCache>
                <c:ptCount val="1"/>
                <c:pt idx="0">
                  <c:v>SOLICITUD DE INFORMACIÓN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CAUSAS'!$B$23:$I$23</c15:sqref>
                  </c15:fullRef>
                </c:ext>
              </c:extLst>
              <c:f>('PET X CAUSAS'!$B$23:$D$23,'PET X CAUSAS'!$F$23:$H$23)</c:f>
              <c:numCache>
                <c:formatCode>#,##0</c:formatCode>
                <c:ptCount val="6"/>
                <c:pt idx="0">
                  <c:v>3859</c:v>
                </c:pt>
                <c:pt idx="1">
                  <c:v>4380</c:v>
                </c:pt>
                <c:pt idx="2">
                  <c:v>3430</c:v>
                </c:pt>
                <c:pt idx="3">
                  <c:v>2236</c:v>
                </c:pt>
                <c:pt idx="4">
                  <c:v>3258</c:v>
                </c:pt>
                <c:pt idx="5">
                  <c:v>4898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59-4631-BF43-367D7C34531D}"/>
            </c:ext>
          </c:extLst>
        </c:ser>
        <c:ser>
          <c:idx val="1"/>
          <c:order val="1"/>
          <c:tx>
            <c:strRef>
              <c:f>'PET X CAUSAS'!$A$24</c:f>
              <c:strCache>
                <c:ptCount val="1"/>
                <c:pt idx="0">
                  <c:v>SOLICITUD DE CERTIFICACIÓN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CAUSAS'!$B$24:$I$24</c15:sqref>
                  </c15:fullRef>
                </c:ext>
              </c:extLst>
              <c:f>('PET X CAUSAS'!$B$24:$D$24,'PET X CAUSAS'!$F$24:$H$24)</c:f>
              <c:numCache>
                <c:formatCode>#,##0</c:formatCode>
                <c:ptCount val="6"/>
                <c:pt idx="0">
                  <c:v>805</c:v>
                </c:pt>
                <c:pt idx="1">
                  <c:v>929</c:v>
                </c:pt>
                <c:pt idx="2">
                  <c:v>528</c:v>
                </c:pt>
                <c:pt idx="3">
                  <c:v>196</c:v>
                </c:pt>
                <c:pt idx="4">
                  <c:v>381</c:v>
                </c:pt>
                <c:pt idx="5">
                  <c:v>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59-4631-BF43-367D7C34531D}"/>
            </c:ext>
          </c:extLst>
        </c:ser>
        <c:ser>
          <c:idx val="2"/>
          <c:order val="2"/>
          <c:tx>
            <c:strRef>
              <c:f>'PET X CAUSAS'!$A$25</c:f>
              <c:strCache>
                <c:ptCount val="1"/>
                <c:pt idx="0">
                  <c:v>COPIA DE DOCUMENTOS </c:v>
                </c:pt>
              </c:strCache>
            </c:strRef>
          </c:tx>
          <c:spPr>
            <a:solidFill>
              <a:schemeClr val="accent3">
                <a:alpha val="85000"/>
              </a:scheme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extLst>
                <c:ext xmlns:c15="http://schemas.microsoft.com/office/drawing/2012/chart" uri="{02D57815-91ED-43cb-92C2-25804820EDAC}">
                  <c15:fullRef>
                    <c15:sqref>'PET X CAUSAS'!$B$22:$I$22</c15:sqref>
                  </c15:fullRef>
                </c:ext>
              </c:extLst>
              <c:f>('PET X CAUSAS'!$B$22:$D$22,'PET X CAUSAS'!$F$22:$H$22)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extLst>
                <c:ext xmlns:c15="http://schemas.microsoft.com/office/drawing/2012/chart" uri="{02D57815-91ED-43cb-92C2-25804820EDAC}">
                  <c15:fullRef>
                    <c15:sqref>'PET X CAUSAS'!$B$25:$I$25</c15:sqref>
                  </c15:fullRef>
                </c:ext>
              </c:extLst>
              <c:f>('PET X CAUSAS'!$B$25:$D$25,'PET X CAUSAS'!$F$25:$H$25)</c:f>
              <c:numCache>
                <c:formatCode>#,##0</c:formatCode>
                <c:ptCount val="6"/>
                <c:pt idx="0">
                  <c:v>507</c:v>
                </c:pt>
                <c:pt idx="1">
                  <c:v>699</c:v>
                </c:pt>
                <c:pt idx="2">
                  <c:v>388</c:v>
                </c:pt>
                <c:pt idx="3">
                  <c:v>181</c:v>
                </c:pt>
                <c:pt idx="4">
                  <c:v>301</c:v>
                </c:pt>
                <c:pt idx="5">
                  <c:v>351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59-4631-BF43-367D7C34531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1720223552"/>
        <c:axId val="1720214848"/>
        <c:axId val="0"/>
      </c:bar3DChart>
      <c:catAx>
        <c:axId val="172022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20214848"/>
        <c:crosses val="autoZero"/>
        <c:auto val="1"/>
        <c:lblAlgn val="ctr"/>
        <c:lblOffset val="100"/>
        <c:noMultiLvlLbl val="0"/>
      </c:catAx>
      <c:valAx>
        <c:axId val="172021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20223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SOLUCITUDES</a:t>
            </a:r>
            <a:r>
              <a:rPr lang="en-US" baseline="0" dirty="0"/>
              <a:t> TRASLADADAS A OTRAS </a:t>
            </a:r>
            <a:r>
              <a:rPr lang="en-US" baseline="0" dirty="0" smtClean="0"/>
              <a:t>ENTIDADES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'TRASLADOS CANT'!$A$12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'TRASLADOS CANT'!$B$12:$G$12</c:f>
              <c:numCache>
                <c:formatCode>General</c:formatCode>
                <c:ptCount val="6"/>
                <c:pt idx="0">
                  <c:v>21</c:v>
                </c:pt>
                <c:pt idx="1">
                  <c:v>23</c:v>
                </c:pt>
                <c:pt idx="2">
                  <c:v>22</c:v>
                </c:pt>
                <c:pt idx="3">
                  <c:v>9</c:v>
                </c:pt>
                <c:pt idx="4">
                  <c:v>25</c:v>
                </c:pt>
                <c:pt idx="5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8-4A68-BCF6-313375DB3AA7}"/>
            </c:ext>
          </c:extLst>
        </c:ser>
        <c:ser>
          <c:idx val="1"/>
          <c:order val="1"/>
          <c:tx>
            <c:strRef>
              <c:f>'TRASLADOS CANT'!$A$13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'TRASLADOS CANT'!$B$11:$G$11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</c:strRef>
          </c:cat>
          <c:val>
            <c:numRef>
              <c:f>'TRASLADOS CANT'!$B$13:$G$13</c:f>
              <c:numCache>
                <c:formatCode>General</c:formatCode>
                <c:ptCount val="6"/>
                <c:pt idx="0">
                  <c:v>51</c:v>
                </c:pt>
                <c:pt idx="1">
                  <c:v>67</c:v>
                </c:pt>
                <c:pt idx="2">
                  <c:v>57</c:v>
                </c:pt>
                <c:pt idx="3">
                  <c:v>29</c:v>
                </c:pt>
                <c:pt idx="4">
                  <c:v>26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368-4A68-BCF6-313375DB3AA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box"/>
        <c:axId val="1793919472"/>
        <c:axId val="1526834304"/>
        <c:axId val="0"/>
      </c:bar3DChart>
      <c:catAx>
        <c:axId val="179391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526834304"/>
        <c:crosses val="autoZero"/>
        <c:auto val="1"/>
        <c:lblAlgn val="ctr"/>
        <c:lblOffset val="100"/>
        <c:noMultiLvlLbl val="0"/>
      </c:catAx>
      <c:valAx>
        <c:axId val="15268343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1793919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O" dirty="0"/>
              <a:t>SOLICITUDES A LAS QUE SE LE </a:t>
            </a:r>
            <a:r>
              <a:rPr lang="es-CO" dirty="0" smtClean="0"/>
              <a:t>NEGÓ </a:t>
            </a:r>
            <a:r>
              <a:rPr lang="es-CO" dirty="0"/>
              <a:t>INFORMACION X MES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'NEG X MES'!$A$14</c:f>
              <c:strCache>
                <c:ptCount val="1"/>
                <c:pt idx="0">
                  <c:v>NIVEL CENTRAL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  <c:extLst/>
            </c:strRef>
          </c:cat>
          <c:val>
            <c:numRef>
              <c:f>('NEG X MES'!$B$14:$D$14,'NEG X MES'!$F$14:$H$14)</c:f>
              <c:numCache>
                <c:formatCode>General</c:formatCode>
                <c:ptCount val="6"/>
                <c:pt idx="0">
                  <c:v>57</c:v>
                </c:pt>
                <c:pt idx="1">
                  <c:v>11</c:v>
                </c:pt>
                <c:pt idx="2">
                  <c:v>21</c:v>
                </c:pt>
                <c:pt idx="3">
                  <c:v>5</c:v>
                </c:pt>
                <c:pt idx="4">
                  <c:v>25</c:v>
                </c:pt>
                <c:pt idx="5">
                  <c:v>62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82AC-4D5C-B252-6D858AA6CA65}"/>
            </c:ext>
          </c:extLst>
        </c:ser>
        <c:ser>
          <c:idx val="1"/>
          <c:order val="1"/>
          <c:tx>
            <c:strRef>
              <c:f>'NEG X MES'!$A$15</c:f>
              <c:strCache>
                <c:ptCount val="1"/>
                <c:pt idx="0">
                  <c:v>SECCIONAL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('NEG X MES'!$B$13:$D$13,'NEG X MES'!$F$13:$H$13)</c:f>
              <c:strCache>
                <c:ptCount val="6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</c:strCache>
              <c:extLst/>
            </c:strRef>
          </c:cat>
          <c:val>
            <c:numRef>
              <c:f>('NEG X MES'!$B$15:$D$15,'NEG X MES'!$F$15:$H$15)</c:f>
              <c:numCache>
                <c:formatCode>General</c:formatCode>
                <c:ptCount val="6"/>
                <c:pt idx="0">
                  <c:v>76</c:v>
                </c:pt>
                <c:pt idx="1">
                  <c:v>69</c:v>
                </c:pt>
                <c:pt idx="2">
                  <c:v>66</c:v>
                </c:pt>
                <c:pt idx="3">
                  <c:v>10</c:v>
                </c:pt>
                <c:pt idx="4">
                  <c:v>17</c:v>
                </c:pt>
                <c:pt idx="5">
                  <c:v>61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1-82AC-4D5C-B252-6D858AA6CA6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2130637072"/>
        <c:axId val="2130631664"/>
        <c:axId val="0"/>
        <c:extLst>
          <c:ext xmlns:c15="http://schemas.microsoft.com/office/drawing/2012/chart" uri="{02D57815-91ED-43cb-92C2-25804820EDAC}">
            <c15:filteredBarSeries>
              <c15:ser>
                <c:idx val="2"/>
                <c:order val="2"/>
                <c:tx>
                  <c:strRef>
                    <c:extLst>
                      <c:ext uri="{02D57815-91ED-43cb-92C2-25804820EDAC}">
                        <c15:formulaRef>
                          <c15:sqref>'NEG X MES'!$A$16</c15:sqref>
                        </c15:formulaRef>
                      </c:ext>
                    </c:extLst>
                    <c:strCache>
                      <c:ptCount val="1"/>
                      <c:pt idx="0">
                        <c:v>TOTALES</c:v>
                      </c:pt>
                    </c:strCache>
                  </c:strRef>
                </c:tx>
                <c:spPr>
                  <a:solidFill>
                    <a:schemeClr val="accent3">
                      <a:alpha val="85000"/>
                    </a:schemeClr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dk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s-419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dk1">
                                <a:lumMod val="50000"/>
                                <a:lumOff val="50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('NEG X MES'!$B$13:$D$13,'NEG X MES'!$F$13:$H$13)</c15:sqref>
                        </c15:formulaRef>
                      </c:ext>
                    </c:extLst>
                    <c:strCache>
                      <c:ptCount val="6"/>
                      <c:pt idx="0">
                        <c:v>ENERO</c:v>
                      </c:pt>
                      <c:pt idx="1">
                        <c:v>FEBRERO</c:v>
                      </c:pt>
                      <c:pt idx="2">
                        <c:v>MARZO</c:v>
                      </c:pt>
                      <c:pt idx="3">
                        <c:v>ABRIL</c:v>
                      </c:pt>
                      <c:pt idx="4">
                        <c:v>MAYO</c:v>
                      </c:pt>
                      <c:pt idx="5">
                        <c:v>JUNIO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('NEG X MES'!$B$16:$D$16,'NEG X MES'!$F$16:$H$16)</c15:sqref>
                        </c15:formulaRef>
                      </c:ext>
                    </c:extLst>
                    <c:numCache>
                      <c:formatCode>General</c:formatCode>
                      <c:ptCount val="6"/>
                      <c:pt idx="0">
                        <c:v>133</c:v>
                      </c:pt>
                      <c:pt idx="1">
                        <c:v>80</c:v>
                      </c:pt>
                      <c:pt idx="2">
                        <c:v>87</c:v>
                      </c:pt>
                      <c:pt idx="3">
                        <c:v>15</c:v>
                      </c:pt>
                      <c:pt idx="4">
                        <c:v>42</c:v>
                      </c:pt>
                      <c:pt idx="5">
                        <c:v>123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2-82AC-4D5C-B252-6D858AA6CA65}"/>
                  </c:ext>
                </c:extLst>
              </c15:ser>
            </c15:filteredBarSeries>
          </c:ext>
        </c:extLst>
      </c:bar3DChart>
      <c:catAx>
        <c:axId val="2130637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130631664"/>
        <c:crosses val="autoZero"/>
        <c:auto val="1"/>
        <c:lblAlgn val="ctr"/>
        <c:lblOffset val="100"/>
        <c:noMultiLvlLbl val="0"/>
      </c:catAx>
      <c:valAx>
        <c:axId val="213063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419"/>
          </a:p>
        </c:txPr>
        <c:crossAx val="213063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F9065-07E8-4D60-B161-0FAA30A98129}" type="datetimeFigureOut">
              <a:rPr lang="es-419" smtClean="0"/>
              <a:t>14/8/2020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08845-EE4E-4EE4-936C-1D965B3121E6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9935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1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31465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4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704930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5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594082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419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608845-EE4E-4EE4-936C-1D965B3121E6}" type="slidenum">
              <a:rPr lang="es-419" smtClean="0"/>
              <a:t>6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2610342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9BE406-B371-1840-A3D3-A1FC1E7E3B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F813A03-99AD-334A-AE3B-721DD85596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23170E9-B540-DB4E-A6B9-E2862C2E9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8F4B820-15C4-7C4D-98CA-F6FDC8672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BF74C1-27C0-4F4A-8DBE-76DA68542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1986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345194-B812-104A-9E2E-C16DCC2B6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952AA4-3D52-B446-A3A4-12BA0E00A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686968-6F82-5347-9A0F-FA3408F41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EE0B087-A179-8849-B7DE-65968F2C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646A24-A79F-4943-86A6-E93F13068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5026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A39C47-0E51-A446-9B7D-32B5D50C8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0D78E60-8DC8-FE4F-A022-65F6D423A7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10C7A5-EF6F-B441-BEAD-614D0AA6F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85CF61-4C0B-7E42-9027-45F1347FF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BA0295E-F88F-3B40-9156-B2A8EDD63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342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2F0F57-60E8-7A41-BBC5-E9AA80562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240B5D5-CCDB-0F45-83A8-42ABB05C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B834-29E3-A246-9596-B103CB868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131000E-C96C-214B-B4BB-BB117E3DD8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AE524C-1760-C441-9351-DDB183F58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1343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6A1A6F-1D99-9A46-AF37-8B44FFF6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B330D5E-D923-394D-B222-B487F7907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314870-8313-944A-AA29-A36A019B9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88950C-4EA0-B744-90FE-43FB4C3EE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F62C59-42A3-B348-BB2A-58190A349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5409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60A1E0-9AE6-B14F-A06C-9745C467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419EC41-D894-FB48-A12D-41BC5DD36E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36364D1-42B6-D64E-AF60-95E3912D9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C7B179-4AE9-094E-9011-513700B0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331C0-9E37-5F48-807A-ED0650CA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D00AF95-C73C-CC47-A64D-8CD141D8C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66174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3CBC4-56F9-4348-A404-11C61BC19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5FD70C-C731-CE49-849E-F197587E75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498C79B-B8FC-BC41-B3F6-1414BBCB1C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B3C1684-C879-0045-B7BE-6D612FEA3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33EB68C-89F3-8242-A68A-4E6A5CCC99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9F8146E-36AA-ED4B-A556-8423CDBD9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83000BB-A68E-7B44-8155-863A9D16D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9A06688-D043-FD45-96EF-1F9778E02E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953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55F605-7EC5-1F4A-B00F-EC1B6C6C5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65D6930-1315-404E-8825-2057EA7C0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754675E-59FD-C040-B081-F020AD5E2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0265E82-7DBD-9344-A3C2-D2A583B81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8350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2B8AD0-9A11-0547-8E51-A1590CDA4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E618F7F-6B80-364D-8409-D1F076FA8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8EE74CC-6310-CB49-8810-60B101C21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596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678FD4-D2EB-5A48-970C-8E5AFB13C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516717-8801-A54B-87EE-E4B4961F9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12E06-7437-1F4E-9A0D-EAF2040BD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18221F-F348-1449-BD73-BAB3E5CE5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0AD4378-4A16-7B46-B19F-80AE07C7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6263A4-01C3-CC48-A073-143DA2608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37682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EE419F-8FE3-1A4C-ACAF-04052CD69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6F5F820-DAAB-764D-A5FE-CC5FD6A3C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306ABD4-E733-1548-A9AA-FB2C1E19FC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EE18A00-FB17-4946-94D2-13F954C22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AA2C76-4F63-0041-92B8-FC55D3EC7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02015E-498C-C143-BF8F-69FF1CA7DF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5208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5378209-2AA0-A64B-B5FF-793D67D53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5E5AAAD-121C-8049-840D-5B4318986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A32BBB-CDD8-914F-B985-42A48E1159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5056-2B3B-064D-8782-25FF5C39B0C5}" type="datetimeFigureOut">
              <a:rPr lang="es-CO" smtClean="0"/>
              <a:t>14/08/2020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0C31935-CC21-694C-AE55-0D8EC475FD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B5CEEB-CA54-1C4B-AB26-1437B85D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BA57D-D4F6-C341-B32D-67FAA574FF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2838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767D7C-C702-854F-9C5B-4AA94B933D43}"/>
              </a:ext>
            </a:extLst>
          </p:cNvPr>
          <p:cNvSpPr txBox="1"/>
          <p:nvPr/>
        </p:nvSpPr>
        <p:spPr>
          <a:xfrm>
            <a:off x="0" y="5261005"/>
            <a:ext cx="81508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INFORME DE SOLICITUDES DE ACCESO A INFORMACIÓN PÚBLICA – PRIMER SEMESTRE </a:t>
            </a:r>
            <a:r>
              <a:rPr lang="es-CO" sz="3200" b="1" dirty="0" smtClean="0">
                <a:ln>
                  <a:solidFill>
                    <a:schemeClr val="tx1"/>
                  </a:solidFill>
                </a:ln>
                <a:solidFill>
                  <a:srgbClr val="B7DD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2020</a:t>
            </a:r>
            <a:endParaRPr lang="es-CO" sz="3200" b="1" dirty="0">
              <a:ln>
                <a:solidFill>
                  <a:schemeClr val="tx1"/>
                </a:solidFill>
              </a:ln>
              <a:solidFill>
                <a:srgbClr val="B7DDE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AB6E1B8-75FD-494D-A693-C182925B4CA3}"/>
              </a:ext>
            </a:extLst>
          </p:cNvPr>
          <p:cNvSpPr txBox="1"/>
          <p:nvPr/>
        </p:nvSpPr>
        <p:spPr>
          <a:xfrm>
            <a:off x="8379081" y="6306305"/>
            <a:ext cx="381291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s-CO" sz="13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3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77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8409EBE-753F-464F-86C9-FF0CEBB15DFB}"/>
              </a:ext>
            </a:extLst>
          </p:cNvPr>
          <p:cNvSpPr txBox="1"/>
          <p:nvPr/>
        </p:nvSpPr>
        <p:spPr>
          <a:xfrm>
            <a:off x="693018" y="2686974"/>
            <a:ext cx="112752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MONITOREO DEL ACCESO A LA INFORMACIÓN PÚBLICA</a:t>
            </a:r>
            <a:endParaRPr lang="es-CO" sz="3200" b="1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0105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704435"/>
            <a:ext cx="990724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INTRODUCCIÓN</a:t>
            </a:r>
            <a:endParaRPr lang="es-419" sz="28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343890" y="1902503"/>
            <a:ext cx="10297775" cy="29546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Este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informe corresponde al Monitoreo de Acceso a la Información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Pública en la Fiscalía General de la Nación durante el período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comprendido entre el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01 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enero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al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30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junio </a:t>
            </a:r>
            <a:r>
              <a:rPr lang="es-ES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</a:t>
            </a:r>
            <a:r>
              <a:rPr lang="es-ES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 con relación a l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as variables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recibidas, número de traslados a otra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Institución y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número de solicitudes en las que se negó el acceso a la información. </a:t>
            </a:r>
          </a:p>
          <a:p>
            <a:pPr algn="just"/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 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r>
              <a:rPr lang="es-ES" b="1" dirty="0">
                <a:solidFill>
                  <a:srgbClr val="2F308F"/>
                </a:solidFill>
                <a:latin typeface="Century Gothic" panose="020B0502020202020204" pitchFamily="34" charset="0"/>
              </a:rPr>
              <a:t> </a:t>
            </a:r>
            <a:endParaRPr lang="es-CO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56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DE INFORMACIÓN RECIBIDAS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61356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De las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39.352 PQRS recibidas durante el primer semestre del 2020 EL 56% corresponde a solicitud de información, el 9% a solicitud de certificación y el 6% a solicitud de </a:t>
            </a:r>
            <a:r>
              <a:rPr lang="es-419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documentos. </a:t>
            </a:r>
            <a:r>
              <a:rPr lang="es-419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El restante 26% corresponde a diferentes causas.</a:t>
            </a:r>
          </a:p>
          <a:p>
            <a:pPr algn="just"/>
            <a:endParaRPr lang="es-MX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  <a:p>
            <a:pPr algn="just"/>
            <a:endParaRPr lang="es-419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722080"/>
              </p:ext>
            </p:extLst>
          </p:nvPr>
        </p:nvGraphicFramePr>
        <p:xfrm>
          <a:off x="6014411" y="1179688"/>
          <a:ext cx="5500255" cy="4682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95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607417" y="385776"/>
            <a:ext cx="9907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TRASLADADAS A OTRAS ENTIDADES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613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 fueron trasladas a otras entidades un total de 392 solicitudes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no eran de competencia de la entidad, de las cuáles 271 fueron remitidas por las Direcciones Seccionales y 121 remitidas por el Nivel Central.</a:t>
            </a:r>
            <a:endParaRPr lang="es-419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22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8106616"/>
              </p:ext>
            </p:extLst>
          </p:nvPr>
        </p:nvGraphicFramePr>
        <p:xfrm>
          <a:off x="6014411" y="1179688"/>
          <a:ext cx="5500255" cy="4653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1759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7660723-EE7E-C34C-9C45-2EB9DD0DD567}"/>
              </a:ext>
            </a:extLst>
          </p:cNvPr>
          <p:cNvSpPr txBox="1"/>
          <p:nvPr/>
        </p:nvSpPr>
        <p:spPr>
          <a:xfrm>
            <a:off x="1496291" y="385776"/>
            <a:ext cx="10018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SOLICITUDES EN LAS QUE SE NEGÓ EL ACCESO A LA INFORMACIÓN</a:t>
            </a:r>
            <a:endParaRPr lang="es-CO" sz="2400" b="1" dirty="0">
              <a:solidFill>
                <a:srgbClr val="2F308F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05346" y="1799272"/>
            <a:ext cx="46135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Durante el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primer </a:t>
            </a:r>
            <a:r>
              <a:rPr lang="es-CO" sz="2400" b="1" dirty="0">
                <a:solidFill>
                  <a:srgbClr val="2F308F"/>
                </a:solidFill>
                <a:latin typeface="Century Gothic" panose="020B0502020202020204" pitchFamily="34" charset="0"/>
              </a:rPr>
              <a:t>semestre de </a:t>
            </a:r>
            <a:r>
              <a:rPr lang="es-CO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2020 se negó el acceso a la información a un total de 480 solicitudes </a:t>
            </a:r>
            <a:r>
              <a:rPr lang="es-MX" sz="2400" b="1" dirty="0" smtClean="0">
                <a:solidFill>
                  <a:srgbClr val="2F308F"/>
                </a:solidFill>
                <a:latin typeface="Century Gothic" panose="020B0502020202020204" pitchFamily="34" charset="0"/>
              </a:rPr>
              <a:t>que correspondían a información clasificada o reservada, de las cuáles 299 fueron recibidas por las Direcciones Seccionales y 181 recibidas  por el Nivel Central.</a:t>
            </a:r>
            <a:endParaRPr lang="es-419" dirty="0"/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2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3457475"/>
              </p:ext>
            </p:extLst>
          </p:nvPr>
        </p:nvGraphicFramePr>
        <p:xfrm>
          <a:off x="6014411" y="1179687"/>
          <a:ext cx="5500255" cy="4597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9050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452336B-9F37-C946-907D-8975DE6755CE}"/>
              </a:ext>
            </a:extLst>
          </p:cNvPr>
          <p:cNvSpPr txBox="1"/>
          <p:nvPr/>
        </p:nvSpPr>
        <p:spPr>
          <a:xfrm>
            <a:off x="9413508" y="5292290"/>
            <a:ext cx="2279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 smtClean="0">
                <a:solidFill>
                  <a:schemeClr val="bg1">
                    <a:lumMod val="95000"/>
                  </a:schemeClr>
                </a:solidFill>
                <a:latin typeface="Century Gothic" panose="020B0502020202020204" pitchFamily="34" charset="0"/>
              </a:rPr>
              <a:t>SUBDIRECCIÓN DE GESTIÓN DOCUMENTAL</a:t>
            </a:r>
            <a:endParaRPr lang="es-CO" sz="1200" dirty="0">
              <a:solidFill>
                <a:schemeClr val="bg1">
                  <a:lumMod val="9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83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1902</TotalTime>
  <Words>271</Words>
  <Application>Microsoft Office PowerPoint</Application>
  <PresentationFormat>Panorámica</PresentationFormat>
  <Paragraphs>22</Paragraphs>
  <Slides>7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Jose Luis Cubillos Delgado</dc:creator>
  <cp:lastModifiedBy>Jairo</cp:lastModifiedBy>
  <cp:revision>236</cp:revision>
  <dcterms:created xsi:type="dcterms:W3CDTF">2020-02-19T16:39:42Z</dcterms:created>
  <dcterms:modified xsi:type="dcterms:W3CDTF">2020-08-14T18:44:13Z</dcterms:modified>
</cp:coreProperties>
</file>