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8" r:id="rId4"/>
    <p:sldId id="271" r:id="rId5"/>
    <p:sldId id="260" r:id="rId6"/>
    <p:sldId id="270" r:id="rId7"/>
    <p:sldId id="264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nas1\sub_gestion_documental\SEGUIMIENTO%20PQRS\Archivos%20de%20Trabajo\ARCHIVO%20DE%20TRABAJO%20CONSOLIDADO%20ENERO%20A%20SEPT%202019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Peticiones</a:t>
            </a:r>
            <a:r>
              <a:rPr lang="es-CO" baseline="0"/>
              <a:t> Recibidas 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'PET X CAUSAS'!$A$22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 X CAUSAS'!$B$21:$F$21</c:f>
              <c:strCache>
                <c:ptCount val="5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</c:strCache>
            </c:strRef>
          </c:cat>
          <c:val>
            <c:numRef>
              <c:f>'PET X CAUSAS'!$B$22:$F$22</c:f>
              <c:numCache>
                <c:formatCode>General</c:formatCode>
                <c:ptCount val="5"/>
                <c:pt idx="0">
                  <c:v>4606</c:v>
                </c:pt>
                <c:pt idx="1">
                  <c:v>4054</c:v>
                </c:pt>
                <c:pt idx="2">
                  <c:v>4853</c:v>
                </c:pt>
                <c:pt idx="3">
                  <c:v>3880</c:v>
                </c:pt>
                <c:pt idx="4">
                  <c:v>3381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1-4DEB-9DDF-DFB5D92FECD8}"/>
            </c:ext>
          </c:extLst>
        </c:ser>
        <c:ser>
          <c:idx val="1"/>
          <c:order val="1"/>
          <c:tx>
            <c:strRef>
              <c:f>'PET X CAUSAS'!$A$23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 X CAUSAS'!$B$21:$F$21</c:f>
              <c:strCache>
                <c:ptCount val="5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</c:strCache>
            </c:strRef>
          </c:cat>
          <c:val>
            <c:numRef>
              <c:f>'PET X CAUSAS'!$B$23:$F$23</c:f>
              <c:numCache>
                <c:formatCode>General</c:formatCode>
                <c:ptCount val="5"/>
                <c:pt idx="0">
                  <c:v>1373</c:v>
                </c:pt>
                <c:pt idx="1">
                  <c:v>1244</c:v>
                </c:pt>
                <c:pt idx="2">
                  <c:v>876</c:v>
                </c:pt>
                <c:pt idx="3">
                  <c:v>1017</c:v>
                </c:pt>
                <c:pt idx="4">
                  <c:v>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1-4DEB-9DDF-DFB5D92FECD8}"/>
            </c:ext>
          </c:extLst>
        </c:ser>
        <c:ser>
          <c:idx val="2"/>
          <c:order val="2"/>
          <c:tx>
            <c:strRef>
              <c:f>'PET X CAUSAS'!$A$24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 X CAUSAS'!$B$21:$F$21</c:f>
              <c:strCache>
                <c:ptCount val="5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</c:strCache>
            </c:strRef>
          </c:cat>
          <c:val>
            <c:numRef>
              <c:f>'PET X CAUSAS'!$B$24:$F$24</c:f>
              <c:numCache>
                <c:formatCode>General</c:formatCode>
                <c:ptCount val="5"/>
                <c:pt idx="0">
                  <c:v>611</c:v>
                </c:pt>
                <c:pt idx="1">
                  <c:v>612</c:v>
                </c:pt>
                <c:pt idx="2">
                  <c:v>538</c:v>
                </c:pt>
                <c:pt idx="3">
                  <c:v>600</c:v>
                </c:pt>
                <c:pt idx="4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61-4DEB-9DDF-DFB5D92FEC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830748384"/>
        <c:axId val="1838477136"/>
        <c:axId val="0"/>
      </c:bar3DChart>
      <c:catAx>
        <c:axId val="18307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8477136"/>
        <c:crosses val="autoZero"/>
        <c:auto val="1"/>
        <c:lblAlgn val="ctr"/>
        <c:lblOffset val="100"/>
        <c:noMultiLvlLbl val="0"/>
      </c:catAx>
      <c:valAx>
        <c:axId val="183847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074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Solicitudes</a:t>
            </a:r>
            <a:r>
              <a:rPr lang="es-CO" baseline="0"/>
              <a:t> Trasladadas a otras Instituciones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'TRASLADOS CANT'!$A$11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CANT'!$B$10:$F$10</c:f>
              <c:strCache>
                <c:ptCount val="5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</c:strCache>
            </c:strRef>
          </c:cat>
          <c:val>
            <c:numRef>
              <c:f>'TRASLADOS CANT'!$B$11:$F$11</c:f>
              <c:numCache>
                <c:formatCode>General</c:formatCode>
                <c:ptCount val="5"/>
                <c:pt idx="0">
                  <c:v>21</c:v>
                </c:pt>
                <c:pt idx="1">
                  <c:v>65</c:v>
                </c:pt>
                <c:pt idx="2">
                  <c:v>22</c:v>
                </c:pt>
                <c:pt idx="3">
                  <c:v>33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2-40B7-9BDE-85F2C00F265E}"/>
            </c:ext>
          </c:extLst>
        </c:ser>
        <c:ser>
          <c:idx val="1"/>
          <c:order val="1"/>
          <c:tx>
            <c:strRef>
              <c:f>'TRASLADOS CANT'!$A$12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CANT'!$B$10:$F$10</c:f>
              <c:strCache>
                <c:ptCount val="5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</c:strCache>
            </c:strRef>
          </c:cat>
          <c:val>
            <c:numRef>
              <c:f>'TRASLADOS CANT'!$B$12:$F$12</c:f>
              <c:numCache>
                <c:formatCode>General</c:formatCode>
                <c:ptCount val="5"/>
                <c:pt idx="0">
                  <c:v>66</c:v>
                </c:pt>
                <c:pt idx="1">
                  <c:v>53</c:v>
                </c:pt>
                <c:pt idx="2">
                  <c:v>64</c:v>
                </c:pt>
                <c:pt idx="3">
                  <c:v>54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2-40B7-9BDE-85F2C00F26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38473872"/>
        <c:axId val="1838479312"/>
        <c:axId val="0"/>
      </c:bar3DChart>
      <c:catAx>
        <c:axId val="18384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8479312"/>
        <c:crosses val="autoZero"/>
        <c:auto val="1"/>
        <c:lblAlgn val="ctr"/>
        <c:lblOffset val="100"/>
        <c:noMultiLvlLbl val="0"/>
      </c:catAx>
      <c:valAx>
        <c:axId val="1838479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847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Solicitudes</a:t>
            </a:r>
            <a:r>
              <a:rPr lang="es-CO" baseline="0"/>
              <a:t> Negadas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'TRASLADOS CANT'!$A$23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CANT'!$B$22:$F$22</c:f>
              <c:strCache>
                <c:ptCount val="5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</c:strCache>
            </c:strRef>
          </c:cat>
          <c:val>
            <c:numRef>
              <c:f>'TRASLADOS CANT'!$B$23:$F$23</c:f>
              <c:numCache>
                <c:formatCode>General</c:formatCode>
                <c:ptCount val="5"/>
                <c:pt idx="0">
                  <c:v>26</c:v>
                </c:pt>
                <c:pt idx="1">
                  <c:v>77</c:v>
                </c:pt>
                <c:pt idx="2">
                  <c:v>30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D-4917-BE98-37E0ECA75F47}"/>
            </c:ext>
          </c:extLst>
        </c:ser>
        <c:ser>
          <c:idx val="1"/>
          <c:order val="1"/>
          <c:tx>
            <c:strRef>
              <c:f>'TRASLADOS CANT'!$A$24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CANT'!$B$22:$F$22</c:f>
              <c:strCache>
                <c:ptCount val="5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</c:strCache>
            </c:strRef>
          </c:cat>
          <c:val>
            <c:numRef>
              <c:f>'TRASLADOS CANT'!$B$24:$F$24</c:f>
              <c:numCache>
                <c:formatCode>General</c:formatCode>
                <c:ptCount val="5"/>
                <c:pt idx="0">
                  <c:v>81</c:v>
                </c:pt>
                <c:pt idx="1">
                  <c:v>78</c:v>
                </c:pt>
                <c:pt idx="2">
                  <c:v>137</c:v>
                </c:pt>
                <c:pt idx="3">
                  <c:v>100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D-4917-BE98-37E0ECA75F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38476592"/>
        <c:axId val="1838478768"/>
        <c:axId val="0"/>
      </c:bar3DChart>
      <c:catAx>
        <c:axId val="183847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8478768"/>
        <c:crosses val="autoZero"/>
        <c:auto val="1"/>
        <c:lblAlgn val="ctr"/>
        <c:lblOffset val="100"/>
        <c:noMultiLvlLbl val="0"/>
      </c:catAx>
      <c:valAx>
        <c:axId val="1838478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847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9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adroTexto 5"/>
          <p:cNvSpPr txBox="1"/>
          <p:nvPr/>
        </p:nvSpPr>
        <p:spPr>
          <a:xfrm>
            <a:off x="499453" y="4852329"/>
            <a:ext cx="3336752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6B6B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</a:t>
            </a:r>
          </a:p>
        </p:txBody>
      </p:sp>
      <p:sp>
        <p:nvSpPr>
          <p:cNvPr id="114" name="Rectángulo 1"/>
          <p:cNvSpPr txBox="1"/>
          <p:nvPr/>
        </p:nvSpPr>
        <p:spPr>
          <a:xfrm>
            <a:off x="802354" y="5013911"/>
            <a:ext cx="333675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5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1200" dirty="0">
                <a:solidFill>
                  <a:schemeClr val="accent1">
                    <a:lumMod val="75000"/>
                  </a:schemeClr>
                </a:solidFill>
              </a:rPr>
              <a:t>INFORME DE SOLICITUDES DE ACCESO A INFORMACIÓN PÚBLICA</a:t>
            </a:r>
          </a:p>
          <a:p>
            <a:r>
              <a:rPr lang="es-CO" sz="1200" dirty="0">
                <a:solidFill>
                  <a:schemeClr val="accent1">
                    <a:lumMod val="75000"/>
                  </a:schemeClr>
                </a:solidFill>
              </a:rPr>
              <a:t>16/12/2019</a:t>
            </a:r>
            <a:endParaRPr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9889"/>
            <a:ext cx="1218946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rcRect l="16249" t="6267" r="30781" b="5332"/>
          <a:stretch>
            <a:fillRect/>
          </a:stretch>
        </p:blipFill>
        <p:spPr>
          <a:xfrm>
            <a:off x="126999" y="429889"/>
            <a:ext cx="6460070" cy="606404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uadroTexto 8"/>
          <p:cNvSpPr txBox="1"/>
          <p:nvPr/>
        </p:nvSpPr>
        <p:spPr>
          <a:xfrm>
            <a:off x="6826203" y="429889"/>
            <a:ext cx="5124123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>
                <a:solidFill>
                  <a:schemeClr val="tx1"/>
                </a:solidFill>
              </a:rPr>
              <a:t>MONITOREO DEL ACCESO A LA INFORMACIÓN PÚBLICA </a:t>
            </a:r>
          </a:p>
        </p:txBody>
      </p:sp>
      <p:sp>
        <p:nvSpPr>
          <p:cNvPr id="145" name="Conector recto 9"/>
          <p:cNvSpPr/>
          <p:nvPr/>
        </p:nvSpPr>
        <p:spPr>
          <a:xfrm>
            <a:off x="6999102" y="2984433"/>
            <a:ext cx="4778324" cy="1"/>
          </a:xfrm>
          <a:prstGeom prst="line">
            <a:avLst/>
          </a:prstGeom>
          <a:ln w="19050">
            <a:solidFill>
              <a:srgbClr val="00E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2"/>
          <p:cNvSpPr txBox="1"/>
          <p:nvPr/>
        </p:nvSpPr>
        <p:spPr>
          <a:xfrm>
            <a:off x="141513" y="292770"/>
            <a:ext cx="803365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/>
              <a:t>Introducción</a:t>
            </a:r>
          </a:p>
          <a:p>
            <a:r>
              <a:rPr dirty="0"/>
              <a:t> </a:t>
            </a:r>
          </a:p>
        </p:txBody>
      </p:sp>
      <p:sp>
        <p:nvSpPr>
          <p:cNvPr id="125" name="CuadroTexto 5"/>
          <p:cNvSpPr txBox="1"/>
          <p:nvPr/>
        </p:nvSpPr>
        <p:spPr>
          <a:xfrm>
            <a:off x="1136562" y="1669756"/>
            <a:ext cx="573232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7" name="Rectángulo 10"/>
          <p:cNvSpPr txBox="1"/>
          <p:nvPr/>
        </p:nvSpPr>
        <p:spPr>
          <a:xfrm>
            <a:off x="555171" y="2192976"/>
            <a:ext cx="10722429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CO" sz="2800" b="0" dirty="0">
                <a:solidFill>
                  <a:schemeClr val="tx1"/>
                </a:solidFill>
              </a:rPr>
              <a:t>Este informe corresponde al Monitoreo de Acceso a la Información Pública, del período comprendido entre el 01 de Julio al 30 de Noviembre 2019, respecto a las variables de número de solicitudes recibidas, número de traslados a otra Institución, tiempo de respuesta y número de solicitudes en las que se negó el acceso a la información.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2"/>
          <p:cNvSpPr txBox="1"/>
          <p:nvPr/>
        </p:nvSpPr>
        <p:spPr>
          <a:xfrm>
            <a:off x="93008" y="363038"/>
            <a:ext cx="889859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/>
              <a:t>Solicitudes de Información Recibidas</a:t>
            </a:r>
          </a:p>
        </p:txBody>
      </p:sp>
      <p:sp>
        <p:nvSpPr>
          <p:cNvPr id="125" name="CuadroTexto 5"/>
          <p:cNvSpPr txBox="1"/>
          <p:nvPr/>
        </p:nvSpPr>
        <p:spPr>
          <a:xfrm>
            <a:off x="1136562" y="1669756"/>
            <a:ext cx="573232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127" name="Rectángulo 7"/>
          <p:cNvSpPr txBox="1"/>
          <p:nvPr/>
        </p:nvSpPr>
        <p:spPr>
          <a:xfrm>
            <a:off x="256295" y="1773569"/>
            <a:ext cx="5024185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CO" b="0" dirty="0">
                <a:solidFill>
                  <a:schemeClr val="tx1"/>
                </a:solidFill>
              </a:rPr>
              <a:t>De las 39. 456 Peticiones recibidas en el período comprendido del 01 de Julio al 30 de Noviembre de 2019, el 53% corresponde a solicitud de información, el 13% a solicitud de certificación  y el 7% a copia de documentos.</a:t>
            </a:r>
          </a:p>
          <a:p>
            <a:pPr algn="just"/>
            <a:endParaRPr lang="es-CO" b="0" dirty="0">
              <a:solidFill>
                <a:schemeClr val="tx1"/>
              </a:solidFill>
            </a:endParaRPr>
          </a:p>
          <a:p>
            <a:pPr algn="just"/>
            <a:r>
              <a:rPr lang="es-CO" b="0" dirty="0">
                <a:solidFill>
                  <a:schemeClr val="tx1"/>
                </a:solidFill>
              </a:rPr>
              <a:t>El 27% restante a otras causales.</a:t>
            </a:r>
            <a:endParaRPr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7985"/>
              </p:ext>
            </p:extLst>
          </p:nvPr>
        </p:nvGraphicFramePr>
        <p:xfrm>
          <a:off x="256295" y="4632961"/>
          <a:ext cx="4529058" cy="777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87">
                <a:tc>
                  <a:txBody>
                    <a:bodyPr/>
                    <a:lstStyle/>
                    <a:p>
                      <a:pPr algn="l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SOLICITUD DE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20.774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87">
                <a:tc>
                  <a:txBody>
                    <a:bodyPr/>
                    <a:lstStyle/>
                    <a:p>
                      <a:pPr algn="l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SOLICITUD DE CERTIFICACIÓN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87">
                <a:tc>
                  <a:txBody>
                    <a:bodyPr/>
                    <a:lstStyle/>
                    <a:p>
                      <a:pPr algn="l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COPIA DE DOCUMENTOS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2.885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009299"/>
              </p:ext>
            </p:extLst>
          </p:nvPr>
        </p:nvGraphicFramePr>
        <p:xfrm>
          <a:off x="5827258" y="1919325"/>
          <a:ext cx="6016399" cy="365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44356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adroTexto 3"/>
          <p:cNvSpPr txBox="1"/>
          <p:nvPr/>
        </p:nvSpPr>
        <p:spPr>
          <a:xfrm>
            <a:off x="154713" y="350788"/>
            <a:ext cx="1152204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 sz="5000" b="1">
                <a:solidFill>
                  <a:srgbClr val="6FC7D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600" dirty="0">
                <a:solidFill>
                  <a:schemeClr val="bg1"/>
                </a:solidFill>
              </a:rPr>
              <a:t>Solicitudes </a:t>
            </a:r>
            <a:r>
              <a:rPr lang="en-US" sz="3600" dirty="0" err="1">
                <a:solidFill>
                  <a:schemeClr val="bg1"/>
                </a:solidFill>
              </a:rPr>
              <a:t>trasladadas</a:t>
            </a:r>
            <a:r>
              <a:rPr lang="en-US" sz="3600" dirty="0">
                <a:solidFill>
                  <a:schemeClr val="bg1"/>
                </a:solidFill>
              </a:rPr>
              <a:t> a </a:t>
            </a:r>
            <a:r>
              <a:rPr lang="en-US" sz="3600" dirty="0" err="1">
                <a:solidFill>
                  <a:schemeClr val="bg1"/>
                </a:solidFill>
              </a:rPr>
              <a:t>otras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Instituciones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9" name="Rectángulo 7"/>
          <p:cNvSpPr txBox="1"/>
          <p:nvPr/>
        </p:nvSpPr>
        <p:spPr>
          <a:xfrm>
            <a:off x="154713" y="2191423"/>
            <a:ext cx="5871092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CO" b="0" dirty="0">
                <a:solidFill>
                  <a:schemeClr val="tx1"/>
                </a:solidFill>
              </a:rPr>
              <a:t>Durante el período comprendido del 01 de Julio al 30 de Noviembre de 2019</a:t>
            </a:r>
            <a:r>
              <a:rPr lang="es-ES" b="0" dirty="0">
                <a:solidFill>
                  <a:schemeClr val="tx1"/>
                </a:solidFill>
              </a:rPr>
              <a:t>, </a:t>
            </a:r>
            <a:r>
              <a:rPr lang="es-CO" b="0" dirty="0">
                <a:solidFill>
                  <a:schemeClr val="tx1"/>
                </a:solidFill>
              </a:rPr>
              <a:t>462 solicitudes fueron trasladadas a otras Instituciones en razón a que la </a:t>
            </a:r>
            <a:r>
              <a:rPr lang="es-ES" b="0" dirty="0">
                <a:solidFill>
                  <a:schemeClr val="tx1"/>
                </a:solidFill>
              </a:rPr>
              <a:t>Fiscalía General de la Nación no era la Entidad competente para dar respuesta de fondo. </a:t>
            </a:r>
          </a:p>
          <a:p>
            <a:pPr algn="just"/>
            <a:endParaRPr lang="es-ES" b="0" dirty="0">
              <a:solidFill>
                <a:schemeClr val="tx1"/>
              </a:solidFill>
            </a:endParaRPr>
          </a:p>
          <a:p>
            <a:pPr algn="just"/>
            <a:r>
              <a:rPr lang="es-ES" b="0" dirty="0">
                <a:solidFill>
                  <a:schemeClr val="tx1"/>
                </a:solidFill>
              </a:rPr>
              <a:t>Estas solicitudes fueron remitidas a: Rama Judicial, ICBF, Defensoría del Pueblo, Ejército Nacional,  Comisarías de Familia, Policía Nacional, Cancillería, Consultorios Jurídicos, entre otros.</a:t>
            </a:r>
            <a:endParaRPr lang="es-CO" b="0" dirty="0">
              <a:solidFill>
                <a:schemeClr val="tx1"/>
              </a:solidFill>
            </a:endParaRPr>
          </a:p>
          <a:p>
            <a:pPr algn="just"/>
            <a:endParaRPr lang="es-CO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534678"/>
              </p:ext>
            </p:extLst>
          </p:nvPr>
        </p:nvGraphicFramePr>
        <p:xfrm>
          <a:off x="6228414" y="1958961"/>
          <a:ext cx="5767967" cy="455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ángulo 7"/>
          <p:cNvSpPr txBox="1"/>
          <p:nvPr/>
        </p:nvSpPr>
        <p:spPr>
          <a:xfrm>
            <a:off x="156995" y="2382410"/>
            <a:ext cx="5042802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ES" sz="2400" b="0" dirty="0">
                <a:solidFill>
                  <a:schemeClr val="tx1"/>
                </a:solidFill>
              </a:rPr>
              <a:t>Para el </a:t>
            </a:r>
            <a:r>
              <a:rPr lang="es-CO" sz="2400" b="0" dirty="0">
                <a:solidFill>
                  <a:schemeClr val="tx1"/>
                </a:solidFill>
              </a:rPr>
              <a:t>período comprendido del 01 de Julio al 30 de Noviembre de 2019</a:t>
            </a:r>
            <a:r>
              <a:rPr lang="es-ES" sz="2400" b="0" dirty="0">
                <a:solidFill>
                  <a:schemeClr val="tx1"/>
                </a:solidFill>
              </a:rPr>
              <a:t> se negaron 599 solicitudes de información y copias, 163 del Nivel Central y 436 de las Direcciones Seccionales.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156995" y="408005"/>
            <a:ext cx="1140298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 sz="5000" b="1">
                <a:solidFill>
                  <a:srgbClr val="6FC7D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800" dirty="0">
                <a:solidFill>
                  <a:schemeClr val="bg1"/>
                </a:solidFill>
              </a:rPr>
              <a:t>Solicitudes en las que se negó el acceso a la Información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019041"/>
              </p:ext>
            </p:extLst>
          </p:nvPr>
        </p:nvGraphicFramePr>
        <p:xfrm>
          <a:off x="5527343" y="1916124"/>
          <a:ext cx="6441743" cy="387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81970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286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Aydee Lorena Galindo Orozco</dc:creator>
  <cp:lastModifiedBy>Jose Luis Carreño Santoyo</cp:lastModifiedBy>
  <cp:revision>67</cp:revision>
  <dcterms:modified xsi:type="dcterms:W3CDTF">2019-12-16T17:46:32Z</dcterms:modified>
</cp:coreProperties>
</file>