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85" r:id="rId16"/>
    <p:sldId id="274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68"/>
    <a:srgbClr val="3A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FAD7C-CDD7-404B-9603-1DC6AA336554}" v="7" dt="2024-04-10T16:01:2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7"/>
    <p:restoredTop sz="94742"/>
  </p:normalViewPr>
  <p:slideViewPr>
    <p:cSldViewPr snapToGrid="0">
      <p:cViewPr varScale="1">
        <p:scale>
          <a:sx n="69" d="100"/>
          <a:sy n="69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2024%20-%20TRIMESTRE%20II%202024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2024%20-%20TRIMESTRE%20II%202024%20PQRS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2024%20-%20TRIMESTRE%20II%202024%20PQR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TIPO DE SOLICITUDES II TRIM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'[ARCHIVO DE TRABAJO CONSOLIDADO TRIMESTRE I 2024 - TRIMESTRE II 2024 PQRS.xlsx]GENERAL'!$S$5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419-42E3-836A-61B75E6E328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19-42E3-836A-61B75E6E328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419-42E3-836A-61B75E6E328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419-42E3-836A-61B75E6E3285}"/>
              </c:ext>
            </c:extLst>
          </c:dPt>
          <c:dLbls>
            <c:delete val="1"/>
          </c:dLbls>
          <c:cat>
            <c:strRef>
              <c:f>'[ARCHIVO DE TRABAJO CONSOLIDADO TRIMESTRE I 2024 - TRIMESTRE II 2024 PQRS.xlsx]GENERAL'!$K$6:$K$9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'[ARCHIVO DE TRABAJO CONSOLIDADO TRIMESTRE I 2024 - TRIMESTRE II 2024 PQRS.xlsx]GENERAL'!$S$6:$S$9</c:f>
              <c:numCache>
                <c:formatCode>#,##0</c:formatCode>
                <c:ptCount val="4"/>
                <c:pt idx="0">
                  <c:v>51263</c:v>
                </c:pt>
                <c:pt idx="1">
                  <c:v>503</c:v>
                </c:pt>
                <c:pt idx="2">
                  <c:v>249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19-42E3-836A-61B75E6E32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PARTICIPACION </a:t>
            </a:r>
            <a:r>
              <a:rPr lang="es-CO" dirty="0" smtClean="0"/>
              <a:t>POR </a:t>
            </a:r>
            <a:r>
              <a:rPr lang="es-CO" dirty="0"/>
              <a:t>CANAL TRIM II 2024</a:t>
            </a:r>
          </a:p>
        </c:rich>
      </c:tx>
      <c:layout>
        <c:manualLayout>
          <c:xMode val="edge"/>
          <c:yMode val="edge"/>
          <c:x val="0.14498856849564709"/>
          <c:y val="9.47689292230315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'[ARCHIVO DE TRABAJO CONSOLIDADO TRIMESTRE I 2024 - TRIMESTRE II 2024 PQRS.xlsx]CANALES'!$P$73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56C5-4E73-B0AB-FAED27DB5A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DA4-47DE-8D44-A0C09035FF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6C5-4E73-B0AB-FAED27DB5A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6C5-4E73-B0AB-FAED27DB5A4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6C5-4E73-B0AB-FAED27DB5A4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56C5-4E73-B0AB-FAED27DB5A46}"/>
              </c:ext>
            </c:extLst>
          </c:dPt>
          <c:cat>
            <c:strRef>
              <c:f>'[ARCHIVO DE TRABAJO CONSOLIDADO TRIMESTRE I 2024 - TRIMESTRE II 2024 PQRS.xlsx]CANALES'!$N$74:$N$79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 </c:v>
                </c:pt>
                <c:pt idx="3">
                  <c:v>BUZÓN DE SUGERENCIAS </c:v>
                </c:pt>
                <c:pt idx="4">
                  <c:v>CORREO ELECTRÓNICO</c:v>
                </c:pt>
                <c:pt idx="5">
                  <c:v>VIRTUAL</c:v>
                </c:pt>
              </c:strCache>
            </c:strRef>
          </c:cat>
          <c:val>
            <c:numRef>
              <c:f>'[ARCHIVO DE TRABAJO CONSOLIDADO TRIMESTRE I 2024 - TRIMESTRE II 2024 PQRS.xlsx]CANALES'!$P$74:$P$79</c:f>
              <c:numCache>
                <c:formatCode>#,##0</c:formatCode>
                <c:ptCount val="6"/>
                <c:pt idx="0">
                  <c:v>711</c:v>
                </c:pt>
                <c:pt idx="1">
                  <c:v>6437</c:v>
                </c:pt>
                <c:pt idx="2">
                  <c:v>9</c:v>
                </c:pt>
                <c:pt idx="3">
                  <c:v>35</c:v>
                </c:pt>
                <c:pt idx="4">
                  <c:v>23950</c:v>
                </c:pt>
                <c:pt idx="5">
                  <c:v>21558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C5-4E73-B0AB-FAED27DB5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'[ARCHIVO DE TRABAJO CONSOLIDADO TRIMESTRE I 2024 - TRIMESTRE II 2024 PQRS.xlsx]CANALES'!$O$73</c15:sqref>
                        </c15:formulaRef>
                      </c:ext>
                    </c:extLst>
                    <c:strCache>
                      <c:ptCount val="1"/>
                      <c:pt idx="0">
                        <c:v>TRIM 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7-56C5-4E73-B0AB-FAED27DB5A46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9-56C5-4E73-B0AB-FAED27DB5A46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B-56C5-4E73-B0AB-FAED27DB5A46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D-56C5-4E73-B0AB-FAED27DB5A46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F-56C5-4E73-B0AB-FAED27DB5A46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1-56C5-4E73-B0AB-FAED27DB5A4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'[ARCHIVO DE TRABAJO CONSOLIDADO TRIMESTRE I 2024 - TRIMESTRE II 2024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 </c:v>
                      </c:pt>
                      <c:pt idx="3">
                        <c:v>BUZÓN DE SUGERENCIAS </c:v>
                      </c:pt>
                      <c:pt idx="4">
                        <c:v>CORREO ELECTRÓNICO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'[ARCHIVO DE TRABAJO CONSOLIDADO TRIMESTRE I 2024 - TRIMESTRE II 2024 PQRS.xlsx]CANALES'!$O$74:$O$79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739</c:v>
                      </c:pt>
                      <c:pt idx="1">
                        <c:v>7439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19827</c:v>
                      </c:pt>
                      <c:pt idx="5">
                        <c:v>22166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56C5-4E73-B0AB-FAED27DB5A46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2024 - TRIMESTRE II 2024 PQRS.xlsx]CANALES'!$Q$73</c15:sqref>
                        </c15:formulaRef>
                      </c:ext>
                    </c:extLst>
                    <c:strCache>
                      <c:ptCount val="1"/>
                      <c:pt idx="0">
                        <c:v>TRIM I + TRIM II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9-6DA4-47DE-8D44-A0C09035FF3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B-6DA4-47DE-8D44-A0C09035FF31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D-6DA4-47DE-8D44-A0C09035FF31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F-6DA4-47DE-8D44-A0C09035FF31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21-6DA4-47DE-8D44-A0C09035FF31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23-6DA4-47DE-8D44-A0C09035FF31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2024 - TRIMESTRE II 2024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 </c:v>
                      </c:pt>
                      <c:pt idx="3">
                        <c:v>BUZÓN DE SUGERENCIAS </c:v>
                      </c:pt>
                      <c:pt idx="4">
                        <c:v>CORREO ELECTRÓNICO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2024 - TRIMESTRE II 2024 PQRS.xlsx]CANALES'!$Q$74:$Q$79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1450</c:v>
                      </c:pt>
                      <c:pt idx="1">
                        <c:v>13876</c:v>
                      </c:pt>
                      <c:pt idx="2">
                        <c:v>16</c:v>
                      </c:pt>
                      <c:pt idx="3">
                        <c:v>40</c:v>
                      </c:pt>
                      <c:pt idx="4">
                        <c:v>43777</c:v>
                      </c:pt>
                      <c:pt idx="5">
                        <c:v>43724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6C5-4E73-B0AB-FAED27DB5A46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9744138883936E-2"/>
          <c:y val="0.90097020002213757"/>
          <c:w val="0.96820011474125478"/>
          <c:h val="8.00760141332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PETICIONES, QUEJAS, RECLAMOS, SUGERENCIAS  2024 I TRIM  VS II TRIM 2024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PQRS.xlsx]GENERAL'!$K$6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PQRS.xlsx]GENERAL'!$L$6:$N$6,'[ARCHIVO DE TRABAJO CONSOLIDADO TRIMESTRE I 2024 - TRIMESTRE II 2024 PQRS.xlsx]GENERAL'!$P$6:$R$6</c:f>
              <c:numCache>
                <c:formatCode>#,##0</c:formatCode>
                <c:ptCount val="6"/>
                <c:pt idx="0">
                  <c:v>15662</c:v>
                </c:pt>
                <c:pt idx="1">
                  <c:v>18100</c:v>
                </c:pt>
                <c:pt idx="2">
                  <c:v>16421</c:v>
                </c:pt>
                <c:pt idx="3">
                  <c:v>20243</c:v>
                </c:pt>
                <c:pt idx="4">
                  <c:v>19047</c:v>
                </c:pt>
                <c:pt idx="5">
                  <c:v>12333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7-4B0A-B04E-F313F0F855A1}"/>
            </c:ext>
          </c:extLst>
        </c:ser>
        <c:ser>
          <c:idx val="1"/>
          <c:order val="1"/>
          <c:tx>
            <c:strRef>
              <c:f>'[ARCHIVO DE TRABAJO CONSOLIDADO TRIMESTRE I 2024 - TRIMESTRE II 2024 PQRS.xlsx]GENERAL'!$K$7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PQRS.xlsx]GENERAL'!$L$7:$N$7,'[ARCHIVO DE TRABAJO CONSOLIDADO TRIMESTRE I 2024 - TRIMESTRE II 2024 PQRS.xlsx]GENERAL'!$P$7:$R$7</c:f>
              <c:numCache>
                <c:formatCode>#,##0</c:formatCode>
                <c:ptCount val="6"/>
                <c:pt idx="0">
                  <c:v>133</c:v>
                </c:pt>
                <c:pt idx="1">
                  <c:v>212</c:v>
                </c:pt>
                <c:pt idx="2">
                  <c:v>194</c:v>
                </c:pt>
                <c:pt idx="3">
                  <c:v>42</c:v>
                </c:pt>
                <c:pt idx="4">
                  <c:v>254</c:v>
                </c:pt>
                <c:pt idx="5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7-4B0A-B04E-F313F0F855A1}"/>
            </c:ext>
          </c:extLst>
        </c:ser>
        <c:ser>
          <c:idx val="2"/>
          <c:order val="2"/>
          <c:tx>
            <c:strRef>
              <c:f>'[ARCHIVO DE TRABAJO CONSOLIDADO TRIMESTRE I 2024 - TRIMESTRE II 2024 PQRS.xlsx]GENERAL'!$K$8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PQRS.xlsx]GENERAL'!$L$8:$N$8,'[ARCHIVO DE TRABAJO CONSOLIDADO TRIMESTRE I 2024 - TRIMESTRE II 2024 PQRS.xlsx]GENERAL'!$P$8:$R$8</c:f>
              <c:numCache>
                <c:formatCode>#,##0</c:formatCode>
                <c:ptCount val="6"/>
                <c:pt idx="0">
                  <c:v>148</c:v>
                </c:pt>
                <c:pt idx="1">
                  <c:v>87</c:v>
                </c:pt>
                <c:pt idx="2">
                  <c:v>86</c:v>
                </c:pt>
                <c:pt idx="3">
                  <c:v>15</c:v>
                </c:pt>
                <c:pt idx="4">
                  <c:v>121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7-4B0A-B04E-F313F0F855A1}"/>
            </c:ext>
          </c:extLst>
        </c:ser>
        <c:ser>
          <c:idx val="3"/>
          <c:order val="3"/>
          <c:tx>
            <c:strRef>
              <c:f>'[ARCHIVO DE TRABAJO CONSOLIDADO TRIMESTRE I 2024 - TRIMESTRE II 2024 PQRS.xlsx]GENERAL'!$K$9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PQRS.xlsx]GENERAL'!$L$9:$N$9,'[ARCHIVO DE TRABAJO CONSOLIDADO TRIMESTRE I 2024 - TRIMESTRE II 2024 PQRS.xlsx]GENERAL'!$P$9:$R$9</c:f>
              <c:numCache>
                <c:formatCode>#,##0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25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7-4B0A-B04E-F313F0F855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872816"/>
        <c:axId val="300868112"/>
      </c:barChart>
      <c:catAx>
        <c:axId val="30087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68112"/>
        <c:crosses val="autoZero"/>
        <c:auto val="1"/>
        <c:lblAlgn val="ctr"/>
        <c:lblOffset val="100"/>
        <c:noMultiLvlLbl val="1"/>
      </c:catAx>
      <c:valAx>
        <c:axId val="3008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7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SOLICITUDES A LAS QUE SE LE </a:t>
            </a:r>
            <a:r>
              <a:rPr lang="es-CO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NEGÓ </a:t>
            </a: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INFORMACION SEMESTRE I 2024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 (1).xlsx]NEG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(1).xlsx]NEG X MES'!$B$55:$G$55</c:f>
              <c:numCache>
                <c:formatCode>#,##0</c:formatCode>
                <c:ptCount val="6"/>
                <c:pt idx="0">
                  <c:v>212</c:v>
                </c:pt>
                <c:pt idx="1">
                  <c:v>274</c:v>
                </c:pt>
                <c:pt idx="2">
                  <c:v>239</c:v>
                </c:pt>
                <c:pt idx="3">
                  <c:v>237</c:v>
                </c:pt>
                <c:pt idx="4">
                  <c:v>181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3-4192-A41F-0D2D7A24B74A}"/>
            </c:ext>
          </c:extLst>
        </c:ser>
        <c:ser>
          <c:idx val="1"/>
          <c:order val="1"/>
          <c:tx>
            <c:strRef>
              <c:f>'[ARCHIVO DE TRABAJO CONSOLIDADO TRIMESTRE I 2024 - TRIMESTRE II 2024 PQRS (1).xlsx]NEG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(1).xlsx]NEG X MES'!$B$56:$G$56</c:f>
              <c:numCache>
                <c:formatCode>#,##0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3-4192-A41F-0D2D7A24B7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1041736"/>
        <c:axId val="361041344"/>
      </c:barChart>
      <c:catAx>
        <c:axId val="361041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61041344"/>
        <c:crosses val="autoZero"/>
        <c:auto val="1"/>
        <c:lblAlgn val="ctr"/>
        <c:lblOffset val="100"/>
        <c:noMultiLvlLbl val="1"/>
      </c:catAx>
      <c:valAx>
        <c:axId val="36104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6104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SOLUCITUDES TRASLADADAS A OTRAS </a:t>
            </a:r>
            <a:r>
              <a:rPr lang="es-CO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INSTITUCIONES</a:t>
            </a:r>
            <a:r>
              <a:rPr lang="es-CO" sz="1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SEMESTRE I 2024</a:t>
            </a:r>
            <a:endParaRPr lang="es-C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 (1).xlsx]TRASLADOS CANT'!$A$10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(1).xlsx]TRASLADOS CANT'!$B$9:$G$9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(1).xlsx]TRASLADOS CANT'!$B$10:$G$10</c:f>
              <c:numCache>
                <c:formatCode>General</c:formatCode>
                <c:ptCount val="6"/>
                <c:pt idx="0">
                  <c:v>104</c:v>
                </c:pt>
                <c:pt idx="1">
                  <c:v>122</c:v>
                </c:pt>
                <c:pt idx="2">
                  <c:v>84</c:v>
                </c:pt>
                <c:pt idx="3">
                  <c:v>76</c:v>
                </c:pt>
                <c:pt idx="4">
                  <c:v>83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0-402C-A048-B845C0C6D3F6}"/>
            </c:ext>
          </c:extLst>
        </c:ser>
        <c:ser>
          <c:idx val="1"/>
          <c:order val="1"/>
          <c:tx>
            <c:strRef>
              <c:f>'[ARCHIVO DE TRABAJO CONSOLIDADO TRIMESTRE I 2024 - TRIMESTRE II 2024 PQRS (1).xlsx]TRASLADOS CANT'!$A$11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(1).xlsx]TRASLADOS CANT'!$B$9:$G$9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(1).xlsx]TRASLADOS CANT'!$B$11:$G$11</c:f>
              <c:numCache>
                <c:formatCode>General</c:formatCode>
                <c:ptCount val="6"/>
                <c:pt idx="0">
                  <c:v>76</c:v>
                </c:pt>
                <c:pt idx="1">
                  <c:v>76</c:v>
                </c:pt>
                <c:pt idx="2">
                  <c:v>70</c:v>
                </c:pt>
                <c:pt idx="3">
                  <c:v>70</c:v>
                </c:pt>
                <c:pt idx="4">
                  <c:v>58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0-402C-A048-B845C0C6D3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576176"/>
        <c:axId val="266576568"/>
      </c:barChart>
      <c:catAx>
        <c:axId val="2665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568"/>
        <c:crosses val="autoZero"/>
        <c:auto val="1"/>
        <c:lblAlgn val="ctr"/>
        <c:lblOffset val="100"/>
        <c:noMultiLvlLbl val="1"/>
      </c:catAx>
      <c:valAx>
        <c:axId val="26657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0.7783</cdr:x>
      <cdr:y>0.25055</cdr:y>
    </cdr:from>
    <cdr:to>
      <cdr:x>0.9695</cdr:x>
      <cdr:y>0.41351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5909B6A6-D49A-86CD-068B-4628B890860C}"/>
            </a:ext>
          </a:extLst>
        </cdr:cNvPr>
        <cdr:cNvSpPr/>
      </cdr:nvSpPr>
      <cdr:spPr>
        <a:xfrm xmlns:a="http://schemas.openxmlformats.org/drawingml/2006/main">
          <a:off x="6026124" y="882997"/>
          <a:ext cx="1480384" cy="57432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 smtClean="0"/>
            <a:t>PETICIONES99%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0.7783</cdr:x>
      <cdr:y>0.4312</cdr:y>
    </cdr:from>
    <cdr:to>
      <cdr:x>0.96328</cdr:x>
      <cdr:y>0.59417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5E33723-546D-BA2C-4A99-1CD21EF7E7EC}"/>
            </a:ext>
          </a:extLst>
        </cdr:cNvPr>
        <cdr:cNvSpPr/>
      </cdr:nvSpPr>
      <cdr:spPr>
        <a:xfrm xmlns:a="http://schemas.openxmlformats.org/drawingml/2006/main">
          <a:off x="6026124" y="1519670"/>
          <a:ext cx="1432229" cy="5743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QUEJAS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0.7783</cdr:x>
      <cdr:y>0.16301</cdr:y>
    </cdr:from>
    <cdr:to>
      <cdr:x>0.96327</cdr:x>
      <cdr:y>0.32586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570614D9-7810-03DE-CEFD-3A1B93FB49BD}"/>
            </a:ext>
          </a:extLst>
        </cdr:cNvPr>
        <cdr:cNvSpPr/>
      </cdr:nvSpPr>
      <cdr:spPr>
        <a:xfrm xmlns:a="http://schemas.openxmlformats.org/drawingml/2006/main">
          <a:off x="6026124" y="625611"/>
          <a:ext cx="1432148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 smtClean="0"/>
            <a:t>CORREO</a:t>
          </a:r>
          <a:endParaRPr lang="es-ES" b="1" dirty="0"/>
        </a:p>
        <a:p xmlns:a="http://schemas.openxmlformats.org/drawingml/2006/main">
          <a:pPr algn="ctr"/>
          <a:r>
            <a:rPr lang="es-ES" b="1" dirty="0"/>
            <a:t>45%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0.7783</cdr:x>
      <cdr:y>0.34453</cdr:y>
    </cdr:from>
    <cdr:to>
      <cdr:x>0.96327</cdr:x>
      <cdr:y>0.5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570614D9-7810-03DE-CEFD-3A1B93FB49BD}"/>
            </a:ext>
          </a:extLst>
        </cdr:cNvPr>
        <cdr:cNvSpPr/>
      </cdr:nvSpPr>
      <cdr:spPr>
        <a:xfrm xmlns:a="http://schemas.openxmlformats.org/drawingml/2006/main">
          <a:off x="6026124" y="1385120"/>
          <a:ext cx="1432148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VIRTUAL</a:t>
          </a:r>
        </a:p>
        <a:p xmlns:a="http://schemas.openxmlformats.org/drawingml/2006/main">
          <a:pPr algn="ctr"/>
          <a:r>
            <a:rPr lang="es-ES" b="1" dirty="0" smtClean="0"/>
            <a:t>41%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0.7783</cdr:x>
      <cdr:y>0.53963</cdr:y>
    </cdr:from>
    <cdr:to>
      <cdr:x>0.96327</cdr:x>
      <cdr:y>0.6951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059B7925-7833-6C88-8767-E344369091E2}"/>
            </a:ext>
          </a:extLst>
        </cdr:cNvPr>
        <cdr:cNvSpPr/>
      </cdr:nvSpPr>
      <cdr:spPr>
        <a:xfrm xmlns:a="http://schemas.openxmlformats.org/drawingml/2006/main">
          <a:off x="6026124" y="2169479"/>
          <a:ext cx="1432148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ESCRITO</a:t>
          </a:r>
        </a:p>
        <a:p xmlns:a="http://schemas.openxmlformats.org/drawingml/2006/main">
          <a:pPr algn="ctr"/>
          <a:r>
            <a:rPr lang="es-ES" b="1" dirty="0" smtClean="0"/>
            <a:t>12%</a:t>
          </a:r>
          <a:endParaRPr lang="es-CO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6CA9-95B5-42C1-AAF1-79CD520C262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A663-35D6-4CC4-BA60-EFF924F65A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48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E681-4AB2-3FB9-6085-6A531A09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BBA96-25CD-101E-A0B9-F5DD4682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20C13-311D-0896-9843-06FF960E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F7EA0-21A9-4587-A6BF-E810682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F9BFF-4E60-76FD-93A6-9A25E1F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0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7B8A4-C9BC-4E4F-9BEA-5AFD70C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83A061-93DB-27AA-AC23-91C88C3D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45216-9EAE-550B-A4CC-A1E03E29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8EAFE-0B23-2E48-D36E-6C86DD0A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6EB24-55A0-54DC-B33B-41D88CA9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0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1EDBEE-938C-C175-C386-2F79B790E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B9AD19-291B-37ED-BB3C-E832B007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2B207-C39D-6617-7622-97F9E346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2D63D-D154-5502-2555-F2DB0D66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F36D0-1CC4-010F-DE9C-5E7ECDBA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6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0D90E-788F-66E2-B9D2-54089D9B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066F1-6647-1721-9FB3-04916CA1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F0B407-D0AD-895D-4497-086079BF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FD415-5223-0016-7072-CCA5DCE4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9C690-A9F2-6F83-A300-CB2ECB3D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1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77CD-D605-9BEC-59CE-1C301406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2EC2B-4E8A-9FA7-E361-916B27EF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285EB-B8CF-FE0E-B104-819B0738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25DE8-6479-78CC-7D34-BC069DB4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92FA7-64A1-8AC0-1D18-4DA1C3A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32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66145-94E3-780D-E903-735274F1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B61D0-546A-BD38-CB20-06653A372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62FD5E-2857-1881-2873-CD3B0E025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BFDCE-6075-FC51-E886-D71B4D9B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CD9B-79F0-FE29-5629-8AD8EF5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4C749-FA73-0DD1-F935-9496589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8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F15AE-1509-8E4D-6863-717F351C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41C25-176E-1630-2EC9-7998E36A2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BF133-4937-42CD-0BF3-CE41D313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49D66C-52BF-80CD-5410-6FDA3C83E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BB3DB2-DB40-58BD-76A3-B166F3F9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FB92C0-B837-284C-3619-8511F2B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6F376A-BF83-C4C5-2207-0056A916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164381-1E64-641B-FB26-7853D3D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D77B-6768-DE9E-E421-73A6863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361D6-D143-0B7B-DD62-4BB888C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E3FC1-6FF9-F3A0-4D52-C8ECFFEC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87EB5-5A59-0E79-D182-1E8F8B7E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7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4C6934-3693-D372-636D-35832D24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2D5FD4-7D7B-DFD0-17F4-25EF57B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04118-FD9B-CA9F-7800-0635318A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76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12A8A-BCC4-A011-59AA-4B5AD0B5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635EA-0FE3-2B3B-5436-9EB7534F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20E46-4B01-89D5-64F5-F240ED027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31CA2-9643-9C9C-B0A0-A6041EC7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9630B2-5815-9F2B-26FB-E7DF2BCB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EA58B-F2D3-32E8-C622-431BE1C4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720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3EE8A-C5A9-5D35-CDC8-967FA3CD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2884D7-4114-72E5-BFC1-52C470F30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3C8F7-0AD2-0C34-87A8-D110AFED0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5969C-85F2-EFFD-1568-97599851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A6AB2-6C2E-60BF-A0D1-12D2389E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1E998-DCCE-BFCE-A99F-73080399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9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45F4D1-F93A-27BF-4153-852B4A49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9352C-0987-D4E3-01DD-79F2C93B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A03CF-0199-184E-9E93-E1DC909E5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97EE0-7CDE-0641-8671-C6544E12167C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00E5B-0BEE-51FE-C126-33BED65CF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34D5A-F23D-7986-3B85-4C33C3A2E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5629BBC-4334-E3BE-11C9-9FB267707A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CD8A2D-A6C2-46D5-9801-E109ADD34A6E}"/>
              </a:ext>
            </a:extLst>
          </p:cNvPr>
          <p:cNvSpPr txBox="1"/>
          <p:nvPr/>
        </p:nvSpPr>
        <p:spPr>
          <a:xfrm>
            <a:off x="5694389" y="5800475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DIRIGIDO A LA CIUDADANÍA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2D3A7FF7-F96D-16DF-D5AD-F9F5B8638C3E}"/>
              </a:ext>
            </a:extLst>
          </p:cNvPr>
          <p:cNvSpPr txBox="1"/>
          <p:nvPr/>
        </p:nvSpPr>
        <p:spPr>
          <a:xfrm>
            <a:off x="6430352" y="1030400"/>
            <a:ext cx="5558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INFORME TRIMESTRAL PQRS</a:t>
            </a:r>
          </a:p>
        </p:txBody>
      </p:sp>
      <p:sp>
        <p:nvSpPr>
          <p:cNvPr id="12" name="Google Shape;158;g1df068ca10e_1_182">
            <a:extLst>
              <a:ext uri="{FF2B5EF4-FFF2-40B4-BE49-F238E27FC236}">
                <a16:creationId xmlns:a16="http://schemas.microsoft.com/office/drawing/2014/main" id="{DA48E09B-599C-FB91-C0D8-652BB35049EE}"/>
              </a:ext>
            </a:extLst>
          </p:cNvPr>
          <p:cNvSpPr txBox="1"/>
          <p:nvPr/>
        </p:nvSpPr>
        <p:spPr>
          <a:xfrm>
            <a:off x="7066389" y="1525307"/>
            <a:ext cx="512561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8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</p:spTree>
    <p:extLst>
      <p:ext uri="{BB962C8B-B14F-4D97-AF65-F5344CB8AC3E}">
        <p14:creationId xmlns:p14="http://schemas.microsoft.com/office/powerpoint/2010/main" val="28411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QUEJAS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56309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94298"/>
              </p:ext>
            </p:extLst>
          </p:nvPr>
        </p:nvGraphicFramePr>
        <p:xfrm>
          <a:off x="3305520" y="1596988"/>
          <a:ext cx="8459016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5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CUERPO TÉCNICO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89822"/>
              </p:ext>
            </p:extLst>
          </p:nvPr>
        </p:nvGraphicFramePr>
        <p:xfrm>
          <a:off x="3305520" y="4250209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199BB1E1-D5BA-9C9A-0370-C528B31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731459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La </a:t>
            </a:r>
            <a:r>
              <a:rPr lang="es-ES" sz="1000" dirty="0" smtClean="0"/>
              <a:t>Queja recibida por </a:t>
            </a:r>
            <a:r>
              <a:rPr lang="es-ES" sz="1000" dirty="0"/>
              <a:t>la Dirección de Control Interno </a:t>
            </a:r>
            <a:r>
              <a:rPr lang="es-ES" sz="1000" dirty="0" smtClean="0"/>
              <a:t>fue traslada </a:t>
            </a:r>
            <a:r>
              <a:rPr lang="es-ES" sz="1000" dirty="0"/>
              <a:t>a </a:t>
            </a:r>
            <a:r>
              <a:rPr lang="es-ES" sz="1000" dirty="0" smtClean="0"/>
              <a:t>otra Dependencia.</a:t>
            </a:r>
            <a:endParaRPr lang="es-ES" sz="1000" dirty="0"/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30172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mayor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quejas por las siguientes causas: 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304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“Otras causas”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88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“trato irrespetuoso o descortés”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92101"/>
              </p:ext>
            </p:extLst>
          </p:nvPr>
        </p:nvGraphicFramePr>
        <p:xfrm>
          <a:off x="1894304" y="2122964"/>
          <a:ext cx="8035760" cy="270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13081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  <a:tr h="13081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82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9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RECLAMOS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1376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RECLAMOS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60579" y="385569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64158"/>
              </p:ext>
            </p:extLst>
          </p:nvPr>
        </p:nvGraphicFramePr>
        <p:xfrm>
          <a:off x="3305520" y="1596988"/>
          <a:ext cx="8459016" cy="211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8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5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079805"/>
                  </a:ext>
                </a:extLst>
              </a:tr>
              <a:tr h="885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INTERNACIONALES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43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 CORRUPCIÓN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007907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FINANCIERA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94997"/>
              </p:ext>
            </p:extLst>
          </p:nvPr>
        </p:nvGraphicFramePr>
        <p:xfrm>
          <a:off x="3263956" y="3850181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A1F65C0F-F54E-CBE1-DB7F-05867DE4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492"/>
            <a:ext cx="8381999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Se registran la totalidad de dependencias del nivel central que reportaron reclamos en el trimestre.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96249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RECLAMOS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mayor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por las siguientes causas: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las solicitudes”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“Inactividad procesal”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“Respuestas inoportunas”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21952"/>
              </p:ext>
            </p:extLst>
          </p:nvPr>
        </p:nvGraphicFramePr>
        <p:xfrm>
          <a:off x="1894304" y="2122964"/>
          <a:ext cx="8035760" cy="2354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RESPUESTA A LAS SOLICITUDES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INACTIVIDAD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PROCESAL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 INOPORTUNAS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LARGOS TIEMPOS DE ESPERA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CAUSAS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FÍSICAS INADECUADAS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24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- 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657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- 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de las sugerencias presentadas  fueron las siguientes: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“Mejoras de infraestructura”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e “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Incrementar la cantidad de personal para la atención”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64926"/>
              </p:ext>
            </p:extLst>
          </p:nvPr>
        </p:nvGraphicFramePr>
        <p:xfrm>
          <a:off x="1894304" y="2122964"/>
          <a:ext cx="8035760" cy="1391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CATEGORIAS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0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DE RESPUESTA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477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5125611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</a:t>
            </a:r>
            <a:r>
              <a:rPr 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RESPUESTAS *</a:t>
            </a:r>
            <a:endParaRPr 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902638" y="4223027"/>
            <a:ext cx="8035758" cy="160043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hangingPunct="0"/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  <a:sym typeface="Calibri"/>
              </a:rPr>
              <a:t>Dentro de la categoría de peticiones se encuentran las solicitudes de información, las cuales representan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Calibri"/>
              </a:rPr>
              <a:t>75%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  <a:sym typeface="Calibri"/>
              </a:rPr>
              <a:t> del total de las peticiones recibidas durante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  <a:sym typeface="Calibri"/>
              </a:rPr>
              <a:t>trimestre.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30029"/>
              </p:ext>
            </p:extLst>
          </p:nvPr>
        </p:nvGraphicFramePr>
        <p:xfrm>
          <a:off x="1912217" y="1703658"/>
          <a:ext cx="8063056" cy="2161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2775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CLASIFICACIÓN</a:t>
                      </a:r>
                      <a:endParaRPr lang="es-419" sz="12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TÉRMINO VENCIMIENTO (DIAS)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RESPONDIDAS </a:t>
                      </a:r>
                      <a:r>
                        <a:rPr lang="es-419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</a:t>
                      </a:r>
                      <a:r>
                        <a:rPr lang="es-419" sz="12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TÉRMINOS</a:t>
                      </a:r>
                      <a:endParaRPr lang="es-419" sz="12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0928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0928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0928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092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09289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09289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09289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09289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09289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1893060" y="5966247"/>
            <a:ext cx="6863014" cy="21544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*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incluyó </a:t>
            </a:r>
            <a:r>
              <a:rPr lang="es-CO" sz="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“trimestre” en reemplazo de “semestre” tal y como estaba registrado en el 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informe publicado el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12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agosto de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2024.</a:t>
            </a:r>
            <a:endParaRPr lang="es-CO" sz="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GENERALIDADES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</p:spTree>
    <p:extLst>
      <p:ext uri="{BB962C8B-B14F-4D97-AF65-F5344CB8AC3E}">
        <p14:creationId xmlns:p14="http://schemas.microsoft.com/office/powerpoint/2010/main" val="384619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A LA INFORMACIÓN PÚBLICA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640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INFORMACIÓN PÚBLICA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451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37663"/>
              </p:ext>
            </p:extLst>
          </p:nvPr>
        </p:nvGraphicFramePr>
        <p:xfrm>
          <a:off x="1288763" y="1830531"/>
          <a:ext cx="5698305" cy="1061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SOLICITUDES A LAS QUE SE LE NEGO ACCESO A LA INFORMACION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II </a:t>
                      </a: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9" name="Chart 31">
            <a:extLst>
              <a:ext uri="{FF2B5EF4-FFF2-40B4-BE49-F238E27FC236}">
                <a16:creationId xmlns:a16="http://schemas.microsoft.com/office/drawing/2014/main" id="{00000000-0008-0000-24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225687"/>
              </p:ext>
            </p:extLst>
          </p:nvPr>
        </p:nvGraphicFramePr>
        <p:xfrm>
          <a:off x="1328738" y="3140494"/>
          <a:ext cx="5658330" cy="295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6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2116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430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69135"/>
              </p:ext>
            </p:extLst>
          </p:nvPr>
        </p:nvGraphicFramePr>
        <p:xfrm>
          <a:off x="1288763" y="1830531"/>
          <a:ext cx="5698305" cy="1061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SOLICITUDES TRASLADADAS</a:t>
                      </a:r>
                      <a:r>
                        <a:rPr lang="es-419" sz="11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OTRA INSTITUCIONES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9" name="Chart 27">
            <a:extLst>
              <a:ext uri="{FF2B5EF4-FFF2-40B4-BE49-F238E27FC236}">
                <a16:creationId xmlns:a16="http://schemas.microsoft.com/office/drawing/2014/main" id="{00000000-0008-0000-2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138668"/>
              </p:ext>
            </p:extLst>
          </p:nvPr>
        </p:nvGraphicFramePr>
        <p:xfrm>
          <a:off x="1227541" y="3140496"/>
          <a:ext cx="5759527" cy="319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02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</a:t>
            </a:r>
            <a:r>
              <a:rPr lang="es-ES" sz="3200" b="1" dirty="0" smtClean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MEJORA *</a:t>
            </a:r>
            <a:endParaRPr lang="es-ES" sz="3200" b="1" dirty="0">
              <a:solidFill>
                <a:srgbClr val="141868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2073332" y="6164297"/>
            <a:ext cx="6932124" cy="21544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*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incluyó  “junio” en reemplazo de “mayo” tal y como estaba registrado en el 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informe publicado el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12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agosto de </a:t>
            </a:r>
            <a:r>
              <a:rPr lang="es-CO" sz="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2024.</a:t>
            </a:r>
            <a:endParaRPr lang="es-CO" sz="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2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- 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Desde el Grupo de Trabajo PQRS de la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Subdirección de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Gestión Documental de forma continua se brindó orientación a las dependencias del nivel central y seccional sobre los lineamientos para la correcta gestión de las PQRS en cuanto:</a:t>
            </a:r>
          </a:p>
          <a:p>
            <a:pPr algn="just"/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trimestrales que deben ser publicados en el sitio web y en la intranet.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de la correcta aplicación del procedimiento de PQRS en las dependencias del nivel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 y</a:t>
            </a:r>
            <a:r>
              <a:rPr lang="es-ES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notificaciones por aviso.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en los canales a cargo para dar respuesta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acciones de tutela interpuestas contra la Entidad o donde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vincularan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Subdirección de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Gestión Documental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Grupo de Trabajo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que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generalmente se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realizan los sábados con miras a mantener los canales de recepción al día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4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155089E3-4D85-5D51-5980-A68DA3C60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2CFCA0-405F-2BB7-E120-B26D0F629DA0}"/>
              </a:ext>
            </a:extLst>
          </p:cNvPr>
          <p:cNvSpPr txBox="1"/>
          <p:nvPr/>
        </p:nvSpPr>
        <p:spPr>
          <a:xfrm>
            <a:off x="6173137" y="5755354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NACIONAL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69938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GENERALES *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canales de recepción que se encuentran habilitados por la entidad durante el período comprendido entre el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1 de abril  y el 30 de junio del 2024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</a:t>
            </a:r>
            <a:r>
              <a:rPr lang="es-ES" sz="1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 cuenta </a:t>
            </a:r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las cifras presentadas en los diferentes ítems de PQRS y que, en las diapositivas, se identifican como CANTIDAD,  corresponden exclusivamente a las Dependencias del Nivel Central y Direcciones Seccionales que reportaron mayor número de Peticiones, Quejas, Reclamos o Sugerencias, esto es, no al universo total del período que se reportan en la siguiente diapositiva denominada RESULTADOS GENERALES ABRIL – JUNIO 2024.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1288473" y="6117109"/>
            <a:ext cx="6515405" cy="2308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* La redacción de algunas diapositivas fue ajustada con relación al informe publicado el </a:t>
            </a:r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12</a:t>
            </a:r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agosto </a:t>
            </a:r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2024.</a:t>
            </a:r>
            <a:endParaRPr lang="es-CO" sz="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1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952028"/>
            <a:ext cx="7742638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01 de abril y el 30 de junio del 2024,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48.401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PQRS.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47044"/>
              </p:ext>
            </p:extLst>
          </p:nvPr>
        </p:nvGraphicFramePr>
        <p:xfrm>
          <a:off x="1288472" y="1971675"/>
          <a:ext cx="7952509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57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601341"/>
            <a:ext cx="7742638" cy="12003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el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2024 los canales de recepción presentaron el siguiente comportamiento: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Correo electrónico 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45 %,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Canal virtual </a:t>
            </a:r>
            <a:r>
              <a:rPr lang="es-C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41</a:t>
            </a:r>
            <a:r>
              <a:rPr lang="es-CO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%,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Escrito </a:t>
            </a:r>
            <a:r>
              <a:rPr lang="es-CO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12 %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Presencial </a:t>
            </a:r>
            <a:r>
              <a:rPr lang="es-C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8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927775"/>
              </p:ext>
            </p:extLst>
          </p:nvPr>
        </p:nvGraphicFramePr>
        <p:xfrm>
          <a:off x="1288472" y="1313928"/>
          <a:ext cx="8063345" cy="402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059B7925-7833-6C88-8767-E344369091E2}"/>
              </a:ext>
            </a:extLst>
          </p:cNvPr>
          <p:cNvSpPr/>
          <p:nvPr/>
        </p:nvSpPr>
        <p:spPr>
          <a:xfrm>
            <a:off x="7598963" y="4224848"/>
            <a:ext cx="1432148" cy="625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1" dirty="0" smtClean="0"/>
              <a:t>PRESENCIAL</a:t>
            </a:r>
            <a:endParaRPr lang="es-ES" sz="1000" b="1" dirty="0"/>
          </a:p>
          <a:p>
            <a:pPr algn="ctr"/>
            <a:r>
              <a:rPr lang="es-ES" b="1" dirty="0"/>
              <a:t>2</a:t>
            </a:r>
            <a:r>
              <a:rPr lang="es-ES" b="1" dirty="0" smtClean="0"/>
              <a:t>%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66330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DERECHOS DE PETICIÓN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844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62321"/>
              </p:ext>
            </p:extLst>
          </p:nvPr>
        </p:nvGraphicFramePr>
        <p:xfrm>
          <a:off x="3305519" y="1596988"/>
          <a:ext cx="8650955" cy="259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DE INVESTIGACIÓN PARA EL DESMANTELAMIENTO DE LAS ORGANIZACIONES Y CONDUCTAS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30379"/>
              </p:ext>
            </p:extLst>
          </p:nvPr>
        </p:nvGraphicFramePr>
        <p:xfrm>
          <a:off x="3305520" y="4250209"/>
          <a:ext cx="6050354" cy="2179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3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99BB1E1-D5BA-9C9A-0370-C528B31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731459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</a:t>
            </a:r>
            <a:r>
              <a:rPr lang="es-ES" sz="1000" dirty="0" smtClean="0"/>
              <a:t>Se relacionan las diez (10) dependencias del nivel central y seccional con mayor cantidad de derechos de petición recibidos en el trimestre.</a:t>
            </a:r>
            <a:endParaRPr lang="es-ES" sz="1000" dirty="0"/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900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36.459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“Otras solicitudes”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2.480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“Prestación de un servicio”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2.474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18109"/>
              </p:ext>
            </p:extLst>
          </p:nvPr>
        </p:nvGraphicFramePr>
        <p:xfrm>
          <a:off x="1894304" y="2122964"/>
          <a:ext cx="8205660" cy="260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6520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47603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73863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OTRAS SOLICITUDES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PRESTACIÓN DE UN SERVICIO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DOCUMENTOS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 EN RELACIÓN CON LAS MATERIAS A SU CARGO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COMPARATIVO PETICIONES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1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TRIMESTRE </a:t>
            </a:r>
            <a:r>
              <a:rPr lang="es-ES" sz="16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 2024 </a:t>
            </a: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TRIMESTRE </a:t>
            </a:r>
            <a:r>
              <a:rPr lang="es-ES" sz="16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II </a:t>
            </a: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190985"/>
              </p:ext>
            </p:extLst>
          </p:nvPr>
        </p:nvGraphicFramePr>
        <p:xfrm>
          <a:off x="914399" y="1654902"/>
          <a:ext cx="10764983" cy="453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796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2011</Words>
  <Application>Microsoft Office PowerPoint</Application>
  <PresentationFormat>Panorámica</PresentationFormat>
  <Paragraphs>684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Avenir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Gil Castro</dc:creator>
  <cp:lastModifiedBy>Jairo</cp:lastModifiedBy>
  <cp:revision>45</cp:revision>
  <dcterms:created xsi:type="dcterms:W3CDTF">2024-04-09T21:23:57Z</dcterms:created>
  <dcterms:modified xsi:type="dcterms:W3CDTF">2024-10-02T18:46:49Z</dcterms:modified>
</cp:coreProperties>
</file>