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3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B7DDEB"/>
    <a:srgbClr val="2F3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/>
    <p:restoredTop sz="95380" autoAdjust="0"/>
  </p:normalViewPr>
  <p:slideViewPr>
    <p:cSldViewPr snapToGrid="0" snapToObjects="1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I%202022%20-%20TRIMESTRE%20IV%202022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79652086\Downloads\ARCHIVO%20DE%20TRABAJO%20CONSOLIDADO%20TRIMESTRE%20III%202022%20-%20TRIMESTRE%20IV%202022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I%202022%20-%20TRIMESTRE%20IV%202022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I%202022%20-%20TRIMESTRE%20IV%202022%20PQRS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79652086\Downloads\ARCHIVO%20DE%20TRABAJO%20CONSOLIDADO%20TRIMESTRE%20III%202022%20-%20TRIMESTRE%20IV%202022%20PQ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lV TRIM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GENERAL!$S$5</c:f>
              <c:strCache>
                <c:ptCount val="1"/>
                <c:pt idx="0">
                  <c:v>TRIM IV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320-46AC-8116-A4FF2AFAF05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320-46AC-8116-A4FF2AFAF05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320-46AC-8116-A4FF2AFAF05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320-46AC-8116-A4FF2AFAF05C}"/>
              </c:ext>
            </c:extLst>
          </c:dPt>
          <c:dLbls>
            <c:dLbl>
              <c:idx val="0"/>
              <c:layout>
                <c:manualLayout>
                  <c:x val="-8.3483632342567348E-3"/>
                  <c:y val="-0.248106973114847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20-46AC-8116-A4FF2AFAF05C}"/>
                </c:ext>
              </c:extLst>
            </c:dLbl>
            <c:dLbl>
              <c:idx val="1"/>
              <c:layout>
                <c:manualLayout>
                  <c:x val="-2.4092073236608134E-2"/>
                  <c:y val="9.46641129318294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20-46AC-8116-A4FF2AFAF05C}"/>
                </c:ext>
              </c:extLst>
            </c:dLbl>
            <c:dLbl>
              <c:idx val="2"/>
              <c:layout>
                <c:manualLayout>
                  <c:x val="-3.5620547431571052E-4"/>
                  <c:y val="-4.63417748457118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20-46AC-8116-A4FF2AFAF05C}"/>
                </c:ext>
              </c:extLst>
            </c:dLbl>
            <c:dLbl>
              <c:idx val="3"/>
              <c:layout>
                <c:manualLayout>
                  <c:x val="6.1643184432454479E-2"/>
                  <c:y val="1.40597290203589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20-46AC-8116-A4FF2AFAF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GENERAL!$K$6:$K$9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GENERAL!$S$6:$S$9</c:f>
              <c:numCache>
                <c:formatCode>#,##0</c:formatCode>
                <c:ptCount val="4"/>
                <c:pt idx="0">
                  <c:v>47909</c:v>
                </c:pt>
                <c:pt idx="1">
                  <c:v>440</c:v>
                </c:pt>
                <c:pt idx="2">
                  <c:v>340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20-46AC-8116-A4FF2AFAF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 IV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CANALES!$P$73</c:f>
              <c:strCache>
                <c:ptCount val="1"/>
                <c:pt idx="0">
                  <c:v>TRIM IV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EC9-46F9-A276-87EDC815EC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EC9-46F9-A276-87EDC815EC7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EC9-46F9-A276-87EDC815EC7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EC9-46F9-A276-87EDC815EC7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EC9-46F9-A276-87EDC815EC7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DEC9-46F9-A276-87EDC815EC71}"/>
              </c:ext>
            </c:extLst>
          </c:dPt>
          <c:dLbls>
            <c:dLbl>
              <c:idx val="0"/>
              <c:layout>
                <c:manualLayout>
                  <c:x val="9.7322699701097772E-3"/>
                  <c:y val="-5.75007007619193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9-46F9-A276-87EDC815EC71}"/>
                </c:ext>
              </c:extLst>
            </c:dLbl>
            <c:dLbl>
              <c:idx val="2"/>
              <c:layout>
                <c:manualLayout>
                  <c:x val="-1.9025767665931219E-2"/>
                  <c:y val="-8.14100179225169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9-46F9-A276-87EDC815EC71}"/>
                </c:ext>
              </c:extLst>
            </c:dLbl>
            <c:dLbl>
              <c:idx val="3"/>
              <c:layout>
                <c:manualLayout>
                  <c:x val="5.3167891288653187E-2"/>
                  <c:y val="-5.35823798724188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C9-46F9-A276-87EDC815EC71}"/>
                </c:ext>
              </c:extLst>
            </c:dLbl>
            <c:dLbl>
              <c:idx val="4"/>
              <c:layout>
                <c:manualLayout>
                  <c:x val="-0.11989002017421344"/>
                  <c:y val="-0.10655573393131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C9-46F9-A276-87EDC815EC71}"/>
                </c:ext>
              </c:extLst>
            </c:dLbl>
            <c:dLbl>
              <c:idx val="5"/>
              <c:layout>
                <c:manualLayout>
                  <c:x val="9.0681807447590912E-2"/>
                  <c:y val="-6.95298524577631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C9-46F9-A276-87EDC815E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CANALES!$N$74:$N$79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CANALES!$P$74:$P$79</c:f>
              <c:numCache>
                <c:formatCode>#,##0</c:formatCode>
                <c:ptCount val="6"/>
                <c:pt idx="0">
                  <c:v>566</c:v>
                </c:pt>
                <c:pt idx="1">
                  <c:v>7264</c:v>
                </c:pt>
                <c:pt idx="2">
                  <c:v>9</c:v>
                </c:pt>
                <c:pt idx="3">
                  <c:v>9</c:v>
                </c:pt>
                <c:pt idx="4">
                  <c:v>21476</c:v>
                </c:pt>
                <c:pt idx="5">
                  <c:v>19378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C9-46F9-A276-87EDC815E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CANALES!$O$73</c15:sqref>
                        </c15:formulaRef>
                      </c:ext>
                    </c:extLst>
                    <c:strCache>
                      <c:ptCount val="1"/>
                      <c:pt idx="0">
                        <c:v>TRIM IlI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E-DEC9-46F9-A276-87EDC815EC7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0-DEC9-46F9-A276-87EDC815EC71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DEC9-46F9-A276-87EDC815EC71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DEC9-46F9-A276-87EDC815EC71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6-DEC9-46F9-A276-87EDC815EC71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8-DEC9-46F9-A276-87EDC815EC7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CANALES!$O$74:$O$79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683</c:v>
                      </c:pt>
                      <c:pt idx="1">
                        <c:v>9461</c:v>
                      </c:pt>
                      <c:pt idx="2">
                        <c:v>15</c:v>
                      </c:pt>
                      <c:pt idx="3">
                        <c:v>8</c:v>
                      </c:pt>
                      <c:pt idx="4">
                        <c:v>22967</c:v>
                      </c:pt>
                      <c:pt idx="5">
                        <c:v>23274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DEC9-46F9-A276-87EDC815EC71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CANALES!$Q$73</c15:sqref>
                        </c15:formulaRef>
                      </c:ext>
                    </c:extLst>
                    <c:strCache>
                      <c:ptCount val="1"/>
                      <c:pt idx="0">
                        <c:v>TRIM III+ TRIM IV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DEC9-46F9-A276-87EDC815EC71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DEC9-46F9-A276-87EDC815EC71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EC9-46F9-A276-87EDC815EC71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EC9-46F9-A276-87EDC815EC71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DEC9-46F9-A276-87EDC815EC71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DEC9-46F9-A276-87EDC815EC71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CANALES!$Q$74:$Q$79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1249</c:v>
                      </c:pt>
                      <c:pt idx="1">
                        <c:v>16725</c:v>
                      </c:pt>
                      <c:pt idx="2">
                        <c:v>24</c:v>
                      </c:pt>
                      <c:pt idx="3">
                        <c:v>17</c:v>
                      </c:pt>
                      <c:pt idx="4">
                        <c:v>44443</c:v>
                      </c:pt>
                      <c:pt idx="5">
                        <c:v>42652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DEC9-46F9-A276-87EDC815EC71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 RECIBIDAS  TRIM III 2022 VS  TRIM IV 2022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('PET X CAUSAS'!$B$23:$D$23,'PET X CAUSAS'!$F$23:$H$23)</c:f>
              <c:numCache>
                <c:formatCode>#,##0</c:formatCode>
                <c:ptCount val="6"/>
                <c:pt idx="0">
                  <c:v>12844</c:v>
                </c:pt>
                <c:pt idx="1">
                  <c:v>14192</c:v>
                </c:pt>
                <c:pt idx="2">
                  <c:v>12717</c:v>
                </c:pt>
                <c:pt idx="3">
                  <c:v>12464</c:v>
                </c:pt>
                <c:pt idx="4">
                  <c:v>12395</c:v>
                </c:pt>
                <c:pt idx="5">
                  <c:v>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2-4DF9-9428-055C1C65B102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('PET X CAUSAS'!$B$24:$D$24,'PET X CAUSAS'!$F$24:$H$24)</c:f>
              <c:numCache>
                <c:formatCode>#,##0</c:formatCode>
                <c:ptCount val="6"/>
                <c:pt idx="0">
                  <c:v>906</c:v>
                </c:pt>
                <c:pt idx="1">
                  <c:v>904</c:v>
                </c:pt>
                <c:pt idx="2">
                  <c:v>1009</c:v>
                </c:pt>
                <c:pt idx="3">
                  <c:v>906</c:v>
                </c:pt>
                <c:pt idx="4">
                  <c:v>728</c:v>
                </c:pt>
                <c:pt idx="5">
                  <c:v>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2-4DF9-9428-055C1C65B102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('PET X CAUSAS'!$B$22:$D$22,'PET X CAUSAS'!$F$22:$H$22)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('PET X CAUSAS'!$B$25:$D$25,'PET X CAUSAS'!$F$25:$H$25)</c:f>
              <c:numCache>
                <c:formatCode>#,##0</c:formatCode>
                <c:ptCount val="6"/>
                <c:pt idx="0">
                  <c:v>777</c:v>
                </c:pt>
                <c:pt idx="1">
                  <c:v>896</c:v>
                </c:pt>
                <c:pt idx="2">
                  <c:v>918</c:v>
                </c:pt>
                <c:pt idx="3">
                  <c:v>822</c:v>
                </c:pt>
                <c:pt idx="4">
                  <c:v>638</c:v>
                </c:pt>
                <c:pt idx="5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2-4DF9-9428-055C1C65B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793353280"/>
        <c:axId val="-793357632"/>
      </c:barChart>
      <c:catAx>
        <c:axId val="-79335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93357632"/>
        <c:crosses val="autoZero"/>
        <c:auto val="1"/>
        <c:lblAlgn val="ctr"/>
        <c:lblOffset val="100"/>
        <c:noMultiLvlLbl val="1"/>
      </c:catAx>
      <c:valAx>
        <c:axId val="-79335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7933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SOLICITUDES A LAS QUE SE LE NEGO INFORMACION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MES'!$B$14:$D$14,'NEG X MES'!$F$14:$H$14)</c:f>
              <c:numCache>
                <c:formatCode>#,##0</c:formatCode>
                <c:ptCount val="6"/>
                <c:pt idx="0">
                  <c:v>118</c:v>
                </c:pt>
                <c:pt idx="1">
                  <c:v>186</c:v>
                </c:pt>
                <c:pt idx="2">
                  <c:v>187</c:v>
                </c:pt>
                <c:pt idx="3">
                  <c:v>109</c:v>
                </c:pt>
                <c:pt idx="4">
                  <c:v>142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7-48D3-80FD-5960A45B3FEA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('NEG X MES'!$B$15:$D$15,'NEG X MES'!$F$15:$H$15)</c:f>
              <c:numCache>
                <c:formatCode>#,##0</c:formatCode>
                <c:ptCount val="6"/>
                <c:pt idx="0">
                  <c:v>172</c:v>
                </c:pt>
                <c:pt idx="1">
                  <c:v>187</c:v>
                </c:pt>
                <c:pt idx="2">
                  <c:v>145</c:v>
                </c:pt>
                <c:pt idx="3">
                  <c:v>112</c:v>
                </c:pt>
                <c:pt idx="4">
                  <c:v>126</c:v>
                </c:pt>
                <c:pt idx="5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7-48D3-80FD-5960A45B3F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883674496"/>
        <c:axId val="-883662528"/>
      </c:barChart>
      <c:catAx>
        <c:axId val="-88367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62528"/>
        <c:crosses val="autoZero"/>
        <c:auto val="1"/>
        <c:lblAlgn val="ctr"/>
        <c:lblOffset val="100"/>
        <c:noMultiLvlLbl val="1"/>
      </c:catAx>
      <c:valAx>
        <c:axId val="-88366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367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TRASLADOS OTRAS ENTIDADES X MES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'TRASLADOS OTRAS ENTI X MES'!$A$17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('TRASLADOS OTRAS ENTI X MES'!$B$17:$D$17,'TRASLADOS OTRAS ENTI X MES'!$F$17:$H$17)</c:f>
              <c:numCache>
                <c:formatCode>General</c:formatCode>
                <c:ptCount val="6"/>
                <c:pt idx="0">
                  <c:v>60</c:v>
                </c:pt>
                <c:pt idx="1">
                  <c:v>88</c:v>
                </c:pt>
                <c:pt idx="2">
                  <c:v>76</c:v>
                </c:pt>
                <c:pt idx="3">
                  <c:v>41</c:v>
                </c:pt>
                <c:pt idx="4">
                  <c:v>51</c:v>
                </c:pt>
                <c:pt idx="5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59-40A4-B98B-B1BE97378CF9}"/>
            </c:ext>
          </c:extLst>
        </c:ser>
        <c:ser>
          <c:idx val="1"/>
          <c:order val="1"/>
          <c:tx>
            <c:strRef>
              <c:f>'TRASLADOS OTRAS ENTI X MES'!$A$18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('TRASLADOS OTRAS ENTI X MES'!$B$16:$D$16,'TRASLADOS OTRAS ENTI X MES'!$F$16:$H$16)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('TRASLADOS OTRAS ENTI X MES'!$B$18:$D$18,'TRASLADOS OTRAS ENTI X MES'!$F$18:$H$18)</c:f>
              <c:numCache>
                <c:formatCode>General</c:formatCode>
                <c:ptCount val="6"/>
                <c:pt idx="0">
                  <c:v>49</c:v>
                </c:pt>
                <c:pt idx="1">
                  <c:v>103</c:v>
                </c:pt>
                <c:pt idx="2">
                  <c:v>88</c:v>
                </c:pt>
                <c:pt idx="3">
                  <c:v>80</c:v>
                </c:pt>
                <c:pt idx="4">
                  <c:v>75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59-40A4-B98B-B1BE97378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888695136"/>
        <c:axId val="-888699488"/>
      </c:barChart>
      <c:catAx>
        <c:axId val="-88869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8699488"/>
        <c:crosses val="autoZero"/>
        <c:auto val="1"/>
        <c:lblAlgn val="ctr"/>
        <c:lblOffset val="100"/>
        <c:noMultiLvlLbl val="1"/>
      </c:catAx>
      <c:valAx>
        <c:axId val="-8886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8869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B0E54B6-3F1C-CE2C-0550-962459FA27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AF62BF-87B6-BC2A-0B3D-C86643B9F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461E-F730-425F-8860-9E712537EB03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8E4DF-0449-E612-6235-807B96695B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DD20C7-09C9-8DC0-74FB-A42F4C1B7E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BCD2-78FC-4F93-AFE9-9497C13A1D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7976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31/1/2023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A4900-9501-84BA-5F0D-7BF435A294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FCC2BD-53FD-2BDF-96D9-1782FC725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F24D8-058B-6635-1392-E3201D245A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B0FD3-9FFA-3BA0-B143-EE2DA6DFC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A50E78-9872-C009-D7F0-02AAC2A62F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16C55-4B8D-DF75-DE62-A1E14A050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93238-7E6C-7C59-3DFB-CF9E6A0B8C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070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023F3-9B78-C7B8-14B0-5932AC87AC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A58913-ED5B-A6C6-256C-54EFF495CB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03837-5A16-CA18-022B-493645FCA6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DFC86F-A30C-B359-3743-D7EBA32713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C1043-2CD8-7D1C-5C39-C1284EEDDB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OCTUBRE – DICIEMBRE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60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10474"/>
              </p:ext>
            </p:extLst>
          </p:nvPr>
        </p:nvGraphicFramePr>
        <p:xfrm>
          <a:off x="3691469" y="1606577"/>
          <a:ext cx="7518399" cy="20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074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660223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906141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199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DISCIPLINARIO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697546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PARA LA SEGURIDAD 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 CORRUPCIÓN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32128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1E81A3-8ADA-DB5E-378C-98D3FED8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597590" cy="365125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quejas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26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QUEJAS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fueron las siguientes: “Incumplimiento de tareas o funciones”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“Trato irrespetuoso o descortés”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Suministro de información imprecisa, incompleta y errónea”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a recibir información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64B1F3-101C-04E6-22FE-37E040825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30183"/>
              </p:ext>
            </p:extLst>
          </p:nvPr>
        </p:nvGraphicFramePr>
        <p:xfrm>
          <a:off x="1427018" y="1839767"/>
          <a:ext cx="8445647" cy="3000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1187">
                  <a:extLst>
                    <a:ext uri="{9D8B030D-6E8A-4147-A177-3AD203B41FA5}">
                      <a16:colId xmlns:a16="http://schemas.microsoft.com/office/drawing/2014/main" val="2039487779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016188638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val="1563791176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val="3124821657"/>
                    </a:ext>
                  </a:extLst>
                </a:gridCol>
                <a:gridCol w="1197016">
                  <a:extLst>
                    <a:ext uri="{9D8B030D-6E8A-4147-A177-3AD203B41FA5}">
                      <a16:colId xmlns:a16="http://schemas.microsoft.com/office/drawing/2014/main" val="254655318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CAUSAS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>
                          <a:effectLst/>
                        </a:rPr>
                        <a:t>NOVIEMBRE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>
                          <a:effectLst/>
                        </a:rPr>
                        <a:t>DICIEMBRE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>
                          <a:effectLst/>
                        </a:rPr>
                        <a:t>TOTAL TRIM IV 2022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INCUMPLIMIENTO DE TAREAS O FUNCIONES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90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87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78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255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3327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TRATO IRRESPETUOSO O DESCORTÉS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18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32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216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SUMINISTRO DE INFORMACIÓN IMPRECISA, INCOMPLETA ERRONEA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31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5008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OTRAS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26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9580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NEGACIÓN A SUMINISTRAR INFORMACIÓN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9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8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5994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NEGATIVA A RECIBIR DENUNCIA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6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0681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EXTRALIMITACIÓN DE FUNCIONES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9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6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0051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NEGACIÓN ACCESO A LA JUSTICIA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7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804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INDEBIDO ASESORAMIENTO POR PARTE DEL SERVIDOR Y/O FUNCIONARIO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5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5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053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INASISTENCIA NO JUSTIFICADA A AUDIENCIA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3866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SOLICITUD DE DÁDIVAS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36338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ACOSO LABORAL 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58143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USO INDEBIDO DE LOS BIENES DE LA ENTIDAD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2973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ACOSO SEXUAL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312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974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13714"/>
              </p:ext>
            </p:extLst>
          </p:nvPr>
        </p:nvGraphicFramePr>
        <p:xfrm>
          <a:off x="3574468" y="4110529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70844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880534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933387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DIRECCCION SECCIONAL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>
                          <a:effectLst/>
                        </a:rPr>
                        <a:t>DICIEMBRE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7BC2F2-35DD-A11C-793F-549BB3729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77918"/>
              </p:ext>
            </p:extLst>
          </p:nvPr>
        </p:nvGraphicFramePr>
        <p:xfrm>
          <a:off x="3474109" y="1580035"/>
          <a:ext cx="7565598" cy="1963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7071">
                  <a:extLst>
                    <a:ext uri="{9D8B030D-6E8A-4147-A177-3AD203B41FA5}">
                      <a16:colId xmlns:a16="http://schemas.microsoft.com/office/drawing/2014/main" val="3327329002"/>
                    </a:ext>
                  </a:extLst>
                </a:gridCol>
                <a:gridCol w="680225">
                  <a:extLst>
                    <a:ext uri="{9D8B030D-6E8A-4147-A177-3AD203B41FA5}">
                      <a16:colId xmlns:a16="http://schemas.microsoft.com/office/drawing/2014/main" val="426897308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val="1851481801"/>
                    </a:ext>
                  </a:extLst>
                </a:gridCol>
                <a:gridCol w="735981">
                  <a:extLst>
                    <a:ext uri="{9D8B030D-6E8A-4147-A177-3AD203B41FA5}">
                      <a16:colId xmlns:a16="http://schemas.microsoft.com/office/drawing/2014/main" val="1577658897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val="4087568510"/>
                    </a:ext>
                  </a:extLst>
                </a:gridCol>
              </a:tblGrid>
              <a:tr h="178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>
                          <a:effectLst/>
                        </a:rPr>
                        <a:t>DICIEMBRE</a:t>
                      </a:r>
                      <a:endParaRPr lang="es-CO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99" marR="8499" marT="8499" marB="0" anchor="ctr"/>
                </a:tc>
                <a:extLst>
                  <a:ext uri="{0D108BD9-81ED-4DB2-BD59-A6C34878D82A}">
                    <a16:rowId xmlns:a16="http://schemas.microsoft.com/office/drawing/2014/main" val="310650095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 dirty="0">
                          <a:effectLst/>
                        </a:rPr>
                        <a:t>DIRECCIÓN DE ASUNTOS JURÍDICOS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171995699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DIRECCIÓN DE PROTECCIÓN Y ASISTENCIA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4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561898978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3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610440756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DIRECCIÓN DEL CUERPO TÉCNICO DE INVESTIGACIÓN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724629044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DIRECCIÓN DE CONTROL INTERNO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583019534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u="none" strike="noStrike">
                          <a:effectLst/>
                        </a:rPr>
                        <a:t>DIRECCIÓN DE JUSTICIA TRANSICIONAL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1987885145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DIRECCIÓN ESPECIALIZADA CONTRA EL NARCOTRÁFICO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217066506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DIRECCIÓN ESPECIALIZADA CONTRA LA CORRUPCIÓN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677729299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DIRECCIÓN ESPECIALIZADA CONTRA LAS ORGANIZACIONES CRIMINALES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2345169081"/>
                  </a:ext>
                </a:extLst>
              </a:tr>
              <a:tr h="17847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>
                          <a:effectLst/>
                        </a:rPr>
                        <a:t>SUBDIRECCIÓN DE TECNOLOGÍAS DE LA INFORMACIÓN Y LAS COMUNICACIONES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>
                          <a:effectLst/>
                        </a:rPr>
                        <a:t>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99" marR="8499" marT="8499" marB="0" anchor="b"/>
                </a:tc>
                <a:extLst>
                  <a:ext uri="{0D108BD9-81ED-4DB2-BD59-A6C34878D82A}">
                    <a16:rowId xmlns:a16="http://schemas.microsoft.com/office/drawing/2014/main" val="3246700586"/>
                  </a:ext>
                </a:extLst>
              </a:tr>
            </a:tbl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FBE54-80DD-470A-3F97-5C608D32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123" y="6356350"/>
            <a:ext cx="8854068" cy="365125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reclamos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896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las siguientes: “Falta de respuesta a solicitudes”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186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“Inactividad procesal”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“Largos tiempos de espera antes de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22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“Respuestas inoportunas”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“Mala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17334"/>
              </p:ext>
            </p:extLst>
          </p:nvPr>
        </p:nvGraphicFramePr>
        <p:xfrm>
          <a:off x="1835729" y="1648692"/>
          <a:ext cx="7668489" cy="304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097588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992396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+mn-lt"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OCTUBRE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+mn-lt"/>
                        </a:rPr>
                        <a:t>TOTAL TRIM IV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FALTA DE RESPUESTA A LAS SOLICITUDES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INACTIVIDAD PROCESAL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LARGOS TIEMPOS DE ESPERA ANTES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RESPUESTAS INOPORTUNAS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MALA ATENCIÓN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SUSPENSIÓN DE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INSTALACIONES FISICAS INADECUADAS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50632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HAY ESQUEMA DE SEGUIRIDAD A TESTIGO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FALTA DE PERSONAL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11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76430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 de sugerencias  fueron las siguientes: “Otras categorías”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“Mejoras de infraestructura”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“Incrementar la cantidad de personal para la atención”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5967"/>
              </p:ext>
            </p:extLst>
          </p:nvPr>
        </p:nvGraphicFramePr>
        <p:xfrm>
          <a:off x="1824758" y="2176309"/>
          <a:ext cx="7425748" cy="1887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924577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1043484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DICIEMBRE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TOTAL TRIM IV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2281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5901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916658"/>
                  </a:ext>
                </a:extLst>
              </a:tr>
              <a:tr h="13338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343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HACER REPARACIONES LOCATIVAS EN PRESENCIA DE USUARIOS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184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 ETC)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566128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09813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CLASIFICACIÓN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809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3036"/>
              </p:ext>
            </p:extLst>
          </p:nvPr>
        </p:nvGraphicFramePr>
        <p:xfrm>
          <a:off x="1288763" y="1830531"/>
          <a:ext cx="5698305" cy="1137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ACCESO A LA 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IV TRIM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5" name="Chart 30">
            <a:extLst>
              <a:ext uri="{FF2B5EF4-FFF2-40B4-BE49-F238E27FC236}">
                <a16:creationId xmlns:a16="http://schemas.microsoft.com/office/drawing/2014/main" id="{00000000-0008-0000-2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161151"/>
              </p:ext>
            </p:extLst>
          </p:nvPr>
        </p:nvGraphicFramePr>
        <p:xfrm>
          <a:off x="1288763" y="3135584"/>
          <a:ext cx="569830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</a:t>
            </a:r>
          </a:p>
          <a:p>
            <a:pPr algn="ctr"/>
            <a:r>
              <a:rPr lang="es-419" sz="2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395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380E941-B1BB-BDD6-DA72-D82A158B4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38693"/>
              </p:ext>
            </p:extLst>
          </p:nvPr>
        </p:nvGraphicFramePr>
        <p:xfrm>
          <a:off x="1331384" y="1860444"/>
          <a:ext cx="5698305" cy="1137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1642741152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506921655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3579735711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2120044856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3587989622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51230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IV TRIM 2022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637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2250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0449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0920781"/>
                  </a:ext>
                </a:extLst>
              </a:tr>
            </a:tbl>
          </a:graphicData>
        </a:graphic>
      </p:graphicFrame>
      <p:graphicFrame>
        <p:nvGraphicFramePr>
          <p:cNvPr id="5" name="Chart 24">
            <a:extLst>
              <a:ext uri="{FF2B5EF4-FFF2-40B4-BE49-F238E27FC236}">
                <a16:creationId xmlns:a16="http://schemas.microsoft.com/office/drawing/2014/main" id="{00000000-0008-0000-22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261541"/>
              </p:ext>
            </p:extLst>
          </p:nvPr>
        </p:nvGraphicFramePr>
        <p:xfrm>
          <a:off x="1331384" y="3044283"/>
          <a:ext cx="5698305" cy="363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2022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forma continua se brindó orientación a las dependencias del nivel central y seccional sobre los lineamientos para el correcto trámite de PQRS en cuanto: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trimestrales que deben ser publicados en el sitio web.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NOVIEMBRE 2022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los servidores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allegadas por los servidores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4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a cargo del Grupo PQRS de la Subdirección de Gestión Documental, dando como resultado un canal virtual y un buzón que a la fecha de corte se encontraban al día.</a:t>
            </a: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</a:p>
          <a:p>
            <a:pPr algn="ctr"/>
            <a:r>
              <a:rPr lang="es-CO" sz="1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Grupo de Trabajo PQRS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octubre y el 31 de diciembre del 2022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aclara que las cifras presentadas en los diferentes ítems de PQRS y que en las diapositivas, se identifican como CANTIDAD,  corresponden exclusivamente a las Dependencias del Nivel Central y Direcciones Seccionales que reportaron mayor número de Peticiones, Quejas, Reclamos o Sugerencias, esto es, no al universo total de del período que se reportan en la primera diapositiva denominada RESULTADOS GENERALES OCTUBRE-DICIEMBRE DEL 2022.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entre el 01 de octubre y el 31 de diciembre del 2022,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48.702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</a:p>
        </p:txBody>
      </p:sp>
      <p:graphicFrame>
        <p:nvGraphicFramePr>
          <p:cNvPr id="6" name="Chart 6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5969282"/>
              </p:ext>
            </p:extLst>
          </p:nvPr>
        </p:nvGraphicFramePr>
        <p:xfrm>
          <a:off x="1607416" y="1547446"/>
          <a:ext cx="8104619" cy="376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19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7386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entre el 01 de octubre y el 31 de diciembre del 2022 los canales de recepción presentaron el siguiente comportamiento: Correo electrónico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44 %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Canal Virtual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40 %,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Escrito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15 % 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presencial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99633"/>
              </p:ext>
            </p:extLst>
          </p:nvPr>
        </p:nvGraphicFramePr>
        <p:xfrm>
          <a:off x="1607417" y="1500554"/>
          <a:ext cx="8193808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2022</a:t>
            </a: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02919"/>
              </p:ext>
            </p:extLst>
          </p:nvPr>
        </p:nvGraphicFramePr>
        <p:xfrm>
          <a:off x="3305520" y="1596988"/>
          <a:ext cx="845901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9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NIVEL CENTRAL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APOYO A LA COMISIÓN DE CARRERA ESPECIAL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APOYO A LA INVESTIGACIÓN Y ANÁLISIS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567612"/>
              </p:ext>
            </p:extLst>
          </p:nvPr>
        </p:nvGraphicFramePr>
        <p:xfrm>
          <a:off x="3305519" y="4267534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SECCIONAL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OCTUBRE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NOVIEMBRE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DICEMBRE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TOTAL TRIM IV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 DE 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0A9722-57BF-EC3F-3F0A-B8FB9B82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7424" y="6510967"/>
            <a:ext cx="9143999" cy="347033"/>
          </a:xfrm>
        </p:spPr>
        <p:txBody>
          <a:bodyPr/>
          <a:lstStyle/>
          <a:p>
            <a:r>
              <a:rPr lang="es-ES" dirty="0"/>
              <a:t>Nota: Se registran las 10 dependencias del nivel central y seccional que presentaron mayor número de peticiones durante el trimestre.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3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</a:t>
            </a:r>
          </a:p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OCTUBRE – DICIEMBRE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34.330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“Prestación 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3.124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2.177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“Copia de documentos”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1.910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“Peticiones entre autoridades”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1.569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4BC5FD2-7ED9-444D-8BF6-ACC3BE1CB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92926"/>
              </p:ext>
            </p:extLst>
          </p:nvPr>
        </p:nvGraphicFramePr>
        <p:xfrm>
          <a:off x="1894304" y="2122965"/>
          <a:ext cx="8035760" cy="280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OCTUBRE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NOVIEMBRE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DICIEMBRE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TOTAL TRIM IV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 SOLICITUD DE INFORMACIÓN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12.464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12.395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9.471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34.330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PRESTACIÓN DE UN SERVICIO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934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1.001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1.189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3.124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 dirty="0">
                          <a:effectLst/>
                        </a:rPr>
                        <a:t>SOLICITUD DE CERTIFICACIÓN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906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728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543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2.177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COPIA DE DOCUMENTOS 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822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638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450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1.910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PETICIONES ENTRE AUTORIDADES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565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544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460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1.569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OTRAS SOLICITUDES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466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375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505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1.346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INTERVENCIÓN DE UNA ENTIDAD O FUNCIONARIO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540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422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304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1.266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RECONOCIMIENTO DE UN DERECHO 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243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267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453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963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SOLICITUD SUSPENCIÓN DE INVESTIGACIÓN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141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156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92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389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u="none" strike="noStrike">
                          <a:effectLst/>
                        </a:rPr>
                        <a:t>CONSULTAS EN RELACIÓN CON LAS MATERIAS A SU CARGO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163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88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127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378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68326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RESOLUCIÓN SITUACIÓN JURÍDICA 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162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126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78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366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3834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INTERPONER RECURSOS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25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59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14868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u="none" strike="noStrike">
                          <a:effectLst/>
                        </a:rPr>
                        <a:t>INFORMES A CONGRESISTAS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15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effectLst/>
                        </a:rPr>
                        <a:t>5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31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43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8" y="704435"/>
            <a:ext cx="848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COMPARATIVO PETICIONES TRIM III 2022 – TRIM IV 2022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13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081942"/>
              </p:ext>
            </p:extLst>
          </p:nvPr>
        </p:nvGraphicFramePr>
        <p:xfrm>
          <a:off x="1430214" y="1570892"/>
          <a:ext cx="8663355" cy="424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490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</TotalTime>
  <Words>2122</Words>
  <Application>Microsoft Office PowerPoint</Application>
  <PresentationFormat>Panorámica</PresentationFormat>
  <Paragraphs>754</Paragraphs>
  <Slides>27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Jose Luis Carreño Santoyo</cp:lastModifiedBy>
  <cp:revision>419</cp:revision>
  <dcterms:created xsi:type="dcterms:W3CDTF">2020-02-19T16:39:42Z</dcterms:created>
  <dcterms:modified xsi:type="dcterms:W3CDTF">2023-01-31T18:49:30Z</dcterms:modified>
</cp:coreProperties>
</file>