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3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7DDEB"/>
    <a:srgbClr val="2F3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5380" autoAdjust="0"/>
  </p:normalViewPr>
  <p:slideViewPr>
    <p:cSldViewPr snapToGrid="0" snapToObjects="1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V%202022-%20TRIMESTRE%20I%202023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V%202022-%20TRIMESTRE%20I%202023%20PQ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V%202022-%20TRIMESTRE%20I%202023%20PQ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V%202022-%20TRIMESTRE%20I%202023%20PQ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V%202022-%20TRIMESTRE%20I%202023%20PQ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PQRS - l TRIMESTRE 2023</a:t>
            </a:r>
          </a:p>
        </c:rich>
      </c:tx>
      <c:layout>
        <c:manualLayout>
          <c:xMode val="edge"/>
          <c:yMode val="edge"/>
          <c:x val="0.296912373678430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333498432479113E-2"/>
          <c:y val="0.18911519331388849"/>
          <c:w val="0.84143562496794022"/>
          <c:h val="0.6473453338642926"/>
        </c:manualLayout>
      </c:layout>
      <c:pie3DChart>
        <c:varyColors val="1"/>
        <c:ser>
          <c:idx val="0"/>
          <c:order val="0"/>
          <c:tx>
            <c:strRef>
              <c:f>GENERAL!$S$5</c:f>
              <c:strCache>
                <c:ptCount val="1"/>
                <c:pt idx="0">
                  <c:v>TRIM 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F7-470E-A897-41BFC3C9F96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F7-470E-A897-41BFC3C9F96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F7-470E-A897-41BFC3C9F96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F7-470E-A897-41BFC3C9F96D}"/>
              </c:ext>
            </c:extLst>
          </c:dPt>
          <c:dLbls>
            <c:delete val="1"/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GENERAL!$S$6:$S$9</c:f>
              <c:numCache>
                <c:formatCode>#,##0</c:formatCode>
                <c:ptCount val="4"/>
                <c:pt idx="0">
                  <c:v>46387</c:v>
                </c:pt>
                <c:pt idx="1">
                  <c:v>430</c:v>
                </c:pt>
                <c:pt idx="2">
                  <c:v>327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2F7-470E-A897-41BFC3C9F9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PARTICIPACION X CANAL TRIM I 2023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7.3273379590225368E-2"/>
          <c:y val="0.20548106486689161"/>
          <c:w val="0.64332744307713796"/>
          <c:h val="0.71911736032995877"/>
        </c:manualLayout>
      </c:layout>
      <c:pie3DChart>
        <c:varyColors val="1"/>
        <c:ser>
          <c:idx val="1"/>
          <c:order val="1"/>
          <c:tx>
            <c:strRef>
              <c:f>CANALES!$P$73</c:f>
              <c:strCache>
                <c:ptCount val="1"/>
                <c:pt idx="0">
                  <c:v>Suma de TRIM 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3E8-4631-A833-9ACB7685B5A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93E8-4631-A833-9ACB7685B5A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E8-4631-A833-9ACB7685B5A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3E8-4631-A833-9ACB7685B5A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E8-4631-A833-9ACB7685B5A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3E8-4631-A833-9ACB7685B5AB}"/>
              </c:ext>
            </c:extLst>
          </c:dPt>
          <c:dLbls>
            <c:dLbl>
              <c:idx val="0"/>
              <c:layout>
                <c:manualLayout>
                  <c:x val="-5.7672818303772799E-3"/>
                  <c:y val="6.25276867407047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E8-4631-A833-9ACB7685B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323929484312973E-2"/>
                  <c:y val="5.96102191578190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3E8-4631-A833-9ACB7685B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E8-4631-A833-9ACB7685B5A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E8-4631-A833-9ACB7685B5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3383960180663251"/>
                  <c:y val="-0.158875848050320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E8-4631-A833-9ACB7685B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478068805126993"/>
                  <c:y val="-1.7209884154314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E8-4631-A833-9ACB7685B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CANALES!$N$74:$N$79</c:f>
              <c:strCache>
                <c:ptCount val="6"/>
                <c:pt idx="0">
                  <c:v>PRESENCIAL</c:v>
                </c:pt>
                <c:pt idx="1">
                  <c:v>ESCRITO </c:v>
                </c:pt>
                <c:pt idx="2">
                  <c:v>TELEFÓNICO</c:v>
                </c:pt>
                <c:pt idx="3">
                  <c:v>BUZON DE SUGERENCIA</c:v>
                </c:pt>
                <c:pt idx="4">
                  <c:v>CORREO ELECTRONICO</c:v>
                </c:pt>
                <c:pt idx="5">
                  <c:v>VIRTUAL</c:v>
                </c:pt>
              </c:strCache>
            </c:strRef>
          </c:cat>
          <c:val>
            <c:numRef>
              <c:f>CANALES!$P$74:$P$79</c:f>
              <c:numCache>
                <c:formatCode>#,##0</c:formatCode>
                <c:ptCount val="6"/>
                <c:pt idx="0">
                  <c:v>651</c:v>
                </c:pt>
                <c:pt idx="1">
                  <c:v>7956</c:v>
                </c:pt>
                <c:pt idx="2">
                  <c:v>9</c:v>
                </c:pt>
                <c:pt idx="3">
                  <c:v>24</c:v>
                </c:pt>
                <c:pt idx="4">
                  <c:v>21538</c:v>
                </c:pt>
                <c:pt idx="5">
                  <c:v>16981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E8-4631-A833-9ACB7685B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CANALES!$O$73</c15:sqref>
                        </c15:formulaRef>
                      </c:ext>
                    </c:extLst>
                    <c:strCache>
                      <c:ptCount val="1"/>
                      <c:pt idx="0">
                        <c:v>Suma de TRIM IV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93E8-4631-A833-9ACB7685B5AB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93E8-4631-A833-9ACB7685B5AB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93E8-4631-A833-9ACB7685B5AB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93E8-4631-A833-9ACB7685B5AB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93E8-4631-A833-9ACB7685B5AB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1-93E8-4631-A833-9ACB7685B5A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CANALES!$N$74:$N$79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CANALES!$O$74:$O$79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566</c:v>
                      </c:pt>
                      <c:pt idx="1">
                        <c:v>7264</c:v>
                      </c:pt>
                      <c:pt idx="2">
                        <c:v>9</c:v>
                      </c:pt>
                      <c:pt idx="3">
                        <c:v>9</c:v>
                      </c:pt>
                      <c:pt idx="4">
                        <c:v>21476</c:v>
                      </c:pt>
                      <c:pt idx="5">
                        <c:v>19378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2-93E8-4631-A833-9ACB7685B5AB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CANALES!$Q$73</c15:sqref>
                        </c15:formulaRef>
                      </c:ext>
                    </c:extLst>
                    <c:strCache>
                      <c:ptCount val="1"/>
                      <c:pt idx="0">
                        <c:v>Suma de TRIM IV + TRIM 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CANALES!$Q$74:$Q$79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1217</c:v>
                      </c:pt>
                      <c:pt idx="1">
                        <c:v>15220</c:v>
                      </c:pt>
                      <c:pt idx="2">
                        <c:v>18</c:v>
                      </c:pt>
                      <c:pt idx="3">
                        <c:v>33</c:v>
                      </c:pt>
                      <c:pt idx="4">
                        <c:v>43014</c:v>
                      </c:pt>
                      <c:pt idx="5">
                        <c:v>36359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93E8-4631-A833-9ACB7685B5AB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 RECIBIDAS  TRIM IV 2022 VS  TRIM I 2023 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('PET X CAUSAS'!$B$23:$D$23,'PET X CAUSAS'!$F$23:$H$23)</c:f>
              <c:numCache>
                <c:formatCode>#,##0</c:formatCode>
                <c:ptCount val="6"/>
                <c:pt idx="0">
                  <c:v>12464</c:v>
                </c:pt>
                <c:pt idx="1">
                  <c:v>12395</c:v>
                </c:pt>
                <c:pt idx="2">
                  <c:v>9471</c:v>
                </c:pt>
                <c:pt idx="3">
                  <c:v>9446</c:v>
                </c:pt>
                <c:pt idx="4">
                  <c:v>11804</c:v>
                </c:pt>
                <c:pt idx="5">
                  <c:v>12847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0C-4A3D-82BE-F0FD168049C1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('PET X CAUSAS'!$B$24:$D$24,'PET X CAUSAS'!$F$24:$H$24)</c:f>
              <c:numCache>
                <c:formatCode>#,##0</c:formatCode>
                <c:ptCount val="6"/>
                <c:pt idx="0">
                  <c:v>906</c:v>
                </c:pt>
                <c:pt idx="1">
                  <c:v>728</c:v>
                </c:pt>
                <c:pt idx="2">
                  <c:v>543</c:v>
                </c:pt>
                <c:pt idx="3">
                  <c:v>775</c:v>
                </c:pt>
                <c:pt idx="4">
                  <c:v>847</c:v>
                </c:pt>
                <c:pt idx="5">
                  <c:v>1430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0C-4A3D-82BE-F0FD168049C1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('PET X CAUSAS'!$B$25:$D$25,'PET X CAUSAS'!$F$25:$H$25)</c:f>
              <c:numCache>
                <c:formatCode>#,##0</c:formatCode>
                <c:ptCount val="6"/>
                <c:pt idx="0">
                  <c:v>822</c:v>
                </c:pt>
                <c:pt idx="1">
                  <c:v>638</c:v>
                </c:pt>
                <c:pt idx="2">
                  <c:v>450</c:v>
                </c:pt>
                <c:pt idx="3">
                  <c:v>593</c:v>
                </c:pt>
                <c:pt idx="4">
                  <c:v>678</c:v>
                </c:pt>
                <c:pt idx="5">
                  <c:v>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0C-4A3D-82BE-F0FD16804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563668416"/>
        <c:axId val="-563670048"/>
      </c:barChart>
      <c:catAx>
        <c:axId val="-563668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63670048"/>
        <c:crosses val="autoZero"/>
        <c:auto val="1"/>
        <c:lblAlgn val="ctr"/>
        <c:lblOffset val="100"/>
        <c:noMultiLvlLbl val="1"/>
      </c:catAx>
      <c:valAx>
        <c:axId val="-56367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6366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109</c:v>
                </c:pt>
                <c:pt idx="1">
                  <c:v>142</c:v>
                </c:pt>
                <c:pt idx="2">
                  <c:v>185</c:v>
                </c:pt>
                <c:pt idx="3">
                  <c:v>248</c:v>
                </c:pt>
                <c:pt idx="4">
                  <c:v>326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2-4E95-889A-8A3342B5CEE4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112</c:v>
                </c:pt>
                <c:pt idx="1">
                  <c:v>126</c:v>
                </c:pt>
                <c:pt idx="2">
                  <c:v>135</c:v>
                </c:pt>
                <c:pt idx="3">
                  <c:v>116</c:v>
                </c:pt>
                <c:pt idx="4">
                  <c:v>144</c:v>
                </c:pt>
                <c:pt idx="5">
                  <c:v>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72-4E95-889A-8A3342B5CE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563663520"/>
        <c:axId val="-563670592"/>
      </c:barChart>
      <c:catAx>
        <c:axId val="-563663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63670592"/>
        <c:crosses val="autoZero"/>
        <c:auto val="1"/>
        <c:lblAlgn val="ctr"/>
        <c:lblOffset val="100"/>
        <c:noMultiLvlLbl val="1"/>
      </c:catAx>
      <c:valAx>
        <c:axId val="-56367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6366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SOLUCITUDES TRASLADADAS A OTRAS INSTITUCIONES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CANT'!$A$10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CANT'!$B$9:$G$9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'TRASLADOS CANT'!$B$10:$G$10</c:f>
              <c:numCache>
                <c:formatCode>General</c:formatCode>
                <c:ptCount val="6"/>
                <c:pt idx="0">
                  <c:v>41</c:v>
                </c:pt>
                <c:pt idx="1">
                  <c:v>51</c:v>
                </c:pt>
                <c:pt idx="2">
                  <c:v>63</c:v>
                </c:pt>
                <c:pt idx="3">
                  <c:v>54</c:v>
                </c:pt>
                <c:pt idx="4">
                  <c:v>63</c:v>
                </c:pt>
                <c:pt idx="5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38-437E-9060-668C9D641294}"/>
            </c:ext>
          </c:extLst>
        </c:ser>
        <c:ser>
          <c:idx val="1"/>
          <c:order val="1"/>
          <c:tx>
            <c:strRef>
              <c:f>'TRASLADOS CANT'!$A$11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CANT'!$B$9:$G$9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'TRASLADOS CANT'!$B$11:$G$11</c:f>
              <c:numCache>
                <c:formatCode>General</c:formatCode>
                <c:ptCount val="6"/>
                <c:pt idx="0">
                  <c:v>80</c:v>
                </c:pt>
                <c:pt idx="1">
                  <c:v>75</c:v>
                </c:pt>
                <c:pt idx="2">
                  <c:v>85</c:v>
                </c:pt>
                <c:pt idx="3">
                  <c:v>66</c:v>
                </c:pt>
                <c:pt idx="4">
                  <c:v>83</c:v>
                </c:pt>
                <c:pt idx="5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38-437E-9060-668C9D6412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563665152"/>
        <c:axId val="-561903104"/>
      </c:barChart>
      <c:catAx>
        <c:axId val="-5636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61903104"/>
        <c:crosses val="autoZero"/>
        <c:auto val="1"/>
        <c:lblAlgn val="ctr"/>
        <c:lblOffset val="100"/>
        <c:noMultiLvlLbl val="1"/>
      </c:catAx>
      <c:valAx>
        <c:axId val="-56190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6366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0.3781</cdr:x>
      <cdr:y>0.1974</cdr:y>
    </cdr:from>
    <cdr:to>
      <cdr:x>0.49015</cdr:x>
      <cdr:y>0.28683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xmlns="" id="{DB3BCF0C-D13A-28F2-C6D4-3A435784CB7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147384" y="834258"/>
          <a:ext cx="932769" cy="37798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DB0E54B6-3F1C-CE2C-0550-962459FA27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7AF62BF-87B6-BC2A-0B3D-C86643B9FD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461E-F730-425F-8860-9E712537EB03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7F8E4DF-0449-E612-6235-807B96695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DDD20C7-09C9-8DC0-74FB-A42F4C1B7E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BCD2-78FC-4F93-AFE9-9497C13A1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7976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27/4/2023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65A4900-9501-84BA-5F0D-7BF435A294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FCC2BD-53FD-2BDF-96D9-1782FC725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6CF24D8-058B-6635-1392-E3201D245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6B0FD3-9FFA-3BA0-B143-EE2DA6DFCE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A50E78-9872-C009-D7F0-02AAC2A62F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516C55-4B8D-DF75-DE62-A1E14A050D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E93238-7E6C-7C59-3DFB-CF9E6A0B8C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0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2023F3-9B78-C7B8-14B0-5932AC87AC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A58913-ED5B-A6C6-256C-54EFF495CB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F03837-5A16-CA18-022B-493645FCA6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DFC86F-A30C-B359-3743-D7EBA32713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DC1043-2CD8-7D1C-5C39-C1284EEDDB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ENERO – MARZO 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2023</a:t>
            </a: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60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05435"/>
              </p:ext>
            </p:extLst>
          </p:nvPr>
        </p:nvGraphicFramePr>
        <p:xfrm>
          <a:off x="3691469" y="1606577"/>
          <a:ext cx="7518399" cy="2005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074">
                  <a:extLst>
                    <a:ext uri="{9D8B030D-6E8A-4147-A177-3AD203B41FA5}">
                      <a16:colId xmlns:a16="http://schemas.microsoft.com/office/drawing/2014/main" xmlns="" val="2014626311"/>
                    </a:ext>
                  </a:extLst>
                </a:gridCol>
                <a:gridCol w="660223">
                  <a:extLst>
                    <a:ext uri="{9D8B030D-6E8A-4147-A177-3AD203B41FA5}">
                      <a16:colId xmlns:a16="http://schemas.microsoft.com/office/drawing/2014/main" xmlns="" val="2624374516"/>
                    </a:ext>
                  </a:extLst>
                </a:gridCol>
                <a:gridCol w="791736">
                  <a:extLst>
                    <a:ext uri="{9D8B030D-6E8A-4147-A177-3AD203B41FA5}">
                      <a16:colId xmlns:a16="http://schemas.microsoft.com/office/drawing/2014/main" xmlns="" val="570079905"/>
                    </a:ext>
                  </a:extLst>
                </a:gridCol>
                <a:gridCol w="680225">
                  <a:extLst>
                    <a:ext uri="{9D8B030D-6E8A-4147-A177-3AD203B41FA5}">
                      <a16:colId xmlns:a16="http://schemas.microsoft.com/office/drawing/2014/main" xmlns="" val="178726940"/>
                    </a:ext>
                  </a:extLst>
                </a:gridCol>
                <a:gridCol w="906141">
                  <a:extLst>
                    <a:ext uri="{9D8B030D-6E8A-4147-A177-3AD203B41FA5}">
                      <a16:colId xmlns:a16="http://schemas.microsoft.com/office/drawing/2014/main" xmlns="" val="528209898"/>
                    </a:ext>
                  </a:extLst>
                </a:gridCol>
              </a:tblGrid>
              <a:tr h="1996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xmlns="" val="2004982247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374441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66664965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3513726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2626216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2821211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INTERNACIONALES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6971993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42751421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63613109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DELEGADA ANTE LA CORTE SUPREMA DE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06993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20428"/>
              </p:ext>
            </p:extLst>
          </p:nvPr>
        </p:nvGraphicFramePr>
        <p:xfrm>
          <a:off x="3691469" y="3998112"/>
          <a:ext cx="626110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40">
                  <a:extLst>
                    <a:ext uri="{9D8B030D-6E8A-4147-A177-3AD203B41FA5}">
                      <a16:colId xmlns:a16="http://schemas.microsoft.com/office/drawing/2014/main" xmlns="" val="2148447721"/>
                    </a:ext>
                  </a:extLst>
                </a:gridCol>
                <a:gridCol w="879901">
                  <a:extLst>
                    <a:ext uri="{9D8B030D-6E8A-4147-A177-3AD203B41FA5}">
                      <a16:colId xmlns:a16="http://schemas.microsoft.com/office/drawing/2014/main" xmlns="" val="3792576336"/>
                    </a:ext>
                  </a:extLst>
                </a:gridCol>
                <a:gridCol w="789374">
                  <a:extLst>
                    <a:ext uri="{9D8B030D-6E8A-4147-A177-3AD203B41FA5}">
                      <a16:colId xmlns:a16="http://schemas.microsoft.com/office/drawing/2014/main" xmlns="" val="783461173"/>
                    </a:ext>
                  </a:extLst>
                </a:gridCol>
                <a:gridCol w="865458">
                  <a:extLst>
                    <a:ext uri="{9D8B030D-6E8A-4147-A177-3AD203B41FA5}">
                      <a16:colId xmlns:a16="http://schemas.microsoft.com/office/drawing/2014/main" xmlns="" val="845092382"/>
                    </a:ext>
                  </a:extLst>
                </a:gridCol>
                <a:gridCol w="836927">
                  <a:extLst>
                    <a:ext uri="{9D8B030D-6E8A-4147-A177-3AD203B41FA5}">
                      <a16:colId xmlns:a16="http://schemas.microsoft.com/office/drawing/2014/main" xmlns="" val="19689162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DIRECCCION SECCIONAL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xmlns="" val="949351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3971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04705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0825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09243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388167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0830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58937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03784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3775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89439855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71E81A3-8ADA-DB5E-378C-98D3FED8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123" y="6356350"/>
            <a:ext cx="8597590" cy="365125"/>
          </a:xfrm>
        </p:spPr>
        <p:txBody>
          <a:bodyPr/>
          <a:lstStyle/>
          <a:p>
            <a:r>
              <a:rPr lang="es-ES" sz="1100" dirty="0"/>
              <a:t>Nota: Se registran las 9 dependencias del nivel central y las 10 del nivel seccional que presentaron mayor número de quejas durante el trimestre.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26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7018" y="5373077"/>
            <a:ext cx="8445646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fueron las siguientes: “Incumplimiento de tareas o funciones”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227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“Trato irrespetuoso o descortés”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“Suministro de información imprecisa, incompleta y errónea”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“Negación a suministrar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23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C164B1F3-101C-04E6-22FE-37E040825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1273"/>
              </p:ext>
            </p:extLst>
          </p:nvPr>
        </p:nvGraphicFramePr>
        <p:xfrm>
          <a:off x="1427018" y="1839767"/>
          <a:ext cx="8445647" cy="260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1187">
                  <a:extLst>
                    <a:ext uri="{9D8B030D-6E8A-4147-A177-3AD203B41FA5}">
                      <a16:colId xmlns:a16="http://schemas.microsoft.com/office/drawing/2014/main" xmlns="" val="2039487779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xmlns="" val="3016188638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xmlns="" val="1563791176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xmlns="" val="3124821657"/>
                    </a:ext>
                  </a:extLst>
                </a:gridCol>
                <a:gridCol w="1197016">
                  <a:extLst>
                    <a:ext uri="{9D8B030D-6E8A-4147-A177-3AD203B41FA5}">
                      <a16:colId xmlns:a16="http://schemas.microsoft.com/office/drawing/2014/main" xmlns="" val="254655318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CAUSAS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59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813327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73216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750087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SUMINISTRO DE INFORMACIÓN IMPRECISA, INCOMPLETA ERRONEA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299580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645994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980681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730051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098041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55053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INASISTENCIA NO JUSTIFICADA A AUDIENCIA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003866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ACOSO LABORAL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936338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SOLICITUD DE DÁDIVAS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358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2023</a:t>
            </a: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974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8003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1078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72840"/>
              </p:ext>
            </p:extLst>
          </p:nvPr>
        </p:nvGraphicFramePr>
        <p:xfrm>
          <a:off x="3574468" y="4110529"/>
          <a:ext cx="6220697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677">
                  <a:extLst>
                    <a:ext uri="{9D8B030D-6E8A-4147-A177-3AD203B41FA5}">
                      <a16:colId xmlns:a16="http://schemas.microsoft.com/office/drawing/2014/main" xmlns="" val="1163099843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xmlns="" val="377819380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556255926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xmlns="" val="3449227045"/>
                    </a:ext>
                  </a:extLst>
                </a:gridCol>
                <a:gridCol w="933387">
                  <a:extLst>
                    <a:ext uri="{9D8B030D-6E8A-4147-A177-3AD203B41FA5}">
                      <a16:colId xmlns:a16="http://schemas.microsoft.com/office/drawing/2014/main" xmlns="" val="19441021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DIRECCCION SECCIONAL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xmlns="" val="32062151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168444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99716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471043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07869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91250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3194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585557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01263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565023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*N/R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2939573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DE7BC2F2-35DD-A11C-793F-549BB3729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73008"/>
              </p:ext>
            </p:extLst>
          </p:nvPr>
        </p:nvGraphicFramePr>
        <p:xfrm>
          <a:off x="3474109" y="1580035"/>
          <a:ext cx="7565598" cy="1323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7071">
                  <a:extLst>
                    <a:ext uri="{9D8B030D-6E8A-4147-A177-3AD203B41FA5}">
                      <a16:colId xmlns:a16="http://schemas.microsoft.com/office/drawing/2014/main" xmlns="" val="3327329002"/>
                    </a:ext>
                  </a:extLst>
                </a:gridCol>
                <a:gridCol w="680225">
                  <a:extLst>
                    <a:ext uri="{9D8B030D-6E8A-4147-A177-3AD203B41FA5}">
                      <a16:colId xmlns:a16="http://schemas.microsoft.com/office/drawing/2014/main" xmlns="" val="426897308"/>
                    </a:ext>
                  </a:extLst>
                </a:gridCol>
                <a:gridCol w="680224">
                  <a:extLst>
                    <a:ext uri="{9D8B030D-6E8A-4147-A177-3AD203B41FA5}">
                      <a16:colId xmlns:a16="http://schemas.microsoft.com/office/drawing/2014/main" xmlns="" val="1851481801"/>
                    </a:ext>
                  </a:extLst>
                </a:gridCol>
                <a:gridCol w="735981">
                  <a:extLst>
                    <a:ext uri="{9D8B030D-6E8A-4147-A177-3AD203B41FA5}">
                      <a16:colId xmlns:a16="http://schemas.microsoft.com/office/drawing/2014/main" xmlns="" val="1577658897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xmlns="" val="4087568510"/>
                    </a:ext>
                  </a:extLst>
                </a:gridCol>
              </a:tblGrid>
              <a:tr h="223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xmlns="" val="310650095"/>
                  </a:ext>
                </a:extLst>
              </a:tr>
              <a:tr h="2231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71995699"/>
                  </a:ext>
                </a:extLst>
              </a:tr>
              <a:tr h="22310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61898978"/>
                  </a:ext>
                </a:extLst>
              </a:tr>
              <a:tr h="22310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10440756"/>
                  </a:ext>
                </a:extLst>
              </a:tr>
              <a:tr h="431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24629044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DFBE54-80DD-470A-3F97-5C608D32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123" y="6356350"/>
            <a:ext cx="8854068" cy="365125"/>
          </a:xfrm>
        </p:spPr>
        <p:txBody>
          <a:bodyPr/>
          <a:lstStyle/>
          <a:p>
            <a:pPr algn="l"/>
            <a:r>
              <a:rPr lang="es-ES" sz="1100" dirty="0" smtClean="0"/>
              <a:t>* N/R No reportó</a:t>
            </a:r>
          </a:p>
          <a:p>
            <a:pPr algn="l"/>
            <a:r>
              <a:rPr lang="es-ES" sz="1100" dirty="0"/>
              <a:t>Nota: Se registran las 4 dependencias del nivel central y las 10 del nivel seccional que presentaron mayor número de reclamos durante el trimestre.</a:t>
            </a:r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789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00449"/>
            <a:ext cx="7668490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las siguientes: “Falta de respuesta a solicitudes”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“Inactividad procesal”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“Largos tiempos de espera antes de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“Respuestas inoportunas”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77961"/>
              </p:ext>
            </p:extLst>
          </p:nvPr>
        </p:nvGraphicFramePr>
        <p:xfrm>
          <a:off x="1835729" y="1648692"/>
          <a:ext cx="7668489" cy="2759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816">
                  <a:extLst>
                    <a:ext uri="{9D8B030D-6E8A-4147-A177-3AD203B41FA5}">
                      <a16:colId xmlns:a16="http://schemas.microsoft.com/office/drawing/2014/main" xmlns="" val="4168568772"/>
                    </a:ext>
                  </a:extLst>
                </a:gridCol>
                <a:gridCol w="1097588">
                  <a:extLst>
                    <a:ext uri="{9D8B030D-6E8A-4147-A177-3AD203B41FA5}">
                      <a16:colId xmlns:a16="http://schemas.microsoft.com/office/drawing/2014/main" xmlns="" val="13451599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4660986"/>
                    </a:ext>
                  </a:extLst>
                </a:gridCol>
                <a:gridCol w="925689">
                  <a:extLst>
                    <a:ext uri="{9D8B030D-6E8A-4147-A177-3AD203B41FA5}">
                      <a16:colId xmlns:a16="http://schemas.microsoft.com/office/drawing/2014/main" xmlns="" val="3302549820"/>
                    </a:ext>
                  </a:extLst>
                </a:gridCol>
                <a:gridCol w="992396">
                  <a:extLst>
                    <a:ext uri="{9D8B030D-6E8A-4147-A177-3AD203B41FA5}">
                      <a16:colId xmlns:a16="http://schemas.microsoft.com/office/drawing/2014/main" xmlns="" val="1908333376"/>
                    </a:ext>
                  </a:extLst>
                </a:gridCol>
              </a:tblGrid>
              <a:tr h="27218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  <a:latin typeface="+mn-lt"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+mn-lt"/>
                        </a:rPr>
                        <a:t>TOTAL TRIM 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xmlns="" val="634953006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FALTA DE RESPUESTA A LAS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31570775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INACTIVIDAD PROCESAL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275239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LARGOS TIEMPOS DE ESPERA ANTES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38812536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RESPUESTAS INOPORTUNAS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95039991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4562217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MALA ATENCIÓN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16757123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SUSPENSIÓN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4657209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INSTALACIONES FISICAS INADECUADAS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9050632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FALTA DE 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2662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2023</a:t>
            </a: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76430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 de sugerencias  fueron las siguientes: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“Incrementar la cantidad de personal para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“Mejoras de infraestructura”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50558"/>
              </p:ext>
            </p:extLst>
          </p:nvPr>
        </p:nvGraphicFramePr>
        <p:xfrm>
          <a:off x="1824758" y="2176309"/>
          <a:ext cx="7425748" cy="961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309">
                  <a:extLst>
                    <a:ext uri="{9D8B030D-6E8A-4147-A177-3AD203B41FA5}">
                      <a16:colId xmlns:a16="http://schemas.microsoft.com/office/drawing/2014/main" xmlns="" val="3714348356"/>
                    </a:ext>
                  </a:extLst>
                </a:gridCol>
                <a:gridCol w="924577">
                  <a:extLst>
                    <a:ext uri="{9D8B030D-6E8A-4147-A177-3AD203B41FA5}">
                      <a16:colId xmlns:a16="http://schemas.microsoft.com/office/drawing/2014/main" xmlns="" val="32425865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671188580"/>
                    </a:ext>
                  </a:extLst>
                </a:gridCol>
                <a:gridCol w="936978">
                  <a:extLst>
                    <a:ext uri="{9D8B030D-6E8A-4147-A177-3AD203B41FA5}">
                      <a16:colId xmlns:a16="http://schemas.microsoft.com/office/drawing/2014/main" xmlns="" val="1117931319"/>
                    </a:ext>
                  </a:extLst>
                </a:gridCol>
                <a:gridCol w="1043484">
                  <a:extLst>
                    <a:ext uri="{9D8B030D-6E8A-4147-A177-3AD203B41FA5}">
                      <a16:colId xmlns:a16="http://schemas.microsoft.com/office/drawing/2014/main" xmlns="" val="348721406"/>
                    </a:ext>
                  </a:extLst>
                </a:gridCol>
              </a:tblGrid>
              <a:tr h="21675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FEBRERO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MARZO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TOTAL TRIM 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xmlns="" val="3479861657"/>
                  </a:ext>
                </a:extLst>
              </a:tr>
              <a:tr h="22281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78608527"/>
                  </a:ext>
                </a:extLst>
              </a:tr>
              <a:tr h="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INCREMENTAR LA CANTIDAD DE  PERSONAL PARA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11916658"/>
                  </a:ext>
                </a:extLst>
              </a:tr>
              <a:tr h="13338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MEJORAS DE INFRAESTRUCTURA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13430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2023</a:t>
            </a: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6" y="5447811"/>
            <a:ext cx="806305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máximo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de esta forma con los tiempos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4082"/>
              </p:ext>
            </p:extLst>
          </p:nvPr>
        </p:nvGraphicFramePr>
        <p:xfrm>
          <a:off x="1607417" y="2147451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xmlns="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xmlns="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xmlns="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xmlns="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CLASIFICACIÓN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RESPONDIDAS EN TÉRMINOS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PROMEDIO RESPUESTA (DÍAS)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2023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2023</a:t>
            </a: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966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92747"/>
              </p:ext>
            </p:extLst>
          </p:nvPr>
        </p:nvGraphicFramePr>
        <p:xfrm>
          <a:off x="1288763" y="1830531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xmlns="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xmlns="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xmlns="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xmlns="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xmlns="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ACCESO A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08281019"/>
                  </a:ext>
                </a:extLst>
              </a:tr>
            </a:tbl>
          </a:graphicData>
        </a:graphic>
      </p:graphicFrame>
      <p:graphicFrame>
        <p:nvGraphicFramePr>
          <p:cNvPr id="4" name="Chart 30">
            <a:extLst>
              <a:ext uri="{FF2B5EF4-FFF2-40B4-BE49-F238E27FC236}">
                <a16:creationId xmlns:a16="http://schemas.microsoft.com/office/drawing/2014/main" xmlns="" id="{00000000-0008-0000-25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215641"/>
              </p:ext>
            </p:extLst>
          </p:nvPr>
        </p:nvGraphicFramePr>
        <p:xfrm>
          <a:off x="1288763" y="3204220"/>
          <a:ext cx="569830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2023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tenía competencia, durante el periodo reportado se realizó el traslado a otras Instituciones de </a:t>
            </a:r>
            <a:r>
              <a:rPr lang="es-CO" sz="1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472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F380E941-B1BB-BDD6-DA72-D82A158B4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93228"/>
              </p:ext>
            </p:extLst>
          </p:nvPr>
        </p:nvGraphicFramePr>
        <p:xfrm>
          <a:off x="1331384" y="1860444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xmlns="" val="1642741152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xmlns="" val="506921655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xmlns="" val="3579735711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xmlns="" val="2120044856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xmlns="" val="3587989622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SOLICITUDES TRASLADADAS A OTRA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851230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6370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02250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55044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90920781"/>
                  </a:ext>
                </a:extLst>
              </a:tr>
            </a:tbl>
          </a:graphicData>
        </a:graphic>
      </p:graphicFrame>
      <p:graphicFrame>
        <p:nvGraphicFramePr>
          <p:cNvPr id="3" name="Chart 27">
            <a:extLst>
              <a:ext uri="{FF2B5EF4-FFF2-40B4-BE49-F238E27FC236}">
                <a16:creationId xmlns:a16="http://schemas.microsoft.com/office/drawing/2014/main" xmlns="" id="{00000000-0008-0000-23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294403"/>
              </p:ext>
            </p:extLst>
          </p:nvPr>
        </p:nvGraphicFramePr>
        <p:xfrm>
          <a:off x="1331384" y="3200399"/>
          <a:ext cx="5698305" cy="351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2023</a:t>
            </a: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- MARZO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4339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forma continua se brindó orientación a las dependencias del nivel central y seccional sobre los lineamientos para el correcto trámite de PQRS en cuanto:</a:t>
            </a:r>
          </a:p>
          <a:p>
            <a:pPr algn="just"/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reportes mensuales de PQRS, como insumos principales para la elaboración de los informes trimestrales que deben ser publicados en el sitio web.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Seguimiento en sitio a la aplicación del procedimiento de PQRS en las Direcciones Seccionales.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irrespetuosas.</a:t>
            </a:r>
            <a:r>
              <a:rPr lang="es-ES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Socializaciones sobre PQRS solicitadas por las dependencias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Respuestas a consultas sobre gestión y trazabilidad de PQRS para respuestas de acciones de tutela allegadas por los servidores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4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a cargo del Grupo PQRS de la Subdirección de Gestión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Documental.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Grupo de Trabajo PQRS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-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8473" y="1590561"/>
            <a:ext cx="10372459" cy="4478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1900" dirty="0"/>
              <a:t>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diferentes canales de recepción que se encuentran habilitados por la entidad durante el período comprendido entre el 1 de enero y el 31 de marzo del 2023 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  <a:p>
            <a:pPr algn="just"/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 de suma importancia tener presente que las cifras presentadas en los diferentes ítems de PQRS y que en las diapositivas, se identifican como CANTIDAD,  corresponden exclusivamente a las Dependencias del Nivel Central y Direcciones Seccionales que reportaron mayor número de Peticiones, Quejas, Reclamos o Sugerencias, esto es, no al universo total de del período que se reportan en la primera diapositiva denominada RESULTADOS GENERALES ENERO – MARZO 2023.</a:t>
            </a:r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1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ENERO -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entre el 01 de enero y el 31 de marzo del 2023,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50.697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</a:p>
        </p:txBody>
      </p:sp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xmlns="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348303"/>
              </p:ext>
            </p:extLst>
          </p:nvPr>
        </p:nvGraphicFramePr>
        <p:xfrm>
          <a:off x="1438507" y="1438507"/>
          <a:ext cx="8324291" cy="422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1A0EE76-7396-A502-B42C-F863FD9F7DB2}"/>
              </a:ext>
            </a:extLst>
          </p:cNvPr>
          <p:cNvSpPr txBox="1"/>
          <p:nvPr/>
        </p:nvSpPr>
        <p:spPr>
          <a:xfrm>
            <a:off x="5039731" y="3814903"/>
            <a:ext cx="1290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Peticiones 98%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72D1255-42F0-F41A-C14A-7CDBFA746754}"/>
              </a:ext>
            </a:extLst>
          </p:cNvPr>
          <p:cNvSpPr txBox="1"/>
          <p:nvPr/>
        </p:nvSpPr>
        <p:spPr>
          <a:xfrm>
            <a:off x="5600652" y="2272765"/>
            <a:ext cx="1157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Reclamos1%</a:t>
            </a:r>
            <a:endParaRPr lang="es-C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19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941438"/>
            <a:ext cx="8155380" cy="7386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ES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01 de enero y el 31 de marzo del 2023 los canales de recepción presentaron el siguiente comportamiento: Correo electrónico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46 %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Canal Virtual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36 %,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Escrito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17 % y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presencial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xmlns="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244781"/>
              </p:ext>
            </p:extLst>
          </p:nvPr>
        </p:nvGraphicFramePr>
        <p:xfrm>
          <a:off x="1607417" y="1524000"/>
          <a:ext cx="8193808" cy="412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2023</a:t>
            </a: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5782"/>
              </p:ext>
            </p:extLst>
          </p:nvPr>
        </p:nvGraphicFramePr>
        <p:xfrm>
          <a:off x="3305520" y="1596988"/>
          <a:ext cx="8459016" cy="2592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APOYO A LA INVESTIGACIÓN Y ANÁLISIS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75531"/>
              </p:ext>
            </p:extLst>
          </p:nvPr>
        </p:nvGraphicFramePr>
        <p:xfrm>
          <a:off x="3305519" y="4267534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SECCIONAL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70A9722-57BF-EC3F-3F0A-B8FB9B82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424" y="6510967"/>
            <a:ext cx="9143999" cy="347033"/>
          </a:xfrm>
        </p:spPr>
        <p:txBody>
          <a:bodyPr/>
          <a:lstStyle/>
          <a:p>
            <a:r>
              <a:rPr lang="es-ES" dirty="0"/>
              <a:t>Nota: Se registran las 10 dependencias del nivel central y seccional que presentaron mayor número de peticiones durante el trimestre.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3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peticiones por las siguientes causas: “Solicitud de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34.097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“Prestación de un servicio”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3.206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“Solicitud de certificación”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3.052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“Copia de documentos”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2.009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“Otras solicitudes”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1.708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C4BC5FD2-7ED9-444D-8BF6-ACC3BE1CB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88283"/>
              </p:ext>
            </p:extLst>
          </p:nvPr>
        </p:nvGraphicFramePr>
        <p:xfrm>
          <a:off x="1894304" y="2122965"/>
          <a:ext cx="8035760" cy="280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xmlns="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xmlns="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xmlns="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xmlns="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xmlns="" val="304544788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FEBRERO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MARZO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809722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816509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PRESTACIÓN DE UN SERVICIO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240383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SOLICITUD DE CERTIFICACIÓN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60410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COPIA DE DOCUMENTOS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85028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594947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PETICIONES ENTRE AUTORIDADES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161791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RECONOCIMIENTO DE UN DERECHO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0709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INTERVENCIÓN DE UNA ENTIDAD 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356441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CONSULTAS EN RELACIÓN CON LAS MATERIAS A SU CARGO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086223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RESOLUCIÓN SITUACIÓN JURÍDICA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768326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SOLICITUD SUSPENCIÓN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133834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INTERPONER RECURSOS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71486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INFORMES A CONGRESISTAS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9943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48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TRIM IV 2022 – TRIM I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13">
            <a:extLst>
              <a:ext uri="{FF2B5EF4-FFF2-40B4-BE49-F238E27FC236}">
                <a16:creationId xmlns:a16="http://schemas.microsoft.com/office/drawing/2014/main" xmlns="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527603"/>
              </p:ext>
            </p:extLst>
          </p:nvPr>
        </p:nvGraphicFramePr>
        <p:xfrm>
          <a:off x="1465385" y="1535722"/>
          <a:ext cx="8628185" cy="422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4490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5250</TotalTime>
  <Words>1982</Words>
  <Application>Microsoft Office PowerPoint</Application>
  <PresentationFormat>Panorámica</PresentationFormat>
  <Paragraphs>687</Paragraphs>
  <Slides>27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432</cp:revision>
  <dcterms:created xsi:type="dcterms:W3CDTF">2020-02-19T16:39:42Z</dcterms:created>
  <dcterms:modified xsi:type="dcterms:W3CDTF">2023-04-27T14:00:25Z</dcterms:modified>
</cp:coreProperties>
</file>