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60" r:id="rId2"/>
    <p:sldId id="256" r:id="rId3"/>
    <p:sldId id="264" r:id="rId4"/>
    <p:sldId id="314" r:id="rId5"/>
    <p:sldId id="337" r:id="rId6"/>
    <p:sldId id="315" r:id="rId7"/>
    <p:sldId id="316" r:id="rId8"/>
    <p:sldId id="317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259" r:id="rId2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II%20%20-TRIMESTRE%20IV%202021%20PQ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ownloads\ARCHIVO%20DE%20TRABAJO%20CONSOLIDADO%20TRIMESTRE%20III%20%20-TRIMESTRE%20IV%202021%20PQR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I%20%20-TRIMESTRE%20IV%202021%20PQR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iro\Downloads\ARCHIVO%20DE%20TRABAJO%20CONSOLIDADO%20TRIMESTRE%20III%20%20-TRIMESTRE%20IV%202021%20PQR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 dirty="0"/>
              <a:t>PETICIONES, QUEJAS, RECLAMOS, SUGERENCIAS </a:t>
            </a:r>
            <a:r>
              <a:rPr lang="es-CO" dirty="0" smtClean="0"/>
              <a:t>IV</a:t>
            </a:r>
            <a:r>
              <a:rPr lang="es-CO" baseline="0" dirty="0" smtClean="0"/>
              <a:t> </a:t>
            </a:r>
            <a:r>
              <a:rPr lang="es-CO" dirty="0" smtClean="0"/>
              <a:t>TRIMESTRE </a:t>
            </a:r>
            <a:r>
              <a:rPr lang="es-CO" dirty="0"/>
              <a:t>2021</a:t>
            </a:r>
          </a:p>
        </c:rich>
      </c:tx>
      <c:layout>
        <c:manualLayout>
          <c:xMode val="edge"/>
          <c:yMode val="edge"/>
          <c:x val="0.189677930293397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'[ARCHIVO DE TRABAJO CONSOLIDADO TRIMESTRE III  -TRIMESTRE IV 2021 PQRS.xlsx]GENERAL'!$T$5</c:f>
              <c:strCache>
                <c:ptCount val="1"/>
                <c:pt idx="0">
                  <c:v>TRIM lll + TRIM IV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641-447D-9703-BD633E511A7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641-447D-9703-BD633E511A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641-447D-9703-BD633E511A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641-447D-9703-BD633E511A72}"/>
              </c:ext>
            </c:extLst>
          </c:dPt>
          <c:dLbls>
            <c:dLbl>
              <c:idx val="0"/>
              <c:layout>
                <c:manualLayout>
                  <c:x val="-0.30911901081916543"/>
                  <c:y val="-7.923031977677905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641-447D-9703-BD633E511A72}"/>
                </c:ext>
              </c:extLst>
            </c:dLbl>
            <c:dLbl>
              <c:idx val="1"/>
              <c:layout>
                <c:manualLayout>
                  <c:x val="-0.18959299330242144"/>
                  <c:y val="-2.037351079974318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641-447D-9703-BD633E511A72}"/>
                </c:ext>
              </c:extLst>
            </c:dLbl>
            <c:dLbl>
              <c:idx val="2"/>
              <c:layout>
                <c:manualLayout>
                  <c:x val="-7.5561551973410773E-17"/>
                  <c:y val="-3.169212791071161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641-447D-9703-BD633E511A72}"/>
                </c:ext>
              </c:extLst>
            </c:dLbl>
            <c:dLbl>
              <c:idx val="3"/>
              <c:layout>
                <c:manualLayout>
                  <c:x val="0.11025244719216891"/>
                  <c:y val="-9.0548936887747487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641-447D-9703-BD633E511A72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'[ARCHIVO DE TRABAJO CONSOLIDADO TRIMESTRE III  -TRIMESTRE IV 2021 PQRS.xlsx]GENERAL'!$K$6:$K$9</c:f>
              <c:strCache>
                <c:ptCount val="4"/>
                <c:pt idx="0">
                  <c:v>PETICIONES</c:v>
                </c:pt>
                <c:pt idx="1">
                  <c:v>QUEJAS</c:v>
                </c:pt>
                <c:pt idx="2">
                  <c:v>RECLAMOS</c:v>
                </c:pt>
                <c:pt idx="3">
                  <c:v>SUGERENCIAS</c:v>
                </c:pt>
              </c:strCache>
            </c:strRef>
          </c:cat>
          <c:val>
            <c:numRef>
              <c:f>'[ARCHIVO DE TRABAJO CONSOLIDADO TRIMESTRE III  -TRIMESTRE IV 2021 PQRS.xlsx]GENERAL'!$T$6:$T$9</c:f>
              <c:numCache>
                <c:formatCode>#,##0</c:formatCode>
                <c:ptCount val="4"/>
                <c:pt idx="0">
                  <c:v>49397</c:v>
                </c:pt>
                <c:pt idx="1">
                  <c:v>540</c:v>
                </c:pt>
                <c:pt idx="2">
                  <c:v>661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41-447D-9703-BD633E511A7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CO"/>
              <a:t>PARTICIPACION X CANAL TRIM IV 2021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xMode val="edge"/>
          <c:yMode val="edge"/>
          <c:x val="7.3273379590225368E-2"/>
          <c:y val="0.20548106486689161"/>
          <c:w val="0.64332744307713796"/>
          <c:h val="0.71911736032995877"/>
        </c:manualLayout>
      </c:layout>
      <c:pie3DChart>
        <c:varyColors val="1"/>
        <c:ser>
          <c:idx val="1"/>
          <c:order val="1"/>
          <c:tx>
            <c:strRef>
              <c:f>'[ARCHIVO DE TRABAJO CONSOLIDADO TRIMESTRE III  -TRIMESTRE IV 2021 PQRS.xlsx]CANALES'!$P$73</c:f>
              <c:strCache>
                <c:ptCount val="1"/>
                <c:pt idx="0">
                  <c:v>Suma de TRIM IV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ACA-4BA4-9D9E-B8C5EECBE33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ACA-4BA4-9D9E-B8C5EECBE33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ACA-4BA4-9D9E-B8C5EECBE33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ACA-4BA4-9D9E-B8C5EECBE33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ACA-4BA4-9D9E-B8C5EECBE33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ACA-4BA4-9D9E-B8C5EECBE332}"/>
              </c:ext>
            </c:extLst>
          </c:dPt>
          <c:dLbls>
            <c:dLbl>
              <c:idx val="0"/>
              <c:layout>
                <c:manualLayout>
                  <c:x val="9.7322699701097772E-3"/>
                  <c:y val="-5.750070076191932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ACA-4BA4-9D9E-B8C5EECBE332}"/>
                </c:ext>
              </c:extLst>
            </c:dLbl>
            <c:dLbl>
              <c:idx val="2"/>
              <c:layout>
                <c:manualLayout>
                  <c:x val="-1.9025767665931219E-2"/>
                  <c:y val="-8.141001792251696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ACA-4BA4-9D9E-B8C5EECBE332}"/>
                </c:ext>
              </c:extLst>
            </c:dLbl>
            <c:dLbl>
              <c:idx val="3"/>
              <c:layout>
                <c:manualLayout>
                  <c:x val="5.3167891288653187E-2"/>
                  <c:y val="-5.358237987241886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ACA-4BA4-9D9E-B8C5EECBE332}"/>
                </c:ext>
              </c:extLst>
            </c:dLbl>
            <c:dLbl>
              <c:idx val="4"/>
              <c:layout>
                <c:manualLayout>
                  <c:x val="-0.11989002017421344"/>
                  <c:y val="-0.106555733931316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ACA-4BA4-9D9E-B8C5EECBE332}"/>
                </c:ext>
              </c:extLst>
            </c:dLbl>
            <c:dLbl>
              <c:idx val="5"/>
              <c:layout>
                <c:manualLayout>
                  <c:x val="9.0681807447590912E-2"/>
                  <c:y val="-6.952985245776316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ACA-4BA4-9D9E-B8C5EECBE3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'[ARCHIVO DE TRABAJO CONSOLIDADO TRIMESTRE III  -TRIMESTRE IV 2021 PQRS.xlsx]CANALES'!$N$74:$N$79</c:f>
              <c:strCache>
                <c:ptCount val="6"/>
                <c:pt idx="0">
                  <c:v>PRESENCIAL</c:v>
                </c:pt>
                <c:pt idx="1">
                  <c:v>ESCRITO </c:v>
                </c:pt>
                <c:pt idx="2">
                  <c:v>TELEFÓNICO</c:v>
                </c:pt>
                <c:pt idx="3">
                  <c:v>BUZON DE SUGERENCIA</c:v>
                </c:pt>
                <c:pt idx="4">
                  <c:v>CORREO ELECTRONICO</c:v>
                </c:pt>
                <c:pt idx="5">
                  <c:v>VIRTUAL</c:v>
                </c:pt>
              </c:strCache>
            </c:strRef>
          </c:cat>
          <c:val>
            <c:numRef>
              <c:f>'[ARCHIVO DE TRABAJO CONSOLIDADO TRIMESTRE III  -TRIMESTRE IV 2021 PQRS.xlsx]CANALES'!$P$74:$P$79</c:f>
              <c:numCache>
                <c:formatCode>#,##0</c:formatCode>
                <c:ptCount val="6"/>
                <c:pt idx="0">
                  <c:v>608</c:v>
                </c:pt>
                <c:pt idx="1">
                  <c:v>8855</c:v>
                </c:pt>
                <c:pt idx="2">
                  <c:v>10</c:v>
                </c:pt>
                <c:pt idx="3">
                  <c:v>6</c:v>
                </c:pt>
                <c:pt idx="4">
                  <c:v>20724</c:v>
                </c:pt>
                <c:pt idx="5">
                  <c:v>19550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ACA-4BA4-9D9E-B8C5EECBE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'[ARCHIVO DE TRABAJO CONSOLIDADO TRIMESTRE III  -TRIMESTRE IV 2021 PQRS.xlsx]CANALES'!$O$73</c15:sqref>
                        </c15:formulaRef>
                      </c:ext>
                    </c:extLst>
                    <c:strCache>
                      <c:ptCount val="1"/>
                      <c:pt idx="0">
                        <c:v>Suma de TRIM lll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0E-9ACA-4BA4-9D9E-B8C5EECBE33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0-9ACA-4BA4-9D9E-B8C5EECBE33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2-9ACA-4BA4-9D9E-B8C5EECBE33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4-9ACA-4BA4-9D9E-B8C5EECBE33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6-9ACA-4BA4-9D9E-B8C5EECBE332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>
                    <c:ext xmlns:c16="http://schemas.microsoft.com/office/drawing/2014/chart" uri="{C3380CC4-5D6E-409C-BE32-E72D297353CC}">
                      <c16:uniqueId val="{00000018-9ACA-4BA4-9D9E-B8C5EECBE332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0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>
                        <a:solidFill>
                          <a:schemeClr val="lt1">
                            <a:lumMod val="95000"/>
                            <a:alpha val="54000"/>
                          </a:schemeClr>
                        </a:solidFill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'[ARCHIVO DE TRABAJO CONSOLIDADO TRIMESTRE III  -TRIMESTRE IV 2021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'[ARCHIVO DE TRABAJO CONSOLIDADO TRIMESTRE III  -TRIMESTRE IV 2021 PQRS.xlsx]CANALES'!$O$74:$O$79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333</c:v>
                      </c:pt>
                      <c:pt idx="1">
                        <c:v>11320</c:v>
                      </c:pt>
                      <c:pt idx="2">
                        <c:v>17</c:v>
                      </c:pt>
                      <c:pt idx="3">
                        <c:v>28</c:v>
                      </c:pt>
                      <c:pt idx="4">
                        <c:v>25278</c:v>
                      </c:pt>
                      <c:pt idx="5">
                        <c:v>26781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9ACA-4BA4-9D9E-B8C5EECBE332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III  -TRIMESTRE IV 2021 PQRS.xlsx]CANALES'!$Q$73</c15:sqref>
                        </c15:formulaRef>
                      </c:ext>
                    </c:extLst>
                    <c:strCache>
                      <c:ptCount val="1"/>
                      <c:pt idx="0">
                        <c:v>TRIM III + TRIM IV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9ACA-4BA4-9D9E-B8C5EECBE332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9ACA-4BA4-9D9E-B8C5EECBE332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9ACA-4BA4-9D9E-B8C5EECBE332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9ACA-4BA4-9D9E-B8C5EECBE332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9ACA-4BA4-9D9E-B8C5EECBE332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>
                      <a:outerShdw blurRad="57150" dist="19050" dir="5400000" algn="ctr" rotWithShape="0">
                        <a:srgbClr val="000000">
                          <a:alpha val="63000"/>
                        </a:srgbClr>
                      </a:outerShdw>
                    </a:effectLst>
                    <a:sp3d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9ACA-4BA4-9D9E-B8C5EECBE332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III  -TRIMESTRE IV 2021 PQRS.xlsx]CANALES'!$N$74:$N$79</c15:sqref>
                        </c15:formulaRef>
                      </c:ext>
                    </c:extLst>
                    <c:strCache>
                      <c:ptCount val="6"/>
                      <c:pt idx="0">
                        <c:v>PRESENCIAL</c:v>
                      </c:pt>
                      <c:pt idx="1">
                        <c:v>ESCRITO </c:v>
                      </c:pt>
                      <c:pt idx="2">
                        <c:v>TELEFÓNICO</c:v>
                      </c:pt>
                      <c:pt idx="3">
                        <c:v>BUZON DE SUGERENCIA</c:v>
                      </c:pt>
                      <c:pt idx="4">
                        <c:v>CORREO ELECTRONICO</c:v>
                      </c:pt>
                      <c:pt idx="5">
                        <c:v>VIRTUAL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'[ARCHIVO DE TRABAJO CONSOLIDADO TRIMESTRE III  -TRIMESTRE IV 2021 PQRS.xlsx]CANALES'!$Q$74:$Q$79</c15:sqref>
                        </c15:formulaRef>
                      </c:ext>
                    </c:extLst>
                    <c:numCache>
                      <c:formatCode>#,##0</c:formatCode>
                      <c:ptCount val="6"/>
                      <c:pt idx="0">
                        <c:v>941</c:v>
                      </c:pt>
                      <c:pt idx="1">
                        <c:v>20175</c:v>
                      </c:pt>
                      <c:pt idx="2">
                        <c:v>27</c:v>
                      </c:pt>
                      <c:pt idx="3">
                        <c:v>34</c:v>
                      </c:pt>
                      <c:pt idx="4">
                        <c:v>46002</c:v>
                      </c:pt>
                      <c:pt idx="5">
                        <c:v>46331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9ACA-4BA4-9D9E-B8C5EECBE332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zero"/>
    <c:showDLblsOverMax val="1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SOLICITUDES A LAS QUE SE LE </a:t>
            </a: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NEGO ACCESO A LA </a:t>
            </a: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INFORMACION </a:t>
            </a: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2021</a:t>
            </a:r>
            <a:endParaRPr lang="es-CO" sz="1800" b="1" i="0" dirty="0">
              <a:solidFill>
                <a:srgbClr val="000000"/>
              </a:solidFill>
              <a:latin typeface="+mn-lt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III  -TRIMESTRE IV 2021 PQRS.xlsx]NEG X MES'!$A$55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PQRS.xlsx]NEG X MES'!$B$54:$G$54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PQRS.xlsx]NEG X MES'!$B$55:$G$55</c:f>
              <c:numCache>
                <c:formatCode>General</c:formatCode>
                <c:ptCount val="6"/>
                <c:pt idx="0">
                  <c:v>121</c:v>
                </c:pt>
                <c:pt idx="1">
                  <c:v>107</c:v>
                </c:pt>
                <c:pt idx="2">
                  <c:v>123</c:v>
                </c:pt>
                <c:pt idx="3">
                  <c:v>100</c:v>
                </c:pt>
                <c:pt idx="4">
                  <c:v>84</c:v>
                </c:pt>
                <c:pt idx="5">
                  <c:v>48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8A1A-4B4E-9857-6950E162C292}"/>
            </c:ext>
          </c:extLst>
        </c:ser>
        <c:ser>
          <c:idx val="1"/>
          <c:order val="1"/>
          <c:tx>
            <c:strRef>
              <c:f>'[ARCHIVO DE TRABAJO CONSOLIDADO TRIMESTRE III  -TRIMESTRE IV 2021 PQRS.xlsx]NEG X MES'!$A$56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PQRS.xlsx]NEG X MES'!$B$54:$G$54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PQRS.xlsx]NEG X MES'!$B$56:$G$56</c:f>
              <c:numCache>
                <c:formatCode>General</c:formatCode>
                <c:ptCount val="6"/>
                <c:pt idx="0">
                  <c:v>229</c:v>
                </c:pt>
                <c:pt idx="1">
                  <c:v>335</c:v>
                </c:pt>
                <c:pt idx="2">
                  <c:v>362</c:v>
                </c:pt>
                <c:pt idx="3">
                  <c:v>153</c:v>
                </c:pt>
                <c:pt idx="4">
                  <c:v>345</c:v>
                </c:pt>
                <c:pt idx="5">
                  <c:v>208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8A1A-4B4E-9857-6950E162C2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92976032"/>
        <c:axId val="-1792989088"/>
      </c:barChart>
      <c:catAx>
        <c:axId val="-1792976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89088"/>
        <c:crosses val="autoZero"/>
        <c:auto val="1"/>
        <c:lblAlgn val="ctr"/>
        <c:lblOffset val="100"/>
        <c:noMultiLvlLbl val="1"/>
      </c:catAx>
      <c:valAx>
        <c:axId val="-179298908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es-CO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7603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800" b="1" i="0">
                <a:solidFill>
                  <a:srgbClr val="000000"/>
                </a:solidFill>
                <a:latin typeface="+mn-lt"/>
              </a:defRPr>
            </a:pPr>
            <a:r>
              <a:rPr lang="es-CO" sz="1800" b="1" i="0" dirty="0" smtClean="0">
                <a:solidFill>
                  <a:srgbClr val="000000"/>
                </a:solidFill>
                <a:latin typeface="+mn-lt"/>
              </a:rPr>
              <a:t>SOLICITUDES </a:t>
            </a:r>
            <a:r>
              <a:rPr lang="es-CO" sz="1800" b="1" i="0" dirty="0">
                <a:solidFill>
                  <a:srgbClr val="000000"/>
                </a:solidFill>
                <a:latin typeface="+mn-lt"/>
              </a:rPr>
              <a:t>TRASLADADAS A OTRAS INSTITUCIONES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'[ARCHIVO DE TRABAJO CONSOLIDADO TRIMESTRE III  -TRIMESTRE IV 2021 PQRS.xlsx]TRASLADOS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rgbClr val="4285F4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PQRS.xlsx]TRASLADOS CANT'!$B$11:$G$11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PQRS.xlsx]TRASLADOS CANT'!$B$12:$G$12</c:f>
              <c:numCache>
                <c:formatCode>General</c:formatCode>
                <c:ptCount val="6"/>
                <c:pt idx="0">
                  <c:v>55</c:v>
                </c:pt>
                <c:pt idx="1">
                  <c:v>90</c:v>
                </c:pt>
                <c:pt idx="2">
                  <c:v>106</c:v>
                </c:pt>
                <c:pt idx="3">
                  <c:v>347</c:v>
                </c:pt>
                <c:pt idx="4">
                  <c:v>124</c:v>
                </c:pt>
                <c:pt idx="5">
                  <c:v>44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760-4BA0-9315-B2B0D6ACCC93}"/>
            </c:ext>
          </c:extLst>
        </c:ser>
        <c:ser>
          <c:idx val="1"/>
          <c:order val="1"/>
          <c:tx>
            <c:strRef>
              <c:f>'[ARCHIVO DE TRABAJO CONSOLIDADO TRIMESTRE III  -TRIMESTRE IV 2021 PQRS.xlsx]TRASLADOS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rgbClr val="DB4437"/>
            </a:solidFill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'[ARCHIVO DE TRABAJO CONSOLIDADO TRIMESTRE III  -TRIMESTRE IV 2021 PQRS.xlsx]TRASLADOS CANT'!$B$11:$G$11</c:f>
              <c:strCache>
                <c:ptCount val="6"/>
                <c:pt idx="0">
                  <c:v>JULIO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</c:strCache>
            </c:strRef>
          </c:cat>
          <c:val>
            <c:numRef>
              <c:f>'[ARCHIVO DE TRABAJO CONSOLIDADO TRIMESTRE III  -TRIMESTRE IV 2021 PQRS.xlsx]TRASLADOS CANT'!$B$13:$G$13</c:f>
              <c:numCache>
                <c:formatCode>General</c:formatCode>
                <c:ptCount val="6"/>
                <c:pt idx="0">
                  <c:v>71</c:v>
                </c:pt>
                <c:pt idx="1">
                  <c:v>113</c:v>
                </c:pt>
                <c:pt idx="2">
                  <c:v>110</c:v>
                </c:pt>
                <c:pt idx="3">
                  <c:v>87</c:v>
                </c:pt>
                <c:pt idx="4">
                  <c:v>167</c:v>
                </c:pt>
                <c:pt idx="5">
                  <c:v>83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B760-4BA0-9315-B2B0D6ACCC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92972768"/>
        <c:axId val="-1792986368"/>
      </c:barChart>
      <c:catAx>
        <c:axId val="-17929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86368"/>
        <c:crosses val="autoZero"/>
        <c:auto val="1"/>
        <c:lblAlgn val="ctr"/>
        <c:lblOffset val="100"/>
        <c:noMultiLvlLbl val="1"/>
      </c:catAx>
      <c:valAx>
        <c:axId val="-1792986368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900" b="1" i="0">
                <a:solidFill>
                  <a:srgbClr val="000000"/>
                </a:solidFill>
                <a:latin typeface="+mn-lt"/>
              </a:defRPr>
            </a:pPr>
            <a:endParaRPr lang="es-419"/>
          </a:p>
        </c:txPr>
        <c:crossAx val="-17929727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 lvl="0">
            <a:defRPr sz="900" b="0" i="0">
              <a:solidFill>
                <a:srgbClr val="000000"/>
              </a:solidFill>
              <a:latin typeface="+mn-lt"/>
            </a:defRPr>
          </a:pPr>
          <a:endParaRPr lang="es-419"/>
        </a:p>
      </c:txPr>
    </c:legend>
    <c:plotVisOnly val="1"/>
    <c:dispBlanksAs val="zero"/>
    <c:showDLblsOverMax val="1"/>
  </c:chart>
  <c:spPr>
    <a:solidFill>
      <a:srgbClr val="FFFFFF"/>
    </a:solidFill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27/1/2022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1213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22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2667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7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516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64349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10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771760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13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9940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40170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Con,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0803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con</a:t>
            </a:r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18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1947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27/01/2022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23325" y="5763865"/>
            <a:ext cx="63877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OCTUBRE – DICIEMBRE 2021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QUEJAS OCTUBRE –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606576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399811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quejas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5836"/>
              </p:ext>
            </p:extLst>
          </p:nvPr>
        </p:nvGraphicFramePr>
        <p:xfrm>
          <a:off x="3691469" y="1606577"/>
          <a:ext cx="7662330" cy="21341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5840">
                  <a:extLst>
                    <a:ext uri="{9D8B030D-6E8A-4147-A177-3AD203B41FA5}">
                      <a16:colId xmlns:a16="http://schemas.microsoft.com/office/drawing/2014/main" val="2014626311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2624374516"/>
                    </a:ext>
                  </a:extLst>
                </a:gridCol>
                <a:gridCol w="900545">
                  <a:extLst>
                    <a:ext uri="{9D8B030D-6E8A-4147-A177-3AD203B41FA5}">
                      <a16:colId xmlns:a16="http://schemas.microsoft.com/office/drawing/2014/main" val="570079905"/>
                    </a:ext>
                  </a:extLst>
                </a:gridCol>
                <a:gridCol w="741356">
                  <a:extLst>
                    <a:ext uri="{9D8B030D-6E8A-4147-A177-3AD203B41FA5}">
                      <a16:colId xmlns:a16="http://schemas.microsoft.com/office/drawing/2014/main" val="178726940"/>
                    </a:ext>
                  </a:extLst>
                </a:gridCol>
                <a:gridCol w="567898">
                  <a:extLst>
                    <a:ext uri="{9D8B030D-6E8A-4147-A177-3AD203B41FA5}">
                      <a16:colId xmlns:a16="http://schemas.microsoft.com/office/drawing/2014/main" val="528209898"/>
                    </a:ext>
                  </a:extLst>
                </a:gridCol>
              </a:tblGrid>
              <a:tr h="307831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DEPENDENCIA NIVEL CENTRAL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OCTUBRE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NOVIEMBRE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DICIEMBRE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TOTAL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004982247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46374441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PROTECCIÓN Y ASISTENCIA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1466664965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CONTROL INTERNO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7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13513726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DESPACHO DEL VICEFISCAL GENERAL DE LA NACIÓN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62626216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02821211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ASUNTOS JURÍDICOS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569719933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DEL CUERPO TÉCNICO DE INVESTIGACIÓN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886975460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2442751421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BIENES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4163613109"/>
                  </a:ext>
                </a:extLst>
              </a:tr>
              <a:tr h="182632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GESTIÓN DOCUMENTAL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61" marR="8861" marT="8861" marB="0" anchor="b"/>
                </a:tc>
                <a:extLst>
                  <a:ext uri="{0D108BD9-81ED-4DB2-BD59-A6C34878D82A}">
                    <a16:rowId xmlns:a16="http://schemas.microsoft.com/office/drawing/2014/main" val="3106993005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89322"/>
              </p:ext>
            </p:extLst>
          </p:nvPr>
        </p:nvGraphicFramePr>
        <p:xfrm>
          <a:off x="3691469" y="3998112"/>
          <a:ext cx="62611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40">
                  <a:extLst>
                    <a:ext uri="{9D8B030D-6E8A-4147-A177-3AD203B41FA5}">
                      <a16:colId xmlns:a16="http://schemas.microsoft.com/office/drawing/2014/main" val="2148447721"/>
                    </a:ext>
                  </a:extLst>
                </a:gridCol>
                <a:gridCol w="879901">
                  <a:extLst>
                    <a:ext uri="{9D8B030D-6E8A-4147-A177-3AD203B41FA5}">
                      <a16:colId xmlns:a16="http://schemas.microsoft.com/office/drawing/2014/main" val="3792576336"/>
                    </a:ext>
                  </a:extLst>
                </a:gridCol>
                <a:gridCol w="789374">
                  <a:extLst>
                    <a:ext uri="{9D8B030D-6E8A-4147-A177-3AD203B41FA5}">
                      <a16:colId xmlns:a16="http://schemas.microsoft.com/office/drawing/2014/main" val="783461173"/>
                    </a:ext>
                  </a:extLst>
                </a:gridCol>
                <a:gridCol w="865458">
                  <a:extLst>
                    <a:ext uri="{9D8B030D-6E8A-4147-A177-3AD203B41FA5}">
                      <a16:colId xmlns:a16="http://schemas.microsoft.com/office/drawing/2014/main" val="845092382"/>
                    </a:ext>
                  </a:extLst>
                </a:gridCol>
                <a:gridCol w="836927">
                  <a:extLst>
                    <a:ext uri="{9D8B030D-6E8A-4147-A177-3AD203B41FA5}">
                      <a16:colId xmlns:a16="http://schemas.microsoft.com/office/drawing/2014/main" val="19689162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NOVIEMBRE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DICIEMBRE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TOTAL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35188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163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9710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CALI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47057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CUNDINAMARCA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8254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ATLÁNTICO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2438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CÉSAR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88167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BOLÍVAR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08308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SANTANDER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5893755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TOLIMA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37844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BOYACÁ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377518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VALLE DEL CAUCA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943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QUEJAS OCTUBRE –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27018" y="5373077"/>
            <a:ext cx="8445646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quejas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fueron el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“Incumplimiento de tareas o funciones”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Suministro de información imprecisa, incompleta y errónea”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112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“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Negación a suministrar información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49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y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“Trato irrespetuoso o descortés”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774727"/>
              </p:ext>
            </p:extLst>
          </p:nvPr>
        </p:nvGraphicFramePr>
        <p:xfrm>
          <a:off x="1427017" y="1662543"/>
          <a:ext cx="8445647" cy="32613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4183">
                  <a:extLst>
                    <a:ext uri="{9D8B030D-6E8A-4147-A177-3AD203B41FA5}">
                      <a16:colId xmlns:a16="http://schemas.microsoft.com/office/drawing/2014/main" val="205964919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640617565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val="1770404182"/>
                    </a:ext>
                  </a:extLst>
                </a:gridCol>
                <a:gridCol w="954762">
                  <a:extLst>
                    <a:ext uri="{9D8B030D-6E8A-4147-A177-3AD203B41FA5}">
                      <a16:colId xmlns:a16="http://schemas.microsoft.com/office/drawing/2014/main" val="808038742"/>
                    </a:ext>
                  </a:extLst>
                </a:gridCol>
                <a:gridCol w="1034666">
                  <a:extLst>
                    <a:ext uri="{9D8B030D-6E8A-4147-A177-3AD203B41FA5}">
                      <a16:colId xmlns:a16="http://schemas.microsoft.com/office/drawing/2014/main" val="1711064806"/>
                    </a:ext>
                  </a:extLst>
                </a:gridCol>
              </a:tblGrid>
              <a:tr h="17363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DIAPOSITIVA 11 INFORME PQRS</a:t>
                      </a:r>
                      <a:endParaRPr lang="es-419" sz="1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58670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CAUSAS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OCTUBRE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NOVIEMBRE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DICIEMBRE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TOTAL lV TRIM 2021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005947487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TRATO IRRESPETUOSO O DESCORTÉS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8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008171034"/>
                  </a:ext>
                </a:extLst>
              </a:tr>
              <a:tr h="15919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INDEBIDO ASESORAMIENTO POR PARTE DEL SERVIDOR Y/O FUNCIONARIO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920329274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INASISTENCIA NO JUSTIFICADA A AUDIENCIA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934553122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SOLICITUD DE DÁDIVAS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817875676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NEGATIVA A RECIBIR DENUNCIA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25188252"/>
                  </a:ext>
                </a:extLst>
              </a:tr>
              <a:tr h="2118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SUMINISTRO DE INFORMACIÓN IMPRECISA, INCOMPLETA ERRONEA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38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3356574152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INCUMPLIMIENTO DE TAREAS O FUNCIONES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203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71034051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ACOSO LABORAL 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777045885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ACOSO SEXUAL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58621071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NEGACIÓN A SUMINISTRAR INFORMACIÓN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755367428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NEGACIÓN ACCESO A LA JUSTICIA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7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460535559"/>
                  </a:ext>
                </a:extLst>
              </a:tr>
              <a:tr h="184770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USO INDEBIDO DE LOS BIENES DE LA ENTIDAD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34479934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EXTRALIMITACIÓN DE FUNCIONES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477900669"/>
                  </a:ext>
                </a:extLst>
              </a:tr>
              <a:tr h="173635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OTRAS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1275093522"/>
                  </a:ext>
                </a:extLst>
              </a:tr>
              <a:tr h="299314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TOTAL</a:t>
                      </a:r>
                      <a:br>
                        <a:rPr lang="es-419" sz="1000" b="1" u="none" strike="noStrike" dirty="0">
                          <a:effectLst/>
                        </a:rPr>
                      </a:b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150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221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169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540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61" marR="6161" marT="6161" marB="0" anchor="b"/>
                </a:tc>
                <a:extLst>
                  <a:ext uri="{0D108BD9-81ED-4DB2-BD59-A6C34878D82A}">
                    <a16:rowId xmlns:a16="http://schemas.microsoft.com/office/drawing/2014/main" val="2635114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672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RECLAMOS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RECLAMOS OCTUBRE –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10171" y="1580035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410171" y="4107872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reclamos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688878"/>
              </p:ext>
            </p:extLst>
          </p:nvPr>
        </p:nvGraphicFramePr>
        <p:xfrm>
          <a:off x="3574468" y="1580034"/>
          <a:ext cx="7779333" cy="21117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5968">
                  <a:extLst>
                    <a:ext uri="{9D8B030D-6E8A-4147-A177-3AD203B41FA5}">
                      <a16:colId xmlns:a16="http://schemas.microsoft.com/office/drawing/2014/main" val="3076385178"/>
                    </a:ext>
                  </a:extLst>
                </a:gridCol>
                <a:gridCol w="886691">
                  <a:extLst>
                    <a:ext uri="{9D8B030D-6E8A-4147-A177-3AD203B41FA5}">
                      <a16:colId xmlns:a16="http://schemas.microsoft.com/office/drawing/2014/main" val="1896372951"/>
                    </a:ext>
                  </a:extLst>
                </a:gridCol>
                <a:gridCol w="803564">
                  <a:extLst>
                    <a:ext uri="{9D8B030D-6E8A-4147-A177-3AD203B41FA5}">
                      <a16:colId xmlns:a16="http://schemas.microsoft.com/office/drawing/2014/main" val="2726900482"/>
                    </a:ext>
                  </a:extLst>
                </a:gridCol>
                <a:gridCol w="757340">
                  <a:extLst>
                    <a:ext uri="{9D8B030D-6E8A-4147-A177-3AD203B41FA5}">
                      <a16:colId xmlns:a16="http://schemas.microsoft.com/office/drawing/2014/main" val="3349195843"/>
                    </a:ext>
                  </a:extLst>
                </a:gridCol>
                <a:gridCol w="565770">
                  <a:extLst>
                    <a:ext uri="{9D8B030D-6E8A-4147-A177-3AD203B41FA5}">
                      <a16:colId xmlns:a16="http://schemas.microsoft.com/office/drawing/2014/main" val="1840876264"/>
                    </a:ext>
                  </a:extLst>
                </a:gridCol>
              </a:tblGrid>
              <a:tr h="27647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DEPENDENCIA NIVEL CENTRAL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287900781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3361052419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969895867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CONTROL INTERNO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3786370691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INTERNACIONALES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597940302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PROTECCIÓN Y ASISTENCIA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2004632510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CONTRA LA CORRUPCIÓN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2250209968"/>
                  </a:ext>
                </a:extLst>
              </a:tr>
              <a:tr h="262181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695" marR="8695" marT="8695" marB="0" anchor="b"/>
                </a:tc>
                <a:extLst>
                  <a:ext uri="{0D108BD9-81ED-4DB2-BD59-A6C34878D82A}">
                    <a16:rowId xmlns:a16="http://schemas.microsoft.com/office/drawing/2014/main" val="13814093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06306"/>
              </p:ext>
            </p:extLst>
          </p:nvPr>
        </p:nvGraphicFramePr>
        <p:xfrm>
          <a:off x="3574468" y="4173213"/>
          <a:ext cx="6220697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7677">
                  <a:extLst>
                    <a:ext uri="{9D8B030D-6E8A-4147-A177-3AD203B41FA5}">
                      <a16:colId xmlns:a16="http://schemas.microsoft.com/office/drawing/2014/main" val="1163099843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3778193802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1556255926"/>
                    </a:ext>
                  </a:extLst>
                </a:gridCol>
                <a:gridCol w="931816">
                  <a:extLst>
                    <a:ext uri="{9D8B030D-6E8A-4147-A177-3AD203B41FA5}">
                      <a16:colId xmlns:a16="http://schemas.microsoft.com/office/drawing/2014/main" val="3449227045"/>
                    </a:ext>
                  </a:extLst>
                </a:gridCol>
                <a:gridCol w="786149">
                  <a:extLst>
                    <a:ext uri="{9D8B030D-6E8A-4147-A177-3AD203B41FA5}">
                      <a16:colId xmlns:a16="http://schemas.microsoft.com/office/drawing/2014/main" val="19441021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DIRECCCION SECCIONAL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NOVIEMBRE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DICIEMBRE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TOTAL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2151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BOGOTÁ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226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1684441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CUNDINAMARCA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99716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ATLÁNTICO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471043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CALI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78698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MEDELLÍN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12507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META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3194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BOLÍVAR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5557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NARIÑO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12635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TOLIMA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56502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RISARALDA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29395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6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RECLAMOS OCTUBRE –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35729" y="5600449"/>
            <a:ext cx="7668490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más frecuentes de reclamos fueron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“Falta de respuesta a solicitudes”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473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“Inactividad procesal”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125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“Largos tiempos de espera antes de la atención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requerimientos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“Respuestas inoportunas”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10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695424"/>
              </p:ext>
            </p:extLst>
          </p:nvPr>
        </p:nvGraphicFramePr>
        <p:xfrm>
          <a:off x="1835729" y="1648692"/>
          <a:ext cx="7668489" cy="304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36816">
                  <a:extLst>
                    <a:ext uri="{9D8B030D-6E8A-4147-A177-3AD203B41FA5}">
                      <a16:colId xmlns:a16="http://schemas.microsoft.com/office/drawing/2014/main" val="41685687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45159988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4660986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3302549820"/>
                    </a:ext>
                  </a:extLst>
                </a:gridCol>
                <a:gridCol w="817418">
                  <a:extLst>
                    <a:ext uri="{9D8B030D-6E8A-4147-A177-3AD203B41FA5}">
                      <a16:colId xmlns:a16="http://schemas.microsoft.com/office/drawing/2014/main" val="1908333376"/>
                    </a:ext>
                  </a:extLst>
                </a:gridCol>
              </a:tblGrid>
              <a:tr h="272184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DICIEMBRE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TOTAL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4953006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 LARGOS TIEMPOS DE ESPERA ANTES DE LA ATENCIÓN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1570775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 OTRAS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4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9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7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752398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INSTALACIONES FISICAS INADECUADAS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812536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RESPUESTAS INOPORTUNAS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4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5039991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NO HAY ESQUEMA DE SEGUIRIDAD A TESTIGO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562217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SUSPENSIÓN DE LA ATENCIÓN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757123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MALA ATENCIÓN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4657209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FALTA DE RESPUESTA A LAS SOLICITUDES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185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162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126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473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90506328"/>
                  </a:ext>
                </a:extLst>
              </a:tr>
              <a:tr h="27218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INACTIVIDAD PROCESAL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45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42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38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125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6628188"/>
                  </a:ext>
                </a:extLst>
              </a:tr>
              <a:tr h="285794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FALTA DE PERSONAL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9114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89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SUGERENCIAS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CAUSAS SUGERENCIAS OCTUBRE –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24759" y="5513438"/>
            <a:ext cx="7425747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Las causas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más frecuentes  de sugerencias  fueron “Otras categorías” 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14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“Mejoras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infraestructura”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 e “Incrementar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la cantidad de personal para la atención”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11881"/>
              </p:ext>
            </p:extLst>
          </p:nvPr>
        </p:nvGraphicFramePr>
        <p:xfrm>
          <a:off x="1824758" y="2176309"/>
          <a:ext cx="7425748" cy="2174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6309">
                  <a:extLst>
                    <a:ext uri="{9D8B030D-6E8A-4147-A177-3AD203B41FA5}">
                      <a16:colId xmlns:a16="http://schemas.microsoft.com/office/drawing/2014/main" val="3714348356"/>
                    </a:ext>
                  </a:extLst>
                </a:gridCol>
                <a:gridCol w="1020566">
                  <a:extLst>
                    <a:ext uri="{9D8B030D-6E8A-4147-A177-3AD203B41FA5}">
                      <a16:colId xmlns:a16="http://schemas.microsoft.com/office/drawing/2014/main" val="3242586524"/>
                    </a:ext>
                  </a:extLst>
                </a:gridCol>
                <a:gridCol w="1008271">
                  <a:extLst>
                    <a:ext uri="{9D8B030D-6E8A-4147-A177-3AD203B41FA5}">
                      <a16:colId xmlns:a16="http://schemas.microsoft.com/office/drawing/2014/main" val="3671188580"/>
                    </a:ext>
                  </a:extLst>
                </a:gridCol>
                <a:gridCol w="1008271">
                  <a:extLst>
                    <a:ext uri="{9D8B030D-6E8A-4147-A177-3AD203B41FA5}">
                      <a16:colId xmlns:a16="http://schemas.microsoft.com/office/drawing/2014/main" val="1117931319"/>
                    </a:ext>
                  </a:extLst>
                </a:gridCol>
                <a:gridCol w="782331">
                  <a:extLst>
                    <a:ext uri="{9D8B030D-6E8A-4147-A177-3AD203B41FA5}">
                      <a16:colId xmlns:a16="http://schemas.microsoft.com/office/drawing/2014/main" val="348721406"/>
                    </a:ext>
                  </a:extLst>
                </a:gridCol>
              </a:tblGrid>
              <a:tr h="21675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CAUSAS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NOVIEMBRE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DICIEMBRE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TOTAL 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9861657"/>
                  </a:ext>
                </a:extLst>
              </a:tr>
              <a:tr h="21675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MEJORAS DE INFRAESTRUCTURA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2983181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INCREMENTAR LA CANTIDAD DE  PERSONAL PARA LA ATENCIÓN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4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8608527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NO HACER REPARACIONES LOCATIVAS EN PRESENCIA DE USUARIOS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15107807"/>
                  </a:ext>
                </a:extLst>
              </a:tr>
              <a:tr h="422786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ATENCIÓN PREFERENCIAL POR CONDICIÓN ESPECIAL (EMBARAZO, DISCAPACIDAD, ETC)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04137364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OTRAS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2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6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1916658"/>
                  </a:ext>
                </a:extLst>
              </a:tr>
              <a:tr h="236073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TOTAL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4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3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TIEMPOS PROMEDIO DE RESPUESTA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29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TIEMPOS PROMEDIO DE RESPUESTA OCTUBRE -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07416" y="5447811"/>
            <a:ext cx="8063057" cy="95410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las peticiones, quejas, reclamos y sugerencias fueron atendidas en promedio en  un término promedio máximo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días y un término mínimo de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entre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y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días,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cumpliendo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esta forma con los tiempos de respuesta establecidos en la Ley 1755 de 2015.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97795"/>
              </p:ext>
            </p:extLst>
          </p:nvPr>
        </p:nvGraphicFramePr>
        <p:xfrm>
          <a:off x="1607417" y="2147451"/>
          <a:ext cx="8063056" cy="2426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7056">
                  <a:extLst>
                    <a:ext uri="{9D8B030D-6E8A-4147-A177-3AD203B41FA5}">
                      <a16:colId xmlns:a16="http://schemas.microsoft.com/office/drawing/2014/main" val="596484549"/>
                    </a:ext>
                  </a:extLst>
                </a:gridCol>
                <a:gridCol w="2036618">
                  <a:extLst>
                    <a:ext uri="{9D8B030D-6E8A-4147-A177-3AD203B41FA5}">
                      <a16:colId xmlns:a16="http://schemas.microsoft.com/office/drawing/2014/main" val="2647808015"/>
                    </a:ext>
                  </a:extLst>
                </a:gridCol>
                <a:gridCol w="2119745">
                  <a:extLst>
                    <a:ext uri="{9D8B030D-6E8A-4147-A177-3AD203B41FA5}">
                      <a16:colId xmlns:a16="http://schemas.microsoft.com/office/drawing/2014/main" val="2525975456"/>
                    </a:ext>
                  </a:extLst>
                </a:gridCol>
                <a:gridCol w="1939637">
                  <a:extLst>
                    <a:ext uri="{9D8B030D-6E8A-4147-A177-3AD203B41FA5}">
                      <a16:colId xmlns:a16="http://schemas.microsoft.com/office/drawing/2014/main" val="772648167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TIPO PQRS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TÉRMINO VENCIMIENTO (DIAS)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RESPONDIDAS EN TÉRMINOS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PROMEDIO RESPUESTA (DÍAS)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811895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Queja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285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1.7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66629396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Reclamo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367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1.2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9530569"/>
                  </a:ext>
                </a:extLst>
              </a:tr>
              <a:tr h="22626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Sugerencia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5268488"/>
                  </a:ext>
                </a:extLst>
              </a:tr>
              <a:tr h="226268">
                <a:tc rowSpan="6">
                  <a:txBody>
                    <a:bodyPr/>
                    <a:lstStyle/>
                    <a:p>
                      <a:pPr algn="l" fontAlgn="ctr"/>
                      <a:r>
                        <a:rPr lang="es-419" sz="1200" b="1" u="none" strike="noStrike">
                          <a:effectLst/>
                        </a:rPr>
                        <a:t>Petición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386544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6463255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15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0.0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87818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20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16,906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5.5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454710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30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7,393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5.1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735941"/>
                  </a:ext>
                </a:extLst>
              </a:tr>
              <a:tr h="226268">
                <a:tc v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35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>
                          <a:effectLst/>
                        </a:rPr>
                        <a:t>63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0.6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0047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84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ACCESO A LA INFORMACIÓN PÚBLICA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INFORME PQRS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ACCESO A LA INFORMACIÓN PÚBLICA OCTUBRE -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310676" y="2975436"/>
            <a:ext cx="4203990" cy="156965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conformidad a  lo establecido en la Ley 1712 de 2014, en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el periodo reportado se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negó el acceso a la información por tener carácter de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clasificado o reservado a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un  total de </a:t>
            </a:r>
            <a:r>
              <a:rPr lang="es-CO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938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976933"/>
              </p:ext>
            </p:extLst>
          </p:nvPr>
        </p:nvGraphicFramePr>
        <p:xfrm>
          <a:off x="1288763" y="1830531"/>
          <a:ext cx="5698305" cy="11753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4450">
                  <a:extLst>
                    <a:ext uri="{9D8B030D-6E8A-4147-A177-3AD203B41FA5}">
                      <a16:colId xmlns:a16="http://schemas.microsoft.com/office/drawing/2014/main" val="3593930323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402621033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1523906900"/>
                    </a:ext>
                  </a:extLst>
                </a:gridCol>
                <a:gridCol w="996142">
                  <a:extLst>
                    <a:ext uri="{9D8B030D-6E8A-4147-A177-3AD203B41FA5}">
                      <a16:colId xmlns:a16="http://schemas.microsoft.com/office/drawing/2014/main" val="538038368"/>
                    </a:ext>
                  </a:extLst>
                </a:gridCol>
                <a:gridCol w="775988">
                  <a:extLst>
                    <a:ext uri="{9D8B030D-6E8A-4147-A177-3AD203B41FA5}">
                      <a16:colId xmlns:a16="http://schemas.microsoft.com/office/drawing/2014/main" val="2469311456"/>
                    </a:ext>
                  </a:extLst>
                </a:gridCol>
              </a:tblGrid>
              <a:tr h="2000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CANTIDAD DE SOLICITUDES A LAS QUE SE LE NEGO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ACCESO A LA </a:t>
                      </a:r>
                      <a:r>
                        <a:rPr lang="es-419" sz="1200" b="1" u="none" strike="noStrike" dirty="0">
                          <a:effectLst/>
                        </a:rPr>
                        <a:t>INFORMACION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245412"/>
                  </a:ext>
                </a:extLst>
              </a:tr>
              <a:tr h="284019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 dirty="0">
                          <a:effectLst/>
                        </a:rPr>
                        <a:t>ORIGEN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 smtClean="0">
                          <a:effectLst/>
                        </a:rPr>
                        <a:t>DICIEMBRE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200" b="1" u="none" strike="noStrike" dirty="0">
                          <a:effectLst/>
                        </a:rPr>
                        <a:t>TOTAL </a:t>
                      </a:r>
                      <a:r>
                        <a:rPr lang="es-419" sz="1200" b="1" u="none" strike="noStrike" dirty="0" smtClean="0">
                          <a:effectLst/>
                        </a:rPr>
                        <a:t>IV </a:t>
                      </a:r>
                      <a:r>
                        <a:rPr lang="es-419" sz="1200" b="1" u="none" strike="noStrike" dirty="0">
                          <a:effectLst/>
                        </a:rPr>
                        <a:t>TRIM 2021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84219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NIVEL CENTRAL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15765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SECCIONAL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6984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TOTALES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08281019"/>
                  </a:ext>
                </a:extLst>
              </a:tr>
            </a:tbl>
          </a:graphicData>
        </a:graphic>
      </p:graphicFrame>
      <p:graphicFrame>
        <p:nvGraphicFramePr>
          <p:cNvPr id="7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157300"/>
              </p:ext>
            </p:extLst>
          </p:nvPr>
        </p:nvGraphicFramePr>
        <p:xfrm>
          <a:off x="1288763" y="3212546"/>
          <a:ext cx="5698304" cy="322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5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TRASLADOS A OTRAS ENTIDADES</a:t>
            </a:r>
          </a:p>
          <a:p>
            <a:pPr algn="ctr"/>
            <a:r>
              <a:rPr lang="es-ES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0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TRASLADO A OTRAS ENTIDADES OCTUBRE - DICIEMBRE 2021</a:t>
            </a:r>
            <a:endParaRPr lang="es-419" sz="26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60480" y="2321930"/>
            <a:ext cx="4054186" cy="166199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Respecto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las solicitudes sobre las cuales la Fiscalía General de la Nación no tiene competencia, 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durante el periodo reportado se realizó el traslado </a:t>
            </a:r>
            <a:r>
              <a:rPr lang="es-CO" sz="1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 otras Instituciones de </a:t>
            </a:r>
            <a:r>
              <a:rPr lang="es-CO" sz="1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852</a:t>
            </a:r>
            <a:r>
              <a:rPr lang="es-CO" sz="1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requerimientos.</a:t>
            </a:r>
            <a:endParaRPr lang="es-CO" sz="1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97442"/>
              </p:ext>
            </p:extLst>
          </p:nvPr>
        </p:nvGraphicFramePr>
        <p:xfrm>
          <a:off x="1288760" y="1596985"/>
          <a:ext cx="5783552" cy="11964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4896">
                  <a:extLst>
                    <a:ext uri="{9D8B030D-6E8A-4147-A177-3AD203B41FA5}">
                      <a16:colId xmlns:a16="http://schemas.microsoft.com/office/drawing/2014/main" val="3698653021"/>
                    </a:ext>
                  </a:extLst>
                </a:gridCol>
                <a:gridCol w="1262156">
                  <a:extLst>
                    <a:ext uri="{9D8B030D-6E8A-4147-A177-3AD203B41FA5}">
                      <a16:colId xmlns:a16="http://schemas.microsoft.com/office/drawing/2014/main" val="134291543"/>
                    </a:ext>
                  </a:extLst>
                </a:gridCol>
                <a:gridCol w="1240079">
                  <a:extLst>
                    <a:ext uri="{9D8B030D-6E8A-4147-A177-3AD203B41FA5}">
                      <a16:colId xmlns:a16="http://schemas.microsoft.com/office/drawing/2014/main" val="3554205136"/>
                    </a:ext>
                  </a:extLst>
                </a:gridCol>
                <a:gridCol w="1156421">
                  <a:extLst>
                    <a:ext uri="{9D8B030D-6E8A-4147-A177-3AD203B41FA5}">
                      <a16:colId xmlns:a16="http://schemas.microsoft.com/office/drawing/2014/main" val="371688302"/>
                    </a:ext>
                  </a:extLst>
                </a:gridCol>
              </a:tblGrid>
              <a:tr h="2991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SOLICITUDES TRASLADADAS A OTRAS INSTITUCIONES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9003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>
                          <a:effectLst/>
                        </a:rPr>
                        <a:t>ORIGEN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OCTUBRE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NOVIEMBRE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u="none" strike="noStrike" dirty="0" smtClean="0">
                          <a:effectLst/>
                        </a:rPr>
                        <a:t>DICIEMBRE</a:t>
                      </a:r>
                      <a:endParaRPr lang="es-419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953781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NIVEL CENTRAL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754564"/>
                  </a:ext>
                </a:extLst>
              </a:tr>
              <a:tr h="299108">
                <a:tc>
                  <a:txBody>
                    <a:bodyPr/>
                    <a:lstStyle/>
                    <a:p>
                      <a:pPr algn="l" fontAlgn="b"/>
                      <a:r>
                        <a:rPr lang="es-419" sz="1200" b="1" u="none" strike="noStrike">
                          <a:effectLst/>
                        </a:rPr>
                        <a:t>SECCIONAL</a:t>
                      </a:r>
                      <a:endParaRPr lang="es-419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2216285"/>
                  </a:ext>
                </a:extLst>
              </a:tr>
            </a:tbl>
          </a:graphicData>
        </a:graphic>
      </p:graphicFrame>
      <p:graphicFrame>
        <p:nvGraphicFramePr>
          <p:cNvPr id="6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453316"/>
              </p:ext>
            </p:extLst>
          </p:nvPr>
        </p:nvGraphicFramePr>
        <p:xfrm>
          <a:off x="1288760" y="3120015"/>
          <a:ext cx="5783552" cy="3546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7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PROYECCIÓN DE ACCIONES DE MEJORA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OCTUBRE - DICIEMBRE 2021 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509803"/>
            <a:ext cx="10297775" cy="517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forma continua se brinda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orientación a las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dependencias del nivel central y seccional sobre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los lineamientos para el tramite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PQRS en cuanto: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Acompañamiento en la revisión y ajuste de los informes mensuales de PQRS.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Tratamiento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situaciones especiales en la gestión de PQRS contempladas en la Ley,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como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 reiterativas, incompletas, oscuras o irrespetuosas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Atención de capacitaciones sobre PQRS solicitadas por las dependencias del nivel central y seccional.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Visitas a las Direcciones Seccionales para realizar seguimiento al procedimiento de PQRS.</a:t>
            </a: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3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PROYECCIÓN DE ACCIONES DE MEJORA  OCTUBRE - DICIEMBRE 2021 </a:t>
            </a:r>
            <a:endParaRPr lang="es-CO" sz="23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16180" y="1666971"/>
            <a:ext cx="10297775" cy="44935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De otra parte se llevaron a cabo las siguientes actividades:</a:t>
            </a:r>
          </a:p>
          <a:p>
            <a:pPr algn="just"/>
            <a:endParaRPr lang="es-CO" sz="2400" b="1" dirty="0" smtClean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Aplicabilidad </a:t>
            </a: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Ley de Protección de Datos Personales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J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ornadas de descongestión del canal virtual de PQRS y del correo electrónico </a:t>
            </a:r>
            <a:r>
              <a:rPr lang="es-CO" sz="2200" b="1" u="sng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ges.documentalpqrs@fiscalía.gov.co</a:t>
            </a:r>
            <a:r>
              <a:rPr lang="es-CO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a cargo de la Subdirección de Gestión Documental, dando como resultado un sistema y un buzón que a la fecha se encuentran al día.</a:t>
            </a:r>
          </a:p>
          <a:p>
            <a:pPr algn="just"/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CO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Mesas de trabajo para continuar con la actualización del procedimiento de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recepción, trámite y seguimiento a las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PQRS el cual fue </a:t>
            </a:r>
            <a:r>
              <a:rPr lang="es-419" sz="22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publicado (versión 07) </a:t>
            </a:r>
            <a:r>
              <a:rPr lang="es-419" sz="22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en el BIT el 16 de diciembre de 2021.</a:t>
            </a:r>
            <a:endParaRPr lang="es-CO" sz="22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7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 OCTUBRE - DICIEMBRE 2021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288473" y="1590561"/>
            <a:ext cx="10372459" cy="4662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Fiscalía General</a:t>
            </a:r>
            <a:r>
              <a:rPr lang="es-CO" sz="2700" dirty="0"/>
              <a:t>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Nación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presenta el informe consolidado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sobre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Peticiones, Quejas, Reclamos y Sugerencias, recibidas y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atendidas a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través de los diferentes canales de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recepción que se encuentran habilitados por la entidad durante el período comprendido entre el 1 de octubre y el 31 de diciembre de 2021 por parte de las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ependencias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del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Nivel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entral </a:t>
            </a:r>
            <a:r>
              <a:rPr lang="es-CO" sz="27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y las </a:t>
            </a:r>
            <a:r>
              <a:rPr lang="es-CO" sz="27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Direcciones Seccionales, a partir de la extracción de datos del Formato Matriz de Registro PQRS remitido mensualmente a la Subdirección de Gestión Documental por parte los servidores destacados PQRS de las diferentes dependencias.</a:t>
            </a:r>
            <a:endParaRPr lang="es-CO" sz="27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2021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56656" y="5939706"/>
            <a:ext cx="8155380" cy="6463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período comprendido del 01 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31 de diciembre </a:t>
            </a:r>
            <a:r>
              <a:rPr lang="es-CO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CO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2021, </a:t>
            </a:r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 recibieron un total de </a:t>
            </a:r>
            <a:r>
              <a:rPr lang="es-ES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50.611</a:t>
            </a:r>
            <a:r>
              <a:rPr lang="es-ES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PQRS.</a:t>
            </a:r>
            <a:endParaRPr lang="es-ES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714389"/>
              </p:ext>
            </p:extLst>
          </p:nvPr>
        </p:nvGraphicFramePr>
        <p:xfrm>
          <a:off x="1556656" y="1585913"/>
          <a:ext cx="815538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1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RESULTADOS GENERALES</a:t>
            </a:r>
            <a:r>
              <a:rPr lang="es-419" sz="28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	</a:t>
            </a:r>
            <a:r>
              <a:rPr lang="es-419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OCTUBRE - DICIEMBRE 2021</a:t>
            </a:r>
            <a:endParaRPr lang="es-CO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607417" y="5941438"/>
            <a:ext cx="8155380" cy="52321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Los canales de recepción presentaron el siguiente comportamiento “Correo electrónico” 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42%,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“Canal Virtual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”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39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y “Escrito”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18 %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242871"/>
              </p:ext>
            </p:extLst>
          </p:nvPr>
        </p:nvGraphicFramePr>
        <p:xfrm>
          <a:off x="1607418" y="1485899"/>
          <a:ext cx="8155380" cy="4208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68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DERECHOS DE PETICIÓN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-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5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CANTIDAD DERECHOS DE PETICIÓN OCTUBRE - DICIEMBRE 2021</a:t>
            </a:r>
            <a:endParaRPr lang="es-CO" sz="25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85480" y="1596987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Nacionales 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85480" y="4250209"/>
            <a:ext cx="1856814" cy="132343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Direcciones </a:t>
            </a:r>
            <a:r>
              <a:rPr lang="es-CO" sz="1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Seccionales </a:t>
            </a:r>
            <a:r>
              <a:rPr lang="es-CO" sz="16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que reportaron mayor número de peticiones </a:t>
            </a:r>
            <a:endParaRPr lang="es-CO" sz="16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29905"/>
              </p:ext>
            </p:extLst>
          </p:nvPr>
        </p:nvGraphicFramePr>
        <p:xfrm>
          <a:off x="3305520" y="1596985"/>
          <a:ext cx="8209146" cy="2406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36556">
                  <a:extLst>
                    <a:ext uri="{9D8B030D-6E8A-4147-A177-3AD203B41FA5}">
                      <a16:colId xmlns:a16="http://schemas.microsoft.com/office/drawing/2014/main" val="574487798"/>
                    </a:ext>
                  </a:extLst>
                </a:gridCol>
                <a:gridCol w="879015">
                  <a:extLst>
                    <a:ext uri="{9D8B030D-6E8A-4147-A177-3AD203B41FA5}">
                      <a16:colId xmlns:a16="http://schemas.microsoft.com/office/drawing/2014/main" val="4192920722"/>
                    </a:ext>
                  </a:extLst>
                </a:gridCol>
                <a:gridCol w="753306">
                  <a:extLst>
                    <a:ext uri="{9D8B030D-6E8A-4147-A177-3AD203B41FA5}">
                      <a16:colId xmlns:a16="http://schemas.microsoft.com/office/drawing/2014/main" val="3972783775"/>
                    </a:ext>
                  </a:extLst>
                </a:gridCol>
                <a:gridCol w="742582">
                  <a:extLst>
                    <a:ext uri="{9D8B030D-6E8A-4147-A177-3AD203B41FA5}">
                      <a16:colId xmlns:a16="http://schemas.microsoft.com/office/drawing/2014/main" val="1689940010"/>
                    </a:ext>
                  </a:extLst>
                </a:gridCol>
                <a:gridCol w="597687">
                  <a:extLst>
                    <a:ext uri="{9D8B030D-6E8A-4147-A177-3AD203B41FA5}">
                      <a16:colId xmlns:a16="http://schemas.microsoft.com/office/drawing/2014/main" val="2480936529"/>
                    </a:ext>
                  </a:extLst>
                </a:gridCol>
              </a:tblGrid>
              <a:tr h="353910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 dirty="0">
                          <a:effectLst/>
                        </a:rPr>
                        <a:t>NIVEL CENTRAL</a:t>
                      </a:r>
                      <a:endParaRPr lang="es-419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>
                          <a:effectLst/>
                        </a:rPr>
                        <a:t>OCTUBRE</a:t>
                      </a:r>
                      <a:endParaRPr lang="es-419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>
                          <a:effectLst/>
                        </a:rPr>
                        <a:t>NOVIEMBRE</a:t>
                      </a:r>
                      <a:endParaRPr lang="es-419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>
                          <a:effectLst/>
                        </a:rPr>
                        <a:t>DICIEMBRE</a:t>
                      </a:r>
                      <a:endParaRPr lang="es-419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000" b="1" u="none" strike="noStrike">
                          <a:effectLst/>
                        </a:rPr>
                        <a:t>TOTAL TRIM IV</a:t>
                      </a:r>
                      <a:endParaRPr lang="es-419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ctr"/>
                </a:tc>
                <a:extLst>
                  <a:ext uri="{0D108BD9-81ED-4DB2-BD59-A6C34878D82A}">
                    <a16:rowId xmlns:a16="http://schemas.microsoft.com/office/drawing/2014/main" val="1897921815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ATENCIÓN AL USUARIO INTERVENCIÓN TEMPRANA Y ASIGNACIONES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1,685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1,753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1,871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5,309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747936635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ASUNTOS JURÍDICOS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897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1,132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713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2,742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240338904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DELEGADA PARA LA SEGURIDAD CIUDADANA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765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734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612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2,111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550958820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PROTECCIÓN Y ASISTENCIA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430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477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330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1,237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3844451007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 dirty="0">
                          <a:effectLst/>
                        </a:rPr>
                        <a:t>DIRECCIÓN DE APOYO A LA INVESTIGACIÓN Y ANÁLISIS CONTRA LA CRIMINALIDAD ORGANIZADA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425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403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178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1,006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1704115897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DE JUSTICIA TRANSICIONAL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425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355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222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1,002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2547937065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CONTRA LAS VIOLACIONES A LOS DERECHOS HUMANOS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369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278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164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811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2545299195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SUBDIRECCIÓN DE APOYO A LA COMISIÓN DE CARRERA ESPECIAL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367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140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52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559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1436125189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DESPACHO DEL VICEFISCAL GENERAL DE LA NACIÓN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97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133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161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391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445088612"/>
                  </a:ext>
                </a:extLst>
              </a:tr>
              <a:tr h="205307">
                <a:tc>
                  <a:txBody>
                    <a:bodyPr/>
                    <a:lstStyle/>
                    <a:p>
                      <a:pPr algn="l" fontAlgn="b"/>
                      <a:r>
                        <a:rPr lang="es-419" sz="1000" b="1" u="none" strike="noStrike">
                          <a:effectLst/>
                        </a:rPr>
                        <a:t>DIRECCIÓN ESPECIALIZADA DE EXTINCIÓN DEL DERECHO DEL DOMINIO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151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>
                          <a:effectLst/>
                        </a:rPr>
                        <a:t>109</a:t>
                      </a:r>
                      <a:endParaRPr lang="es-419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41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000" b="1" u="none" strike="noStrike" dirty="0">
                          <a:effectLst/>
                        </a:rPr>
                        <a:t>301</a:t>
                      </a:r>
                      <a:endParaRPr lang="es-419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5" marR="8705" marT="8705" marB="0" anchor="b"/>
                </a:tc>
                <a:extLst>
                  <a:ext uri="{0D108BD9-81ED-4DB2-BD59-A6C34878D82A}">
                    <a16:rowId xmlns:a16="http://schemas.microsoft.com/office/drawing/2014/main" val="2446716348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903721"/>
              </p:ext>
            </p:extLst>
          </p:nvPr>
        </p:nvGraphicFramePr>
        <p:xfrm>
          <a:off x="3305520" y="4250209"/>
          <a:ext cx="6375400" cy="2200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74210">
                  <a:extLst>
                    <a:ext uri="{9D8B030D-6E8A-4147-A177-3AD203B41FA5}">
                      <a16:colId xmlns:a16="http://schemas.microsoft.com/office/drawing/2014/main" val="3585021329"/>
                    </a:ext>
                  </a:extLst>
                </a:gridCol>
                <a:gridCol w="1125870">
                  <a:extLst>
                    <a:ext uri="{9D8B030D-6E8A-4147-A177-3AD203B41FA5}">
                      <a16:colId xmlns:a16="http://schemas.microsoft.com/office/drawing/2014/main" val="1236328071"/>
                    </a:ext>
                  </a:extLst>
                </a:gridCol>
                <a:gridCol w="928255">
                  <a:extLst>
                    <a:ext uri="{9D8B030D-6E8A-4147-A177-3AD203B41FA5}">
                      <a16:colId xmlns:a16="http://schemas.microsoft.com/office/drawing/2014/main" val="286575605"/>
                    </a:ext>
                  </a:extLst>
                </a:gridCol>
                <a:gridCol w="1052945">
                  <a:extLst>
                    <a:ext uri="{9D8B030D-6E8A-4147-A177-3AD203B41FA5}">
                      <a16:colId xmlns:a16="http://schemas.microsoft.com/office/drawing/2014/main" val="974907557"/>
                    </a:ext>
                  </a:extLst>
                </a:gridCol>
                <a:gridCol w="994120">
                  <a:extLst>
                    <a:ext uri="{9D8B030D-6E8A-4147-A177-3AD203B41FA5}">
                      <a16:colId xmlns:a16="http://schemas.microsoft.com/office/drawing/2014/main" val="1330667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 dirty="0">
                          <a:effectLst/>
                        </a:rPr>
                        <a:t>SECCIONAL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>
                          <a:effectLst/>
                        </a:rPr>
                        <a:t>OCTUBRE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>
                          <a:effectLst/>
                        </a:rPr>
                        <a:t>NOVIEMBRE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>
                          <a:effectLst/>
                        </a:rPr>
                        <a:t>DICIEMBRE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419" sz="1100" b="1" u="none" strike="noStrike">
                          <a:effectLst/>
                        </a:rPr>
                        <a:t>TOTAL TRIM IV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70277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 dirty="0">
                          <a:effectLst/>
                        </a:rPr>
                        <a:t>BOGOTÁ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2,629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1,840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1,362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5,831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1195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MEDELLÍN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1,445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1,254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1,061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3,760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3718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ANTIOQUIA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1,101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1,146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510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2,757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33957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CALI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699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846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660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2,205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79678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CAUCA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686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732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676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2,094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2612814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CUNDINAMARCA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480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491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442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1,413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23327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TOLIMA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512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448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324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1,284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094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ATLÁNTICO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388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415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364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1,167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07634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NARIÑO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379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436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270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1,085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595541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NORTE DE SANTANDER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445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324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254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1,023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2177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9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6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MOTIVOS PETICIONES OCTUBRE – DICIEMBRE 2021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894305" y="5655628"/>
            <a:ext cx="8035758" cy="7386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 hangingPunct="0"/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La entidad recibió un mayor volumen de peticiones por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“Solicitud de información” con un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62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, “Solicitud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certificación”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8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,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“Denuncia” con un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%,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”Copia de documentos”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y “Prestación </a:t>
            </a:r>
            <a:r>
              <a:rPr lang="es-CO" sz="1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un servicio” con el </a:t>
            </a:r>
            <a:r>
              <a:rPr lang="es-CO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 </a:t>
            </a:r>
            <a:r>
              <a:rPr lang="es-CO" sz="1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</a:t>
            </a:r>
            <a:r>
              <a:rPr lang="es-CO" sz="1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.</a:t>
            </a:r>
            <a:endParaRPr lang="es-CO" sz="1400" b="1" dirty="0">
              <a:solidFill>
                <a:srgbClr val="2F308F"/>
              </a:solidFill>
              <a:latin typeface="Century Gothic" panose="020B0502020202020204" pitchFamily="34" charset="0"/>
              <a:sym typeface="Calibri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98383"/>
              </p:ext>
            </p:extLst>
          </p:nvPr>
        </p:nvGraphicFramePr>
        <p:xfrm>
          <a:off x="1894305" y="1639888"/>
          <a:ext cx="8035758" cy="32899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4131">
                  <a:extLst>
                    <a:ext uri="{9D8B030D-6E8A-4147-A177-3AD203B41FA5}">
                      <a16:colId xmlns:a16="http://schemas.microsoft.com/office/drawing/2014/main" val="3350439952"/>
                    </a:ext>
                  </a:extLst>
                </a:gridCol>
                <a:gridCol w="1400582">
                  <a:extLst>
                    <a:ext uri="{9D8B030D-6E8A-4147-A177-3AD203B41FA5}">
                      <a16:colId xmlns:a16="http://schemas.microsoft.com/office/drawing/2014/main" val="465394006"/>
                    </a:ext>
                  </a:extLst>
                </a:gridCol>
                <a:gridCol w="978761">
                  <a:extLst>
                    <a:ext uri="{9D8B030D-6E8A-4147-A177-3AD203B41FA5}">
                      <a16:colId xmlns:a16="http://schemas.microsoft.com/office/drawing/2014/main" val="3500973499"/>
                    </a:ext>
                  </a:extLst>
                </a:gridCol>
                <a:gridCol w="908676">
                  <a:extLst>
                    <a:ext uri="{9D8B030D-6E8A-4147-A177-3AD203B41FA5}">
                      <a16:colId xmlns:a16="http://schemas.microsoft.com/office/drawing/2014/main" val="1640408373"/>
                    </a:ext>
                  </a:extLst>
                </a:gridCol>
                <a:gridCol w="992610">
                  <a:extLst>
                    <a:ext uri="{9D8B030D-6E8A-4147-A177-3AD203B41FA5}">
                      <a16:colId xmlns:a16="http://schemas.microsoft.com/office/drawing/2014/main" val="1692357105"/>
                    </a:ext>
                  </a:extLst>
                </a:gridCol>
                <a:gridCol w="1050998">
                  <a:extLst>
                    <a:ext uri="{9D8B030D-6E8A-4147-A177-3AD203B41FA5}">
                      <a16:colId xmlns:a16="http://schemas.microsoft.com/office/drawing/2014/main" val="258711746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CAUSAS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OCTUBRE</a:t>
                      </a:r>
                      <a:endParaRPr lang="es-419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NOVIEMBRE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DICIEMBRE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TOTAL TRIM IV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PORCENTAJE</a:t>
                      </a:r>
                      <a:endParaRPr lang="es-419" sz="11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5783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SOLICITUD DE INFORMACIÓN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12,373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12,079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8,800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33,252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62%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5502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SOLICITUD DE CERTIFICACIÓN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1,096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887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668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4,122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8%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83955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COPIA DE DOCUMENTOS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798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792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534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2,950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47052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PRESTACIÓN DE UN SERVICIO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825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920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861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2,837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1741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PETICIONES ENTRE AUTORIDADES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452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533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318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1,440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34396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OTRAS SOLICITUDES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645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478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337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1,673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743753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DENUNCIA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1,104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1,226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1,154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3,902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7%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07079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INTERVENCIÓN DE UNA ENTIDAD O FUNCIONARIO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390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402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233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1,568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3%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47582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RECONOCIMIENTO DE UN DERECHO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575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39947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CONSULTAS EN RELACIÓN CON LAS MATERIAS A SU CARGO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54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092457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INTERPONER RECURSOS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20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27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101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5767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RESOLUCIÓN SITUACIÓN JURÍDICA 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179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163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126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629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425509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SOLICITUD SUSPENCIÓN DE INVESTIGACIÓN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129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124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465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1%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226353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419" sz="1100" b="1" u="none" strike="noStrike">
                          <a:effectLst/>
                        </a:rPr>
                        <a:t>INFORMES A CONGRESISTAS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11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>
                          <a:effectLst/>
                        </a:rPr>
                        <a:t>38</a:t>
                      </a:r>
                      <a:endParaRPr lang="es-419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419" sz="1100" b="1" u="none" strike="noStrike" dirty="0">
                          <a:effectLst/>
                        </a:rPr>
                        <a:t>0%</a:t>
                      </a:r>
                      <a:endParaRPr lang="es-419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51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8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QUEJAS</a:t>
            </a:r>
          </a:p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OCTUBRE – DICIEMBRE 2021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4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1939</Words>
  <Application>Microsoft Office PowerPoint</Application>
  <PresentationFormat>Panorámica</PresentationFormat>
  <Paragraphs>742</Paragraphs>
  <Slides>26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360</cp:revision>
  <dcterms:created xsi:type="dcterms:W3CDTF">2020-02-19T16:39:42Z</dcterms:created>
  <dcterms:modified xsi:type="dcterms:W3CDTF">2022-01-28T02:28:48Z</dcterms:modified>
</cp:coreProperties>
</file>