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5380" autoAdjust="0"/>
  </p:normalViewPr>
  <p:slideViewPr>
    <p:cSldViewPr snapToGrid="0" snapToObjects="1">
      <p:cViewPr varScale="1">
        <p:scale>
          <a:sx n="86" d="100"/>
          <a:sy n="86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-%20TRIMESTRE%20II%202023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-%20TRIMESTRE%20II%202023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%20-%20TRIMESTRE%20II%202023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%20-%20TRIMESTRE%20II%202023%20PQ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%20-%20TRIMESTRE%20II%202023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PETICIONES, QUEJAS, RECLAMOS, SUGERENCIAS </a:t>
            </a:r>
            <a:r>
              <a:rPr lang="es-CO" dirty="0" err="1"/>
              <a:t>lI</a:t>
            </a:r>
            <a:r>
              <a:rPr lang="es-CO" dirty="0"/>
              <a:t> SEMESTRE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GENERAL!$T$5</c:f>
              <c:strCache>
                <c:ptCount val="1"/>
                <c:pt idx="0">
                  <c:v>TOTALES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54C-4E17-B792-5FD97C5398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4C-4E17-B792-5FD97C5398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54C-4E17-B792-5FD97C5398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54C-4E17-B792-5FD97C5398C1}"/>
              </c:ext>
            </c:extLst>
          </c:dPt>
          <c:dLbls>
            <c:dLbl>
              <c:idx val="0"/>
              <c:layout>
                <c:manualLayout>
                  <c:x val="-1.8166268854929776E-2"/>
                  <c:y val="-0.21540170711481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4C-4E17-B792-5FD97C5398C1}"/>
                </c:ext>
              </c:extLst>
            </c:dLbl>
            <c:dLbl>
              <c:idx val="1"/>
              <c:layout>
                <c:manualLayout>
                  <c:x val="-0.28090261161668767"/>
                  <c:y val="0.208642113397125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45760316387366E-2"/>
                      <c:h val="0.10068843607238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4C-4E17-B792-5FD97C5398C1}"/>
                </c:ext>
              </c:extLst>
            </c:dLbl>
            <c:dLbl>
              <c:idx val="2"/>
              <c:layout>
                <c:manualLayout>
                  <c:x val="-0.30488135534562338"/>
                  <c:y val="7.66261929321927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4C-4E17-B792-5FD97C5398C1}"/>
                </c:ext>
              </c:extLst>
            </c:dLbl>
            <c:dLbl>
              <c:idx val="3"/>
              <c:layout>
                <c:manualLayout>
                  <c:x val="-0.3238553118072644"/>
                  <c:y val="0.35922711713404337"/>
                </c:manualLayout>
              </c:layout>
              <c:tx>
                <c:rich>
                  <a:bodyPr/>
                  <a:lstStyle/>
                  <a:p>
                    <a:fld id="{615836EE-6CE3-4C05-8793-09EC03BB05B7}" type="CATEGORYNAME">
                      <a:rPr lang="en-US" sz="1000"/>
                      <a:pPr/>
                      <a:t>[NOMBRE DE CATEGORÍA]</a:t>
                    </a:fld>
                    <a:r>
                      <a:rPr lang="en-US" sz="1000" baseline="0" dirty="0"/>
                      <a:t>
</a:t>
                    </a:r>
                    <a:fld id="{F6325BC2-AB1A-4CF3-BF60-4D9492CD81A1}" type="PERCENTAGE">
                      <a:rPr lang="en-US" sz="1000" baseline="0"/>
                      <a:pPr/>
                      <a:t>[PORCENTAJE]</a:t>
                    </a:fld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53569441819376"/>
                      <c:h val="0.10068843607238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4C-4E17-B792-5FD97C5398C1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GENERAL!$T$6:$T$9</c:f>
              <c:numCache>
                <c:formatCode>#,##0</c:formatCode>
                <c:ptCount val="4"/>
                <c:pt idx="0">
                  <c:v>96653</c:v>
                </c:pt>
                <c:pt idx="1">
                  <c:v>882</c:v>
                </c:pt>
                <c:pt idx="2">
                  <c:v>678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C-4E17-B792-5FD97C5398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PARTICIPACION X CANAL TRIM II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CANALES!$P$73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EF58-48E5-B382-C756B14F93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F8-4402-B529-2B821C0221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F58-48E5-B382-C756B14F93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EF58-48E5-B382-C756B14F932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F58-48E5-B382-C756B14F932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EF58-48E5-B382-C756B14F932A}"/>
              </c:ext>
            </c:extLst>
          </c:dPt>
          <c:dLbls>
            <c:dLbl>
              <c:idx val="0"/>
              <c:layout>
                <c:manualLayout>
                  <c:x val="9.7322699701097772E-3"/>
                  <c:y val="-5.75007007619193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58-48E5-B382-C756B14F93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8-48E5-B382-C756B14F932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58-48E5-B382-C756B14F932A}"/>
                </c:ext>
              </c:extLst>
            </c:dLbl>
            <c:dLbl>
              <c:idx val="4"/>
              <c:layout>
                <c:manualLayout>
                  <c:x val="-0.11989002017421344"/>
                  <c:y val="-0.106555733931316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8-48E5-B382-C756B14F932A}"/>
                </c:ext>
              </c:extLst>
            </c:dLbl>
            <c:dLbl>
              <c:idx val="5"/>
              <c:layout>
                <c:manualLayout>
                  <c:x val="9.0681807447590912E-2"/>
                  <c:y val="-6.95298524577631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8-48E5-B382-C756B14F9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CANALES!$N$74:$N$79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CANALES!$P$74:$P$79</c:f>
              <c:numCache>
                <c:formatCode>#,##0</c:formatCode>
                <c:ptCount val="6"/>
                <c:pt idx="0">
                  <c:v>590</c:v>
                </c:pt>
                <c:pt idx="1">
                  <c:v>7963</c:v>
                </c:pt>
                <c:pt idx="2">
                  <c:v>5</c:v>
                </c:pt>
                <c:pt idx="3">
                  <c:v>9</c:v>
                </c:pt>
                <c:pt idx="4">
                  <c:v>22192</c:v>
                </c:pt>
                <c:pt idx="5">
                  <c:v>20330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58-48E5-B382-C756B14F9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CANALES!$O$73</c15:sqref>
                        </c15:formulaRef>
                      </c:ext>
                    </c:extLst>
                    <c:strCache>
                      <c:ptCount val="1"/>
                      <c:pt idx="0">
                        <c:v>TRIM 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7-EF58-48E5-B382-C756B14F932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9-EF58-48E5-B382-C756B14F932A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B-EF58-48E5-B382-C756B14F932A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D-EF58-48E5-B382-C756B14F932A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F-EF58-48E5-B382-C756B14F932A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1-EF58-48E5-B382-C756B14F932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CANALES!$O$74:$O$79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651</c:v>
                      </c:pt>
                      <c:pt idx="1">
                        <c:v>7956</c:v>
                      </c:pt>
                      <c:pt idx="2">
                        <c:v>9</c:v>
                      </c:pt>
                      <c:pt idx="3">
                        <c:v>24</c:v>
                      </c:pt>
                      <c:pt idx="4">
                        <c:v>21538</c:v>
                      </c:pt>
                      <c:pt idx="5">
                        <c:v>16981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EF58-48E5-B382-C756B14F932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CANALES!$Q$73</c15:sqref>
                        </c15:formulaRef>
                      </c:ext>
                    </c:extLst>
                    <c:strCache>
                      <c:ptCount val="1"/>
                      <c:pt idx="0">
                        <c:v>TRIM I + TRIM II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9-F4F8-4402-B529-2B821C0221B9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B-F4F8-4402-B529-2B821C0221B9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D-F4F8-4402-B529-2B821C0221B9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F-F4F8-4402-B529-2B821C0221B9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21-F4F8-4402-B529-2B821C0221B9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23-F4F8-4402-B529-2B821C0221B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1241</c:v>
                      </c:pt>
                      <c:pt idx="1">
                        <c:v>15919</c:v>
                      </c:pt>
                      <c:pt idx="2">
                        <c:v>14</c:v>
                      </c:pt>
                      <c:pt idx="3">
                        <c:v>33</c:v>
                      </c:pt>
                      <c:pt idx="4">
                        <c:v>43730</c:v>
                      </c:pt>
                      <c:pt idx="5">
                        <c:v>37311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F58-48E5-B382-C756B14F932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 RECIBIDAS  TRIM I 2023 VS  TRIM  II 2023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('PET X CAUSAS'!$B$23:$D$23,'PET X CAUSAS'!$F$23:$H$23)</c:f>
              <c:numCache>
                <c:formatCode>#,##0</c:formatCode>
                <c:ptCount val="6"/>
                <c:pt idx="0">
                  <c:v>9446</c:v>
                </c:pt>
                <c:pt idx="1">
                  <c:v>11804</c:v>
                </c:pt>
                <c:pt idx="2">
                  <c:v>9855</c:v>
                </c:pt>
                <c:pt idx="3">
                  <c:v>9387</c:v>
                </c:pt>
                <c:pt idx="4">
                  <c:v>12773</c:v>
                </c:pt>
                <c:pt idx="5">
                  <c:v>11949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8-4692-A884-79CD099F2F0C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('PET X CAUSAS'!$B$24:$D$24,'PET X CAUSAS'!$F$24:$H$24)</c:f>
              <c:numCache>
                <c:formatCode>#,##0</c:formatCode>
                <c:ptCount val="6"/>
                <c:pt idx="0">
                  <c:v>775</c:v>
                </c:pt>
                <c:pt idx="1">
                  <c:v>847</c:v>
                </c:pt>
                <c:pt idx="2">
                  <c:v>1430</c:v>
                </c:pt>
                <c:pt idx="3">
                  <c:v>979</c:v>
                </c:pt>
                <c:pt idx="4">
                  <c:v>1061</c:v>
                </c:pt>
                <c:pt idx="5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8-4692-A884-79CD099F2F0C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('PET X CAUSAS'!$B$25:$D$25,'PET X CAUSAS'!$F$25:$H$25)</c:f>
              <c:numCache>
                <c:formatCode>#,##0</c:formatCode>
                <c:ptCount val="6"/>
                <c:pt idx="0">
                  <c:v>593</c:v>
                </c:pt>
                <c:pt idx="1">
                  <c:v>678</c:v>
                </c:pt>
                <c:pt idx="2">
                  <c:v>738</c:v>
                </c:pt>
                <c:pt idx="3">
                  <c:v>661</c:v>
                </c:pt>
                <c:pt idx="4">
                  <c:v>698</c:v>
                </c:pt>
                <c:pt idx="5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8-4692-A884-79CD099F2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8979816"/>
        <c:axId val="378980208"/>
      </c:barChart>
      <c:catAx>
        <c:axId val="378979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8980208"/>
        <c:crosses val="autoZero"/>
        <c:auto val="1"/>
        <c:lblAlgn val="ctr"/>
        <c:lblOffset val="100"/>
        <c:noMultiLvlLbl val="1"/>
      </c:catAx>
      <c:valAx>
        <c:axId val="37898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897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248</c:v>
                </c:pt>
                <c:pt idx="1">
                  <c:v>326</c:v>
                </c:pt>
                <c:pt idx="2">
                  <c:v>11</c:v>
                </c:pt>
                <c:pt idx="3">
                  <c:v>176</c:v>
                </c:pt>
                <c:pt idx="4">
                  <c:v>263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0-4C33-84D9-5F5DB7990262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116</c:v>
                </c:pt>
                <c:pt idx="1">
                  <c:v>144</c:v>
                </c:pt>
                <c:pt idx="2">
                  <c:v>121</c:v>
                </c:pt>
                <c:pt idx="3">
                  <c:v>70</c:v>
                </c:pt>
                <c:pt idx="4">
                  <c:v>259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0-4C33-84D9-5F5DB79902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1239088"/>
        <c:axId val="381236736"/>
      </c:barChart>
      <c:catAx>
        <c:axId val="38123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36736"/>
        <c:crosses val="autoZero"/>
        <c:auto val="1"/>
        <c:lblAlgn val="ctr"/>
        <c:lblOffset val="100"/>
        <c:noMultiLvlLbl val="1"/>
      </c:catAx>
      <c:valAx>
        <c:axId val="3812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3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TRASLADOS OTRAS ENTIDADES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('TRASLADOS OTRAS ENTI X MES'!$B$17:$D$17,'TRASLADOS OTRAS ENTI X MES'!$F$17:$H$17)</c:f>
              <c:numCache>
                <c:formatCode>General</c:formatCode>
                <c:ptCount val="6"/>
                <c:pt idx="0">
                  <c:v>54</c:v>
                </c:pt>
                <c:pt idx="1">
                  <c:v>63</c:v>
                </c:pt>
                <c:pt idx="2">
                  <c:v>74</c:v>
                </c:pt>
                <c:pt idx="3">
                  <c:v>101</c:v>
                </c:pt>
                <c:pt idx="4">
                  <c:v>108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8-4A22-9B8B-C519E3DFC657}"/>
            </c:ext>
          </c:extLst>
        </c:ser>
        <c:ser>
          <c:idx val="1"/>
          <c:order val="1"/>
          <c:tx>
            <c:strRef>
              <c:f>'TRASLADOS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('TRASLADOS OTRAS ENTI X MES'!$B$18:$D$18,'TRASLADOS OTRAS ENTI X MES'!$F$18:$H$18)</c:f>
              <c:numCache>
                <c:formatCode>General</c:formatCode>
                <c:ptCount val="6"/>
                <c:pt idx="0">
                  <c:v>66</c:v>
                </c:pt>
                <c:pt idx="1">
                  <c:v>83</c:v>
                </c:pt>
                <c:pt idx="2">
                  <c:v>132</c:v>
                </c:pt>
                <c:pt idx="3">
                  <c:v>56</c:v>
                </c:pt>
                <c:pt idx="4">
                  <c:v>66</c:v>
                </c:pt>
                <c:pt idx="5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8-4A22-9B8B-C519E3DFC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1243008"/>
        <c:axId val="381231248"/>
      </c:barChart>
      <c:catAx>
        <c:axId val="381243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31248"/>
        <c:crosses val="autoZero"/>
        <c:auto val="1"/>
        <c:lblAlgn val="ctr"/>
        <c:lblOffset val="100"/>
        <c:noMultiLvlLbl val="1"/>
      </c:catAx>
      <c:valAx>
        <c:axId val="38123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B0E54B6-3F1C-CE2C-0550-962459FA2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AF62BF-87B6-BC2A-0B3D-C86643B9FD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461E-F730-425F-8860-9E712537EB03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F8E4DF-0449-E612-6235-807B96695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DD20C7-09C9-8DC0-74FB-A42F4C1B7E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BCD2-78FC-4F93-AFE9-9497C13A1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7976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31/7/2023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A4900-9501-84BA-5F0D-7BF435A294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CC2BD-53FD-2BDF-96D9-1782FC725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F24D8-058B-6635-1392-E3201D245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B0FD3-9FFA-3BA0-B143-EE2DA6DFCE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50E78-9872-C009-D7F0-02AAC2A62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16C55-4B8D-DF75-DE62-A1E14A050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93238-7E6C-7C59-3DFB-CF9E6A0B8C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023F3-9B78-C7B8-14B0-5932AC87A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58913-ED5B-A6C6-256C-54EFF495C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03837-5A16-CA18-022B-493645FCA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FC86F-A30C-B359-3743-D7EBA32713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C1043-2CD8-7D1C-5C39-C1284EEDD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31/07/2023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ABRIL – JUNIO 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2023</a:t>
            </a: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60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27683"/>
              </p:ext>
            </p:extLst>
          </p:nvPr>
        </p:nvGraphicFramePr>
        <p:xfrm>
          <a:off x="3691469" y="1606577"/>
          <a:ext cx="7518399" cy="2005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074">
                  <a:extLst>
                    <a:ext uri="{9D8B030D-6E8A-4147-A177-3AD203B41FA5}">
                      <a16:colId xmlns:a16="http://schemas.microsoft.com/office/drawing/2014/main" val="2014626311"/>
                    </a:ext>
                  </a:extLst>
                </a:gridCol>
                <a:gridCol w="660223">
                  <a:extLst>
                    <a:ext uri="{9D8B030D-6E8A-4147-A177-3AD203B41FA5}">
                      <a16:colId xmlns:a16="http://schemas.microsoft.com/office/drawing/2014/main" val="262437451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570079905"/>
                    </a:ext>
                  </a:extLst>
                </a:gridCol>
                <a:gridCol w="680225">
                  <a:extLst>
                    <a:ext uri="{9D8B030D-6E8A-4147-A177-3AD203B41FA5}">
                      <a16:colId xmlns:a16="http://schemas.microsoft.com/office/drawing/2014/main" val="178726940"/>
                    </a:ext>
                  </a:extLst>
                </a:gridCol>
                <a:gridCol w="906141">
                  <a:extLst>
                    <a:ext uri="{9D8B030D-6E8A-4147-A177-3AD203B41FA5}">
                      <a16:colId xmlns:a16="http://schemas.microsoft.com/office/drawing/2014/main" val="528209898"/>
                    </a:ext>
                  </a:extLst>
                </a:gridCol>
              </a:tblGrid>
              <a:tr h="199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GESTIÓN DOCUMENTAL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47951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439855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1E81A3-8ADA-DB5E-378C-98D3FED8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597590" cy="365125"/>
          </a:xfrm>
        </p:spPr>
        <p:txBody>
          <a:bodyPr/>
          <a:lstStyle/>
          <a:p>
            <a:r>
              <a:rPr lang="es-ES" sz="1100" dirty="0"/>
              <a:t>Nota: Se registran las 9 dependencias del nivel central y las 10 del nivel seccional que presentaron mayor número de quejas durante el trimestre.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26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fueron las siguientes: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“Negación a suministrar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33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“Suministro de información imprecisa, incompleta y errónea”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64B1F3-101C-04E6-22FE-37E040825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59989"/>
              </p:ext>
            </p:extLst>
          </p:nvPr>
        </p:nvGraphicFramePr>
        <p:xfrm>
          <a:off x="1427018" y="1839767"/>
          <a:ext cx="8445647" cy="2931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1187">
                  <a:extLst>
                    <a:ext uri="{9D8B030D-6E8A-4147-A177-3AD203B41FA5}">
                      <a16:colId xmlns:a16="http://schemas.microsoft.com/office/drawing/2014/main" val="2039487779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016188638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1563791176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124821657"/>
                    </a:ext>
                  </a:extLst>
                </a:gridCol>
                <a:gridCol w="1197016">
                  <a:extLst>
                    <a:ext uri="{9D8B030D-6E8A-4147-A177-3AD203B41FA5}">
                      <a16:colId xmlns:a16="http://schemas.microsoft.com/office/drawing/2014/main" val="254655318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CAUSAS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3327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216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5008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9958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599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068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005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804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053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386619"/>
                  </a:ext>
                </a:extLst>
              </a:tr>
              <a:tr h="666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LABORAL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63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DÁDIVAS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644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INDEBIDO DE LOS BIENES DE LA ENTIDAD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98997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8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- JUNIO 2023</a:t>
            </a: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974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98857"/>
              </p:ext>
            </p:extLst>
          </p:nvPr>
        </p:nvGraphicFramePr>
        <p:xfrm>
          <a:off x="3574468" y="4110529"/>
          <a:ext cx="622069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val="1163099843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7781938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556255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449227045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19441021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2062151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844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16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7104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869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250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19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555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263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50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39573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7BC2F2-35DD-A11C-793F-549BB3729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55159"/>
              </p:ext>
            </p:extLst>
          </p:nvPr>
        </p:nvGraphicFramePr>
        <p:xfrm>
          <a:off x="3474109" y="1580035"/>
          <a:ext cx="7565598" cy="1698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7071">
                  <a:extLst>
                    <a:ext uri="{9D8B030D-6E8A-4147-A177-3AD203B41FA5}">
                      <a16:colId xmlns:a16="http://schemas.microsoft.com/office/drawing/2014/main" val="3327329002"/>
                    </a:ext>
                  </a:extLst>
                </a:gridCol>
                <a:gridCol w="680225">
                  <a:extLst>
                    <a:ext uri="{9D8B030D-6E8A-4147-A177-3AD203B41FA5}">
                      <a16:colId xmlns:a16="http://schemas.microsoft.com/office/drawing/2014/main" val="426897308"/>
                    </a:ext>
                  </a:extLst>
                </a:gridCol>
                <a:gridCol w="680224">
                  <a:extLst>
                    <a:ext uri="{9D8B030D-6E8A-4147-A177-3AD203B41FA5}">
                      <a16:colId xmlns:a16="http://schemas.microsoft.com/office/drawing/2014/main" val="1851481801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val="1577658897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4087568510"/>
                    </a:ext>
                  </a:extLst>
                </a:gridCol>
              </a:tblGrid>
              <a:tr h="223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10650095"/>
                  </a:ext>
                </a:extLst>
              </a:tr>
              <a:tr h="2231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995699"/>
                  </a:ext>
                </a:extLst>
              </a:tr>
              <a:tr h="22310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898978"/>
                  </a:ext>
                </a:extLst>
              </a:tr>
              <a:tr h="22310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440756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4629044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118303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730554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DFBE54-80DD-470A-3F97-5C608D32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854068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100" dirty="0"/>
              <a:t>Nota: Se registran las 6 dependencias del nivel central y las 10 del nivel seccional que presentaron mayor número de reclamos durante el trimestre.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89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las siguientes: “Falta de respuesta a solicitudes”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233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“Inactividad procesal”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Respuestas inoportunas”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“Largos tiempos de espera antes de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“y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03669"/>
              </p:ext>
            </p:extLst>
          </p:nvPr>
        </p:nvGraphicFramePr>
        <p:xfrm>
          <a:off x="1835729" y="1648692"/>
          <a:ext cx="7668489" cy="2487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val="4168568772"/>
                    </a:ext>
                  </a:extLst>
                </a:gridCol>
                <a:gridCol w="1097588">
                  <a:extLst>
                    <a:ext uri="{9D8B030D-6E8A-4147-A177-3AD203B41FA5}">
                      <a16:colId xmlns:a16="http://schemas.microsoft.com/office/drawing/2014/main" val="13451599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60986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3302549820"/>
                    </a:ext>
                  </a:extLst>
                </a:gridCol>
                <a:gridCol w="992396">
                  <a:extLst>
                    <a:ext uri="{9D8B030D-6E8A-4147-A177-3AD203B41FA5}">
                      <a16:colId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+mn-lt"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  <a:endParaRPr lang="es-CO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+mn-lt"/>
                        </a:rPr>
                        <a:t>TOTAL TRIM 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2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2023</a:t>
            </a: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643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de las sugerencias presentadas  fueron las siguientes: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e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06773"/>
              </p:ext>
            </p:extLst>
          </p:nvPr>
        </p:nvGraphicFramePr>
        <p:xfrm>
          <a:off x="1824758" y="2176309"/>
          <a:ext cx="7425748" cy="784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val="3714348356"/>
                    </a:ext>
                  </a:extLst>
                </a:gridCol>
                <a:gridCol w="924577">
                  <a:extLst>
                    <a:ext uri="{9D8B030D-6E8A-4147-A177-3AD203B41FA5}">
                      <a16:colId xmlns:a16="http://schemas.microsoft.com/office/drawing/2014/main" val="32425865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18858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1117931319"/>
                    </a:ext>
                  </a:extLst>
                </a:gridCol>
                <a:gridCol w="1043484">
                  <a:extLst>
                    <a:ext uri="{9D8B030D-6E8A-4147-A177-3AD203B41FA5}">
                      <a16:colId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MAYO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JUNIO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79861657"/>
                  </a:ext>
                </a:extLst>
              </a:tr>
              <a:tr h="22281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608527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430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2023</a:t>
            </a: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57503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- JUNIO 2023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2023</a:t>
            </a: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1.068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56197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5" name="Chart 30">
            <a:extLst>
              <a:ext uri="{FF2B5EF4-FFF2-40B4-BE49-F238E27FC236}">
                <a16:creationId xmlns:a16="http://schemas.microsoft.com/office/drawing/2014/main" id="{00000000-0008-0000-2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154071"/>
              </p:ext>
            </p:extLst>
          </p:nvPr>
        </p:nvGraphicFramePr>
        <p:xfrm>
          <a:off x="1288763" y="3202129"/>
          <a:ext cx="5698305" cy="324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2023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542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80E941-B1BB-BDD6-DA72-D82A158B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87727"/>
              </p:ext>
            </p:extLst>
          </p:nvPr>
        </p:nvGraphicFramePr>
        <p:xfrm>
          <a:off x="1331384" y="1860444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1642741152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506921655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357973571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2120044856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3587989622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1230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37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25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044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920781"/>
                  </a:ext>
                </a:extLst>
              </a:tr>
            </a:tbl>
          </a:graphicData>
        </a:graphic>
      </p:graphicFrame>
      <p:graphicFrame>
        <p:nvGraphicFramePr>
          <p:cNvPr id="5" name="Chart 24">
            <a:extLst>
              <a:ext uri="{FF2B5EF4-FFF2-40B4-BE49-F238E27FC236}">
                <a16:creationId xmlns:a16="http://schemas.microsoft.com/office/drawing/2014/main" id="{00000000-0008-0000-22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149588"/>
              </p:ext>
            </p:extLst>
          </p:nvPr>
        </p:nvGraphicFramePr>
        <p:xfrm>
          <a:off x="1259658" y="3108223"/>
          <a:ext cx="5770031" cy="332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2023</a:t>
            </a: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Desde el Grupo de Trabajo PQRS de la Subdirección de Gestión Documental de forma continua se brindó orientación a las dependencias del nivel central y seccional sobre los lineamientos para el correcto trámite de PQRS en cuanto:</a:t>
            </a:r>
          </a:p>
          <a:p>
            <a:pPr algn="just"/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que deben ser publicados en el sitio web y en la intranet.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a la aplicación del procedimiento de PQRS en las Direcciones Seccionales.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 y</a:t>
            </a:r>
            <a:r>
              <a:rPr lang="es-ES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notificaciones por aviso.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para contestar acciones de tutela interpuestas contra la Entidad.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que se realizan los días sábados, las cuales han incidido positivamente, evitando retrasos en tramitaciones de las PQRS.</a:t>
            </a: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-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abril y el 30 de junio del 2023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presente que las cifras presentadas en los diferentes ítems de PQRS y que, en las diapositivas, se identifican como CANTIDAD,  corresponden exclusivamente a las Dependencias del Nivel Central y Direcciones Seccionales que reportaron mayor número de Peticiones, Quejas, Reclamos o Sugerencias, esto es, no al universo total de del período que se reportan en la primera diapositiva denominada RESULTADOS GENERALES ABRIL – JUNIO 2023.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ABRIL -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entre el 01 de abril y el 30 de junio del 2023,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51.089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A0EE76-7396-A502-B42C-F863FD9F7DB2}"/>
              </a:ext>
            </a:extLst>
          </p:cNvPr>
          <p:cNvSpPr txBox="1"/>
          <p:nvPr/>
        </p:nvSpPr>
        <p:spPr>
          <a:xfrm>
            <a:off x="5039731" y="3814903"/>
            <a:ext cx="1290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Peticiones 98%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2D1255-42F0-F41A-C14A-7CDBFA746754}"/>
              </a:ext>
            </a:extLst>
          </p:cNvPr>
          <p:cNvSpPr txBox="1"/>
          <p:nvPr/>
        </p:nvSpPr>
        <p:spPr>
          <a:xfrm>
            <a:off x="5600652" y="2272765"/>
            <a:ext cx="1157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Reclamos1%</a:t>
            </a:r>
            <a:endParaRPr lang="es-CO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504621"/>
              </p:ext>
            </p:extLst>
          </p:nvPr>
        </p:nvGraphicFramePr>
        <p:xfrm>
          <a:off x="1556655" y="1583473"/>
          <a:ext cx="8206143" cy="410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9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7386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1 de abril y el 30 de junio del 2023 los canales de recepción presentaron el siguiente comportamiento: Correo electrónico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Canal Virtual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Escrito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16 % y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presencial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808541"/>
              </p:ext>
            </p:extLst>
          </p:nvPr>
        </p:nvGraphicFramePr>
        <p:xfrm>
          <a:off x="1607417" y="1469985"/>
          <a:ext cx="8193808" cy="437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ABRIL – JUNIO 2023</a:t>
            </a: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22081"/>
              </p:ext>
            </p:extLst>
          </p:nvPr>
        </p:nvGraphicFramePr>
        <p:xfrm>
          <a:off x="3305520" y="1596988"/>
          <a:ext cx="8459016" cy="259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APOYO A LA INVESTIGACIÓN Y ANÁLISIS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1965"/>
              </p:ext>
            </p:extLst>
          </p:nvPr>
        </p:nvGraphicFramePr>
        <p:xfrm>
          <a:off x="3305519" y="4267534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SECCIONAL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ABRIL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MAYO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JUNIO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0A9722-57BF-EC3F-3F0A-B8FB9B82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424" y="6510967"/>
            <a:ext cx="9143999" cy="347033"/>
          </a:xfrm>
        </p:spPr>
        <p:txBody>
          <a:bodyPr/>
          <a:lstStyle/>
          <a:p>
            <a:r>
              <a:rPr lang="es-ES" dirty="0"/>
              <a:t>Nota: Se registran las 10 dependencias del nivel central y seccional que presentaron mayor número de peticiones durante el trimestre.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3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ABRIL – JUNIO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6" y="5319962"/>
            <a:ext cx="8035758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34.109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“Prestación de un servicio”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3.872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“Solicitud de certificación”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2.816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“Copia de documentos”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2.035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e “Intervención de una entidad o funcionario”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1.901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BC5FD2-7ED9-444D-8BF6-ACC3BE1CB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12536"/>
              </p:ext>
            </p:extLst>
          </p:nvPr>
        </p:nvGraphicFramePr>
        <p:xfrm>
          <a:off x="1894304" y="2122965"/>
          <a:ext cx="8035760" cy="280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 UN SERVICIO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ENTRE AUTORIDADES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68326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 EN RELACIÓN CON LAS MATERIAS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3834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INTERPONER RECURSOS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1486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A CONGRESISTAS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43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48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 2023 – TRIM II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13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000560"/>
              </p:ext>
            </p:extLst>
          </p:nvPr>
        </p:nvGraphicFramePr>
        <p:xfrm>
          <a:off x="1516284" y="1620456"/>
          <a:ext cx="8486152" cy="41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5407</TotalTime>
  <Words>2041</Words>
  <Application>Microsoft Office PowerPoint</Application>
  <PresentationFormat>Panorámica</PresentationFormat>
  <Paragraphs>694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443</cp:revision>
  <dcterms:created xsi:type="dcterms:W3CDTF">2020-02-19T16:39:42Z</dcterms:created>
  <dcterms:modified xsi:type="dcterms:W3CDTF">2023-07-31T18:54:23Z</dcterms:modified>
</cp:coreProperties>
</file>