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5380" autoAdjust="0"/>
  </p:normalViewPr>
  <p:slideViewPr>
    <p:cSldViewPr snapToGrid="0" snapToObjects="1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2022%20-%20TRIMESTRE%20III%202022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2022%20-%20TRIMESTRE%20III%202022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2022%20-%20TRIMESTRE%20III%202022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2022%20-%20TRIMESTRE%20III%202022%20PQ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2022%20-%20TRIMESTRE%20III%202022%20PQ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lll TRIM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GENERAL!$S$5</c:f>
              <c:strCache>
                <c:ptCount val="1"/>
                <c:pt idx="0">
                  <c:v>TRIM III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B00-401D-B128-338531BA3A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B00-401D-B128-338531BA3A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B00-401D-B128-338531BA3A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B00-401D-B128-338531BA3A0E}"/>
              </c:ext>
            </c:extLst>
          </c:dPt>
          <c:dLbls>
            <c:dLbl>
              <c:idx val="0"/>
              <c:layout>
                <c:manualLayout>
                  <c:x val="-8.3483632342567348E-3"/>
                  <c:y val="-0.248106973114847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0-401D-B128-338531BA3A0E}"/>
                </c:ext>
              </c:extLst>
            </c:dLbl>
            <c:dLbl>
              <c:idx val="1"/>
              <c:layout>
                <c:manualLayout>
                  <c:x val="-2.4092073236608134E-2"/>
                  <c:y val="9.46641129318294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0-401D-B128-338531BA3A0E}"/>
                </c:ext>
              </c:extLst>
            </c:dLbl>
            <c:dLbl>
              <c:idx val="2"/>
              <c:layout>
                <c:manualLayout>
                  <c:x val="-3.5620547431571052E-4"/>
                  <c:y val="-4.634177484571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0-401D-B128-338531BA3A0E}"/>
                </c:ext>
              </c:extLst>
            </c:dLbl>
            <c:dLbl>
              <c:idx val="3"/>
              <c:layout>
                <c:manualLayout>
                  <c:x val="6.1643184432454479E-2"/>
                  <c:y val="1.40597290203589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0-401D-B128-338531BA3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GENERAL!$S$6:$S$9</c:f>
              <c:numCache>
                <c:formatCode>#,##0</c:formatCode>
                <c:ptCount val="4"/>
                <c:pt idx="0">
                  <c:v>55409</c:v>
                </c:pt>
                <c:pt idx="1">
                  <c:v>472</c:v>
                </c:pt>
                <c:pt idx="2">
                  <c:v>508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00-401D-B128-338531BA3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 IIl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CANALES!$P$73</c:f>
              <c:strCache>
                <c:ptCount val="1"/>
                <c:pt idx="0">
                  <c:v>TRIM Ill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443-4203-8F99-4BE2FF9816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443-4203-8F99-4BE2FF9816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443-4203-8F99-4BE2FF9816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443-4203-8F99-4BE2FF98168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443-4203-8F99-4BE2FF98168D}"/>
              </c:ext>
            </c:extLst>
          </c:dPt>
          <c:dLbls>
            <c:dLbl>
              <c:idx val="0"/>
              <c:layout>
                <c:manualLayout>
                  <c:x val="9.7322699701097772E-3"/>
                  <c:y val="-5.75007007619193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43-4203-8F99-4BE2FF98168D}"/>
                </c:ext>
              </c:extLst>
            </c:dLbl>
            <c:dLbl>
              <c:idx val="2"/>
              <c:layout>
                <c:manualLayout>
                  <c:x val="-1.9025767665931219E-2"/>
                  <c:y val="-8.14100179225169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3-4203-8F99-4BE2FF98168D}"/>
                </c:ext>
              </c:extLst>
            </c:dLbl>
            <c:dLbl>
              <c:idx val="3"/>
              <c:layout>
                <c:manualLayout>
                  <c:x val="5.3167891288653187E-2"/>
                  <c:y val="-5.35823798724188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3-4203-8F99-4BE2FF98168D}"/>
                </c:ext>
              </c:extLst>
            </c:dLbl>
            <c:dLbl>
              <c:idx val="4"/>
              <c:layout>
                <c:manualLayout>
                  <c:x val="-0.11989002017421344"/>
                  <c:y val="-0.10655573393131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43-4203-8F99-4BE2FF98168D}"/>
                </c:ext>
              </c:extLst>
            </c:dLbl>
            <c:dLbl>
              <c:idx val="5"/>
              <c:layout>
                <c:manualLayout>
                  <c:x val="9.0681807447590912E-2"/>
                  <c:y val="-6.95298524577631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43-4203-8F99-4BE2FF981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CANALES!$N$74:$N$79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CANALES!$P$74:$P$79</c:f>
              <c:numCache>
                <c:formatCode>#,##0</c:formatCode>
                <c:ptCount val="6"/>
                <c:pt idx="0">
                  <c:v>683</c:v>
                </c:pt>
                <c:pt idx="1">
                  <c:v>9461</c:v>
                </c:pt>
                <c:pt idx="2">
                  <c:v>15</c:v>
                </c:pt>
                <c:pt idx="3">
                  <c:v>8</c:v>
                </c:pt>
                <c:pt idx="4">
                  <c:v>22967</c:v>
                </c:pt>
                <c:pt idx="5">
                  <c:v>23274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43-4203-8F99-4BE2FF981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CANALES!$O$73</c15:sqref>
                        </c15:formulaRef>
                      </c:ext>
                    </c:extLst>
                    <c:strCache>
                      <c:ptCount val="1"/>
                      <c:pt idx="0">
                        <c:v>TRIM Il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7-9443-4203-8F99-4BE2FF98168D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9-9443-4203-8F99-4BE2FF98168D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B-9443-4203-8F99-4BE2FF98168D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D-9443-4203-8F99-4BE2FF98168D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F-9443-4203-8F99-4BE2FF98168D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1-9443-4203-8F99-4BE2FF98168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CANALES!$O$74:$O$79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583</c:v>
                      </c:pt>
                      <c:pt idx="1">
                        <c:v>9061</c:v>
                      </c:pt>
                      <c:pt idx="2">
                        <c:v>22</c:v>
                      </c:pt>
                      <c:pt idx="3">
                        <c:v>23</c:v>
                      </c:pt>
                      <c:pt idx="4">
                        <c:v>19637</c:v>
                      </c:pt>
                      <c:pt idx="5">
                        <c:v>22484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9443-4203-8F99-4BE2FF98168D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CANALES!$Q$73</c15:sqref>
                        </c15:formulaRef>
                      </c:ext>
                    </c:extLst>
                    <c:strCache>
                      <c:ptCount val="1"/>
                      <c:pt idx="0">
                        <c:v>TRIM Il + TRIM lll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1266</c:v>
                      </c:pt>
                      <c:pt idx="1">
                        <c:v>18522</c:v>
                      </c:pt>
                      <c:pt idx="2">
                        <c:v>37</c:v>
                      </c:pt>
                      <c:pt idx="3">
                        <c:v>31</c:v>
                      </c:pt>
                      <c:pt idx="4">
                        <c:v>42604</c:v>
                      </c:pt>
                      <c:pt idx="5">
                        <c:v>45758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9443-4203-8F99-4BE2FF98168D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 RECIBIDAS  TRIM ll 2022 VS  TRIM lll 2022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('PET X CAUSAS'!$B$23:$D$23,'PET X CAUSAS'!$F$23:$H$23)</c:f>
              <c:numCache>
                <c:formatCode>#,##0</c:formatCode>
                <c:ptCount val="6"/>
                <c:pt idx="0">
                  <c:v>9906</c:v>
                </c:pt>
                <c:pt idx="1">
                  <c:v>12701</c:v>
                </c:pt>
                <c:pt idx="2">
                  <c:v>12677</c:v>
                </c:pt>
                <c:pt idx="3">
                  <c:v>12844</c:v>
                </c:pt>
                <c:pt idx="4">
                  <c:v>14192</c:v>
                </c:pt>
                <c:pt idx="5">
                  <c:v>12717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5-4114-BB0D-FE2A3435E45C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('PET X CAUSAS'!$B$24:$D$24,'PET X CAUSAS'!$F$24:$H$24)</c:f>
              <c:numCache>
                <c:formatCode>#,##0</c:formatCode>
                <c:ptCount val="6"/>
                <c:pt idx="0">
                  <c:v>811</c:v>
                </c:pt>
                <c:pt idx="1">
                  <c:v>1048</c:v>
                </c:pt>
                <c:pt idx="2">
                  <c:v>1027</c:v>
                </c:pt>
                <c:pt idx="3">
                  <c:v>906</c:v>
                </c:pt>
                <c:pt idx="4">
                  <c:v>904</c:v>
                </c:pt>
                <c:pt idx="5">
                  <c:v>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5-4114-BB0D-FE2A3435E45C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('PET X CAUSAS'!$B$25:$D$25,'PET X CAUSAS'!$F$25:$H$25)</c:f>
              <c:numCache>
                <c:formatCode>#,##0</c:formatCode>
                <c:ptCount val="6"/>
                <c:pt idx="0">
                  <c:v>613</c:v>
                </c:pt>
                <c:pt idx="1">
                  <c:v>752</c:v>
                </c:pt>
                <c:pt idx="2">
                  <c:v>698</c:v>
                </c:pt>
                <c:pt idx="3">
                  <c:v>777</c:v>
                </c:pt>
                <c:pt idx="4">
                  <c:v>896</c:v>
                </c:pt>
                <c:pt idx="5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5-4114-BB0D-FE2A3435E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5174800"/>
        <c:axId val="895163920"/>
      </c:barChart>
      <c:catAx>
        <c:axId val="89517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5163920"/>
        <c:crosses val="autoZero"/>
        <c:auto val="1"/>
        <c:lblAlgn val="ctr"/>
        <c:lblOffset val="100"/>
        <c:noMultiLvlLbl val="1"/>
      </c:catAx>
      <c:valAx>
        <c:axId val="8951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51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142</c:v>
                </c:pt>
                <c:pt idx="1">
                  <c:v>169</c:v>
                </c:pt>
                <c:pt idx="2">
                  <c:v>117</c:v>
                </c:pt>
                <c:pt idx="3">
                  <c:v>118</c:v>
                </c:pt>
                <c:pt idx="4">
                  <c:v>186</c:v>
                </c:pt>
                <c:pt idx="5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E-4A0D-83DF-C130B131D9B6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334</c:v>
                </c:pt>
                <c:pt idx="1">
                  <c:v>269</c:v>
                </c:pt>
                <c:pt idx="2">
                  <c:v>147</c:v>
                </c:pt>
                <c:pt idx="3">
                  <c:v>172</c:v>
                </c:pt>
                <c:pt idx="4">
                  <c:v>187</c:v>
                </c:pt>
                <c:pt idx="5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E-4A0D-83DF-C130B131D9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98449744"/>
        <c:axId val="898439408"/>
      </c:barChart>
      <c:catAx>
        <c:axId val="898449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8439408"/>
        <c:crosses val="autoZero"/>
        <c:auto val="1"/>
        <c:lblAlgn val="ctr"/>
        <c:lblOffset val="100"/>
        <c:noMultiLvlLbl val="1"/>
      </c:catAx>
      <c:valAx>
        <c:axId val="8984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844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('TRASLADOS OTRAS ENTI X MES'!$B$17:$D$17,'TRASLADOS OTRAS ENTI X MES'!$F$17:$H$17)</c:f>
              <c:numCache>
                <c:formatCode>General</c:formatCode>
                <c:ptCount val="6"/>
                <c:pt idx="0">
                  <c:v>43</c:v>
                </c:pt>
                <c:pt idx="1">
                  <c:v>68</c:v>
                </c:pt>
                <c:pt idx="2">
                  <c:v>49</c:v>
                </c:pt>
                <c:pt idx="3">
                  <c:v>60</c:v>
                </c:pt>
                <c:pt idx="4">
                  <c:v>88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2-4AB7-A8DE-06DFAAE3F9DC}"/>
            </c:ext>
          </c:extLst>
        </c:ser>
        <c:ser>
          <c:idx val="1"/>
          <c:order val="1"/>
          <c:tx>
            <c:strRef>
              <c:f>'TRASLADOS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('TRASLADOS OTRAS ENTI X MES'!$B$18:$D$18,'TRASLADOS OTRAS ENTI X MES'!$F$18:$H$18)</c:f>
              <c:numCache>
                <c:formatCode>General</c:formatCode>
                <c:ptCount val="6"/>
                <c:pt idx="0">
                  <c:v>73</c:v>
                </c:pt>
                <c:pt idx="1">
                  <c:v>91</c:v>
                </c:pt>
                <c:pt idx="2">
                  <c:v>70</c:v>
                </c:pt>
                <c:pt idx="3">
                  <c:v>49</c:v>
                </c:pt>
                <c:pt idx="4">
                  <c:v>103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2-4AB7-A8DE-06DFAAE3F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5180784"/>
        <c:axId val="895169360"/>
      </c:barChart>
      <c:catAx>
        <c:axId val="895180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5169360"/>
        <c:crosses val="autoZero"/>
        <c:auto val="1"/>
        <c:lblAlgn val="ctr"/>
        <c:lblOffset val="100"/>
        <c:noMultiLvlLbl val="1"/>
      </c:catAx>
      <c:valAx>
        <c:axId val="89516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518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28/10/2022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28/10/2022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JULIO – SEPTIEMBRE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64463"/>
              </p:ext>
            </p:extLst>
          </p:nvPr>
        </p:nvGraphicFramePr>
        <p:xfrm>
          <a:off x="3691469" y="1606577"/>
          <a:ext cx="7518399" cy="20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692806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629607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722488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993424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DISCIPLINARIO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CUERPO TÉCNICO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697546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3408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fueron las siguientes: 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193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Suministro de información imprecisa, incompleta y errónea”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requerimientos,,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“Negativa a recibir denuncia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26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91064"/>
              </p:ext>
            </p:extLst>
          </p:nvPr>
        </p:nvGraphicFramePr>
        <p:xfrm>
          <a:off x="1427017" y="1690250"/>
          <a:ext cx="8445647" cy="3073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4183">
                  <a:extLst>
                    <a:ext uri="{9D8B030D-6E8A-4147-A177-3AD203B41FA5}">
                      <a16:colId xmlns:a16="http://schemas.microsoft.com/office/drawing/2014/main" val="205964919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640617565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770404182"/>
                    </a:ext>
                  </a:extLst>
                </a:gridCol>
                <a:gridCol w="954762">
                  <a:extLst>
                    <a:ext uri="{9D8B030D-6E8A-4147-A177-3AD203B41FA5}">
                      <a16:colId xmlns:a16="http://schemas.microsoft.com/office/drawing/2014/main" val="808038742"/>
                    </a:ext>
                  </a:extLst>
                </a:gridCol>
                <a:gridCol w="1034666">
                  <a:extLst>
                    <a:ext uri="{9D8B030D-6E8A-4147-A177-3AD203B41FA5}">
                      <a16:colId xmlns:a16="http://schemas.microsoft.com/office/drawing/2014/main" val="1711064806"/>
                    </a:ext>
                  </a:extLst>
                </a:gridCol>
              </a:tblGrid>
              <a:tr h="170720">
                <a:tc gridSpan="5">
                  <a:txBody>
                    <a:bodyPr/>
                    <a:lstStyle/>
                    <a:p>
                      <a:pPr algn="ctr" fontAlgn="b"/>
                      <a:endParaRPr lang="es-419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8670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CAUSAS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005947487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171034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329274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4553122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875676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88252"/>
                  </a:ext>
                </a:extLst>
              </a:tr>
              <a:tr h="22804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74152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0518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7045885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210718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367428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535559"/>
                  </a:ext>
                </a:extLst>
              </a:tr>
              <a:tr h="19893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DÁDIVAS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79934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INDEBIDO DE LOS BIENES DE LA ENTIDAD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900669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09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2134"/>
              </p:ext>
            </p:extLst>
          </p:nvPr>
        </p:nvGraphicFramePr>
        <p:xfrm>
          <a:off x="3574468" y="1580034"/>
          <a:ext cx="7779333" cy="1848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1265">
                  <a:extLst>
                    <a:ext uri="{9D8B030D-6E8A-4147-A177-3AD203B41FA5}">
                      <a16:colId xmlns:a16="http://schemas.microsoft.com/office/drawing/2014/main" val="3076385178"/>
                    </a:ext>
                  </a:extLst>
                </a:gridCol>
                <a:gridCol w="767645">
                  <a:extLst>
                    <a:ext uri="{9D8B030D-6E8A-4147-A177-3AD203B41FA5}">
                      <a16:colId xmlns:a16="http://schemas.microsoft.com/office/drawing/2014/main" val="1896372951"/>
                    </a:ext>
                  </a:extLst>
                </a:gridCol>
                <a:gridCol w="688622">
                  <a:extLst>
                    <a:ext uri="{9D8B030D-6E8A-4147-A177-3AD203B41FA5}">
                      <a16:colId xmlns:a16="http://schemas.microsoft.com/office/drawing/2014/main" val="2726900482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3349195843"/>
                    </a:ext>
                  </a:extLst>
                </a:gridCol>
                <a:gridCol w="968023">
                  <a:extLst>
                    <a:ext uri="{9D8B030D-6E8A-4147-A177-3AD203B41FA5}">
                      <a16:colId xmlns:a16="http://schemas.microsoft.com/office/drawing/2014/main" val="1840876264"/>
                    </a:ext>
                  </a:extLst>
                </a:gridCol>
              </a:tblGrid>
              <a:tr h="30037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DEPENDENCIA NIVEL CENTRAL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287900781"/>
                  </a:ext>
                </a:extLst>
              </a:tr>
              <a:tr h="22139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052419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9895867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370691"/>
                  </a:ext>
                </a:extLst>
              </a:tr>
              <a:tr h="19247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940302"/>
                  </a:ext>
                </a:extLst>
              </a:tr>
              <a:tr h="19247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209968"/>
                  </a:ext>
                </a:extLst>
              </a:tr>
              <a:tr h="1930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14093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91293"/>
              </p:ext>
            </p:extLst>
          </p:nvPr>
        </p:nvGraphicFramePr>
        <p:xfrm>
          <a:off x="3574468" y="4173213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Falta de respuesta a solicitudes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336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Inactividad procesal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Largos tiempos de espera antes de la atención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Otras categoría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Respuestas inoportunas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y Falta de personal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78839"/>
              </p:ext>
            </p:extLst>
          </p:nvPr>
        </p:nvGraphicFramePr>
        <p:xfrm>
          <a:off x="1835729" y="1648692"/>
          <a:ext cx="7668489" cy="304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992396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50632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ESQUEMA DE SEGUIRIDAD A TESTIGO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11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 de sugerencias  fueron las siguientes:, Incrementar la cantidad de personal para la atención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Mejoras de infraestructura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Otras categorías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23273"/>
              </p:ext>
            </p:extLst>
          </p:nvPr>
        </p:nvGraphicFramePr>
        <p:xfrm>
          <a:off x="1824758" y="2176309"/>
          <a:ext cx="7425748" cy="1841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5901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916658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 CATEGORÍAS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3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HACER REPARACIONES LOCATIVAS EN PRESENCIA DE USUARIOS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18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 ETC)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566128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12246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995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10091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4" name="Chart 30">
            <a:extLst>
              <a:ext uri="{FF2B5EF4-FFF2-40B4-BE49-F238E27FC236}">
                <a16:creationId xmlns:a16="http://schemas.microsoft.com/office/drawing/2014/main" id="{00000000-0008-0000-2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581159"/>
              </p:ext>
            </p:extLst>
          </p:nvPr>
        </p:nvGraphicFramePr>
        <p:xfrm>
          <a:off x="1288763" y="2975436"/>
          <a:ext cx="56983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tiene competencia, durante el periodo reportado se realizó el traslado a otras Instituciones de </a:t>
            </a:r>
            <a:r>
              <a:rPr lang="es-CO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464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10806"/>
              </p:ext>
            </p:extLst>
          </p:nvPr>
        </p:nvGraphicFramePr>
        <p:xfrm>
          <a:off x="1331384" y="1860444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20781"/>
                  </a:ext>
                </a:extLst>
              </a:tr>
            </a:tbl>
          </a:graphicData>
        </a:graphic>
      </p:graphicFrame>
      <p:graphicFrame>
        <p:nvGraphicFramePr>
          <p:cNvPr id="3" name="Chart 24">
            <a:extLst>
              <a:ext uri="{FF2B5EF4-FFF2-40B4-BE49-F238E27FC236}">
                <a16:creationId xmlns:a16="http://schemas.microsoft.com/office/drawing/2014/main" id="{00000000-0008-0000-22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63201"/>
              </p:ext>
            </p:extLst>
          </p:nvPr>
        </p:nvGraphicFramePr>
        <p:xfrm>
          <a:off x="1331384" y="3055433"/>
          <a:ext cx="5698305" cy="342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forma continua se brindó orientación a las dependencias del nivel central y seccional sobre los lineamientos para el correcto trámite de PQRS en cuanto: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los servidores del nivel central y seccional.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2769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de PQRS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allegadas por los servidores del nivel central y seccional.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Aplicabilidad de la Ley de Protección de Datos Personales.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2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a cargo del Grupo PQRS de la Subdirección de Gestión Documental, dando como resultado un canal virtual y un buzón que a la fecha se encuentran al día.</a:t>
            </a: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2400" dirty="0"/>
              <a:t>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julio y el 30 de septiembre de 2022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entre el 01 de julio y el 30 de septiembre del 2022,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55.409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31293"/>
              </p:ext>
            </p:extLst>
          </p:nvPr>
        </p:nvGraphicFramePr>
        <p:xfrm>
          <a:off x="1607417" y="1535432"/>
          <a:ext cx="8104619" cy="406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523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canales de recepción presentaron el siguiente comportamiento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41 %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41%,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103044"/>
              </p:ext>
            </p:extLst>
          </p:nvPr>
        </p:nvGraphicFramePr>
        <p:xfrm>
          <a:off x="1607417" y="1535431"/>
          <a:ext cx="8155380" cy="408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60409"/>
              </p:ext>
            </p:extLst>
          </p:nvPr>
        </p:nvGraphicFramePr>
        <p:xfrm>
          <a:off x="3305520" y="1596988"/>
          <a:ext cx="8299457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7.481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2.725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2.531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1.564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1.375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SUBDIRECCIÓN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597"/>
              </p:ext>
            </p:extLst>
          </p:nvPr>
        </p:nvGraphicFramePr>
        <p:xfrm>
          <a:off x="3305519" y="4267534"/>
          <a:ext cx="6335191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los siguientes motivos: Solicitud de información con un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72 %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5 %,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“Prestación 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Copia de documentos”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y “Otras solicitudes”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 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75928"/>
              </p:ext>
            </p:extLst>
          </p:nvPr>
        </p:nvGraphicFramePr>
        <p:xfrm>
          <a:off x="1894305" y="1619477"/>
          <a:ext cx="8035758" cy="2934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57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CAUSAS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JULIO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AGOSTO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TOTAL TRIM </a:t>
                      </a:r>
                      <a:r>
                        <a:rPr lang="es-CO" sz="1200" b="1" u="none" strike="noStrike" dirty="0" err="1">
                          <a:effectLst/>
                        </a:rPr>
                        <a:t>lII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PORCENTAJE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ENTRE AUTORIDADES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6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 A SU CARGO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INTERPONER RECURSOS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A CONGRESISTAS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II 2022 – TRIM III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13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659288"/>
              </p:ext>
            </p:extLst>
          </p:nvPr>
        </p:nvGraphicFramePr>
        <p:xfrm>
          <a:off x="1444978" y="1490132"/>
          <a:ext cx="8647289" cy="43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</TotalTime>
  <Words>1913</Words>
  <Application>Microsoft Office PowerPoint</Application>
  <PresentationFormat>Panorámica</PresentationFormat>
  <Paragraphs>743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408</cp:revision>
  <dcterms:created xsi:type="dcterms:W3CDTF">2020-02-19T16:39:42Z</dcterms:created>
  <dcterms:modified xsi:type="dcterms:W3CDTF">2022-10-28T16:51:33Z</dcterms:modified>
</cp:coreProperties>
</file>