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0" r:id="rId2"/>
    <p:sldId id="256" r:id="rId3"/>
    <p:sldId id="264" r:id="rId4"/>
    <p:sldId id="314" r:id="rId5"/>
    <p:sldId id="337" r:id="rId6"/>
    <p:sldId id="315" r:id="rId7"/>
    <p:sldId id="316" r:id="rId8"/>
    <p:sldId id="317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259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I%20%20-TRIMESTRE%20III%202021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I%20%20-TRIMESTRE%20III%202021%20PQ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I%20%20-TRIMESTRE%20III%202021%20PQRS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%20%20-TRIMESTRE%20II%202021%20PQR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TIPO DE SOLICITUDES lll TRIM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'[ARCHIVO DE TRABAJO CONSOLIDADO TRIMESTRE II  -TRIMESTRE III 2021 PQRS.xlsx]GENERAL'!$S$5</c:f>
              <c:strCache>
                <c:ptCount val="1"/>
                <c:pt idx="0">
                  <c:v>TRIM lll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8C4-4B8D-BB42-43A0FB5DD36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8C4-4B8D-BB42-43A0FB5DD36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8C4-4B8D-BB42-43A0FB5DD36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8C4-4B8D-BB42-43A0FB5DD36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96AEBEB-E865-4339-B931-DF5BDD76CF67}" type="CATEGORYNAME">
                      <a:rPr lang="en-US" b="1"/>
                      <a:pPr/>
                      <a:t>[NOMBRE DE CATEGORÍA]</a:t>
                    </a:fld>
                    <a:r>
                      <a:rPr lang="en-US" b="1" baseline="0"/>
                      <a:t>
</a:t>
                    </a:r>
                    <a:fld id="{51BF9A4E-4497-4D93-9803-253A56B22882}" type="PERCENTAGE">
                      <a:rPr lang="en-US" b="1" baseline="0"/>
                      <a:pPr/>
                      <a:t>[PORCENTAJE]</a:t>
                    </a:fld>
                    <a:endParaRPr lang="en-US" b="1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C4-4B8D-BB42-43A0FB5DD36E}"/>
                </c:ext>
              </c:extLst>
            </c:dLbl>
            <c:dLbl>
              <c:idx val="1"/>
              <c:layout>
                <c:manualLayout>
                  <c:x val="6.6670479749353362E-3"/>
                  <c:y val="0.1877361140668227"/>
                </c:manualLayout>
              </c:layout>
              <c:tx>
                <c:rich>
                  <a:bodyPr/>
                  <a:lstStyle/>
                  <a:p>
                    <a:fld id="{679D2E70-1B54-449F-9FFD-6D458E551C8F}" type="CATEGORYNAME">
                      <a:rPr lang="en-US" b="1"/>
                      <a:pPr/>
                      <a:t>[NOMBRE DE CATEGORÍA]</a:t>
                    </a:fld>
                    <a:r>
                      <a:rPr lang="en-US" b="1" baseline="0"/>
                      <a:t>
</a:t>
                    </a:r>
                    <a:fld id="{2D9026E9-AB9B-462A-90B9-DF8DE9182A78}" type="PERCENTAGE">
                      <a:rPr lang="en-US" b="1" baseline="0"/>
                      <a:pPr/>
                      <a:t>[PORCENTAJE]</a:t>
                    </a:fld>
                    <a:endParaRPr lang="en-US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C4-4B8D-BB42-43A0FB5DD36E}"/>
                </c:ext>
              </c:extLst>
            </c:dLbl>
            <c:dLbl>
              <c:idx val="2"/>
              <c:layout>
                <c:manualLayout>
                  <c:x val="4.1840829218381601E-2"/>
                  <c:y val="0.18260764701709586"/>
                </c:manualLayout>
              </c:layout>
              <c:tx>
                <c:rich>
                  <a:bodyPr/>
                  <a:lstStyle/>
                  <a:p>
                    <a:fld id="{6E48885E-7756-479E-B135-C8FB1776F3DA}" type="CATEGORYNAME">
                      <a:rPr lang="en-US" b="1"/>
                      <a:pPr/>
                      <a:t>[NOMBRE DE CATEGORÍA]</a:t>
                    </a:fld>
                    <a:r>
                      <a:rPr lang="en-US" b="1" baseline="0"/>
                      <a:t>
</a:t>
                    </a:r>
                    <a:fld id="{B0D8846B-E0D7-435D-83EC-72113B62509A}" type="PERCENTAGE">
                      <a:rPr lang="en-US" b="1" baseline="0"/>
                      <a:pPr/>
                      <a:t>[PORCENTAJE]</a:t>
                    </a:fld>
                    <a:endParaRPr lang="en-US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C4-4B8D-BB42-43A0FB5DD36E}"/>
                </c:ext>
              </c:extLst>
            </c:dLbl>
            <c:dLbl>
              <c:idx val="3"/>
              <c:layout>
                <c:manualLayout>
                  <c:x val="9.6851664728349635E-2"/>
                  <c:y val="0.1862112506206994"/>
                </c:manualLayout>
              </c:layout>
              <c:tx>
                <c:rich>
                  <a:bodyPr/>
                  <a:lstStyle/>
                  <a:p>
                    <a:fld id="{EE75225C-DAA0-4332-B3A6-AC35C30B83EF}" type="CATEGORYNAME">
                      <a:rPr lang="en-US" b="1"/>
                      <a:pPr/>
                      <a:t>[NOMBRE DE CATEGORÍA]</a:t>
                    </a:fld>
                    <a:r>
                      <a:rPr lang="en-US" b="1" baseline="0"/>
                      <a:t>
</a:t>
                    </a:r>
                    <a:fld id="{69368410-8336-43FD-809A-B99389121E8B}" type="PERCENTAGE">
                      <a:rPr lang="en-US" b="1" baseline="0"/>
                      <a:pPr/>
                      <a:t>[PORCENTAJE]</a:t>
                    </a:fld>
                    <a:endParaRPr lang="en-US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C4-4B8D-BB42-43A0FB5DD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'[ARCHIVO DE TRABAJO CONSOLIDADO TRIMESTRE II  -TRIMESTRE III 2021 PQRS.xlsx]GENERAL'!$K$6:$K$9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'[ARCHIVO DE TRABAJO CONSOLIDADO TRIMESTRE II  -TRIMESTRE III 2021 PQRS.xlsx]GENERAL'!$S$6:$S$9</c:f>
              <c:numCache>
                <c:formatCode>#,##0</c:formatCode>
                <c:ptCount val="4"/>
                <c:pt idx="0">
                  <c:v>61922</c:v>
                </c:pt>
                <c:pt idx="1">
                  <c:v>672</c:v>
                </c:pt>
                <c:pt idx="2">
                  <c:v>1130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C4-4B8D-BB42-43A0FB5DD36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PARTICIPACION X CANAL TRIM III 2021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7.3273379590225368E-2"/>
          <c:y val="0.20548106486689161"/>
          <c:w val="0.64332744307713796"/>
          <c:h val="0.71911736032995877"/>
        </c:manualLayout>
      </c:layout>
      <c:pie3DChart>
        <c:varyColors val="1"/>
        <c:ser>
          <c:idx val="1"/>
          <c:order val="1"/>
          <c:tx>
            <c:strRef>
              <c:f>'[ARCHIVO DE TRABAJO CONSOLIDADO TRIMESTRE II  -TRIMESTRE III 2021 PQRS.xlsx]CANALES'!$P$73</c:f>
              <c:strCache>
                <c:ptCount val="1"/>
                <c:pt idx="0">
                  <c:v>Suma de TRIM lll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6EE-4C8D-85C2-917FBFBE7CF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6EE-4C8D-85C2-917FBFBE7CF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6EE-4C8D-85C2-917FBFBE7CF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6EE-4C8D-85C2-917FBFBE7CF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6EE-4C8D-85C2-917FBFBE7CF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6EE-4C8D-85C2-917FBFBE7CF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EE-4C8D-85C2-917FBFBE7CF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FCC6860-1AFC-4B1D-A331-85F0021D63FF}" type="PERCENTAGE">
                      <a:rPr lang="en-US" b="1"/>
                      <a:pPr/>
                      <a:t>[PORCENTAJE]</a:t>
                    </a:fld>
                    <a:endParaRPr lang="es-419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6EE-4C8D-85C2-917FBFBE7CF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EE-4C8D-85C2-917FBFBE7CF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EE-4C8D-85C2-917FBFBE7CF4}"/>
                </c:ext>
              </c:extLst>
            </c:dLbl>
            <c:dLbl>
              <c:idx val="4"/>
              <c:layout>
                <c:manualLayout>
                  <c:x val="-0.11989002017421344"/>
                  <c:y val="-0.10655573393131684"/>
                </c:manualLayout>
              </c:layout>
              <c:tx>
                <c:rich>
                  <a:bodyPr/>
                  <a:lstStyle/>
                  <a:p>
                    <a:fld id="{03C009C5-890A-4499-B327-DCE18A970184}" type="PERCENTAGE">
                      <a:rPr lang="en-US" b="1"/>
                      <a:pPr/>
                      <a:t>[PORCENTAJE]</a:t>
                    </a:fld>
                    <a:endParaRPr lang="es-419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6EE-4C8D-85C2-917FBFBE7CF4}"/>
                </c:ext>
              </c:extLst>
            </c:dLbl>
            <c:dLbl>
              <c:idx val="5"/>
              <c:layout>
                <c:manualLayout>
                  <c:x val="9.0681807447590912E-2"/>
                  <c:y val="-6.9529852457763164E-2"/>
                </c:manualLayout>
              </c:layout>
              <c:tx>
                <c:rich>
                  <a:bodyPr/>
                  <a:lstStyle/>
                  <a:p>
                    <a:fld id="{6718473D-A4A9-4468-8CAA-D3DAC3779561}" type="PERCENTAGE">
                      <a:rPr lang="en-US" b="1"/>
                      <a:pPr/>
                      <a:t>[PORCENTAJE]</a:t>
                    </a:fld>
                    <a:endParaRPr lang="es-419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6EE-4C8D-85C2-917FBFBE7C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'[ARCHIVO DE TRABAJO CONSOLIDADO TRIMESTRE II  -TRIMESTRE III 2021 PQRS.xlsx]CANALES'!$N$74:$N$79</c:f>
              <c:strCache>
                <c:ptCount val="6"/>
                <c:pt idx="0">
                  <c:v>PRESENCIAL</c:v>
                </c:pt>
                <c:pt idx="1">
                  <c:v>ESCRITO </c:v>
                </c:pt>
                <c:pt idx="2">
                  <c:v>TELEFÓNICO</c:v>
                </c:pt>
                <c:pt idx="3">
                  <c:v>BUZON DE SUGERENCIA</c:v>
                </c:pt>
                <c:pt idx="4">
                  <c:v>CORREO ELECTRONICO</c:v>
                </c:pt>
                <c:pt idx="5">
                  <c:v>VIRTUAL</c:v>
                </c:pt>
              </c:strCache>
            </c:strRef>
          </c:cat>
          <c:val>
            <c:numRef>
              <c:f>'[ARCHIVO DE TRABAJO CONSOLIDADO TRIMESTRE II  -TRIMESTRE III 2021 PQRS.xlsx]CANALES'!$P$74:$P$79</c:f>
              <c:numCache>
                <c:formatCode>#,##0</c:formatCode>
                <c:ptCount val="6"/>
                <c:pt idx="0">
                  <c:v>333</c:v>
                </c:pt>
                <c:pt idx="1">
                  <c:v>11320</c:v>
                </c:pt>
                <c:pt idx="2">
                  <c:v>17</c:v>
                </c:pt>
                <c:pt idx="3">
                  <c:v>28</c:v>
                </c:pt>
                <c:pt idx="4">
                  <c:v>25278</c:v>
                </c:pt>
                <c:pt idx="5">
                  <c:v>26781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EE-4C8D-85C2-917FBFBE7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'[ARCHIVO DE TRABAJO CONSOLIDADO TRIMESTRE II  -TRIMESTRE III 2021 PQRS.xlsx]CANALES'!$O$73</c15:sqref>
                        </c15:formulaRef>
                      </c:ext>
                    </c:extLst>
                    <c:strCache>
                      <c:ptCount val="1"/>
                      <c:pt idx="0">
                        <c:v>Suma de TRIM II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E-D6EE-4C8D-85C2-917FBFBE7CF4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0-D6EE-4C8D-85C2-917FBFBE7CF4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2-D6EE-4C8D-85C2-917FBFBE7CF4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4-D6EE-4C8D-85C2-917FBFBE7CF4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6-D6EE-4C8D-85C2-917FBFBE7CF4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8-D6EE-4C8D-85C2-917FBFBE7CF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'[ARCHIVO DE TRABAJO CONSOLIDADO TRIMESTRE II  -TRIMESTRE III 2021 PQRS.xlsx]CANALES'!$N$74:$N$79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'[ARCHIVO DE TRABAJO CONSOLIDADO TRIMESTRE II  -TRIMESTRE III 2021 PQRS.xlsx]CANALES'!$O$74:$O$79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186</c:v>
                      </c:pt>
                      <c:pt idx="1">
                        <c:v>8266</c:v>
                      </c:pt>
                      <c:pt idx="2">
                        <c:v>15</c:v>
                      </c:pt>
                      <c:pt idx="3">
                        <c:v>11</c:v>
                      </c:pt>
                      <c:pt idx="4">
                        <c:v>19951</c:v>
                      </c:pt>
                      <c:pt idx="5">
                        <c:v>30723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D6EE-4C8D-85C2-917FBFBE7CF4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II  -TRIMESTRE III 2021 PQRS.xlsx]CANALES'!$Q$73</c15:sqref>
                        </c15:formulaRef>
                      </c:ext>
                    </c:extLst>
                    <c:strCache>
                      <c:ptCount val="1"/>
                      <c:pt idx="0">
                        <c:v>TRIM ll + TRIM lll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D6EE-4C8D-85C2-917FBFBE7CF4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D6EE-4C8D-85C2-917FBFBE7CF4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D6EE-4C8D-85C2-917FBFBE7CF4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D6EE-4C8D-85C2-917FBFBE7CF4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D6EE-4C8D-85C2-917FBFBE7CF4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D6EE-4C8D-85C2-917FBFBE7CF4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II  -TRIMESTRE III 2021 PQRS.xlsx]CANALES'!$N$74:$N$79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II  -TRIMESTRE III 2021 PQRS.xlsx]CANALES'!$Q$74:$Q$79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519</c:v>
                      </c:pt>
                      <c:pt idx="1">
                        <c:v>19586</c:v>
                      </c:pt>
                      <c:pt idx="2">
                        <c:v>32</c:v>
                      </c:pt>
                      <c:pt idx="3">
                        <c:v>39</c:v>
                      </c:pt>
                      <c:pt idx="4">
                        <c:v>45229</c:v>
                      </c:pt>
                      <c:pt idx="5">
                        <c:v>57504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D6EE-4C8D-85C2-917FBFBE7CF4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>
                <a:solidFill>
                  <a:srgbClr val="000000"/>
                </a:solidFill>
                <a:latin typeface="+mn-lt"/>
              </a:rPr>
              <a:t>SOLICITUDES A LAS QUE SE LE NEGO INFORMACION X MES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II  -TRIMESTRE III 2021 PQRS (1).xlsx]NEG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  -TRIMESTRE III 2021 PQRS (1).xlsx]NEG X MES'!$B$13:$D$13,'[ARCHIVO DE TRABAJO CONSOLIDADO TRIMESTRE II  -TRIMESTRE III 2021 PQRS (1).xlsx]NEG X MES'!$F$13:$H$13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'[ARCHIVO DE TRABAJO CONSOLIDADO TRIMESTRE II  -TRIMESTRE III 2021 PQRS (1).xlsx]NEG X MES'!$B$14:$D$14,'[ARCHIVO DE TRABAJO CONSOLIDADO TRIMESTRE II  -TRIMESTRE III 2021 PQRS (1).xlsx]NEG X MES'!$F$14:$H$14</c:f>
              <c:numCache>
                <c:formatCode>#,##0</c:formatCode>
                <c:ptCount val="6"/>
                <c:pt idx="0">
                  <c:v>101</c:v>
                </c:pt>
                <c:pt idx="1">
                  <c:v>92</c:v>
                </c:pt>
                <c:pt idx="2">
                  <c:v>133</c:v>
                </c:pt>
                <c:pt idx="3">
                  <c:v>121</c:v>
                </c:pt>
                <c:pt idx="4">
                  <c:v>107</c:v>
                </c:pt>
                <c:pt idx="5">
                  <c:v>123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8664-47FC-AA62-965B334DF40B}"/>
            </c:ext>
          </c:extLst>
        </c:ser>
        <c:ser>
          <c:idx val="1"/>
          <c:order val="1"/>
          <c:tx>
            <c:strRef>
              <c:f>'[ARCHIVO DE TRABAJO CONSOLIDADO TRIMESTRE II  -TRIMESTRE III 2021 PQRS (1).xlsx]NEG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  -TRIMESTRE III 2021 PQRS (1).xlsx]NEG X MES'!$B$13:$D$13,'[ARCHIVO DE TRABAJO CONSOLIDADO TRIMESTRE II  -TRIMESTRE III 2021 PQRS (1).xlsx]NEG X MES'!$F$13:$H$13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'[ARCHIVO DE TRABAJO CONSOLIDADO TRIMESTRE II  -TRIMESTRE III 2021 PQRS (1).xlsx]NEG X MES'!$B$15:$D$15,'[ARCHIVO DE TRABAJO CONSOLIDADO TRIMESTRE II  -TRIMESTRE III 2021 PQRS (1).xlsx]NEG X MES'!$F$15:$H$15</c:f>
              <c:numCache>
                <c:formatCode>#,##0</c:formatCode>
                <c:ptCount val="6"/>
                <c:pt idx="0">
                  <c:v>350</c:v>
                </c:pt>
                <c:pt idx="1">
                  <c:v>333</c:v>
                </c:pt>
                <c:pt idx="2">
                  <c:v>310</c:v>
                </c:pt>
                <c:pt idx="3">
                  <c:v>229</c:v>
                </c:pt>
                <c:pt idx="4">
                  <c:v>335</c:v>
                </c:pt>
                <c:pt idx="5">
                  <c:v>362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664-47FC-AA62-965B334DF4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69351504"/>
        <c:axId val="-1069356944"/>
      </c:barChart>
      <c:catAx>
        <c:axId val="-106935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069356944"/>
        <c:crosses val="autoZero"/>
        <c:auto val="1"/>
        <c:lblAlgn val="ctr"/>
        <c:lblOffset val="100"/>
        <c:noMultiLvlLbl val="1"/>
      </c:catAx>
      <c:valAx>
        <c:axId val="-106935694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0693515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>
                <a:solidFill>
                  <a:srgbClr val="000000"/>
                </a:solidFill>
                <a:latin typeface="+mn-lt"/>
              </a:rPr>
              <a:t>SOLUCITUDES TRASLADADAS A OTRAS INSTITUCIONES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 -TRIMESTRE II 2021 PQRS (1).xlsx]TRASLADOS CANT'!$A$12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  -TRIMESTRE II 2021 PQRS (1).xlsx]TRASLADOS CANT'!$B$11:$G$11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(1).xlsx]TRASLADOS CANT'!$B$12:$G$12</c:f>
              <c:numCache>
                <c:formatCode>General</c:formatCode>
                <c:ptCount val="6"/>
                <c:pt idx="0">
                  <c:v>22</c:v>
                </c:pt>
                <c:pt idx="1">
                  <c:v>35</c:v>
                </c:pt>
                <c:pt idx="2">
                  <c:v>47</c:v>
                </c:pt>
                <c:pt idx="3">
                  <c:v>21</c:v>
                </c:pt>
                <c:pt idx="4">
                  <c:v>27</c:v>
                </c:pt>
                <c:pt idx="5">
                  <c:v>44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378A-4E8E-92A5-FCEB2C14A2C3}"/>
            </c:ext>
          </c:extLst>
        </c:ser>
        <c:ser>
          <c:idx val="1"/>
          <c:order val="1"/>
          <c:tx>
            <c:strRef>
              <c:f>'[ARCHIVO DE TRABAJO CONSOLIDADO TRIMESTRE I  -TRIMESTRE II 2021 PQRS (1).xlsx]TRASLADOS CANT'!$A$13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  -TRIMESTRE II 2021 PQRS (1).xlsx]TRASLADOS CANT'!$B$11:$G$11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 -TRIMESTRE II 2021 PQRS (1).xlsx]TRASLADOS CANT'!$B$13:$G$13</c:f>
              <c:numCache>
                <c:formatCode>General</c:formatCode>
                <c:ptCount val="6"/>
                <c:pt idx="0">
                  <c:v>50</c:v>
                </c:pt>
                <c:pt idx="1">
                  <c:v>70</c:v>
                </c:pt>
                <c:pt idx="2">
                  <c:v>62</c:v>
                </c:pt>
                <c:pt idx="3">
                  <c:v>71</c:v>
                </c:pt>
                <c:pt idx="4">
                  <c:v>96</c:v>
                </c:pt>
                <c:pt idx="5">
                  <c:v>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78A-4E8E-92A5-FCEB2C14A2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227742144"/>
        <c:axId val="-1227713312"/>
      </c:barChart>
      <c:catAx>
        <c:axId val="-122774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27713312"/>
        <c:crosses val="autoZero"/>
        <c:auto val="1"/>
        <c:lblAlgn val="ctr"/>
        <c:lblOffset val="100"/>
        <c:noMultiLvlLbl val="1"/>
      </c:catAx>
      <c:valAx>
        <c:axId val="-122771331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2277421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28/10/2021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28/10/2021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JULIO – SEPTIEMBRE 2021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rgbClr val="B7D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33137"/>
              </p:ext>
            </p:extLst>
          </p:nvPr>
        </p:nvGraphicFramePr>
        <p:xfrm>
          <a:off x="3691469" y="1606577"/>
          <a:ext cx="7823197" cy="2234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0027">
                  <a:extLst>
                    <a:ext uri="{9D8B030D-6E8A-4147-A177-3AD203B41FA5}">
                      <a16:colId xmlns:a16="http://schemas.microsoft.com/office/drawing/2014/main" val="3122048830"/>
                    </a:ext>
                  </a:extLst>
                </a:gridCol>
                <a:gridCol w="649595">
                  <a:extLst>
                    <a:ext uri="{9D8B030D-6E8A-4147-A177-3AD203B41FA5}">
                      <a16:colId xmlns:a16="http://schemas.microsoft.com/office/drawing/2014/main" val="1503257783"/>
                    </a:ext>
                  </a:extLst>
                </a:gridCol>
                <a:gridCol w="678873">
                  <a:extLst>
                    <a:ext uri="{9D8B030D-6E8A-4147-A177-3AD203B41FA5}">
                      <a16:colId xmlns:a16="http://schemas.microsoft.com/office/drawing/2014/main" val="3482752345"/>
                    </a:ext>
                  </a:extLst>
                </a:gridCol>
                <a:gridCol w="834881">
                  <a:extLst>
                    <a:ext uri="{9D8B030D-6E8A-4147-A177-3AD203B41FA5}">
                      <a16:colId xmlns:a16="http://schemas.microsoft.com/office/drawing/2014/main" val="2143445247"/>
                    </a:ext>
                  </a:extLst>
                </a:gridCol>
                <a:gridCol w="579821">
                  <a:extLst>
                    <a:ext uri="{9D8B030D-6E8A-4147-A177-3AD203B41FA5}">
                      <a16:colId xmlns:a16="http://schemas.microsoft.com/office/drawing/2014/main" val="1920695257"/>
                    </a:ext>
                  </a:extLst>
                </a:gridCol>
              </a:tblGrid>
              <a:tr h="299603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JULIO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AGOSTO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SEPTIEMBRE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TOTAL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919060736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DELEGADA PARA LA SEGURIDAD CIUDADANA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4141569871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PROTECCIÓN Y ASISTENCIA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645634976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CONTROL INTERNO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2744441116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SUBDIRECCIÓN DE APOYO A LA COMISIÓN DE CARRERA ESPECIAL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074050256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ASUNTOS JURÍDICOS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909625311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53606296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886455936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JUSTICIA TRANSICIONAL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2874945223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PLANEACIÓN Y DESARROLLO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198628272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DEL CUERPO TÉCNICO DE INVESTIGACIÓN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653582641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SUBDIRECCIÓN DE BIENES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753294884"/>
                  </a:ext>
                </a:extLst>
              </a:tr>
              <a:tr h="15403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SUBDIRECCIÓN DE TECNOLOGÍAS DE LA INFORMACIÓN Y LAS COMUNICACIONES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068689955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22259"/>
              </p:ext>
            </p:extLst>
          </p:nvPr>
        </p:nvGraphicFramePr>
        <p:xfrm>
          <a:off x="3691469" y="3998112"/>
          <a:ext cx="6145257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8713">
                  <a:extLst>
                    <a:ext uri="{9D8B030D-6E8A-4147-A177-3AD203B41FA5}">
                      <a16:colId xmlns:a16="http://schemas.microsoft.com/office/drawing/2014/main" val="3832297627"/>
                    </a:ext>
                  </a:extLst>
                </a:gridCol>
                <a:gridCol w="740888">
                  <a:extLst>
                    <a:ext uri="{9D8B030D-6E8A-4147-A177-3AD203B41FA5}">
                      <a16:colId xmlns:a16="http://schemas.microsoft.com/office/drawing/2014/main" val="2344266378"/>
                    </a:ext>
                  </a:extLst>
                </a:gridCol>
                <a:gridCol w="774769">
                  <a:extLst>
                    <a:ext uri="{9D8B030D-6E8A-4147-A177-3AD203B41FA5}">
                      <a16:colId xmlns:a16="http://schemas.microsoft.com/office/drawing/2014/main" val="3253317362"/>
                    </a:ext>
                  </a:extLst>
                </a:gridCol>
                <a:gridCol w="849445">
                  <a:extLst>
                    <a:ext uri="{9D8B030D-6E8A-4147-A177-3AD203B41FA5}">
                      <a16:colId xmlns:a16="http://schemas.microsoft.com/office/drawing/2014/main" val="3526017009"/>
                    </a:ext>
                  </a:extLst>
                </a:gridCol>
                <a:gridCol w="821442">
                  <a:extLst>
                    <a:ext uri="{9D8B030D-6E8A-4147-A177-3AD203B41FA5}">
                      <a16:colId xmlns:a16="http://schemas.microsoft.com/office/drawing/2014/main" val="194002891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JULIO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AGOSTO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SEPTIEMBRE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66145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BOGOTÁ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75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244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50479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BOLÍVAR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2048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CALI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40820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CUNDINAMARCA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25935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MEDELLÍN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08266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TOLIMA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7920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CÉSAR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51322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NARIÑO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73883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ANTIOQUIA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89600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BOYACÁ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8726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QUEJAS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SEPTIEMBRE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27018" y="5373077"/>
            <a:ext cx="8445646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el “Incumplimiento de tareas o funciones”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336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“Suministro de información imprecisa, incompleta y errónea”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63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Negación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suministrar información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45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Negación de acceso a la justicia”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37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124325"/>
              </p:ext>
            </p:extLst>
          </p:nvPr>
        </p:nvGraphicFramePr>
        <p:xfrm>
          <a:off x="1427018" y="1662556"/>
          <a:ext cx="8445646" cy="3294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1251">
                  <a:extLst>
                    <a:ext uri="{9D8B030D-6E8A-4147-A177-3AD203B41FA5}">
                      <a16:colId xmlns:a16="http://schemas.microsoft.com/office/drawing/2014/main" val="1713626349"/>
                    </a:ext>
                  </a:extLst>
                </a:gridCol>
                <a:gridCol w="1034428">
                  <a:extLst>
                    <a:ext uri="{9D8B030D-6E8A-4147-A177-3AD203B41FA5}">
                      <a16:colId xmlns:a16="http://schemas.microsoft.com/office/drawing/2014/main" val="2374227443"/>
                    </a:ext>
                  </a:extLst>
                </a:gridCol>
                <a:gridCol w="1008240">
                  <a:extLst>
                    <a:ext uri="{9D8B030D-6E8A-4147-A177-3AD203B41FA5}">
                      <a16:colId xmlns:a16="http://schemas.microsoft.com/office/drawing/2014/main" val="2712379157"/>
                    </a:ext>
                  </a:extLst>
                </a:gridCol>
                <a:gridCol w="876018">
                  <a:extLst>
                    <a:ext uri="{9D8B030D-6E8A-4147-A177-3AD203B41FA5}">
                      <a16:colId xmlns:a16="http://schemas.microsoft.com/office/drawing/2014/main" val="2214958966"/>
                    </a:ext>
                  </a:extLst>
                </a:gridCol>
                <a:gridCol w="1035709">
                  <a:extLst>
                    <a:ext uri="{9D8B030D-6E8A-4147-A177-3AD203B41FA5}">
                      <a16:colId xmlns:a16="http://schemas.microsoft.com/office/drawing/2014/main" val="1768116332"/>
                    </a:ext>
                  </a:extLst>
                </a:gridCol>
              </a:tblGrid>
              <a:tr h="19747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1" u="none" strike="noStrike" dirty="0">
                          <a:effectLst/>
                        </a:rPr>
                        <a:t>CAUSAS</a:t>
                      </a:r>
                      <a:endParaRPr lang="es-419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1" u="none" strike="noStrike">
                          <a:effectLst/>
                        </a:rPr>
                        <a:t>JULIO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1" u="none" strike="noStrike">
                          <a:effectLst/>
                        </a:rPr>
                        <a:t>AGOSTO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1" u="none" strike="noStrike">
                          <a:effectLst/>
                        </a:rPr>
                        <a:t>SEPTIEMBRE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1" u="none" strike="noStrike">
                          <a:effectLst/>
                        </a:rPr>
                        <a:t>TOTAL lll TRIM 2021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302835595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 dirty="0">
                          <a:effectLst/>
                        </a:rPr>
                        <a:t>TRATO IRRESPETUOSO O DESCORTÉS</a:t>
                      </a:r>
                      <a:endParaRPr lang="es-419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6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8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19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210986339"/>
                  </a:ext>
                </a:extLst>
              </a:tr>
              <a:tr h="228504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 dirty="0">
                          <a:effectLst/>
                        </a:rPr>
                        <a:t>INDEBIDO ASESORAMIENTO POR PARTE DEL SERVIDOR Y/O FUNCIONARIO</a:t>
                      </a:r>
                      <a:endParaRPr lang="es-419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7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643881349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INASISTENCIA NO JUSTIFICADA A AUDIENCIA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712216775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SOLICITUD DE DÁDIVAS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112341858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NEGATIVA A RECIBIR DENUNCIA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388388294"/>
                  </a:ext>
                </a:extLst>
              </a:tr>
              <a:tr h="155735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SUMINISTRO DE INFORMACIÓN IMPRECISA, INCOMPLETA ERRONEA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82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031448808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INCUMPLIMIENTO DE TAREAS O FUNCIONES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107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86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143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336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963666765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ACOSO LABORAL 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654675918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ACOSO SEXUAL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424957438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NEGACIÓN A SUMINISTRAR INFORMACIÓN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19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417319720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NEGACIÓN ACCESO A LA JUSTICIA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37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525319639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USO INDEBIDO DE LOS BIENES DE LA ENTIDAD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4062841174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EXTRALIMITACIÓN DE FUNCIONES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8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8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351717987"/>
                  </a:ext>
                </a:extLst>
              </a:tr>
              <a:tr h="197470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>
                          <a:effectLst/>
                        </a:rPr>
                        <a:t>OTRAS</a:t>
                      </a:r>
                      <a:endParaRPr lang="es-419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19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63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483522131"/>
                  </a:ext>
                </a:extLst>
              </a:tr>
              <a:tr h="340402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1" u="none" strike="noStrike" dirty="0">
                          <a:effectLst/>
                        </a:rPr>
                        <a:t>TOTAL</a:t>
                      </a:r>
                      <a:br>
                        <a:rPr lang="es-419" sz="900" b="1" u="none" strike="noStrike" dirty="0">
                          <a:effectLst/>
                        </a:rPr>
                      </a:br>
                      <a:endParaRPr lang="es-419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207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212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253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672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423787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SEPTIEMBRE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8003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1078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33991"/>
              </p:ext>
            </p:extLst>
          </p:nvPr>
        </p:nvGraphicFramePr>
        <p:xfrm>
          <a:off x="3574469" y="1580035"/>
          <a:ext cx="7654641" cy="2191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9204">
                  <a:extLst>
                    <a:ext uri="{9D8B030D-6E8A-4147-A177-3AD203B41FA5}">
                      <a16:colId xmlns:a16="http://schemas.microsoft.com/office/drawing/2014/main" val="766075608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3190277286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3374047047"/>
                    </a:ext>
                  </a:extLst>
                </a:gridCol>
                <a:gridCol w="835682">
                  <a:extLst>
                    <a:ext uri="{9D8B030D-6E8A-4147-A177-3AD203B41FA5}">
                      <a16:colId xmlns:a16="http://schemas.microsoft.com/office/drawing/2014/main" val="3304264798"/>
                    </a:ext>
                  </a:extLst>
                </a:gridCol>
                <a:gridCol w="556701">
                  <a:extLst>
                    <a:ext uri="{9D8B030D-6E8A-4147-A177-3AD203B41FA5}">
                      <a16:colId xmlns:a16="http://schemas.microsoft.com/office/drawing/2014/main" val="4251341736"/>
                    </a:ext>
                  </a:extLst>
                </a:gridCol>
              </a:tblGrid>
              <a:tr h="182603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JULIO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AGOSTO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SEPTIEMBRE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TOTAL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3740212522"/>
                  </a:ext>
                </a:extLst>
              </a:tr>
              <a:tr h="18260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ASUNTOS JURÍDICOS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2618386639"/>
                  </a:ext>
                </a:extLst>
              </a:tr>
              <a:tr h="18260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ATENCIÓN AL USUARIO INTERVENCIÓN TEMPRANA Y ASIGNACIONES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399720143"/>
                  </a:ext>
                </a:extLst>
              </a:tr>
              <a:tr h="18260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ESPECIALIZADA CONTRA LAS VIOLACIONES A LOS DERECHOS HUMANOS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2430320554"/>
                  </a:ext>
                </a:extLst>
              </a:tr>
              <a:tr h="18260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ESPECIALIZADA CONTRA LAS ORGANIZACIONES CRIMINALES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1777081161"/>
                  </a:ext>
                </a:extLst>
              </a:tr>
              <a:tr h="18260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1559499059"/>
                  </a:ext>
                </a:extLst>
              </a:tr>
              <a:tr h="18260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DELEGADA CONTRA LA CRIMINALIDAD ORGANIZADA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2996985596"/>
                  </a:ext>
                </a:extLst>
              </a:tr>
              <a:tr h="18260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COMUNICACIONES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1316307323"/>
                  </a:ext>
                </a:extLst>
              </a:tr>
              <a:tr h="18260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CONTROL INTERNO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2810974107"/>
                  </a:ext>
                </a:extLst>
              </a:tr>
              <a:tr h="18260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JUSTICIA TRANSICIONAL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1142559664"/>
                  </a:ext>
                </a:extLst>
              </a:tr>
              <a:tr h="18260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PROTECCIÓN Y ASISTENCIA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1946235575"/>
                  </a:ext>
                </a:extLst>
              </a:tr>
              <a:tr h="18260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SUBDIRECCIÓN FINANCIERA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132893782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83383"/>
              </p:ext>
            </p:extLst>
          </p:nvPr>
        </p:nvGraphicFramePr>
        <p:xfrm>
          <a:off x="3574469" y="4107872"/>
          <a:ext cx="6276114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6222">
                  <a:extLst>
                    <a:ext uri="{9D8B030D-6E8A-4147-A177-3AD203B41FA5}">
                      <a16:colId xmlns:a16="http://schemas.microsoft.com/office/drawing/2014/main" val="3806955624"/>
                    </a:ext>
                  </a:extLst>
                </a:gridCol>
                <a:gridCol w="925965">
                  <a:extLst>
                    <a:ext uri="{9D8B030D-6E8A-4147-A177-3AD203B41FA5}">
                      <a16:colId xmlns:a16="http://schemas.microsoft.com/office/drawing/2014/main" val="3996979573"/>
                    </a:ext>
                  </a:extLst>
                </a:gridCol>
                <a:gridCol w="853239">
                  <a:extLst>
                    <a:ext uri="{9D8B030D-6E8A-4147-A177-3AD203B41FA5}">
                      <a16:colId xmlns:a16="http://schemas.microsoft.com/office/drawing/2014/main" val="4196886329"/>
                    </a:ext>
                  </a:extLst>
                </a:gridCol>
                <a:gridCol w="1057536">
                  <a:extLst>
                    <a:ext uri="{9D8B030D-6E8A-4147-A177-3AD203B41FA5}">
                      <a16:colId xmlns:a16="http://schemas.microsoft.com/office/drawing/2014/main" val="2088995287"/>
                    </a:ext>
                  </a:extLst>
                </a:gridCol>
                <a:gridCol w="793152">
                  <a:extLst>
                    <a:ext uri="{9D8B030D-6E8A-4147-A177-3AD203B41FA5}">
                      <a16:colId xmlns:a16="http://schemas.microsoft.com/office/drawing/2014/main" val="326340175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JULIO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AGOSTO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SEPTIEMBRE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29199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BOGOTÁ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145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150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421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2559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MEDELLÍN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130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67570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CUNDINAMARCA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128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37638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ATLÁNTICO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1559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CALI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70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125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BOLÍVAR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73583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TOLIMA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7591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META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94816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CÉSAR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3778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HUILA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593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00449"/>
            <a:ext cx="7668490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“Falta de respuesta a solicitudes”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846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“Inactividad procesal”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178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“Respuestas inoportunas”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39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Largos tiempos de espera antes de la atención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02232"/>
              </p:ext>
            </p:extLst>
          </p:nvPr>
        </p:nvGraphicFramePr>
        <p:xfrm>
          <a:off x="1835729" y="1593271"/>
          <a:ext cx="7668490" cy="290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1712">
                  <a:extLst>
                    <a:ext uri="{9D8B030D-6E8A-4147-A177-3AD203B41FA5}">
                      <a16:colId xmlns:a16="http://schemas.microsoft.com/office/drawing/2014/main" val="2542546046"/>
                    </a:ext>
                  </a:extLst>
                </a:gridCol>
                <a:gridCol w="1149452">
                  <a:extLst>
                    <a:ext uri="{9D8B030D-6E8A-4147-A177-3AD203B41FA5}">
                      <a16:colId xmlns:a16="http://schemas.microsoft.com/office/drawing/2014/main" val="1206838696"/>
                    </a:ext>
                  </a:extLst>
                </a:gridCol>
                <a:gridCol w="1075165">
                  <a:extLst>
                    <a:ext uri="{9D8B030D-6E8A-4147-A177-3AD203B41FA5}">
                      <a16:colId xmlns:a16="http://schemas.microsoft.com/office/drawing/2014/main" val="1563770692"/>
                    </a:ext>
                  </a:extLst>
                </a:gridCol>
                <a:gridCol w="1088776">
                  <a:extLst>
                    <a:ext uri="{9D8B030D-6E8A-4147-A177-3AD203B41FA5}">
                      <a16:colId xmlns:a16="http://schemas.microsoft.com/office/drawing/2014/main" val="1515582569"/>
                    </a:ext>
                  </a:extLst>
                </a:gridCol>
                <a:gridCol w="823385">
                  <a:extLst>
                    <a:ext uri="{9D8B030D-6E8A-4147-A177-3AD203B41FA5}">
                      <a16:colId xmlns:a16="http://schemas.microsoft.com/office/drawing/2014/main" val="960264803"/>
                    </a:ext>
                  </a:extLst>
                </a:gridCol>
              </a:tblGrid>
              <a:tr h="24716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JULIO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AGOSTO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SEPTIEMBRE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TOTAL 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58807"/>
                  </a:ext>
                </a:extLst>
              </a:tr>
              <a:tr h="30378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 dirty="0">
                          <a:effectLst/>
                        </a:rPr>
                        <a:t> LARGOS TIEMPOS DE ESPERA ANTES DE LA ATENCIÓN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14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17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7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38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833068"/>
                  </a:ext>
                </a:extLst>
              </a:tr>
              <a:tr h="24716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 OTRAS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7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9488383"/>
                  </a:ext>
                </a:extLst>
              </a:tr>
              <a:tr h="2731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INSTALACIONES FISICAS INADECUADAS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5501766"/>
                  </a:ext>
                </a:extLst>
              </a:tr>
              <a:tr h="24716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RESPUESTAS INOPORTUNAS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16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39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9864362"/>
                  </a:ext>
                </a:extLst>
              </a:tr>
              <a:tr h="303782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NO HAY ESQUEMA DE SEGUIRIDAD A TESTIGO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2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3881110"/>
                  </a:ext>
                </a:extLst>
              </a:tr>
              <a:tr h="24716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SUSPENSIÓN DE LA ATENCIÓN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3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5565505"/>
                  </a:ext>
                </a:extLst>
              </a:tr>
              <a:tr h="24716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MALA ATENCIÓN 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4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8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736086"/>
                  </a:ext>
                </a:extLst>
              </a:tr>
              <a:tr h="28617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FALTA DE RESPUESTA A LAS SOLICITUDES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283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289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274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846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6263975"/>
                  </a:ext>
                </a:extLst>
              </a:tr>
              <a:tr h="24716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INACTIVIDAD PROCESAL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57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53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68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178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0016331"/>
                  </a:ext>
                </a:extLst>
              </a:tr>
              <a:tr h="25952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FALTA DE PERSONAL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4138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más frecuentes  de sugerencias  fueron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“Mejoras de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infraestructura”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e “Incrementar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cantidad de personal para la atención”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45972"/>
              </p:ext>
            </p:extLst>
          </p:nvPr>
        </p:nvGraphicFramePr>
        <p:xfrm>
          <a:off x="1824758" y="2299854"/>
          <a:ext cx="9141691" cy="1938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8387">
                  <a:extLst>
                    <a:ext uri="{9D8B030D-6E8A-4147-A177-3AD203B41FA5}">
                      <a16:colId xmlns:a16="http://schemas.microsoft.com/office/drawing/2014/main" val="786303"/>
                    </a:ext>
                  </a:extLst>
                </a:gridCol>
                <a:gridCol w="905826">
                  <a:extLst>
                    <a:ext uri="{9D8B030D-6E8A-4147-A177-3AD203B41FA5}">
                      <a16:colId xmlns:a16="http://schemas.microsoft.com/office/drawing/2014/main" val="2427187667"/>
                    </a:ext>
                  </a:extLst>
                </a:gridCol>
                <a:gridCol w="905826">
                  <a:extLst>
                    <a:ext uri="{9D8B030D-6E8A-4147-A177-3AD203B41FA5}">
                      <a16:colId xmlns:a16="http://schemas.microsoft.com/office/drawing/2014/main" val="1298562720"/>
                    </a:ext>
                  </a:extLst>
                </a:gridCol>
                <a:gridCol w="905826">
                  <a:extLst>
                    <a:ext uri="{9D8B030D-6E8A-4147-A177-3AD203B41FA5}">
                      <a16:colId xmlns:a16="http://schemas.microsoft.com/office/drawing/2014/main" val="4176326973"/>
                    </a:ext>
                  </a:extLst>
                </a:gridCol>
                <a:gridCol w="905826">
                  <a:extLst>
                    <a:ext uri="{9D8B030D-6E8A-4147-A177-3AD203B41FA5}">
                      <a16:colId xmlns:a16="http://schemas.microsoft.com/office/drawing/2014/main" val="1143224278"/>
                    </a:ext>
                  </a:extLst>
                </a:gridCol>
              </a:tblGrid>
              <a:tr h="25207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JULIO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AGOSTO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SEPTIEMBRE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TOTAL 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449603"/>
                  </a:ext>
                </a:extLst>
              </a:tr>
              <a:tr h="252076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 dirty="0">
                          <a:effectLst/>
                        </a:rPr>
                        <a:t>OTRAS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2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16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9378578"/>
                  </a:ext>
                </a:extLst>
              </a:tr>
              <a:tr h="252076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 dirty="0">
                          <a:effectLst/>
                        </a:rPr>
                        <a:t>INCREMENTAR LA CANTIDAD DE  PERSONAL PARA LA ATENCIÓN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6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12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760333"/>
                  </a:ext>
                </a:extLst>
              </a:tr>
              <a:tr h="252076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 dirty="0">
                          <a:effectLst/>
                        </a:rPr>
                        <a:t>MEJORAS DE INFRAESTRUCTURA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2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4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2895392"/>
                  </a:ext>
                </a:extLst>
              </a:tr>
              <a:tr h="252076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ATENCIÓN PREFERENCIAL POR CONDICIÓN ESPECIAL (EMBARAZO, DISCAPACIDAD, ETC)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6365137"/>
                  </a:ext>
                </a:extLst>
              </a:tr>
              <a:tr h="27728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NO HACER REPARACIONES LOCATIVAS EN PRESENCIA DE USUARIOS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7483893"/>
                  </a:ext>
                </a:extLst>
              </a:tr>
              <a:tr h="27728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TOTAL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13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33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0126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SEPTIEMBRE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6" y="5447811"/>
            <a:ext cx="806305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promedio máximo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días y un término mínimo de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día, cumpliendo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esta manera con los tiempos promedio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250917"/>
              </p:ext>
            </p:extLst>
          </p:nvPr>
        </p:nvGraphicFramePr>
        <p:xfrm>
          <a:off x="1607417" y="2428875"/>
          <a:ext cx="8063057" cy="2000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795">
                  <a:extLst>
                    <a:ext uri="{9D8B030D-6E8A-4147-A177-3AD203B41FA5}">
                      <a16:colId xmlns:a16="http://schemas.microsoft.com/office/drawing/2014/main" val="462853598"/>
                    </a:ext>
                  </a:extLst>
                </a:gridCol>
                <a:gridCol w="2103483">
                  <a:extLst>
                    <a:ext uri="{9D8B030D-6E8A-4147-A177-3AD203B41FA5}">
                      <a16:colId xmlns:a16="http://schemas.microsoft.com/office/drawing/2014/main" val="2877632837"/>
                    </a:ext>
                  </a:extLst>
                </a:gridCol>
                <a:gridCol w="2159575">
                  <a:extLst>
                    <a:ext uri="{9D8B030D-6E8A-4147-A177-3AD203B41FA5}">
                      <a16:colId xmlns:a16="http://schemas.microsoft.com/office/drawing/2014/main" val="3118111169"/>
                    </a:ext>
                  </a:extLst>
                </a:gridCol>
                <a:gridCol w="1935204">
                  <a:extLst>
                    <a:ext uri="{9D8B030D-6E8A-4147-A177-3AD203B41FA5}">
                      <a16:colId xmlns:a16="http://schemas.microsoft.com/office/drawing/2014/main" val="190227616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TIPO PQRS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RESPONDIDAS EN TÉRMINOS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PROMEDIO RESPUESTA (DÍAS)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3171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Queja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365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1.6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6359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Reclamo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639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1.6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88119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Sugerencia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26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0.3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8089996"/>
                  </a:ext>
                </a:extLst>
              </a:tr>
              <a:tr h="20002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>
                          <a:effectLst/>
                        </a:rPr>
                        <a:t>Petición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0.0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993917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0.0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797099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0.0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777286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20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21,143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5.7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305362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30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9,780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5.5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541488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35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79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0.6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80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5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 </a:t>
            </a:r>
            <a:r>
              <a:rPr lang="es-419" sz="25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</a:t>
            </a:r>
            <a:r>
              <a:rPr lang="es-419" sz="25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CO" sz="25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10676" y="2975436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conformidad a  lo establecido en la Ley 1712 de 2014, en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periodo reportado se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negó el acceso a la información por tener carácter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clasificado o reservado a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un 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1.277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23996"/>
              </p:ext>
            </p:extLst>
          </p:nvPr>
        </p:nvGraphicFramePr>
        <p:xfrm>
          <a:off x="1288763" y="1830531"/>
          <a:ext cx="5698305" cy="1175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996142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775988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LA 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 dirty="0">
                          <a:effectLst/>
                        </a:rPr>
                        <a:t>ORIGEN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JULIO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AGOSTO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 smtClean="0">
                          <a:effectLst/>
                        </a:rPr>
                        <a:t>SEPTIEMBRE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TOTAL </a:t>
                      </a:r>
                      <a:r>
                        <a:rPr lang="es-419" sz="1200" b="1" u="none" strike="noStrike" dirty="0" smtClean="0">
                          <a:effectLst/>
                        </a:rPr>
                        <a:t>III </a:t>
                      </a:r>
                      <a:r>
                        <a:rPr lang="es-419" sz="1200" b="1" u="none" strike="noStrike" dirty="0">
                          <a:effectLst/>
                        </a:rPr>
                        <a:t>TRIM 2021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NIVEL CENTRAL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SECCIONAL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TOTALES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6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342710"/>
              </p:ext>
            </p:extLst>
          </p:nvPr>
        </p:nvGraphicFramePr>
        <p:xfrm>
          <a:off x="1288763" y="3237634"/>
          <a:ext cx="569830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321930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Respecto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las solicitudes sobre las cuales la Fiscalía General de la Nación no tiene competencia,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se realizó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traslado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otras Instituciones de </a:t>
            </a:r>
            <a:r>
              <a:rPr lang="es-CO" sz="17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545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63407"/>
              </p:ext>
            </p:extLst>
          </p:nvPr>
        </p:nvGraphicFramePr>
        <p:xfrm>
          <a:off x="1288760" y="1596985"/>
          <a:ext cx="5783552" cy="1196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896">
                  <a:extLst>
                    <a:ext uri="{9D8B030D-6E8A-4147-A177-3AD203B41FA5}">
                      <a16:colId xmlns:a16="http://schemas.microsoft.com/office/drawing/2014/main" val="3698653021"/>
                    </a:ext>
                  </a:extLst>
                </a:gridCol>
                <a:gridCol w="1262156">
                  <a:extLst>
                    <a:ext uri="{9D8B030D-6E8A-4147-A177-3AD203B41FA5}">
                      <a16:colId xmlns:a16="http://schemas.microsoft.com/office/drawing/2014/main" val="134291543"/>
                    </a:ext>
                  </a:extLst>
                </a:gridCol>
                <a:gridCol w="1070437">
                  <a:extLst>
                    <a:ext uri="{9D8B030D-6E8A-4147-A177-3AD203B41FA5}">
                      <a16:colId xmlns:a16="http://schemas.microsoft.com/office/drawing/2014/main" val="3554205136"/>
                    </a:ext>
                  </a:extLst>
                </a:gridCol>
                <a:gridCol w="1326063">
                  <a:extLst>
                    <a:ext uri="{9D8B030D-6E8A-4147-A177-3AD203B41FA5}">
                      <a16:colId xmlns:a16="http://schemas.microsoft.com/office/drawing/2014/main" val="371688302"/>
                    </a:ext>
                  </a:extLst>
                </a:gridCol>
              </a:tblGrid>
              <a:tr h="2991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SOLICITUDES TRASLADADAS A OTRAS INSTITUCIONES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9003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ORIGEN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JULIO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AGOSTO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SEPTIEMBRE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0953781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NIVEL CENTRAL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754564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SECCIONAL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2216285"/>
                  </a:ext>
                </a:extLst>
              </a:tr>
            </a:tbl>
          </a:graphicData>
        </a:graphic>
      </p:graphicFrame>
      <p:graphicFrame>
        <p:nvGraphicFramePr>
          <p:cNvPr id="7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016212"/>
              </p:ext>
            </p:extLst>
          </p:nvPr>
        </p:nvGraphicFramePr>
        <p:xfrm>
          <a:off x="1157287" y="2971799"/>
          <a:ext cx="5915025" cy="355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SEPTIEMBRE </a:t>
            </a:r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509803"/>
            <a:ext cx="10297775" cy="517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continuó con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asesoría y orientación a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y seccional sobre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lineamientos para el tramite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en cuanto: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informes mensuales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Tratamiento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situaciones especiales en la gestión de PQRS contempladas en la Ley,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 reiterativas, incompletas, oscuras o irrespetuosas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Atención de capacitaciones sobre PQRS solicitadas por las dependencias del nivel central y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Visitas a las Direcciones Seccionales para realizar seguimiento al procedimiento de PQRS.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2021</a:t>
            </a:r>
            <a:endParaRPr lang="es-419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832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otra parte se llevaron a cabo las siguientes actividades:</a:t>
            </a: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Aplicabilidad </a:t>
            </a: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Ley de Protección de Datos Personales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Continuidad de las jornadas de descongestión del canal virtual de PQRS y del correo electrónico </a:t>
            </a:r>
            <a:r>
              <a:rPr lang="es-CO" sz="22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ges.documentalpqrs@fiscalía.gov.co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a cargo de la Subdirección de Gestión Documental, dando como resultado un sistema y un buzón que a la fecha se encuentran al día.</a:t>
            </a:r>
          </a:p>
          <a:p>
            <a:pPr algn="just"/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Mesas de trabajo para continuar con la actualización del procedimiento de </a:t>
            </a:r>
            <a:r>
              <a:rPr lang="es-419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recepción, trámite y seguimiento a las </a:t>
            </a:r>
            <a:r>
              <a:rPr lang="es-419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de acuerdo a las observaciones realizadas por la Dirección de Planeación y Desarrollo.</a:t>
            </a:r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JULIO - SEPTIEMBRE 2021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61149" y="1628410"/>
            <a:ext cx="10199783" cy="4662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Fiscalía General</a:t>
            </a:r>
            <a:r>
              <a:rPr lang="es-CO" sz="2700" dirty="0"/>
              <a:t>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Nación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presenta el informe consolidado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sobre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Peticiones, Quejas, Reclamos y Sugerencias, recibidas y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atendidas a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través de los diferentes canales de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recepción que se encuentran habilitados por la entidad durante el período comprendido entre el 1 de julio al 30 de septiembre de 2021 por parte de las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ependencias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Nivel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entral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las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Seccionales, a partir de la extracción de datos del Formato Matriz de Registro PQRS remitido mensualmente a la Subdirección de Gestión Documental por los servidores destacados PQRS de las diferentes dependencias.</a:t>
            </a:r>
            <a:endParaRPr lang="es-CO" sz="2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  <a:r>
              <a:rPr lang="es-419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	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2021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del 01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de septiembre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61.922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  <a:endParaRPr lang="es-ES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408463"/>
              </p:ext>
            </p:extLst>
          </p:nvPr>
        </p:nvGraphicFramePr>
        <p:xfrm>
          <a:off x="1607417" y="1468582"/>
          <a:ext cx="8104619" cy="422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  <a:r>
              <a:rPr lang="es-419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	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2021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417" y="5539656"/>
            <a:ext cx="8155380" cy="523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Los canales de recepción presentaron el siguiente comportamiento “Virtual”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42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“Correo electrónico”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40%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y “Escrito”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18 %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590742"/>
              </p:ext>
            </p:extLst>
          </p:nvPr>
        </p:nvGraphicFramePr>
        <p:xfrm>
          <a:off x="1607417" y="1385455"/>
          <a:ext cx="8193808" cy="393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 JULIO - SEPTIEMBRE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55914"/>
              </p:ext>
            </p:extLst>
          </p:nvPr>
        </p:nvGraphicFramePr>
        <p:xfrm>
          <a:off x="3305520" y="4250208"/>
          <a:ext cx="659572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6730">
                  <a:extLst>
                    <a:ext uri="{9D8B030D-6E8A-4147-A177-3AD203B41FA5}">
                      <a16:colId xmlns:a16="http://schemas.microsoft.com/office/drawing/2014/main" val="93657686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1193649176"/>
                    </a:ext>
                  </a:extLst>
                </a:gridCol>
                <a:gridCol w="762866">
                  <a:extLst>
                    <a:ext uri="{9D8B030D-6E8A-4147-A177-3AD203B41FA5}">
                      <a16:colId xmlns:a16="http://schemas.microsoft.com/office/drawing/2014/main" val="965360024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575956752"/>
                    </a:ext>
                  </a:extLst>
                </a:gridCol>
                <a:gridCol w="1103604">
                  <a:extLst>
                    <a:ext uri="{9D8B030D-6E8A-4147-A177-3AD203B41FA5}">
                      <a16:colId xmlns:a16="http://schemas.microsoft.com/office/drawing/2014/main" val="7405139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 smtClean="0">
                          <a:effectLst/>
                        </a:rPr>
                        <a:t>DIRECCIÓN</a:t>
                      </a:r>
                      <a:r>
                        <a:rPr lang="es-419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419" sz="1100" b="1" u="none" strike="noStrike" dirty="0" smtClean="0">
                          <a:effectLst/>
                        </a:rPr>
                        <a:t>SECCIONAL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JULIO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AGOSTO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SEPTIEMBRE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TOTAL TRIM </a:t>
                      </a:r>
                      <a:r>
                        <a:rPr lang="es-419" sz="1100" b="1" u="none" strike="noStrike" dirty="0" smtClean="0">
                          <a:effectLst/>
                        </a:rPr>
                        <a:t>III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3712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BOGOTÁ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21151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MEDELLÍN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28672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ANTIOQUIA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772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CALI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60803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CAUCA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76353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4240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15401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  <a:r>
                        <a:rPr lang="es-MX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SANTANDER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14531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0186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24738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91773"/>
              </p:ext>
            </p:extLst>
          </p:nvPr>
        </p:nvGraphicFramePr>
        <p:xfrm>
          <a:off x="3305519" y="1598710"/>
          <a:ext cx="8013646" cy="2143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6590">
                  <a:extLst>
                    <a:ext uri="{9D8B030D-6E8A-4147-A177-3AD203B41FA5}">
                      <a16:colId xmlns:a16="http://schemas.microsoft.com/office/drawing/2014/main" val="3769203502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185711880"/>
                    </a:ext>
                  </a:extLst>
                </a:gridCol>
                <a:gridCol w="700559">
                  <a:extLst>
                    <a:ext uri="{9D8B030D-6E8A-4147-A177-3AD203B41FA5}">
                      <a16:colId xmlns:a16="http://schemas.microsoft.com/office/drawing/2014/main" val="2458036745"/>
                    </a:ext>
                  </a:extLst>
                </a:gridCol>
                <a:gridCol w="724897">
                  <a:extLst>
                    <a:ext uri="{9D8B030D-6E8A-4147-A177-3AD203B41FA5}">
                      <a16:colId xmlns:a16="http://schemas.microsoft.com/office/drawing/2014/main" val="2646766988"/>
                    </a:ext>
                  </a:extLst>
                </a:gridCol>
                <a:gridCol w="583454">
                  <a:extLst>
                    <a:ext uri="{9D8B030D-6E8A-4147-A177-3AD203B41FA5}">
                      <a16:colId xmlns:a16="http://schemas.microsoft.com/office/drawing/2014/main" val="3815399012"/>
                    </a:ext>
                  </a:extLst>
                </a:gridCol>
              </a:tblGrid>
              <a:tr h="31512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NIVEL CENTRAL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JULIO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AGOSTO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SEPTIEMBRE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>
                          <a:effectLst/>
                        </a:rPr>
                        <a:t>TOTAL TRIM III</a:t>
                      </a:r>
                      <a:endParaRPr lang="es-419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471507482"/>
                  </a:ext>
                </a:extLst>
              </a:tr>
              <a:tr h="1828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ATENCIÓN AL USUARIO INTERVENCIÓN TEMPRANA Y ASIGNACIONES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1,894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2,260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1,707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5,861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2719313807"/>
                  </a:ext>
                </a:extLst>
              </a:tr>
              <a:tr h="1828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ASUNTOS JURÍDICOS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856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1,286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1,208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3,350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1128439162"/>
                  </a:ext>
                </a:extLst>
              </a:tr>
              <a:tr h="1828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DELEGADA PARA LA SEGURIDAD CIUDADANA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563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757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723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2,043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1659520287"/>
                  </a:ext>
                </a:extLst>
              </a:tr>
              <a:tr h="1828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PROTECCIÓN Y ASISTENCIA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514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501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465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1,480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3609305664"/>
                  </a:ext>
                </a:extLst>
              </a:tr>
              <a:tr h="1828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JUSTICIA TRANSICIONAL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415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530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466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1,411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3851440084"/>
                  </a:ext>
                </a:extLst>
              </a:tr>
              <a:tr h="1828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APOYO A LA INVESTIGACIÓN Y ANÁLISIS CONTRA LA CRIMINALIDAD ORGANIZADA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386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405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476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1,267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2375347812"/>
                  </a:ext>
                </a:extLst>
              </a:tr>
              <a:tr h="1828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403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462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366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1,231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3121670301"/>
                  </a:ext>
                </a:extLst>
              </a:tr>
              <a:tr h="1828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184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150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110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444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1100370006"/>
                  </a:ext>
                </a:extLst>
              </a:tr>
              <a:tr h="1828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SUBDIRECCIÓN DE APOYO A LA COMISIÓN DE CARRERA ESPECIAL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80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106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123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309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703441974"/>
                  </a:ext>
                </a:extLst>
              </a:tr>
              <a:tr h="18280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SUBDIRECCIÓN DE TALENTO HUMANO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85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120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97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302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389701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 JULIO – SEPTIEMBRE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5" y="5655628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un mayor volumen de peticiones por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“Solicitud de información” 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67 %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“Solicitud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certificación” con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“Denuncia” 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6 %,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”Copia de documentos”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y “Prestación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un servicio”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53481"/>
              </p:ext>
            </p:extLst>
          </p:nvPr>
        </p:nvGraphicFramePr>
        <p:xfrm>
          <a:off x="1690255" y="1611313"/>
          <a:ext cx="8239808" cy="3345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8218">
                  <a:extLst>
                    <a:ext uri="{9D8B030D-6E8A-4147-A177-3AD203B41FA5}">
                      <a16:colId xmlns:a16="http://schemas.microsoft.com/office/drawing/2014/main" val="468843910"/>
                    </a:ext>
                  </a:extLst>
                </a:gridCol>
                <a:gridCol w="949241">
                  <a:extLst>
                    <a:ext uri="{9D8B030D-6E8A-4147-A177-3AD203B41FA5}">
                      <a16:colId xmlns:a16="http://schemas.microsoft.com/office/drawing/2014/main" val="2686679703"/>
                    </a:ext>
                  </a:extLst>
                </a:gridCol>
                <a:gridCol w="738498">
                  <a:extLst>
                    <a:ext uri="{9D8B030D-6E8A-4147-A177-3AD203B41FA5}">
                      <a16:colId xmlns:a16="http://schemas.microsoft.com/office/drawing/2014/main" val="712520239"/>
                    </a:ext>
                  </a:extLst>
                </a:gridCol>
                <a:gridCol w="911337">
                  <a:extLst>
                    <a:ext uri="{9D8B030D-6E8A-4147-A177-3AD203B41FA5}">
                      <a16:colId xmlns:a16="http://schemas.microsoft.com/office/drawing/2014/main" val="4171374006"/>
                    </a:ext>
                  </a:extLst>
                </a:gridCol>
                <a:gridCol w="1196418">
                  <a:extLst>
                    <a:ext uri="{9D8B030D-6E8A-4147-A177-3AD203B41FA5}">
                      <a16:colId xmlns:a16="http://schemas.microsoft.com/office/drawing/2014/main" val="791085061"/>
                    </a:ext>
                  </a:extLst>
                </a:gridCol>
                <a:gridCol w="1036096">
                  <a:extLst>
                    <a:ext uri="{9D8B030D-6E8A-4147-A177-3AD203B41FA5}">
                      <a16:colId xmlns:a16="http://schemas.microsoft.com/office/drawing/2014/main" val="181414761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JULIO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AGOSTO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SEPTIEMBRE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TOTAL TRIM lll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PORCENTAJE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82516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SOLICITUD DE INFORMACIÓN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12,768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14,793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13,953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41,514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67%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6005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SOLICITUD DE CERTIFICACIÓN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1,268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1,456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1,398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4,122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66223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COPIA DE DOCUMENTOS 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828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1,030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1,092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2,950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99437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PRESTACIÓN DE UN SERVICIO 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961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1,001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875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2,837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5%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81983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PETICIONES ENTRE AUTORIDADES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419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577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444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1,440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40456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OTRAS SOLICITUDES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447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715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1,673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98012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DENUNCIA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1,234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1,410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1,258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3,902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78407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INTERVENCIÓN DE UNA ENTIDAD O FUNCIONARIO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455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566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547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1,568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46507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RECONOCIMIENTO DE UN DERECHO 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171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218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186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575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8585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CONSULTAS EN RELACIÓN CON LAS MATERIAS A SU CARGO 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108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6212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INTERPONER RECURSOS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101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5099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RESOLUCIÓN SITUACIÓN JURÍDICA 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179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212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238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629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99298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SOLICITUD SUSPENCIÓN DE INVESTIGACIÓN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176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174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465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37123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INFORMES A CONGRESISTAS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90155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18,942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22,025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20,955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61,922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100%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23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JULIIO – SEPTIEMBRE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</TotalTime>
  <Words>1985</Words>
  <Application>Microsoft Office PowerPoint</Application>
  <PresentationFormat>Panorámica</PresentationFormat>
  <Paragraphs>775</Paragraphs>
  <Slides>26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343</cp:revision>
  <dcterms:created xsi:type="dcterms:W3CDTF">2020-02-19T16:39:42Z</dcterms:created>
  <dcterms:modified xsi:type="dcterms:W3CDTF">2021-10-28T20:39:02Z</dcterms:modified>
</cp:coreProperties>
</file>