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259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%20-TRIMESTRE%20II%202021%20PQR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%20-TRIMESTRE%20II%202021%20PQR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%20-TRIMESTRE%20II%202021%20PQRS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%20-TRIMESTRE%20II%202021%20PQR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TIPO DE SOLICITUDES II TRIM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'[ARCHIVO DE TRABAJO CONSOLIDADO TRIMESTRE I  -TRIMESTRE II 2021 PQRS (1).xlsx]GENERAL'!$S$5</c:f>
              <c:strCache>
                <c:ptCount val="1"/>
                <c:pt idx="0">
                  <c:v>TRIM II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02D-4C4B-A05F-AFD4C996FEA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02D-4C4B-A05F-AFD4C996FEA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02D-4C4B-A05F-AFD4C996FEA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02D-4C4B-A05F-AFD4C996FEA3}"/>
              </c:ext>
            </c:extLst>
          </c:dPt>
          <c:dLbls>
            <c:dLbl>
              <c:idx val="0"/>
              <c:layout>
                <c:manualLayout>
                  <c:x val="-8.3483632342567348E-3"/>
                  <c:y val="-0.248106973114847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2D-4C4B-A05F-AFD4C996FEA3}"/>
                </c:ext>
              </c:extLst>
            </c:dLbl>
            <c:dLbl>
              <c:idx val="1"/>
              <c:layout>
                <c:manualLayout>
                  <c:x val="-2.4092073236608134E-2"/>
                  <c:y val="9.466411293182945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2D-4C4B-A05F-AFD4C996FEA3}"/>
                </c:ext>
              </c:extLst>
            </c:dLbl>
            <c:dLbl>
              <c:idx val="2"/>
              <c:layout>
                <c:manualLayout>
                  <c:x val="-3.5620547431571052E-4"/>
                  <c:y val="-4.63417748457118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02D-4C4B-A05F-AFD4C996FEA3}"/>
                </c:ext>
              </c:extLst>
            </c:dLbl>
            <c:dLbl>
              <c:idx val="3"/>
              <c:layout>
                <c:manualLayout>
                  <c:x val="6.1643184432454479E-2"/>
                  <c:y val="1.40597290203589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02D-4C4B-A05F-AFD4C996F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'[ARCHIVO DE TRABAJO CONSOLIDADO TRIMESTRE I  -TRIMESTRE II 2021 PQRS (1).xlsx]GENERAL'!$K$6:$K$9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'[ARCHIVO DE TRABAJO CONSOLIDADO TRIMESTRE I  -TRIMESTRE II 2021 PQRS (1).xlsx]GENERAL'!$S$6:$S$9</c:f>
              <c:numCache>
                <c:formatCode>#,##0</c:formatCode>
                <c:ptCount val="4"/>
                <c:pt idx="0">
                  <c:v>62220</c:v>
                </c:pt>
                <c:pt idx="1">
                  <c:v>623</c:v>
                </c:pt>
                <c:pt idx="2">
                  <c:v>1509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2D-4C4B-A05F-AFD4C996F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7888878261957"/>
          <c:y val="0.92459788993275904"/>
          <c:w val="0.47665124126650138"/>
          <c:h val="5.5624609543604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/>
              <a:t>PARTICIPACION x CANAL TRIM II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7.3273379590225368E-2"/>
          <c:y val="0.20548106486689161"/>
          <c:w val="0.64332744307713796"/>
          <c:h val="0.71911736032995877"/>
        </c:manualLayout>
      </c:layout>
      <c:pie3DChart>
        <c:varyColors val="1"/>
        <c:ser>
          <c:idx val="1"/>
          <c:order val="1"/>
          <c:tx>
            <c:strRef>
              <c:f>'[ARCHIVO DE TRABAJO CONSOLIDADO TRIMESTRE I  -TRIMESTRE II 2021 PQRS (1).xlsx]CANALES'!$P$73</c:f>
              <c:strCache>
                <c:ptCount val="1"/>
                <c:pt idx="0">
                  <c:v>TRIM II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5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5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F24-47C8-BEE8-7EE515E403B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7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7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7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F24-47C8-BEE8-7EE515E403B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9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9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9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F24-47C8-BEE8-7EE515E403B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9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9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9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F24-47C8-BEE8-7EE515E403B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7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7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7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F24-47C8-BEE8-7EE515E403B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5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5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5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F24-47C8-BEE8-7EE515E403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F24-47C8-BEE8-7EE515E403B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F24-47C8-BEE8-7EE515E403B2}"/>
                </c:ext>
              </c:extLst>
            </c:dLbl>
            <c:dLbl>
              <c:idx val="2"/>
              <c:layout>
                <c:manualLayout>
                  <c:x val="-3.1145084594464021E-3"/>
                  <c:y val="-5.32667429143042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24-47C8-BEE8-7EE515E403B2}"/>
                </c:ext>
              </c:extLst>
            </c:dLbl>
            <c:dLbl>
              <c:idx val="3"/>
              <c:layout>
                <c:manualLayout>
                  <c:x val="0.10900779608062408"/>
                  <c:y val="-1.33166857285760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24-47C8-BEE8-7EE515E403B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F24-47C8-BEE8-7EE515E403B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F24-47C8-BEE8-7EE515E40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'[ARCHIVO DE TRABAJO CONSOLIDADO TRIMESTRE I  -TRIMESTRE II 2021 PQRS (1).xlsx]CANALES'!$N$74:$N$79</c:f>
              <c:strCache>
                <c:ptCount val="6"/>
                <c:pt idx="0">
                  <c:v>PRESENCIAL</c:v>
                </c:pt>
                <c:pt idx="1">
                  <c:v>ESCRITO </c:v>
                </c:pt>
                <c:pt idx="2">
                  <c:v>TELEFÓNICO</c:v>
                </c:pt>
                <c:pt idx="3">
                  <c:v>BUZON DE SUGERENCIA</c:v>
                </c:pt>
                <c:pt idx="4">
                  <c:v>CORREO ELECTRONICO</c:v>
                </c:pt>
                <c:pt idx="5">
                  <c:v>VIRTUAL</c:v>
                </c:pt>
              </c:strCache>
            </c:strRef>
          </c:cat>
          <c:val>
            <c:numRef>
              <c:f>'[ARCHIVO DE TRABAJO CONSOLIDADO TRIMESTRE I  -TRIMESTRE II 2021 PQRS (1).xlsx]CANALES'!$P$74:$P$79</c:f>
              <c:numCache>
                <c:formatCode>#,##0</c:formatCode>
                <c:ptCount val="6"/>
                <c:pt idx="0">
                  <c:v>223</c:v>
                </c:pt>
                <c:pt idx="1">
                  <c:v>8374</c:v>
                </c:pt>
                <c:pt idx="2">
                  <c:v>30</c:v>
                </c:pt>
                <c:pt idx="3">
                  <c:v>16</c:v>
                </c:pt>
                <c:pt idx="4">
                  <c:v>25017</c:v>
                </c:pt>
                <c:pt idx="5">
                  <c:v>30714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24-47C8-BEE8-7EE515E403B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'[ARCHIVO DE TRABAJO CONSOLIDADO TRIMESTRE I  -TRIMESTRE II 2021 PQRS (1).xlsx]CANALES'!$O$73</c15:sqref>
                        </c15:formulaRef>
                      </c:ext>
                    </c:extLst>
                    <c:strCache>
                      <c:ptCount val="1"/>
                      <c:pt idx="0">
                        <c:v>TRIM 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shade val="5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shade val="5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0E-BF24-47C8-BEE8-7EE515E403B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7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shade val="7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shade val="7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0-BF24-47C8-BEE8-7EE515E403B2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9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shade val="9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shade val="9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2-BF24-47C8-BEE8-7EE515E403B2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9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tint val="9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tint val="9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4-BF24-47C8-BEE8-7EE515E403B2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7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tint val="7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tint val="7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6-BF24-47C8-BEE8-7EE515E403B2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5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tint val="5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tint val="5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8-BF24-47C8-BEE8-7EE515E403B2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0E-BF24-47C8-BEE8-7EE515E403B2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0-BF24-47C8-BEE8-7EE515E403B2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2-BF24-47C8-BEE8-7EE515E403B2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4-BF24-47C8-BEE8-7EE515E403B2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6-BF24-47C8-BEE8-7EE515E403B2}"/>
                      </c:ext>
                    </c:extLst>
                  </c:dLbl>
                  <c:dLbl>
                    <c:idx val="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8-BF24-47C8-BEE8-7EE515E403B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'[ARCHIVO DE TRABAJO CONSOLIDADO TRIMESTRE I  -TRIMESTRE II 2021 PQRS (1).xlsx]CANALES'!$N$74:$N$79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'[ARCHIVO DE TRABAJO CONSOLIDADO TRIMESTRE I  -TRIMESTRE II 2021 PQRS (1).xlsx]CANALES'!$O$74:$O$79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186</c:v>
                      </c:pt>
                      <c:pt idx="1">
                        <c:v>8266</c:v>
                      </c:pt>
                      <c:pt idx="2">
                        <c:v>15</c:v>
                      </c:pt>
                      <c:pt idx="3">
                        <c:v>11</c:v>
                      </c:pt>
                      <c:pt idx="4">
                        <c:v>19951</c:v>
                      </c:pt>
                      <c:pt idx="5">
                        <c:v>30723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BF24-47C8-BEE8-7EE515E403B2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  -TRIMESTRE II 2021 PQRS (1).xlsx]CANALES'!$Q$73</c15:sqref>
                        </c15:formulaRef>
                      </c:ext>
                    </c:extLst>
                    <c:strCache>
                      <c:ptCount val="1"/>
                      <c:pt idx="0">
                        <c:v>TRIM I + TRIM II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shade val="5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shade val="5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B-BF24-47C8-BEE8-7EE515E403B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7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shade val="7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shade val="7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D-BF24-47C8-BEE8-7EE515E403B2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9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shade val="9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shade val="9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F-BF24-47C8-BEE8-7EE515E403B2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9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tint val="9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tint val="9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21-BF24-47C8-BEE8-7EE515E403B2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7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tint val="7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tint val="7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23-BF24-47C8-BEE8-7EE515E403B2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50000"/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tint val="50000"/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tint val="50000"/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25-BF24-47C8-BEE8-7EE515E403B2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B-BF24-47C8-BEE8-7EE515E403B2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D-BF24-47C8-BEE8-7EE515E403B2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F-BF24-47C8-BEE8-7EE515E403B2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21-BF24-47C8-BEE8-7EE515E403B2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23-BF24-47C8-BEE8-7EE515E403B2}"/>
                      </c:ext>
                    </c:extLst>
                  </c:dLbl>
                  <c:dLbl>
                    <c:idx val="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419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25-BF24-47C8-BEE8-7EE515E403B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  -TRIMESTRE II 2021 PQRS (1).xlsx]CANALES'!$N$74:$N$79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  -TRIMESTRE II 2021 PQRS (1).xlsx]CANALES'!$Q$74:$Q$79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409</c:v>
                      </c:pt>
                      <c:pt idx="1">
                        <c:v>16640</c:v>
                      </c:pt>
                      <c:pt idx="2">
                        <c:v>45</c:v>
                      </c:pt>
                      <c:pt idx="3">
                        <c:v>27</c:v>
                      </c:pt>
                      <c:pt idx="4">
                        <c:v>44968</c:v>
                      </c:pt>
                      <c:pt idx="5">
                        <c:v>61437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6-BF24-47C8-BEE8-7EE515E403B2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>
                <a:solidFill>
                  <a:srgbClr val="000000"/>
                </a:solidFill>
                <a:latin typeface="+mn-lt"/>
              </a:rPr>
              <a:t>SOLICITUDES A LAS QUE SE LE NEGO INFORMACION X MES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 -TRIMESTRE II 2021 PQRS (1).xlsx]NEG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  -TRIMESTRE II 2021 PQRS (1).xlsx]NEG X MES'!$B$13:$D$13,'[ARCHIVO DE TRABAJO CONSOLIDADO TRIMESTRE I  -TRIMESTRE II 2021 PQRS (1).xlsx]NEG X MES'!$F$13:$H$13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(1).xlsx]NEG X MES'!$B$14:$D$14,'[ARCHIVO DE TRABAJO CONSOLIDADO TRIMESTRE I  -TRIMESTRE II 2021 PQRS (1).xlsx]NEG X MES'!$F$14:$H$14</c:f>
              <c:numCache>
                <c:formatCode>#,##0</c:formatCode>
                <c:ptCount val="6"/>
                <c:pt idx="0">
                  <c:v>37</c:v>
                </c:pt>
                <c:pt idx="1">
                  <c:v>66</c:v>
                </c:pt>
                <c:pt idx="2">
                  <c:v>65</c:v>
                </c:pt>
                <c:pt idx="3">
                  <c:v>101</c:v>
                </c:pt>
                <c:pt idx="4">
                  <c:v>92</c:v>
                </c:pt>
                <c:pt idx="5">
                  <c:v>133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A63F-4C39-9C47-9D8110360CDA}"/>
            </c:ext>
          </c:extLst>
        </c:ser>
        <c:ser>
          <c:idx val="1"/>
          <c:order val="1"/>
          <c:tx>
            <c:strRef>
              <c:f>'[ARCHIVO DE TRABAJO CONSOLIDADO TRIMESTRE I  -TRIMESTRE II 2021 PQRS (1).xlsx]NEG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  -TRIMESTRE II 2021 PQRS (1).xlsx]NEG X MES'!$B$13:$D$13,'[ARCHIVO DE TRABAJO CONSOLIDADO TRIMESTRE I  -TRIMESTRE II 2021 PQRS (1).xlsx]NEG X MES'!$F$13:$H$13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(1).xlsx]NEG X MES'!$B$15:$D$15,'[ARCHIVO DE TRABAJO CONSOLIDADO TRIMESTRE I  -TRIMESTRE II 2021 PQRS (1).xlsx]NEG X MES'!$F$15:$H$15</c:f>
              <c:numCache>
                <c:formatCode>#,##0</c:formatCode>
                <c:ptCount val="6"/>
                <c:pt idx="0">
                  <c:v>189</c:v>
                </c:pt>
                <c:pt idx="1">
                  <c:v>289</c:v>
                </c:pt>
                <c:pt idx="2">
                  <c:v>353</c:v>
                </c:pt>
                <c:pt idx="3">
                  <c:v>350</c:v>
                </c:pt>
                <c:pt idx="4">
                  <c:v>333</c:v>
                </c:pt>
                <c:pt idx="5">
                  <c:v>310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63F-4C39-9C47-9D8110360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227731808"/>
        <c:axId val="-1227725280"/>
      </c:barChart>
      <c:catAx>
        <c:axId val="-1227731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27725280"/>
        <c:crosses val="autoZero"/>
        <c:auto val="1"/>
        <c:lblAlgn val="ctr"/>
        <c:lblOffset val="100"/>
        <c:noMultiLvlLbl val="1"/>
      </c:catAx>
      <c:valAx>
        <c:axId val="-1227725280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277318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>
                <a:solidFill>
                  <a:srgbClr val="000000"/>
                </a:solidFill>
                <a:latin typeface="+mn-lt"/>
              </a:rPr>
              <a:t>SOLUCITUDES TRASLADADAS A OTRAS INSTITUCIONES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 -TRIMESTRE II 2021 PQRS (1).xlsx]TRASLADOS CANT'!$A$12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  -TRIMESTRE II 2021 PQRS (1).xlsx]TRASLADOS CANT'!$B$11:$G$11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(1).xlsx]TRASLADOS CANT'!$B$12:$G$12</c:f>
              <c:numCache>
                <c:formatCode>General</c:formatCode>
                <c:ptCount val="6"/>
                <c:pt idx="0">
                  <c:v>22</c:v>
                </c:pt>
                <c:pt idx="1">
                  <c:v>35</c:v>
                </c:pt>
                <c:pt idx="2">
                  <c:v>47</c:v>
                </c:pt>
                <c:pt idx="3">
                  <c:v>21</c:v>
                </c:pt>
                <c:pt idx="4">
                  <c:v>27</c:v>
                </c:pt>
                <c:pt idx="5">
                  <c:v>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378A-4E8E-92A5-FCEB2C14A2C3}"/>
            </c:ext>
          </c:extLst>
        </c:ser>
        <c:ser>
          <c:idx val="1"/>
          <c:order val="1"/>
          <c:tx>
            <c:strRef>
              <c:f>'[ARCHIVO DE TRABAJO CONSOLIDADO TRIMESTRE I  -TRIMESTRE II 2021 PQRS (1).xlsx]TRASLADOS CANT'!$A$13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  -TRIMESTRE II 2021 PQRS (1).xlsx]TRASLADOS CANT'!$B$11:$G$11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(1).xlsx]TRASLADOS CANT'!$B$13:$G$13</c:f>
              <c:numCache>
                <c:formatCode>General</c:formatCode>
                <c:ptCount val="6"/>
                <c:pt idx="0">
                  <c:v>50</c:v>
                </c:pt>
                <c:pt idx="1">
                  <c:v>70</c:v>
                </c:pt>
                <c:pt idx="2">
                  <c:v>62</c:v>
                </c:pt>
                <c:pt idx="3">
                  <c:v>71</c:v>
                </c:pt>
                <c:pt idx="4">
                  <c:v>96</c:v>
                </c:pt>
                <c:pt idx="5">
                  <c:v>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78A-4E8E-92A5-FCEB2C14A2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227742144"/>
        <c:axId val="-1227713312"/>
      </c:barChart>
      <c:catAx>
        <c:axId val="-122774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27713312"/>
        <c:crosses val="autoZero"/>
        <c:auto val="1"/>
        <c:lblAlgn val="ctr"/>
        <c:lblOffset val="100"/>
        <c:noMultiLvlLbl val="1"/>
      </c:catAx>
      <c:valAx>
        <c:axId val="-122771331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277421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29/7/2021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ABRIL - JUNIO</a:t>
            </a:r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2021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rgbClr val="B7D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76735"/>
              </p:ext>
            </p:extLst>
          </p:nvPr>
        </p:nvGraphicFramePr>
        <p:xfrm>
          <a:off x="3691468" y="1543012"/>
          <a:ext cx="7952847" cy="188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6757">
                  <a:extLst>
                    <a:ext uri="{9D8B030D-6E8A-4147-A177-3AD203B41FA5}">
                      <a16:colId xmlns:a16="http://schemas.microsoft.com/office/drawing/2014/main" val="37154990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507295014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val="36623935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27252060"/>
                    </a:ext>
                  </a:extLst>
                </a:gridCol>
                <a:gridCol w="700090">
                  <a:extLst>
                    <a:ext uri="{9D8B030D-6E8A-4147-A177-3AD203B41FA5}">
                      <a16:colId xmlns:a16="http://schemas.microsoft.com/office/drawing/2014/main" val="325304605"/>
                    </a:ext>
                  </a:extLst>
                </a:gridCol>
              </a:tblGrid>
              <a:tr h="18820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ABRIL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MAYO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JUNIO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80581318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ATENCIÓN AL USUARIO INTERVENCIÓN TEMPRANA Y ASIGNACIONES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6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6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26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753809520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DELEGADA PARA LA SEGURIDAD CIUDADANA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8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8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358287084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CONTROL INTERNO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429837157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PROTECCIÓN Y ASISTENCIA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524961143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DEL CUERPO TÉCNICO DE INVESTIGACIÓN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916878252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ASUNTOS JURÍDICOS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54300485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ESPECIALIZADA CONTRA LAS VIOLACIONES A LOS DERECHOS HUMANOS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782678211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ESPECIALIZADA DE EXTINCIÓN DEL DERECHO DEL DOMINIO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449172820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ESPECIALIZADA CONTRA LAS ORGANIZACIONES CRIMINALES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77612489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77833"/>
              </p:ext>
            </p:extLst>
          </p:nvPr>
        </p:nvGraphicFramePr>
        <p:xfrm>
          <a:off x="3691468" y="3955250"/>
          <a:ext cx="6108701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6495">
                  <a:extLst>
                    <a:ext uri="{9D8B030D-6E8A-4147-A177-3AD203B41FA5}">
                      <a16:colId xmlns:a16="http://schemas.microsoft.com/office/drawing/2014/main" val="1979609610"/>
                    </a:ext>
                  </a:extLst>
                </a:gridCol>
                <a:gridCol w="902704">
                  <a:extLst>
                    <a:ext uri="{9D8B030D-6E8A-4147-A177-3AD203B41FA5}">
                      <a16:colId xmlns:a16="http://schemas.microsoft.com/office/drawing/2014/main" val="2127037573"/>
                    </a:ext>
                  </a:extLst>
                </a:gridCol>
                <a:gridCol w="789344">
                  <a:extLst>
                    <a:ext uri="{9D8B030D-6E8A-4147-A177-3AD203B41FA5}">
                      <a16:colId xmlns:a16="http://schemas.microsoft.com/office/drawing/2014/main" val="1276436051"/>
                    </a:ext>
                  </a:extLst>
                </a:gridCol>
                <a:gridCol w="713263">
                  <a:extLst>
                    <a:ext uri="{9D8B030D-6E8A-4147-A177-3AD203B41FA5}">
                      <a16:colId xmlns:a16="http://schemas.microsoft.com/office/drawing/2014/main" val="44239210"/>
                    </a:ext>
                  </a:extLst>
                </a:gridCol>
                <a:gridCol w="836895">
                  <a:extLst>
                    <a:ext uri="{9D8B030D-6E8A-4147-A177-3AD203B41FA5}">
                      <a16:colId xmlns:a16="http://schemas.microsoft.com/office/drawing/2014/main" val="363360833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DIRECCCIÓN </a:t>
                      </a:r>
                      <a:r>
                        <a:rPr lang="es-419" sz="1100" b="1" u="none" strike="noStrike" dirty="0">
                          <a:effectLst/>
                        </a:rPr>
                        <a:t>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ABRIL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MAYO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JUNIO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386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BOGOTÁ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82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243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53379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MEDELLÍN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2500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CUNDINAMARCA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03413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BOLÍVAR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97527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CALI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3670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TOLIMA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875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CÉSAR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20684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HUILA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64510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META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0335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ANTIOQUIA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634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QUEJAS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759230"/>
            <a:ext cx="8154698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el “Incumplimiento de tareas o funciones”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274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“Suministro de información imprecisa, incompleta y errónea”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“Negación a suministrar información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67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Otras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58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Negativa a recibir denuncia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50723"/>
              </p:ext>
            </p:extLst>
          </p:nvPr>
        </p:nvGraphicFramePr>
        <p:xfrm>
          <a:off x="1803400" y="1612900"/>
          <a:ext cx="8585205" cy="3532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1613">
                  <a:extLst>
                    <a:ext uri="{9D8B030D-6E8A-4147-A177-3AD203B41FA5}">
                      <a16:colId xmlns:a16="http://schemas.microsoft.com/office/drawing/2014/main" val="385683583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47021689"/>
                    </a:ext>
                  </a:extLst>
                </a:gridCol>
                <a:gridCol w="1028703">
                  <a:extLst>
                    <a:ext uri="{9D8B030D-6E8A-4147-A177-3AD203B41FA5}">
                      <a16:colId xmlns:a16="http://schemas.microsoft.com/office/drawing/2014/main" val="918954560"/>
                    </a:ext>
                  </a:extLst>
                </a:gridCol>
                <a:gridCol w="1157287">
                  <a:extLst>
                    <a:ext uri="{9D8B030D-6E8A-4147-A177-3AD203B41FA5}">
                      <a16:colId xmlns:a16="http://schemas.microsoft.com/office/drawing/2014/main" val="641363497"/>
                    </a:ext>
                  </a:extLst>
                </a:gridCol>
                <a:gridCol w="1187452">
                  <a:extLst>
                    <a:ext uri="{9D8B030D-6E8A-4147-A177-3AD203B41FA5}">
                      <a16:colId xmlns:a16="http://schemas.microsoft.com/office/drawing/2014/main" val="420323611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ABRIL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MAYO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JUNIO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 II TRIM 2021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2624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INCUMPLIMIENTO DE TAREAS O FUNCIONES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114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274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33674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SUMINISTRO DE INFORMACIÓN IMPRECISA, INCOMPLETA ERRONEA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36893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NEGACIÓN A SUMINISTRAR INFORMACIÓN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40350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OTRAS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1671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NEGATIVA A RECIBIR DENUNCIA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48268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NEGACIÓN ACCESO A LA JUSTICIA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84256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INDEBIDO ASESORAMIENTO POR PARTE DEL SERVIDOR Y/O FUNCIONARIO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80875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TRATO IRRESPETUOSO O DESCORTÉS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33774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INASISTENCIA NO JUSTIFICADA A AUDIENCIA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49909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EXTRALIMITACIÓN DE FUNCIONES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76593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ACOSO LABORAL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4160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ACOSO SEXUAL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71231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USO INDEBIDO DE LOS BIENES DE LA ENTIDAD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7460233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SOLICITUD DE DÁDIVAS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3394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TOTAL</a:t>
                      </a:r>
                      <a:br>
                        <a:rPr lang="es-419" sz="1100" b="1" u="none" strike="noStrike">
                          <a:effectLst/>
                        </a:rPr>
                      </a:b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214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197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182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593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0063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554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97840"/>
              </p:ext>
            </p:extLst>
          </p:nvPr>
        </p:nvGraphicFramePr>
        <p:xfrm>
          <a:off x="3699160" y="1814518"/>
          <a:ext cx="7654644" cy="1628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7653">
                  <a:extLst>
                    <a:ext uri="{9D8B030D-6E8A-4147-A177-3AD203B41FA5}">
                      <a16:colId xmlns:a16="http://schemas.microsoft.com/office/drawing/2014/main" val="1793217811"/>
                    </a:ext>
                  </a:extLst>
                </a:gridCol>
                <a:gridCol w="757237">
                  <a:extLst>
                    <a:ext uri="{9D8B030D-6E8A-4147-A177-3AD203B41FA5}">
                      <a16:colId xmlns:a16="http://schemas.microsoft.com/office/drawing/2014/main" val="1025917989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454789554"/>
                    </a:ext>
                  </a:extLst>
                </a:gridCol>
                <a:gridCol w="593207">
                  <a:extLst>
                    <a:ext uri="{9D8B030D-6E8A-4147-A177-3AD203B41FA5}">
                      <a16:colId xmlns:a16="http://schemas.microsoft.com/office/drawing/2014/main" val="645961878"/>
                    </a:ext>
                  </a:extLst>
                </a:gridCol>
                <a:gridCol w="573609">
                  <a:extLst>
                    <a:ext uri="{9D8B030D-6E8A-4147-A177-3AD203B41FA5}">
                      <a16:colId xmlns:a16="http://schemas.microsoft.com/office/drawing/2014/main" val="61801684"/>
                    </a:ext>
                  </a:extLst>
                </a:gridCol>
              </a:tblGrid>
              <a:tr h="20359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ABRIL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MAYO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JUNIO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TOTAL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24276368"/>
                  </a:ext>
                </a:extLst>
              </a:tr>
              <a:tr h="20359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ASUNTOS JURÍDICOS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919252664"/>
                  </a:ext>
                </a:extLst>
              </a:tr>
              <a:tr h="20359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DELEGADA PARA LA SEGURIDAD CIUDADANA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475769604"/>
                  </a:ext>
                </a:extLst>
              </a:tr>
              <a:tr h="20359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525356460"/>
                  </a:ext>
                </a:extLst>
              </a:tr>
              <a:tr h="20359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961880018"/>
                  </a:ext>
                </a:extLst>
              </a:tr>
              <a:tr h="20359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CONTROL DISCIPLINARIO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842090140"/>
                  </a:ext>
                </a:extLst>
              </a:tr>
              <a:tr h="20359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CONTROL INTERNO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237419278"/>
                  </a:ext>
                </a:extLst>
              </a:tr>
              <a:tr h="20359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SUBDIRECCIÓN DE GESTIÓN DOCUMENTAL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92580969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45649"/>
              </p:ext>
            </p:extLst>
          </p:nvPr>
        </p:nvGraphicFramePr>
        <p:xfrm>
          <a:off x="3699160" y="3955472"/>
          <a:ext cx="6108701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803">
                  <a:extLst>
                    <a:ext uri="{9D8B030D-6E8A-4147-A177-3AD203B41FA5}">
                      <a16:colId xmlns:a16="http://schemas.microsoft.com/office/drawing/2014/main" val="812991336"/>
                    </a:ext>
                  </a:extLst>
                </a:gridCol>
                <a:gridCol w="910396">
                  <a:extLst>
                    <a:ext uri="{9D8B030D-6E8A-4147-A177-3AD203B41FA5}">
                      <a16:colId xmlns:a16="http://schemas.microsoft.com/office/drawing/2014/main" val="1850918095"/>
                    </a:ext>
                  </a:extLst>
                </a:gridCol>
                <a:gridCol w="789344">
                  <a:extLst>
                    <a:ext uri="{9D8B030D-6E8A-4147-A177-3AD203B41FA5}">
                      <a16:colId xmlns:a16="http://schemas.microsoft.com/office/drawing/2014/main" val="3812900805"/>
                    </a:ext>
                  </a:extLst>
                </a:gridCol>
                <a:gridCol w="713263">
                  <a:extLst>
                    <a:ext uri="{9D8B030D-6E8A-4147-A177-3AD203B41FA5}">
                      <a16:colId xmlns:a16="http://schemas.microsoft.com/office/drawing/2014/main" val="1894345159"/>
                    </a:ext>
                  </a:extLst>
                </a:gridCol>
                <a:gridCol w="836895">
                  <a:extLst>
                    <a:ext uri="{9D8B030D-6E8A-4147-A177-3AD203B41FA5}">
                      <a16:colId xmlns:a16="http://schemas.microsoft.com/office/drawing/2014/main" val="369417785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DIRECCCIÓN </a:t>
                      </a:r>
                      <a:r>
                        <a:rPr lang="es-419" sz="1100" b="1" u="none" strike="noStrike" dirty="0">
                          <a:effectLst/>
                        </a:rPr>
                        <a:t>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ABRIL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MAYO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JUNIO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58473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BOGOTÁ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219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213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219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651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9594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CUNDINAMARCA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139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39249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ATLÁNTICO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89135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MEDELLÍN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2791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BOLÍVAR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75450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CALI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2679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HUILA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393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META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55421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TOLIMA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00077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CÉSAR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656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26552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“Falta de respuesta a solicitudes”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1.310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“Inactividad procesal”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108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“Respuestas inoportunas”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“Otras categorías”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27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“Largos tiempos de espera antes de la atención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09552"/>
              </p:ext>
            </p:extLst>
          </p:nvPr>
        </p:nvGraphicFramePr>
        <p:xfrm>
          <a:off x="1943099" y="1596988"/>
          <a:ext cx="7429503" cy="3460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789">
                  <a:extLst>
                    <a:ext uri="{9D8B030D-6E8A-4147-A177-3AD203B41FA5}">
                      <a16:colId xmlns:a16="http://schemas.microsoft.com/office/drawing/2014/main" val="403534195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114167893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967358916"/>
                    </a:ext>
                  </a:extLst>
                </a:gridCol>
                <a:gridCol w="969924">
                  <a:extLst>
                    <a:ext uri="{9D8B030D-6E8A-4147-A177-3AD203B41FA5}">
                      <a16:colId xmlns:a16="http://schemas.microsoft.com/office/drawing/2014/main" val="2217376352"/>
                    </a:ext>
                  </a:extLst>
                </a:gridCol>
                <a:gridCol w="987465">
                  <a:extLst>
                    <a:ext uri="{9D8B030D-6E8A-4147-A177-3AD203B41FA5}">
                      <a16:colId xmlns:a16="http://schemas.microsoft.com/office/drawing/2014/main" val="2737868953"/>
                    </a:ext>
                  </a:extLst>
                </a:gridCol>
              </a:tblGrid>
              <a:tr h="27314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ABRIL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MAYO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JUNIO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TOTAL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626124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u="none" strike="noStrike" dirty="0">
                          <a:effectLst/>
                        </a:rPr>
                        <a:t>FALTA DE RESPUESTA A LAS SOLICITUDES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408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420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482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1,310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8609306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u="none" strike="noStrike">
                          <a:effectLst/>
                        </a:rPr>
                        <a:t>INACTIVIDAD PROCESAL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1691483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u="none" strike="noStrike">
                          <a:effectLst/>
                        </a:rPr>
                        <a:t>RESPUESTAS INOPORTUNAS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0258231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u="none" strike="noStrike">
                          <a:effectLst/>
                        </a:rPr>
                        <a:t> OTRAS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26109"/>
                  </a:ext>
                </a:extLst>
              </a:tr>
              <a:tr h="494398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u="none" strike="noStrike">
                          <a:effectLst/>
                        </a:rPr>
                        <a:t> LARGOS TIEMPOS DE ESPERA ANTES DE LA ATENCIÓN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1135537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u="none" strike="noStrike">
                          <a:effectLst/>
                        </a:rPr>
                        <a:t>MALA ATENCIÓN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7576769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u="none" strike="noStrike">
                          <a:effectLst/>
                        </a:rPr>
                        <a:t>SUSPENSIÓN DE LA ATENCIÓN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1337848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u="none" strike="noStrike">
                          <a:effectLst/>
                        </a:rPr>
                        <a:t>INSTALACIONES FISICAS INADECUADAS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3252097"/>
                  </a:ext>
                </a:extLst>
              </a:tr>
              <a:tr h="494398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u="none" strike="noStrike">
                          <a:effectLst/>
                        </a:rPr>
                        <a:t>NO HAY ESQUEMA DE SEGUIRIDAD A TESTIGO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1055044"/>
                  </a:ext>
                </a:extLst>
              </a:tr>
              <a:tr h="286806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u="none" strike="noStrike" dirty="0">
                          <a:effectLst/>
                        </a:rPr>
                        <a:t>FALTA DE PERSONAL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5619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más frecuentes  de sugerencias 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“Mejoras 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infraestructura”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e “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Incrementar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cantidad de personal para la atención”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32860"/>
              </p:ext>
            </p:extLst>
          </p:nvPr>
        </p:nvGraphicFramePr>
        <p:xfrm>
          <a:off x="1824759" y="2368624"/>
          <a:ext cx="9529040" cy="1747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0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CAUSAS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MAYO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JUNIO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TOTAL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CATEGORÍAS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INFRAESTRUCTURA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0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HACER REPARACIONES LOCATIVAS EN PRESENCIA DE USUARIOS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0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POR CONDICIÓN ESPECIAL (EMBARAZO, DISCAPACIDAD, ETC)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031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 ENERO – MARZO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7" y="5447811"/>
            <a:ext cx="7869092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promedio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días y un término mínimo de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día, cumpliendo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esta manera con los tiempos promedio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73431"/>
              </p:ext>
            </p:extLst>
          </p:nvPr>
        </p:nvGraphicFramePr>
        <p:xfrm>
          <a:off x="1607417" y="1743075"/>
          <a:ext cx="7869094" cy="2762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0308">
                  <a:extLst>
                    <a:ext uri="{9D8B030D-6E8A-4147-A177-3AD203B41FA5}">
                      <a16:colId xmlns:a16="http://schemas.microsoft.com/office/drawing/2014/main" val="1268998488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48205812"/>
                    </a:ext>
                  </a:extLst>
                </a:gridCol>
                <a:gridCol w="1585914">
                  <a:extLst>
                    <a:ext uri="{9D8B030D-6E8A-4147-A177-3AD203B41FA5}">
                      <a16:colId xmlns:a16="http://schemas.microsoft.com/office/drawing/2014/main" val="604201090"/>
                    </a:ext>
                  </a:extLst>
                </a:gridCol>
                <a:gridCol w="1689822">
                  <a:extLst>
                    <a:ext uri="{9D8B030D-6E8A-4147-A177-3AD203B41FA5}">
                      <a16:colId xmlns:a16="http://schemas.microsoft.com/office/drawing/2014/main" val="2379153006"/>
                    </a:ext>
                  </a:extLst>
                </a:gridCol>
              </a:tblGrid>
              <a:tr h="26860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TIPO PQRS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TÉRMINO VENCIMIENTO (DIAS)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RESPONDIDAS EN TÉRMINOS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PROMEDIO RESPUESTA (DÍAS)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674031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Queja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349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1.7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9440463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Reclamo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930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1.9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5503275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Sugerencia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0.2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388718"/>
                  </a:ext>
                </a:extLst>
              </a:tr>
              <a:tr h="268605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100" b="1" u="none" strike="noStrike">
                          <a:effectLst/>
                        </a:rPr>
                        <a:t>Petición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0.0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1000749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0.0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9516509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0.0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887472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23,236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6.1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3268791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8,946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5.1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637170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0.7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910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conformidad a  lo establecido en la Ley 1712 de 2014, en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periodo reportado se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negó el acceso a la información por tener carácter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clasificado o reservado a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1.319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21812"/>
              </p:ext>
            </p:extLst>
          </p:nvPr>
        </p:nvGraphicFramePr>
        <p:xfrm>
          <a:off x="1288763" y="1830531"/>
          <a:ext cx="5698305" cy="1144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996142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775988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CANTIDAD DE SOLICITUDES A LAS QUE SE LE NEGO LA INFORMACION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ORIGEN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ABRIL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MAYO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>
                          <a:effectLst/>
                        </a:rPr>
                        <a:t>JUNIO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>
                          <a:effectLst/>
                        </a:rPr>
                        <a:t>TOTAL II TRIM 2021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NIVEL CENTRAL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101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133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326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SECCIONAL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350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333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310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993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TOTALES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451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425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443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1,319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8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250872"/>
              </p:ext>
            </p:extLst>
          </p:nvPr>
        </p:nvGraphicFramePr>
        <p:xfrm>
          <a:off x="1288763" y="3314700"/>
          <a:ext cx="569830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 </a:t>
            </a:r>
            <a:r>
              <a:rPr lang="es-ES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ES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ES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 ENERO – MARZO 2021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Respecto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las solicitudes sobre las cuales la Fiscalía General de la Nación no tiene competencia,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se realizó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Instituciones de </a:t>
            </a:r>
            <a:r>
              <a:rPr lang="es-CO" sz="17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351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5630"/>
              </p:ext>
            </p:extLst>
          </p:nvPr>
        </p:nvGraphicFramePr>
        <p:xfrm>
          <a:off x="1288760" y="1596985"/>
          <a:ext cx="5783552" cy="1196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896">
                  <a:extLst>
                    <a:ext uri="{9D8B030D-6E8A-4147-A177-3AD203B41FA5}">
                      <a16:colId xmlns:a16="http://schemas.microsoft.com/office/drawing/2014/main" val="3698653021"/>
                    </a:ext>
                  </a:extLst>
                </a:gridCol>
                <a:gridCol w="1262156">
                  <a:extLst>
                    <a:ext uri="{9D8B030D-6E8A-4147-A177-3AD203B41FA5}">
                      <a16:colId xmlns:a16="http://schemas.microsoft.com/office/drawing/2014/main" val="134291543"/>
                    </a:ext>
                  </a:extLst>
                </a:gridCol>
                <a:gridCol w="1070437">
                  <a:extLst>
                    <a:ext uri="{9D8B030D-6E8A-4147-A177-3AD203B41FA5}">
                      <a16:colId xmlns:a16="http://schemas.microsoft.com/office/drawing/2014/main" val="3554205136"/>
                    </a:ext>
                  </a:extLst>
                </a:gridCol>
                <a:gridCol w="1326063">
                  <a:extLst>
                    <a:ext uri="{9D8B030D-6E8A-4147-A177-3AD203B41FA5}">
                      <a16:colId xmlns:a16="http://schemas.microsoft.com/office/drawing/2014/main" val="371688302"/>
                    </a:ext>
                  </a:extLst>
                </a:gridCol>
              </a:tblGrid>
              <a:tr h="2991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SOLICITUDES TRASLADADAS A OTRAS INSTITUCIONES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9003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ORIGEN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ABRIL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MAYO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JUNIO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953781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NIVEL CENTRAL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754564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SECCIONAL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2216285"/>
                  </a:ext>
                </a:extLst>
              </a:tr>
            </a:tbl>
          </a:graphicData>
        </a:graphic>
      </p:graphicFrame>
      <p:graphicFrame>
        <p:nvGraphicFramePr>
          <p:cNvPr id="7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016212"/>
              </p:ext>
            </p:extLst>
          </p:nvPr>
        </p:nvGraphicFramePr>
        <p:xfrm>
          <a:off x="1157287" y="2971799"/>
          <a:ext cx="5915025" cy="355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51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continuó con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asesoría y orientación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y seccional sobre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el tramite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en cuanto: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Tratamiento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situaciones especiales en la gestión de PQRS contempladas en la Ley,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 reiterativas, incompletas, oscuras o irrespetuosas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Atención de capacitaciones sobre PQRS solicitadas por las dependencias del nivel central y seccional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Visitas a las Direcciones Seccionales para realizar seguimiento al procedimiento de PQRS.</a:t>
            </a:r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419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otra parte se llevaron a cabo las siguientes actividades:</a:t>
            </a: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Aplicabilidad 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Ley de Protección de Datos Personales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Continuidad de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jornadas de descongestión del canal virtual de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y del correo electrónico </a:t>
            </a:r>
            <a:r>
              <a:rPr lang="es-CO" sz="22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ges.documentalpqrs@fiscalía.gov.co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 cargo de la Subdirección de Gestión Documental, dando como resultado un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sistema y un buzón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 a la fecha se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encuentran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al día.</a:t>
            </a:r>
          </a:p>
          <a:p>
            <a:pPr algn="just"/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Mesas de trabajo para continuar con la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actualización del procedimiento de </a:t>
            </a:r>
            <a:r>
              <a:rPr lang="es-419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recepción, trámite y seguimiento a las </a:t>
            </a:r>
            <a:r>
              <a:rPr lang="es-419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</a:t>
            </a:r>
            <a:r>
              <a:rPr lang="es-419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acuerdo a las observaciones realizadas por la </a:t>
            </a:r>
            <a:r>
              <a:rPr lang="es-419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Dirección de Planeación y </a:t>
            </a:r>
            <a:r>
              <a:rPr lang="es-419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Desarrollo.</a:t>
            </a: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61149" y="1628410"/>
            <a:ext cx="10199783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Fiscalía General</a:t>
            </a:r>
            <a:r>
              <a:rPr lang="es-CO" sz="2700" dirty="0"/>
              <a:t>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Nación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presenta el informe consolidado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sobre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Peticiones, Quejas, Reclamos y Sugerencias, recibidas y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atendidas a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través de los diferentes canales de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recepción que se encuentran habilitados durante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período comprendido entre el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2021 por parte de las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ependencias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Nivel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entral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las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Seccionales, a partir de la extracción de datos del Formato Matriz de Registro PQRS entregado mensualmente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 la Subdirección de Gestión Documental por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todas las dependencias.</a:t>
            </a:r>
            <a:endParaRPr lang="es-CO" sz="2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	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de junio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64.374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PQRS.</a:t>
            </a:r>
            <a:endParaRPr lang="es-ES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716977"/>
              </p:ext>
            </p:extLst>
          </p:nvPr>
        </p:nvGraphicFramePr>
        <p:xfrm>
          <a:off x="1556656" y="1662111"/>
          <a:ext cx="8155380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	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539656"/>
            <a:ext cx="8155380" cy="523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Los canales de recepción presentaron el siguiente comportamiento “Virtual”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48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“Correo electrónico”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39%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“Escrito”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13 %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018106"/>
              </p:ext>
            </p:extLst>
          </p:nvPr>
        </p:nvGraphicFramePr>
        <p:xfrm>
          <a:off x="1556657" y="1571625"/>
          <a:ext cx="8155380" cy="38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- JUNIO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83970"/>
              </p:ext>
            </p:extLst>
          </p:nvPr>
        </p:nvGraphicFramePr>
        <p:xfrm>
          <a:off x="3305520" y="1620303"/>
          <a:ext cx="8410232" cy="220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5555">
                  <a:extLst>
                    <a:ext uri="{9D8B030D-6E8A-4147-A177-3AD203B41FA5}">
                      <a16:colId xmlns:a16="http://schemas.microsoft.com/office/drawing/2014/main" val="3592665859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300801043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4159367645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767023313"/>
                    </a:ext>
                  </a:extLst>
                </a:gridCol>
                <a:gridCol w="828677">
                  <a:extLst>
                    <a:ext uri="{9D8B030D-6E8A-4147-A177-3AD203B41FA5}">
                      <a16:colId xmlns:a16="http://schemas.microsoft.com/office/drawing/2014/main" val="2818506171"/>
                    </a:ext>
                  </a:extLst>
                </a:gridCol>
              </a:tblGrid>
              <a:tr h="32443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NIVEL CENTRAL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ABRIL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MAYO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JUNIO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TOTAL TRIM II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extLst>
                  <a:ext uri="{0D108BD9-81ED-4DB2-BD59-A6C34878D82A}">
                    <a16:rowId xmlns:a16="http://schemas.microsoft.com/office/drawing/2014/main" val="3383418377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ATENCIÓN AL USUARIO INTERVENCIÓN TEMPRANA Y ASIGNACIONES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1,714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1,868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2,256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5,838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979746274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ASUNTOS JURÍDICOS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619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543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685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1,847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316919969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DELEGADA PARA LA SEGURIDAD CIUDADANA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714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356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613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1,683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487140409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PROTECCIÓN Y ASISTENCIA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472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516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593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1,581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145191648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APOYO A LA INVESTIGACIÓN Y ANÁLISIS CONTRA LA CRIMINALIDAD ORGANIZADA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385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408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452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1,245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992734232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JUSTICIA TRANSICIONAL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366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402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363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1,131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4087980636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ESPECIALIZADA CONTRA LAS VIOLACIONES A LOS DERECHOS HUMANOS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371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363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321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1,055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016704164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ESPECIALIZADA DE EXTINCIÓN DEL DERECHO DEL DOMINIO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113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70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117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300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374063043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SUBDIRECCIÓN DE TALENTO HUMANO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121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59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69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249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4195517299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POLÍTICAS PÚBLICAS Y ESTRATEGIA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73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60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71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204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0877570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92342"/>
              </p:ext>
            </p:extLst>
          </p:nvPr>
        </p:nvGraphicFramePr>
        <p:xfrm>
          <a:off x="3305520" y="4250208"/>
          <a:ext cx="659572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6730">
                  <a:extLst>
                    <a:ext uri="{9D8B030D-6E8A-4147-A177-3AD203B41FA5}">
                      <a16:colId xmlns:a16="http://schemas.microsoft.com/office/drawing/2014/main" val="93657686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11936491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6536002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75956752"/>
                    </a:ext>
                  </a:extLst>
                </a:gridCol>
                <a:gridCol w="1243015">
                  <a:extLst>
                    <a:ext uri="{9D8B030D-6E8A-4147-A177-3AD203B41FA5}">
                      <a16:colId xmlns:a16="http://schemas.microsoft.com/office/drawing/2014/main" val="7405139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 smtClean="0">
                          <a:effectLst/>
                        </a:rPr>
                        <a:t>DIRECCIÓN</a:t>
                      </a:r>
                      <a:r>
                        <a:rPr lang="es-419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419" sz="1100" b="1" u="none" strike="noStrike" dirty="0" smtClean="0">
                          <a:effectLst/>
                        </a:rPr>
                        <a:t>SECCIONAL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ABRIL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MAYO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JUNIO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TOTAL TRIM II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3712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BOGOTÁ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3,911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2,876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3,694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10,481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21151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MEDELLÍN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1,521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1,889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1,968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5,378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28672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ANTIOQUIA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1,214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1,174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1,194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3,582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772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CALI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838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846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957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2,641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0803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CUNDINAMARCA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908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672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790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2,370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76353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TOLIMA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676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812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693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2,181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4240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META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591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604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524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1,719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15401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CAUCA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536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485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656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1,677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4531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ATLÁNTICO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635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402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498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1,535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0186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NORTE DE SANTANDER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550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516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436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1,502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24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un mayor volumen de peticiones por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información” 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68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certificación” 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”Copia de documentos”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“Prestación de un servicio” con el 5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“Peticiones entre autoridades”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47678"/>
              </p:ext>
            </p:extLst>
          </p:nvPr>
        </p:nvGraphicFramePr>
        <p:xfrm>
          <a:off x="1894305" y="1612900"/>
          <a:ext cx="803576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9283">
                  <a:extLst>
                    <a:ext uri="{9D8B030D-6E8A-4147-A177-3AD203B41FA5}">
                      <a16:colId xmlns:a16="http://schemas.microsoft.com/office/drawing/2014/main" val="3666590599"/>
                    </a:ext>
                  </a:extLst>
                </a:gridCol>
                <a:gridCol w="1205331">
                  <a:extLst>
                    <a:ext uri="{9D8B030D-6E8A-4147-A177-3AD203B41FA5}">
                      <a16:colId xmlns:a16="http://schemas.microsoft.com/office/drawing/2014/main" val="3734685425"/>
                    </a:ext>
                  </a:extLst>
                </a:gridCol>
                <a:gridCol w="923507">
                  <a:extLst>
                    <a:ext uri="{9D8B030D-6E8A-4147-A177-3AD203B41FA5}">
                      <a16:colId xmlns:a16="http://schemas.microsoft.com/office/drawing/2014/main" val="2789867140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986565626"/>
                    </a:ext>
                  </a:extLst>
                </a:gridCol>
                <a:gridCol w="971801">
                  <a:extLst>
                    <a:ext uri="{9D8B030D-6E8A-4147-A177-3AD203B41FA5}">
                      <a16:colId xmlns:a16="http://schemas.microsoft.com/office/drawing/2014/main" val="57120434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ABRIL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PORCENTAJE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33905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SOLICITUD DE INFORMACIÓN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14,696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13,209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14,322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68%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4342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SOLICITUD DE CERTIFICACIÓN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1,070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1,045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1,291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6755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COPIA DE DOCUMENTOS 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936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913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1,061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19528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PRESTACIÓN DE UN SERVICIO 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958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1,062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1,104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51355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PETICIONES ENTRE AUTORIDADES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381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499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475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98585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OTRAS SOLICITUDES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478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395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421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08340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DENUNCIA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1,447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1,101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1,421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5169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INTERVENCIÓN DE UNA ENTIDAD O FUNCIONARIO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455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513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919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90016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RECONOCIMIENTO DE UN DERECHO 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330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191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81421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CONSULTAS EN RELACIÓN CON LAS MATERIAS A SU CARGO 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82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58907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INTERPONER RECURSOS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3526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RESOLUCIÓN SITUACIÓN JURÍDICA 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209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140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182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27889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SOLICITUD SUSPENCIÓN DE INVESTIGACIÓN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182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48162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INFORMES A CONGRESISTAS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3349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21,202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19,305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21,713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100%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03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JUNIO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3734</TotalTime>
  <Words>1888</Words>
  <Application>Microsoft Office PowerPoint</Application>
  <PresentationFormat>Panorámica</PresentationFormat>
  <Paragraphs>722</Paragraphs>
  <Slides>26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320</cp:revision>
  <dcterms:created xsi:type="dcterms:W3CDTF">2020-02-19T16:39:42Z</dcterms:created>
  <dcterms:modified xsi:type="dcterms:W3CDTF">2021-07-30T03:31:55Z</dcterms:modified>
</cp:coreProperties>
</file>