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60" r:id="rId2"/>
    <p:sldId id="256" r:id="rId3"/>
    <p:sldId id="264" r:id="rId4"/>
    <p:sldId id="314" r:id="rId5"/>
    <p:sldId id="315" r:id="rId6"/>
    <p:sldId id="316" r:id="rId7"/>
    <p:sldId id="317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259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08F"/>
    <a:srgbClr val="B7D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iro\Downloads\ARCHIVO%20DE%20TRABAJO%20CONSOLIDADO%20TRIMESTRE%20%20IV%202020-%20I%20-%20II%20-%20III%20-%20IV%202020%20PQRS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iro\Downloads\ARCHIVO%20DE%20TRABAJO%20CONSOLIDADO%20TRIMESTRE%20%20IV%202020-%20I%20-%20II%20-%20III%20-%20IV%202020%20PQRS%20(4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iro\Downloads\ARCHIVO%20DE%20TRABAJO%20CONSOLIDADO%20TRIMESTRE%20%20IV%202020-%20I%20-%20II%20-%20III%20-%20IV%202020%20PQRS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3"/>
          <c:order val="0"/>
          <c:tx>
            <c:strRef>
              <c:f>'[ARCHIVO DE TRABAJO CONSOLIDADO TRIMESTRE  IV 2020- I - II - III - IV 2020 PQRS (1).xlsx]PET X CAUSAS'!$E$76</c:f>
              <c:strCache>
                <c:ptCount val="1"/>
                <c:pt idx="0">
                  <c:v>TOTAL TRIM IV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8D3-4CAC-966F-9F629E6980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8D3-4CAC-966F-9F629E6980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8D3-4CAC-966F-9F629E6980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8D3-4CAC-966F-9F629E6980A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78D3-4CAC-966F-9F629E6980A0}"/>
              </c:ext>
            </c:extLst>
          </c:dPt>
          <c:dLbls>
            <c:dLbl>
              <c:idx val="1"/>
              <c:layout>
                <c:manualLayout>
                  <c:x val="-1.1184754563878423E-2"/>
                  <c:y val="2.63004562907291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8D3-4CAC-966F-9F629E6980A0}"/>
                </c:ext>
              </c:extLst>
            </c:dLbl>
            <c:dLbl>
              <c:idx val="2"/>
              <c:layout>
                <c:manualLayout>
                  <c:x val="-2.010809438338234E-2"/>
                  <c:y val="-7.447113645905646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8D3-4CAC-966F-9F629E6980A0}"/>
                </c:ext>
              </c:extLst>
            </c:dLbl>
            <c:dLbl>
              <c:idx val="3"/>
              <c:layout>
                <c:manualLayout>
                  <c:x val="2.3455981324065987E-2"/>
                  <c:y val="-4.383692282963991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8D3-4CAC-966F-9F629E6980A0}"/>
                </c:ext>
              </c:extLst>
            </c:dLbl>
            <c:dLbl>
              <c:idx val="4"/>
              <c:layout>
                <c:manualLayout>
                  <c:x val="3.6712455155071648E-2"/>
                  <c:y val="0.1192425245573254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8D3-4CAC-966F-9F629E6980A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'[ARCHIVO DE TRABAJO CONSOLIDADO TRIMESTRE  IV 2020- I - II - III - IV 2020 PQRS (1).xlsx]PET X CAUSAS'!$A$77:$A$91</c:f>
              <c:strCache>
                <c:ptCount val="5"/>
                <c:pt idx="0">
                  <c:v>SOLICITUD DE INFORMACIÓN</c:v>
                </c:pt>
                <c:pt idx="1">
                  <c:v>SOLICITUD DE CERTIFICACIÓN</c:v>
                </c:pt>
                <c:pt idx="2">
                  <c:v>COPIA DE DOCUMENTOS</c:v>
                </c:pt>
                <c:pt idx="3">
                  <c:v>PRESTACIÓN DE UN SERVICIO</c:v>
                </c:pt>
                <c:pt idx="4">
                  <c:v>PETICIONES ENTRE AUTORIDADES</c:v>
                </c:pt>
              </c:strCache>
              <c:extLst/>
            </c:strRef>
          </c:cat>
          <c:val>
            <c:numRef>
              <c:f>'[ARCHIVO DE TRABAJO CONSOLIDADO TRIMESTRE  IV 2020- I - II - III - IV 2020 PQRS (1).xlsx]PET X CAUSAS'!$E$77:$E$91</c:f>
              <c:numCache>
                <c:formatCode>#,##0</c:formatCode>
                <c:ptCount val="5"/>
                <c:pt idx="0">
                  <c:v>28254</c:v>
                </c:pt>
                <c:pt idx="1">
                  <c:v>3730</c:v>
                </c:pt>
                <c:pt idx="2">
                  <c:v>2121</c:v>
                </c:pt>
                <c:pt idx="3">
                  <c:v>2017</c:v>
                </c:pt>
                <c:pt idx="4">
                  <c:v>1316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78D3-4CAC-966F-9F629E6980A0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1800" b="1" i="0">
                <a:solidFill>
                  <a:srgbClr val="000000"/>
                </a:solidFill>
                <a:latin typeface="+mn-lt"/>
              </a:defRPr>
            </a:pPr>
            <a:r>
              <a:rPr lang="es-CO" sz="1800" b="1" i="0">
                <a:solidFill>
                  <a:srgbClr val="000000"/>
                </a:solidFill>
                <a:latin typeface="+mn-lt"/>
              </a:rPr>
              <a:t>SOLICITUDES A LAS QUE SE LE NEGO INFORMACION SEMESTRE II 2020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'[ARCHIVO DE TRABAJO CONSOLIDADO TRIMESTRE  IV 2020- I - II - III - IV 2020 PQRS (4).xlsx]NEG X MES'!$A$55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rgbClr val="4285F4"/>
            </a:solidFill>
          </c:spPr>
          <c:invertIfNegative val="1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'[ARCHIVO DE TRABAJO CONSOLIDADO TRIMESTRE  IV 2020- I - II - III - IV 2020 PQRS (4).xlsx]NEG X MES'!$B$54:$G$54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'[ARCHIVO DE TRABAJO CONSOLIDADO TRIMESTRE  IV 2020- I - II - III - IV 2020 PQRS (4).xlsx]NEG X MES'!$B$55:$G$55</c:f>
              <c:numCache>
                <c:formatCode>General</c:formatCode>
                <c:ptCount val="6"/>
                <c:pt idx="0">
                  <c:v>91</c:v>
                </c:pt>
                <c:pt idx="1">
                  <c:v>107</c:v>
                </c:pt>
                <c:pt idx="2">
                  <c:v>110</c:v>
                </c:pt>
                <c:pt idx="3">
                  <c:v>150</c:v>
                </c:pt>
                <c:pt idx="4">
                  <c:v>61</c:v>
                </c:pt>
                <c:pt idx="5">
                  <c:v>18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3F0C-4B95-BB84-ACD978F5E5BF}"/>
            </c:ext>
          </c:extLst>
        </c:ser>
        <c:ser>
          <c:idx val="1"/>
          <c:order val="1"/>
          <c:tx>
            <c:strRef>
              <c:f>'[ARCHIVO DE TRABAJO CONSOLIDADO TRIMESTRE  IV 2020- I - II - III - IV 2020 PQRS (4).xlsx]NEG X MES'!$A$56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rgbClr val="DB4437"/>
            </a:solidFill>
          </c:spPr>
          <c:invertIfNegative val="1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'[ARCHIVO DE TRABAJO CONSOLIDADO TRIMESTRE  IV 2020- I - II - III - IV 2020 PQRS (4).xlsx]NEG X MES'!$B$54:$G$54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'[ARCHIVO DE TRABAJO CONSOLIDADO TRIMESTRE  IV 2020- I - II - III - IV 2020 PQRS (4).xlsx]NEG X MES'!$B$56:$G$56</c:f>
              <c:numCache>
                <c:formatCode>General</c:formatCode>
                <c:ptCount val="6"/>
                <c:pt idx="0">
                  <c:v>108</c:v>
                </c:pt>
                <c:pt idx="1">
                  <c:v>73</c:v>
                </c:pt>
                <c:pt idx="2">
                  <c:v>131</c:v>
                </c:pt>
                <c:pt idx="3">
                  <c:v>166</c:v>
                </c:pt>
                <c:pt idx="4">
                  <c:v>174</c:v>
                </c:pt>
                <c:pt idx="5">
                  <c:v>150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3F0C-4B95-BB84-ACD978F5E5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774141104"/>
        <c:axId val="-774130768"/>
      </c:barChart>
      <c:catAx>
        <c:axId val="-774141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es-CO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900" b="1" i="0">
                <a:solidFill>
                  <a:srgbClr val="000000"/>
                </a:solidFill>
                <a:latin typeface="+mn-lt"/>
              </a:defRPr>
            </a:pPr>
            <a:endParaRPr lang="es-419"/>
          </a:p>
        </c:txPr>
        <c:crossAx val="-774130768"/>
        <c:crosses val="autoZero"/>
        <c:auto val="1"/>
        <c:lblAlgn val="ctr"/>
        <c:lblOffset val="100"/>
        <c:noMultiLvlLbl val="1"/>
      </c:catAx>
      <c:valAx>
        <c:axId val="-774130768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es-CO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900" b="1" i="0">
                <a:solidFill>
                  <a:srgbClr val="000000"/>
                </a:solidFill>
                <a:latin typeface="+mn-lt"/>
              </a:defRPr>
            </a:pPr>
            <a:endParaRPr lang="es-419"/>
          </a:p>
        </c:txPr>
        <c:crossAx val="-77414110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 lvl="0">
            <a:defRPr sz="900" b="0" i="0">
              <a:solidFill>
                <a:srgbClr val="000000"/>
              </a:solidFill>
              <a:latin typeface="+mn-lt"/>
            </a:defRPr>
          </a:pPr>
          <a:endParaRPr lang="es-419"/>
        </a:p>
      </c:txPr>
    </c:legend>
    <c:plotVisOnly val="1"/>
    <c:dispBlanksAs val="zero"/>
    <c:showDLblsOverMax val="1"/>
  </c:chart>
  <c:spPr>
    <a:solidFill>
      <a:schemeClr val="bg1">
        <a:lumMod val="95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SOLUCITUDES</a:t>
            </a:r>
            <a:r>
              <a:rPr lang="en-US" baseline="0"/>
              <a:t> TRASLADADAS A OTRAS INSTITUCIONES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'[ARCHIVO DE TRABAJO CONSOLIDADO TRIMESTRE  IV 2020- I - II - III - IV 2020 PQRS (1).xlsx]TRASLADOS CANT'!$A$12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 IV 2020- I - II - III - IV 2020 PQRS (1).xlsx]TRASLADOS CANT'!$B$11:$G$11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'[ARCHIVO DE TRABAJO CONSOLIDADO TRIMESTRE  IV 2020- I - II - III - IV 2020 PQRS (1).xlsx]TRASLADOS CANT'!$B$12:$G$12</c:f>
              <c:numCache>
                <c:formatCode>General</c:formatCode>
                <c:ptCount val="6"/>
                <c:pt idx="0">
                  <c:v>31</c:v>
                </c:pt>
                <c:pt idx="1">
                  <c:v>19</c:v>
                </c:pt>
                <c:pt idx="2">
                  <c:v>16</c:v>
                </c:pt>
                <c:pt idx="3">
                  <c:v>17</c:v>
                </c:pt>
                <c:pt idx="4">
                  <c:v>33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0C-40C6-9116-8F2D28987961}"/>
            </c:ext>
          </c:extLst>
        </c:ser>
        <c:ser>
          <c:idx val="1"/>
          <c:order val="1"/>
          <c:tx>
            <c:strRef>
              <c:f>'[ARCHIVO DE TRABAJO CONSOLIDADO TRIMESTRE  IV 2020- I - II - III - IV 2020 PQRS (1).xlsx]TRASLADOS CANT'!$A$13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'[ARCHIVO DE TRABAJO CONSOLIDADO TRIMESTRE  IV 2020- I - II - III - IV 2020 PQRS (1).xlsx]TRASLADOS CANT'!$B$11:$G$11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'[ARCHIVO DE TRABAJO CONSOLIDADO TRIMESTRE  IV 2020- I - II - III - IV 2020 PQRS (1).xlsx]TRASLADOS CANT'!$B$13:$G$13</c:f>
              <c:numCache>
                <c:formatCode>General</c:formatCode>
                <c:ptCount val="6"/>
                <c:pt idx="0">
                  <c:v>45</c:v>
                </c:pt>
                <c:pt idx="1">
                  <c:v>46</c:v>
                </c:pt>
                <c:pt idx="2">
                  <c:v>53</c:v>
                </c:pt>
                <c:pt idx="3">
                  <c:v>63</c:v>
                </c:pt>
                <c:pt idx="4">
                  <c:v>60</c:v>
                </c:pt>
                <c:pt idx="5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0C-40C6-9116-8F2D289879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671701888"/>
        <c:axId val="1671703520"/>
        <c:axId val="0"/>
      </c:bar3DChart>
      <c:catAx>
        <c:axId val="167170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671703520"/>
        <c:crosses val="autoZero"/>
        <c:auto val="1"/>
        <c:lblAlgn val="ctr"/>
        <c:lblOffset val="100"/>
        <c:noMultiLvlLbl val="0"/>
      </c:catAx>
      <c:valAx>
        <c:axId val="1671703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67170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F9065-07E8-4D60-B161-0FAA30A98129}" type="datetimeFigureOut">
              <a:rPr lang="es-419" smtClean="0"/>
              <a:t>26/1/2021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08845-EE4E-4EE4-936C-1D965B3121E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993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1465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19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61213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2667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516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4349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9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0493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10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1760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99408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40170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60803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1947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BE406-B371-1840-A3D3-A1FC1E7E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813A03-99AD-334A-AE3B-721DD8559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170E9-B540-DB4E-A6B9-E2862C2E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26/01/2021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F4B820-15C4-7C4D-98CA-F6FDC867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BF74C1-27C0-4F4A-8DBE-76DA6854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98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45194-B812-104A-9E2E-C16DCC2B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952AA4-3D52-B446-A3A4-12BA0E00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86968-6F82-5347-9A0F-FA3408F4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26/01/2021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E0B087-A179-8849-B7DE-65968F2C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46A24-A79F-4943-86A6-E93F130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A39C47-0E51-A446-9B7D-32B5D50C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D78E60-8DC8-FE4F-A022-65F6D423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0C7A5-EF6F-B441-BEAD-614D0AA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26/01/2021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5CF61-4C0B-7E42-9027-45F1347F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A0295E-F88F-3B40-9156-B2A8EDD6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F0F57-60E8-7A41-BBC5-E9AA8056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40B5D5-CCDB-0F45-83A8-42ABB05C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9B834-29E3-A246-9596-B103CB86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26/01/2021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31000E-C96C-214B-B4BB-BB117E3D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E524C-1760-C441-9351-DDB183F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3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A1A6F-1D99-9A46-AF37-8B44FFF6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330D5E-D923-394D-B222-B487F790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14870-8313-944A-AA29-A36A019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26/01/2021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88950C-4EA0-B744-90FE-43FB4C3E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62C59-42A3-B348-BB2A-58190A3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4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1E0-9AE6-B14F-A06C-9745C467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9EC41-D894-FB48-A12D-41BC5DD36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6364D1-42B6-D64E-AF60-95E3912D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C7B179-4AE9-094E-9011-513700B0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26/01/2021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331C0-9E37-5F48-807A-ED0650CA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0AF95-C73C-CC47-A64D-8CD141D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1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3CBC4-56F9-4348-A404-11C61BC1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5FD70C-C731-CE49-849E-F197587E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98C79B-B8FC-BC41-B3F6-1414BBCB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3C1684-C879-0045-B7BE-6D612FEA3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3EB68C-89F3-8242-A68A-4E6A5CCC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F8146E-36AA-ED4B-A556-8423CDBD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26/01/2021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3000BB-A68E-7B44-8155-863A9D16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A06688-D043-FD45-96EF-1F9778E0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5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5F605-7EC5-1F4A-B00F-EC1B6C6C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5D6930-1315-404E-8825-2057EA7C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26/01/2021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54675E-59FD-C040-B081-F020AD5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265E82-7DBD-9344-A3C2-D2A583B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3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2B8AD0-9A11-0547-8E51-A1590CDA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26/01/2021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618F7F-6B80-364D-8409-D1F076F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EE74CC-6310-CB49-8810-60B101C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78FD4-D2EB-5A48-970C-8E5AFB1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16717-8801-A54B-87EE-E4B4961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D12E06-7437-1F4E-9A0D-EAF2040B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18221F-F348-1449-BD73-BAB3E5CE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26/01/2021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AD4378-4A16-7B46-B19F-80AE07C7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6263A4-01C3-CC48-A073-143DA260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6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E419F-8FE3-1A4C-ACAF-04052CD6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F5F820-DAAB-764D-A5FE-CC5FD6A3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06ABD4-E733-1548-A9AA-FB2C1E19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E18A00-FB17-4946-94D2-13F954C2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26/01/2021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A2C76-4F63-0041-92B8-FC55D3EC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02015E-498C-C143-BF8F-69FF1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2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378209-2AA0-A64B-B5FF-793D67D5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E5AAAD-121C-8049-840D-5B431898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32BBB-CDD8-914F-B985-42A48E115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5056-2B3B-064D-8782-25FF5C39B0C5}" type="datetimeFigureOut">
              <a:rPr lang="es-CO" smtClean="0"/>
              <a:t>26/01/2021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1935-CC21-694C-AE55-0D8EC475F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5CEEB-CA54-1C4B-AB26-1437B85D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767D7C-C702-854F-9C5B-4AA94B933D43}"/>
              </a:ext>
            </a:extLst>
          </p:cNvPr>
          <p:cNvSpPr txBox="1"/>
          <p:nvPr/>
        </p:nvSpPr>
        <p:spPr>
          <a:xfrm>
            <a:off x="23325" y="5763865"/>
            <a:ext cx="6387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 smtClean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OCTUBRE-DICIEMBRE </a:t>
            </a:r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2020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B6E1B8-75FD-494D-A693-C182925B4CA3}"/>
              </a:ext>
            </a:extLst>
          </p:cNvPr>
          <p:cNvSpPr txBox="1"/>
          <p:nvPr/>
        </p:nvSpPr>
        <p:spPr>
          <a:xfrm>
            <a:off x="8379081" y="6306305"/>
            <a:ext cx="38129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CO" sz="13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3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7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QUEJAS OCTUBRE - DICIEMBRE 2020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717965" y="5655628"/>
            <a:ext cx="7536871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de quejas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fueron el “Incumplimiento de tareas o funciones”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290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“Otras categorías”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61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“Suministro de información imprecisa, incompleta y errónea”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52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“Negación de acceso a la justicia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39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130839"/>
              </p:ext>
            </p:extLst>
          </p:nvPr>
        </p:nvGraphicFramePr>
        <p:xfrm>
          <a:off x="1607416" y="1690254"/>
          <a:ext cx="10030402" cy="369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4111">
                  <a:extLst>
                    <a:ext uri="{9D8B030D-6E8A-4147-A177-3AD203B41FA5}">
                      <a16:colId xmlns:a16="http://schemas.microsoft.com/office/drawing/2014/main" val="1384827190"/>
                    </a:ext>
                  </a:extLst>
                </a:gridCol>
                <a:gridCol w="1288473">
                  <a:extLst>
                    <a:ext uri="{9D8B030D-6E8A-4147-A177-3AD203B41FA5}">
                      <a16:colId xmlns:a16="http://schemas.microsoft.com/office/drawing/2014/main" val="668919331"/>
                    </a:ext>
                  </a:extLst>
                </a:gridCol>
                <a:gridCol w="1454727">
                  <a:extLst>
                    <a:ext uri="{9D8B030D-6E8A-4147-A177-3AD203B41FA5}">
                      <a16:colId xmlns:a16="http://schemas.microsoft.com/office/drawing/2014/main" val="330249199"/>
                    </a:ext>
                  </a:extLst>
                </a:gridCol>
                <a:gridCol w="1423190">
                  <a:extLst>
                    <a:ext uri="{9D8B030D-6E8A-4147-A177-3AD203B41FA5}">
                      <a16:colId xmlns:a16="http://schemas.microsoft.com/office/drawing/2014/main" val="1539554353"/>
                    </a:ext>
                  </a:extLst>
                </a:gridCol>
                <a:gridCol w="1139901">
                  <a:extLst>
                    <a:ext uri="{9D8B030D-6E8A-4147-A177-3AD203B41FA5}">
                      <a16:colId xmlns:a16="http://schemas.microsoft.com/office/drawing/2014/main" val="3914107552"/>
                    </a:ext>
                  </a:extLst>
                </a:gridCol>
              </a:tblGrid>
              <a:tr h="221673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CAUSAS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OCTUBRE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NOVIEMBRE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DICIEMBRE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TOTAL IV TRIM 2020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extLst>
                  <a:ext uri="{0D108BD9-81ED-4DB2-BD59-A6C34878D82A}">
                    <a16:rowId xmlns:a16="http://schemas.microsoft.com/office/drawing/2014/main" val="3183976896"/>
                  </a:ext>
                </a:extLst>
              </a:tr>
              <a:tr h="2159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 dirty="0">
                          <a:effectLst/>
                        </a:rPr>
                        <a:t>INCUMPLIMIENTO DE TAREAS O FUNCIONES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102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92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96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290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extLst>
                  <a:ext uri="{0D108BD9-81ED-4DB2-BD59-A6C34878D82A}">
                    <a16:rowId xmlns:a16="http://schemas.microsoft.com/office/drawing/2014/main" val="2551264055"/>
                  </a:ext>
                </a:extLst>
              </a:tr>
              <a:tr h="2159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OTRAS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20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23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18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61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extLst>
                  <a:ext uri="{0D108BD9-81ED-4DB2-BD59-A6C34878D82A}">
                    <a16:rowId xmlns:a16="http://schemas.microsoft.com/office/drawing/2014/main" val="348556535"/>
                  </a:ext>
                </a:extLst>
              </a:tr>
              <a:tr h="2159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SUMINISTRO DE INFORMACIÓN IMPRECISA, INCOMPLETA ERRONEA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18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17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17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52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extLst>
                  <a:ext uri="{0D108BD9-81ED-4DB2-BD59-A6C34878D82A}">
                    <a16:rowId xmlns:a16="http://schemas.microsoft.com/office/drawing/2014/main" val="95901792"/>
                  </a:ext>
                </a:extLst>
              </a:tr>
              <a:tr h="2159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NEGACIÓN ACCESO A LA JUSTICIA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13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12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14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39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extLst>
                  <a:ext uri="{0D108BD9-81ED-4DB2-BD59-A6C34878D82A}">
                    <a16:rowId xmlns:a16="http://schemas.microsoft.com/office/drawing/2014/main" val="2459408585"/>
                  </a:ext>
                </a:extLst>
              </a:tr>
              <a:tr h="2159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 dirty="0">
                          <a:effectLst/>
                        </a:rPr>
                        <a:t>NEGACIÓN A SUMINISTRAR INFORMACIÓN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13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35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extLst>
                  <a:ext uri="{0D108BD9-81ED-4DB2-BD59-A6C34878D82A}">
                    <a16:rowId xmlns:a16="http://schemas.microsoft.com/office/drawing/2014/main" val="2488578897"/>
                  </a:ext>
                </a:extLst>
              </a:tr>
              <a:tr h="25846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 dirty="0" smtClean="0">
                          <a:effectLst/>
                        </a:rPr>
                        <a:t>INDEBIDO </a:t>
                      </a:r>
                      <a:r>
                        <a:rPr lang="es-419" sz="1000" u="none" strike="noStrike" dirty="0">
                          <a:effectLst/>
                        </a:rPr>
                        <a:t>ASESORAMIENTO POR PARTE DEL SERVIDOR Y/O FUNCIONARIO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18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7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2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27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extLst>
                  <a:ext uri="{0D108BD9-81ED-4DB2-BD59-A6C34878D82A}">
                    <a16:rowId xmlns:a16="http://schemas.microsoft.com/office/drawing/2014/main" val="353282402"/>
                  </a:ext>
                </a:extLst>
              </a:tr>
              <a:tr h="2159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TRATO IRRESPETUOSO O DESCORTÉS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9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7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10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26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extLst>
                  <a:ext uri="{0D108BD9-81ED-4DB2-BD59-A6C34878D82A}">
                    <a16:rowId xmlns:a16="http://schemas.microsoft.com/office/drawing/2014/main" val="3323177123"/>
                  </a:ext>
                </a:extLst>
              </a:tr>
              <a:tr h="2159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NEGATIVA A RECIBIR DENUNCIA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8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9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5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22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extLst>
                  <a:ext uri="{0D108BD9-81ED-4DB2-BD59-A6C34878D82A}">
                    <a16:rowId xmlns:a16="http://schemas.microsoft.com/office/drawing/2014/main" val="4253684137"/>
                  </a:ext>
                </a:extLst>
              </a:tr>
              <a:tr h="2159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INASISTENCIA NO JUSTIFICADA A AUDIENCIA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4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9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5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18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extLst>
                  <a:ext uri="{0D108BD9-81ED-4DB2-BD59-A6C34878D82A}">
                    <a16:rowId xmlns:a16="http://schemas.microsoft.com/office/drawing/2014/main" val="2451577885"/>
                  </a:ext>
                </a:extLst>
              </a:tr>
              <a:tr h="2159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EXTRALIMITACIÓN DE FUNCIONES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8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8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17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extLst>
                  <a:ext uri="{0D108BD9-81ED-4DB2-BD59-A6C34878D82A}">
                    <a16:rowId xmlns:a16="http://schemas.microsoft.com/office/drawing/2014/main" val="1152382520"/>
                  </a:ext>
                </a:extLst>
              </a:tr>
              <a:tr h="2159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SOLICITUD DE DÁDIVAS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2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extLst>
                  <a:ext uri="{0D108BD9-81ED-4DB2-BD59-A6C34878D82A}">
                    <a16:rowId xmlns:a16="http://schemas.microsoft.com/office/drawing/2014/main" val="2658466593"/>
                  </a:ext>
                </a:extLst>
              </a:tr>
              <a:tr h="2159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ACOSO LABORAL 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2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extLst>
                  <a:ext uri="{0D108BD9-81ED-4DB2-BD59-A6C34878D82A}">
                    <a16:rowId xmlns:a16="http://schemas.microsoft.com/office/drawing/2014/main" val="3069543081"/>
                  </a:ext>
                </a:extLst>
              </a:tr>
              <a:tr h="2159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 dirty="0">
                          <a:effectLst/>
                        </a:rPr>
                        <a:t>USO INDEBIDO DE LOS BIENES DE LA ENTIDAD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2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extLst>
                  <a:ext uri="{0D108BD9-81ED-4DB2-BD59-A6C34878D82A}">
                    <a16:rowId xmlns:a16="http://schemas.microsoft.com/office/drawing/2014/main" val="1459058593"/>
                  </a:ext>
                </a:extLst>
              </a:tr>
              <a:tr h="20636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 dirty="0">
                          <a:effectLst/>
                        </a:rPr>
                        <a:t>ACOSO SEXUAL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0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extLst>
                  <a:ext uri="{0D108BD9-81ED-4DB2-BD59-A6C34878D82A}">
                    <a16:rowId xmlns:a16="http://schemas.microsoft.com/office/drawing/2014/main" val="2690915849"/>
                  </a:ext>
                </a:extLst>
              </a:tr>
              <a:tr h="41418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 dirty="0" smtClean="0">
                          <a:effectLst/>
                        </a:rPr>
                        <a:t>TOTAL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214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197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182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593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1" marR="5711" marT="5711" marB="0" anchor="b"/>
                </a:tc>
                <a:extLst>
                  <a:ext uri="{0D108BD9-81ED-4DB2-BD59-A6C34878D82A}">
                    <a16:rowId xmlns:a16="http://schemas.microsoft.com/office/drawing/2014/main" val="1128293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7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RECLAMOS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- DICIEMBRE 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RECLAMOS OCTUBRE – DICIEMBRE 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805338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395547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164914"/>
              </p:ext>
            </p:extLst>
          </p:nvPr>
        </p:nvGraphicFramePr>
        <p:xfrm>
          <a:off x="3699160" y="1805336"/>
          <a:ext cx="7654640" cy="1323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4">
                  <a:extLst>
                    <a:ext uri="{9D8B030D-6E8A-4147-A177-3AD203B41FA5}">
                      <a16:colId xmlns:a16="http://schemas.microsoft.com/office/drawing/2014/main" val="592349267"/>
                    </a:ext>
                  </a:extLst>
                </a:gridCol>
                <a:gridCol w="872836">
                  <a:extLst>
                    <a:ext uri="{9D8B030D-6E8A-4147-A177-3AD203B41FA5}">
                      <a16:colId xmlns:a16="http://schemas.microsoft.com/office/drawing/2014/main" val="3901990898"/>
                    </a:ext>
                  </a:extLst>
                </a:gridCol>
                <a:gridCol w="928255">
                  <a:extLst>
                    <a:ext uri="{9D8B030D-6E8A-4147-A177-3AD203B41FA5}">
                      <a16:colId xmlns:a16="http://schemas.microsoft.com/office/drawing/2014/main" val="576438526"/>
                    </a:ext>
                  </a:extLst>
                </a:gridCol>
                <a:gridCol w="707936">
                  <a:extLst>
                    <a:ext uri="{9D8B030D-6E8A-4147-A177-3AD203B41FA5}">
                      <a16:colId xmlns:a16="http://schemas.microsoft.com/office/drawing/2014/main" val="2131099045"/>
                    </a:ext>
                  </a:extLst>
                </a:gridCol>
                <a:gridCol w="573609">
                  <a:extLst>
                    <a:ext uri="{9D8B030D-6E8A-4147-A177-3AD203B41FA5}">
                      <a16:colId xmlns:a16="http://schemas.microsoft.com/office/drawing/2014/main" val="1361689064"/>
                    </a:ext>
                  </a:extLst>
                </a:gridCol>
              </a:tblGrid>
              <a:tr h="220573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DEPENDENCIA NIVEL CENTRAL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OCTUBRE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NOVIEMBRE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DICIEMBRE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TOTAL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997680472"/>
                  </a:ext>
                </a:extLst>
              </a:tr>
              <a:tr h="22057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DIRECCIÓN DE ASUNTOS JURÍDICOS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6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3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899003929"/>
                  </a:ext>
                </a:extLst>
              </a:tr>
              <a:tr h="22057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DIRECCIÓN DE ATENCIÓN AL USUARIO INTERVENCIÓN TEMPRANA Y ASIGNACIONES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3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0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4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3833470812"/>
                  </a:ext>
                </a:extLst>
              </a:tr>
              <a:tr h="22057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DELEGADA PARA LA SEGURIDAD CIUDADANA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2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3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2363992921"/>
                  </a:ext>
                </a:extLst>
              </a:tr>
              <a:tr h="22057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DIRECCIÓN ESPECIALIZADA DE EXTINCIÓN DEL DERECHO DEL DOMINIO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2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3553713121"/>
                  </a:ext>
                </a:extLst>
              </a:tr>
              <a:tr h="22057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DIRECCIÓN ESPECIALIZADA CONTRA LA CORRUPCIÓN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2698488943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210352"/>
              </p:ext>
            </p:extLst>
          </p:nvPr>
        </p:nvGraphicFramePr>
        <p:xfrm>
          <a:off x="3699160" y="3980372"/>
          <a:ext cx="6108700" cy="1963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4658">
                  <a:extLst>
                    <a:ext uri="{9D8B030D-6E8A-4147-A177-3AD203B41FA5}">
                      <a16:colId xmlns:a16="http://schemas.microsoft.com/office/drawing/2014/main" val="572123666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val="2275623818"/>
                    </a:ext>
                  </a:extLst>
                </a:gridCol>
                <a:gridCol w="872836">
                  <a:extLst>
                    <a:ext uri="{9D8B030D-6E8A-4147-A177-3AD203B41FA5}">
                      <a16:colId xmlns:a16="http://schemas.microsoft.com/office/drawing/2014/main" val="3839797524"/>
                    </a:ext>
                  </a:extLst>
                </a:gridCol>
                <a:gridCol w="782929">
                  <a:extLst>
                    <a:ext uri="{9D8B030D-6E8A-4147-A177-3AD203B41FA5}">
                      <a16:colId xmlns:a16="http://schemas.microsoft.com/office/drawing/2014/main" val="889727327"/>
                    </a:ext>
                  </a:extLst>
                </a:gridCol>
                <a:gridCol w="836895">
                  <a:extLst>
                    <a:ext uri="{9D8B030D-6E8A-4147-A177-3AD203B41FA5}">
                      <a16:colId xmlns:a16="http://schemas.microsoft.com/office/drawing/2014/main" val="1338702789"/>
                    </a:ext>
                  </a:extLst>
                </a:gridCol>
              </a:tblGrid>
              <a:tr h="17847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DIRECCCION SECCIONAL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OCTUBRE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NOVIEMBRE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DICIEMBRE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TOTAL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8717899"/>
                  </a:ext>
                </a:extLst>
              </a:tr>
              <a:tr h="17847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BOGOTÁ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69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153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2327144"/>
                  </a:ext>
                </a:extLst>
              </a:tr>
              <a:tr h="17847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ATLÁNTICO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23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23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854313"/>
                  </a:ext>
                </a:extLst>
              </a:tr>
              <a:tr h="17847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CUNDINAMARCA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22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7802372"/>
                  </a:ext>
                </a:extLst>
              </a:tr>
              <a:tr h="17847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CALI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4871850"/>
                  </a:ext>
                </a:extLst>
              </a:tr>
              <a:tr h="17847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TOLIMA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7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30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086536"/>
                  </a:ext>
                </a:extLst>
              </a:tr>
              <a:tr h="17847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MEDELLÍN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24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1262570"/>
                  </a:ext>
                </a:extLst>
              </a:tr>
              <a:tr h="17847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BOLÍVAR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18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7820339"/>
                  </a:ext>
                </a:extLst>
              </a:tr>
              <a:tr h="17847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MAGDALENA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7690634"/>
                  </a:ext>
                </a:extLst>
              </a:tr>
              <a:tr h="17847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CÉSAR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7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3722290"/>
                  </a:ext>
                </a:extLst>
              </a:tr>
              <a:tr h="17847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CÓRDOBA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7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3716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RECLAMOS OCTUBRE – DICIEMBRE 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35729" y="5626552"/>
            <a:ext cx="7536871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de reclamos fueron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“Falta de respuesta a solicitudes”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282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“Inactividad procesal”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136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“Largos tiempos de espera antes de la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atención”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25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y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“Otras categorías”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19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649884"/>
              </p:ext>
            </p:extLst>
          </p:nvPr>
        </p:nvGraphicFramePr>
        <p:xfrm>
          <a:off x="1835728" y="1714495"/>
          <a:ext cx="7536871" cy="2982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5051">
                  <a:extLst>
                    <a:ext uri="{9D8B030D-6E8A-4147-A177-3AD203B41FA5}">
                      <a16:colId xmlns:a16="http://schemas.microsoft.com/office/drawing/2014/main" val="3783459161"/>
                    </a:ext>
                  </a:extLst>
                </a:gridCol>
                <a:gridCol w="1170907">
                  <a:extLst>
                    <a:ext uri="{9D8B030D-6E8A-4147-A177-3AD203B41FA5}">
                      <a16:colId xmlns:a16="http://schemas.microsoft.com/office/drawing/2014/main" val="897595678"/>
                    </a:ext>
                  </a:extLst>
                </a:gridCol>
                <a:gridCol w="1049778">
                  <a:extLst>
                    <a:ext uri="{9D8B030D-6E8A-4147-A177-3AD203B41FA5}">
                      <a16:colId xmlns:a16="http://schemas.microsoft.com/office/drawing/2014/main" val="3548969161"/>
                    </a:ext>
                  </a:extLst>
                </a:gridCol>
                <a:gridCol w="1063237">
                  <a:extLst>
                    <a:ext uri="{9D8B030D-6E8A-4147-A177-3AD203B41FA5}">
                      <a16:colId xmlns:a16="http://schemas.microsoft.com/office/drawing/2014/main" val="207272880"/>
                    </a:ext>
                  </a:extLst>
                </a:gridCol>
                <a:gridCol w="847898">
                  <a:extLst>
                    <a:ext uri="{9D8B030D-6E8A-4147-A177-3AD203B41FA5}">
                      <a16:colId xmlns:a16="http://schemas.microsoft.com/office/drawing/2014/main" val="1103457619"/>
                    </a:ext>
                  </a:extLst>
                </a:gridCol>
              </a:tblGrid>
              <a:tr h="33135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CAUSAS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OCTUBRE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NOVIEMBRE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DICIEMBRE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TOTAL 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52489256"/>
                  </a:ext>
                </a:extLst>
              </a:tr>
              <a:tr h="33135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FALTA DE RESPUESTA A LAS SOLICITUDES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119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282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1562537"/>
                  </a:ext>
                </a:extLst>
              </a:tr>
              <a:tr h="33135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INACTIVIDAD PROCESAL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51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44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136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4335375"/>
                  </a:ext>
                </a:extLst>
              </a:tr>
              <a:tr h="33135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LARGOS TIEMPOS DE ESPERA ANTES DE LA ATENCIÓN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7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78521128"/>
                  </a:ext>
                </a:extLst>
              </a:tr>
              <a:tr h="33135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OTRAS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4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8578675"/>
                  </a:ext>
                </a:extLst>
              </a:tr>
              <a:tr h="33135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RESPUESTAS INOPORTUNAS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7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800114"/>
                  </a:ext>
                </a:extLst>
              </a:tr>
              <a:tr h="33135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SUSPENSIÓN DE LA ATENCIÓN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7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8099064"/>
                  </a:ext>
                </a:extLst>
              </a:tr>
              <a:tr h="33135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FALTA DE PERSONAL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4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10999029"/>
                  </a:ext>
                </a:extLst>
              </a:tr>
              <a:tr h="33135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MALA ATENCIÓN 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2170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9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SUGERENCIAS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– NOVIEMBRE 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SUGERENCIAS OCTUBRE – DICIEMBRE 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24759" y="5513438"/>
            <a:ext cx="7425747" cy="116954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Las causas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más frecuentes  de sugerencias 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fueron “Otras categorías”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16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“Mejoras de infraestructura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 “Incrementar la cantidad de personal para la atención”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y “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Atención preferencial por condición especial (embarazo, discapacidad, etc.)” con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requerimiento.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858555"/>
              </p:ext>
            </p:extLst>
          </p:nvPr>
        </p:nvGraphicFramePr>
        <p:xfrm>
          <a:off x="1824759" y="2368624"/>
          <a:ext cx="9529040" cy="1524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82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2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0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201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CAUSAS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</a:rPr>
                        <a:t>OCTUBRE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</a:rPr>
                        <a:t>NOVIEMBRE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 smtClean="0">
                          <a:effectLst/>
                        </a:rPr>
                        <a:t>DICIEMBRE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1" u="none" strike="noStrike" dirty="0">
                          <a:effectLst/>
                        </a:rPr>
                        <a:t>TOTAL 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01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OTRAS</a:t>
                      </a:r>
                      <a:r>
                        <a:rPr lang="es-CO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CATEGORÍAS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01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u="none" strike="noStrike">
                          <a:effectLst/>
                        </a:rPr>
                        <a:t>MEJORAS DE INFRAESTRUCTURA</a:t>
                      </a:r>
                      <a:endParaRPr lang="es-CO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effectLst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effectLst/>
                        </a:rPr>
                        <a:t>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01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 dirty="0">
                          <a:effectLst/>
                        </a:rPr>
                        <a:t>INCREMENTAR LA CANTIDAD DE  PERSONAL PARA LA ATENCIÓN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effectLst/>
                        </a:rPr>
                        <a:t>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effectLst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014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u="none" strike="noStrike">
                          <a:effectLst/>
                        </a:rPr>
                        <a:t>ATENCIÓN PREFERENCIAL POR CONDICIÓN ESPECIAL (EMBARAZO, DISCAPACIDAD, ETC)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effectLst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u="none" strike="noStrike" dirty="0" smtClean="0">
                          <a:effectLst/>
                        </a:rPr>
                        <a:t>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14" marR="9514" marT="9514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3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TIEMPOS PROMEDIO DE RESPUESTA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– DICIEMBRE 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TIEMPOS PROMEDIO DE RESPUESTA OCTUBRE – DICIEMBRE 2020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07417" y="5447811"/>
            <a:ext cx="7869092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periodo reportado las peticiones, quejas, reclamos y sugerencias fueron atendidas en promedio en  un término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máximo de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días y un término mínimo de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día, cumpliendo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esta manera con los tiempos promedio de respuesta establecidos en la Ley 1755 de 2015.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057125"/>
              </p:ext>
            </p:extLst>
          </p:nvPr>
        </p:nvGraphicFramePr>
        <p:xfrm>
          <a:off x="1607417" y="2476500"/>
          <a:ext cx="9531637" cy="19240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0619">
                  <a:extLst>
                    <a:ext uri="{9D8B030D-6E8A-4147-A177-3AD203B41FA5}">
                      <a16:colId xmlns:a16="http://schemas.microsoft.com/office/drawing/2014/main" val="2008088730"/>
                    </a:ext>
                  </a:extLst>
                </a:gridCol>
                <a:gridCol w="2175164">
                  <a:extLst>
                    <a:ext uri="{9D8B030D-6E8A-4147-A177-3AD203B41FA5}">
                      <a16:colId xmlns:a16="http://schemas.microsoft.com/office/drawing/2014/main" val="2677677631"/>
                    </a:ext>
                  </a:extLst>
                </a:gridCol>
                <a:gridCol w="2272145">
                  <a:extLst>
                    <a:ext uri="{9D8B030D-6E8A-4147-A177-3AD203B41FA5}">
                      <a16:colId xmlns:a16="http://schemas.microsoft.com/office/drawing/2014/main" val="2513926830"/>
                    </a:ext>
                  </a:extLst>
                </a:gridCol>
                <a:gridCol w="2313709">
                  <a:extLst>
                    <a:ext uri="{9D8B030D-6E8A-4147-A177-3AD203B41FA5}">
                      <a16:colId xmlns:a16="http://schemas.microsoft.com/office/drawing/2014/main" val="403530358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TIPO PQRS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TÉRMINO VENCIMIENTO (DIAS)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RESPONDIDAS EN TÉRMINOS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PROMEDIO RESPUESTA (DÍAS)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24090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u="none" strike="noStrike" dirty="0">
                          <a:effectLst/>
                        </a:rPr>
                        <a:t>Queja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 dirty="0">
                          <a:effectLst/>
                        </a:rPr>
                        <a:t>15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319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2.0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4511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u="none" strike="noStrike">
                          <a:effectLst/>
                        </a:rPr>
                        <a:t>Reclamo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 dirty="0">
                          <a:effectLst/>
                        </a:rPr>
                        <a:t>15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 dirty="0">
                          <a:effectLst/>
                        </a:rPr>
                        <a:t>255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 dirty="0" smtClean="0">
                          <a:effectLst/>
                        </a:rPr>
                        <a:t>2.0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54097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u="none" strike="noStrike">
                          <a:effectLst/>
                        </a:rPr>
                        <a:t>Sugerencia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15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 dirty="0">
                          <a:effectLst/>
                        </a:rPr>
                        <a:t>11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 dirty="0" smtClean="0">
                          <a:effectLst/>
                        </a:rPr>
                        <a:t>1.0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031298"/>
                  </a:ext>
                </a:extLst>
              </a:tr>
              <a:tr h="190500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419" sz="1200" u="none" strike="noStrike">
                          <a:effectLst/>
                        </a:rPr>
                        <a:t>Petición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5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 dirty="0">
                          <a:effectLst/>
                        </a:rPr>
                        <a:t>0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 dirty="0" smtClean="0">
                          <a:effectLst/>
                        </a:rPr>
                        <a:t>1.0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2091229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10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2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 dirty="0" smtClean="0">
                          <a:effectLst/>
                        </a:rPr>
                        <a:t>1.0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3890984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15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 dirty="0" smtClean="0">
                          <a:effectLst/>
                        </a:rPr>
                        <a:t>1.0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8617465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30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6,848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 dirty="0" smtClean="0">
                          <a:effectLst/>
                        </a:rPr>
                        <a:t>6.0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73499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20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17,583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 dirty="0" smtClean="0">
                          <a:effectLst/>
                        </a:rPr>
                        <a:t>7.0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5932998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35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>
                          <a:effectLst/>
                        </a:rPr>
                        <a:t>25</a:t>
                      </a:r>
                      <a:endParaRPr lang="es-419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u="none" strike="noStrike" dirty="0" smtClean="0">
                          <a:effectLst/>
                        </a:rPr>
                        <a:t>1.0</a:t>
                      </a:r>
                      <a:endParaRPr lang="es-419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8404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ACCESO A LA INFORMACIÓN PÚBLICA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– DICIEMBRE 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ACCESO A LA INFORMACIÓN PÚBLICA OCTUBRE – DICIEMBRE 2020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204364" y="2873518"/>
            <a:ext cx="4203990" cy="156965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conformidad a  lo establecido en la Ley 1712 de 2014, en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el periodo reportado se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negó el acceso a la información por tener carácter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clasificado o reservado a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un  total de </a:t>
            </a:r>
            <a:r>
              <a:rPr lang="es-CO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719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365435"/>
              </p:ext>
            </p:extLst>
          </p:nvPr>
        </p:nvGraphicFramePr>
        <p:xfrm>
          <a:off x="1288763" y="1966320"/>
          <a:ext cx="5698303" cy="1083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1859">
                  <a:extLst>
                    <a:ext uri="{9D8B030D-6E8A-4147-A177-3AD203B41FA5}">
                      <a16:colId xmlns:a16="http://schemas.microsoft.com/office/drawing/2014/main" val="333519422"/>
                    </a:ext>
                  </a:extLst>
                </a:gridCol>
                <a:gridCol w="817227">
                  <a:extLst>
                    <a:ext uri="{9D8B030D-6E8A-4147-A177-3AD203B41FA5}">
                      <a16:colId xmlns:a16="http://schemas.microsoft.com/office/drawing/2014/main" val="1056270709"/>
                    </a:ext>
                  </a:extLst>
                </a:gridCol>
                <a:gridCol w="984008">
                  <a:extLst>
                    <a:ext uri="{9D8B030D-6E8A-4147-A177-3AD203B41FA5}">
                      <a16:colId xmlns:a16="http://schemas.microsoft.com/office/drawing/2014/main" val="1239185965"/>
                    </a:ext>
                  </a:extLst>
                </a:gridCol>
                <a:gridCol w="1034043">
                  <a:extLst>
                    <a:ext uri="{9D8B030D-6E8A-4147-A177-3AD203B41FA5}">
                      <a16:colId xmlns:a16="http://schemas.microsoft.com/office/drawing/2014/main" val="1603439397"/>
                    </a:ext>
                  </a:extLst>
                </a:gridCol>
                <a:gridCol w="1701166">
                  <a:extLst>
                    <a:ext uri="{9D8B030D-6E8A-4147-A177-3AD203B41FA5}">
                      <a16:colId xmlns:a16="http://schemas.microsoft.com/office/drawing/2014/main" val="1099254213"/>
                    </a:ext>
                  </a:extLst>
                </a:gridCol>
              </a:tblGrid>
              <a:tr h="27080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CANTIDAD DE SOLICITUDES A LAS QUE SE LE NEGO LA INFORMACION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888346"/>
                  </a:ext>
                </a:extLst>
              </a:tr>
              <a:tr h="270806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ORIGEN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u="none" strike="noStrike">
                          <a:effectLst/>
                        </a:rPr>
                        <a:t>OCTUBRE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u="none" strike="noStrike">
                          <a:effectLst/>
                        </a:rPr>
                        <a:t>NOVIEMBRE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u="none" strike="noStrike">
                          <a:effectLst/>
                        </a:rPr>
                        <a:t>DICIEMBRE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u="none" strike="noStrike">
                          <a:effectLst/>
                        </a:rPr>
                        <a:t>TOTAL IV TRIM 2020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2562919"/>
                  </a:ext>
                </a:extLst>
              </a:tr>
              <a:tr h="270806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NIVEL CENTRAL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150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18</a:t>
                      </a:r>
                      <a:r>
                        <a:rPr lang="es-419" sz="1100" u="none" strike="noStrike" dirty="0">
                          <a:effectLst/>
                        </a:rPr>
                        <a:t> 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229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396743"/>
                  </a:ext>
                </a:extLst>
              </a:tr>
              <a:tr h="270806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SECCIONAL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166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174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150</a:t>
                      </a:r>
                      <a:r>
                        <a:rPr lang="es-419" sz="1100" u="none" strike="noStrike" dirty="0">
                          <a:effectLst/>
                        </a:rPr>
                        <a:t> 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490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3924786"/>
                  </a:ext>
                </a:extLst>
              </a:tr>
            </a:tbl>
          </a:graphicData>
        </a:graphic>
      </p:graphicFrame>
      <p:graphicFrame>
        <p:nvGraphicFramePr>
          <p:cNvPr id="8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830515"/>
              </p:ext>
            </p:extLst>
          </p:nvPr>
        </p:nvGraphicFramePr>
        <p:xfrm>
          <a:off x="1328738" y="3241963"/>
          <a:ext cx="5658328" cy="307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55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- DICIEMBRE 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10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TRASLADOS A OTRAS ENTIDADES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– DICIEMBRE 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TRASLADO A OTRAS ENTIDADES OCTUBRE – DICIEMBRE 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460480" y="2793418"/>
            <a:ext cx="4054186" cy="166199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Respecto 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 las solicitudes sobre las cuales la Fiscalía General de la Nación no tiene competencia, 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periodo reportado se realizó 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traslado a otras Instituciones de </a:t>
            </a:r>
            <a:r>
              <a:rPr lang="es-CO" sz="17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244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7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755892"/>
              </p:ext>
            </p:extLst>
          </p:nvPr>
        </p:nvGraphicFramePr>
        <p:xfrm>
          <a:off x="1288761" y="1786030"/>
          <a:ext cx="5783552" cy="1557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4868">
                  <a:extLst>
                    <a:ext uri="{9D8B030D-6E8A-4147-A177-3AD203B41FA5}">
                      <a16:colId xmlns:a16="http://schemas.microsoft.com/office/drawing/2014/main" val="3115241800"/>
                    </a:ext>
                  </a:extLst>
                </a:gridCol>
                <a:gridCol w="1009671">
                  <a:extLst>
                    <a:ext uri="{9D8B030D-6E8A-4147-A177-3AD203B41FA5}">
                      <a16:colId xmlns:a16="http://schemas.microsoft.com/office/drawing/2014/main" val="503638763"/>
                    </a:ext>
                  </a:extLst>
                </a:gridCol>
                <a:gridCol w="1009671">
                  <a:extLst>
                    <a:ext uri="{9D8B030D-6E8A-4147-A177-3AD203B41FA5}">
                      <a16:colId xmlns:a16="http://schemas.microsoft.com/office/drawing/2014/main" val="1908898368"/>
                    </a:ext>
                  </a:extLst>
                </a:gridCol>
                <a:gridCol w="1009671">
                  <a:extLst>
                    <a:ext uri="{9D8B030D-6E8A-4147-A177-3AD203B41FA5}">
                      <a16:colId xmlns:a16="http://schemas.microsoft.com/office/drawing/2014/main" val="4221117334"/>
                    </a:ext>
                  </a:extLst>
                </a:gridCol>
                <a:gridCol w="1009671">
                  <a:extLst>
                    <a:ext uri="{9D8B030D-6E8A-4147-A177-3AD203B41FA5}">
                      <a16:colId xmlns:a16="http://schemas.microsoft.com/office/drawing/2014/main" val="1195842502"/>
                    </a:ext>
                  </a:extLst>
                </a:gridCol>
              </a:tblGrid>
              <a:tr h="39830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CANTIDAD DE SOLICITUDES TRASLADADAS A OTRAS ENTIDADES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965760"/>
                  </a:ext>
                </a:extLst>
              </a:tr>
              <a:tr h="39830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DEPENDENCIAS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OCTUBRE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NOVIEMBRE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DICIEMBRE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TOTAL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9984019"/>
                  </a:ext>
                </a:extLst>
              </a:tr>
              <a:tr h="3802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NIVEL CENTRAL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17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33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68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42379223"/>
                  </a:ext>
                </a:extLst>
              </a:tr>
              <a:tr h="3802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DIRECCIONES SECCIONALES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63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60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 smtClean="0">
                          <a:effectLst/>
                        </a:rPr>
                        <a:t>176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9562389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23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812219"/>
              </p:ext>
            </p:extLst>
          </p:nvPr>
        </p:nvGraphicFramePr>
        <p:xfrm>
          <a:off x="1288761" y="3532080"/>
          <a:ext cx="5783552" cy="2910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7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PROYECCIÓN DE ACCIONES DE MEJORA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– DICIEMBRE 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  OCTUBRE – DICIEMBRE 2020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666971"/>
            <a:ext cx="10297775" cy="4431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 continuó con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asesoría y orientación a las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y seccional sobre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los lineamientos para el tramite de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PQRS en cuanto: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 smtClean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Acompañamiento en la revisión y ajuste de los informes mensuales de PQRS.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Tratamiento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situaciones especiales en la gestión de PQRS contempladas en la Ley,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como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peticiones reiterativas, incompletas, oscuras o irrespetuosas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Atención de capacitaciones sobre PQRS solicitadas por las dependencias del nivel central y seccional.</a:t>
            </a:r>
          </a:p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4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  OCTUBRE </a:t>
            </a:r>
            <a:r>
              <a:rPr lang="es-419" sz="2400" b="1">
                <a:solidFill>
                  <a:srgbClr val="2F308F"/>
                </a:solidFill>
                <a:latin typeface="Century Gothic" panose="020B0502020202020204" pitchFamily="34" charset="0"/>
              </a:rPr>
              <a:t>– </a:t>
            </a:r>
            <a:r>
              <a:rPr lang="es-419" sz="2400" b="1" smtClean="0">
                <a:solidFill>
                  <a:srgbClr val="2F308F"/>
                </a:solidFill>
                <a:latin typeface="Century Gothic" panose="020B0502020202020204" pitchFamily="34" charset="0"/>
              </a:rPr>
              <a:t>DICIEMBRE </a:t>
            </a:r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666971"/>
            <a:ext cx="10297775" cy="4431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endParaRPr lang="es-CO" sz="2400" b="1" dirty="0" smtClean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Aplicabilidad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 Ley de Protección de Datos Personales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 dio continuidad a las jornadas de descongestión para poner al día el canal virtual de PQRS a cargo de la Subdirección de Gestión Documental, dando como resultado un sistema que para las fechas reportadas se encontraba al día.</a:t>
            </a: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Finalmente es importante resaltar que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 culminó el documento de propuesta para la actualización del procedimiento de </a:t>
            </a:r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recepción, trámite y seguimiento a las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PQRS.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37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52336B-9F37-C946-907D-8975DE6755CE}"/>
              </a:ext>
            </a:extLst>
          </p:cNvPr>
          <p:cNvSpPr txBox="1"/>
          <p:nvPr/>
        </p:nvSpPr>
        <p:spPr>
          <a:xfrm>
            <a:off x="9413508" y="5292290"/>
            <a:ext cx="227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 OCTUBRE - DICIEMBRE 2020</a:t>
            </a:r>
            <a:endParaRPr lang="es-419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12153" y="1629126"/>
            <a:ext cx="10297775" cy="44012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s-CO" sz="2800" b="1" dirty="0" smtClean="0">
                <a:solidFill>
                  <a:srgbClr val="2F30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INTRODUCCIÓN</a:t>
            </a:r>
          </a:p>
          <a:p>
            <a:pPr algn="just"/>
            <a:endParaRPr lang="es-CO" sz="2800" b="1" dirty="0">
              <a:solidFill>
                <a:srgbClr val="2F30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just"/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Fiscalía General</a:t>
            </a:r>
            <a:r>
              <a:rPr lang="es-CO" sz="2800" dirty="0"/>
              <a:t>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 Nación, presenta el informe consolidado de las Peticiones, Quejas, Reclamos y Sugerencias, recibidas y atendidas a través de los diferentes canales de recepción 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por parte de las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ependencias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del 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Nivel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entral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y las 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eccionales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, 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las cuáles corresponden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al período comprendido entre el 01 de 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octubre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al 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31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diciembre 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</a:t>
            </a:r>
            <a:r>
              <a:rPr lang="es-CO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38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</a:t>
            </a:r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	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OCTUBRE - DICIEMBRE 2020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556656" y="5939706"/>
            <a:ext cx="8155380" cy="646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período comprendido del 01 de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octubre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al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31 de diciembre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2020, 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 recibieron un total de </a:t>
            </a:r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44.859</a:t>
            </a:r>
            <a:r>
              <a:rPr lang="es-ES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PQRS.</a:t>
            </a:r>
            <a:endParaRPr lang="es-ES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200718"/>
              </p:ext>
            </p:extLst>
          </p:nvPr>
        </p:nvGraphicFramePr>
        <p:xfrm>
          <a:off x="1607417" y="1166100"/>
          <a:ext cx="9907249" cy="466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71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DERECHOS DE PETICIÓN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- DICIEMBRE 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DERECHOS DE PETICIÓN OCTUBRE - DICIEMBRE 2020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596987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4250209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769821"/>
              </p:ext>
            </p:extLst>
          </p:nvPr>
        </p:nvGraphicFramePr>
        <p:xfrm>
          <a:off x="3464231" y="1599585"/>
          <a:ext cx="8516507" cy="2459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5344">
                  <a:extLst>
                    <a:ext uri="{9D8B030D-6E8A-4147-A177-3AD203B41FA5}">
                      <a16:colId xmlns:a16="http://schemas.microsoft.com/office/drawing/2014/main" val="3878633555"/>
                    </a:ext>
                  </a:extLst>
                </a:gridCol>
                <a:gridCol w="876498">
                  <a:extLst>
                    <a:ext uri="{9D8B030D-6E8A-4147-A177-3AD203B41FA5}">
                      <a16:colId xmlns:a16="http://schemas.microsoft.com/office/drawing/2014/main" val="2523600392"/>
                    </a:ext>
                  </a:extLst>
                </a:gridCol>
                <a:gridCol w="900545">
                  <a:extLst>
                    <a:ext uri="{9D8B030D-6E8A-4147-A177-3AD203B41FA5}">
                      <a16:colId xmlns:a16="http://schemas.microsoft.com/office/drawing/2014/main" val="3665306361"/>
                    </a:ext>
                  </a:extLst>
                </a:gridCol>
                <a:gridCol w="900546">
                  <a:extLst>
                    <a:ext uri="{9D8B030D-6E8A-4147-A177-3AD203B41FA5}">
                      <a16:colId xmlns:a16="http://schemas.microsoft.com/office/drawing/2014/main" val="3241349407"/>
                    </a:ext>
                  </a:extLst>
                </a:gridCol>
                <a:gridCol w="1423574">
                  <a:extLst>
                    <a:ext uri="{9D8B030D-6E8A-4147-A177-3AD203B41FA5}">
                      <a16:colId xmlns:a16="http://schemas.microsoft.com/office/drawing/2014/main" val="1847941448"/>
                    </a:ext>
                  </a:extLst>
                </a:gridCol>
              </a:tblGrid>
              <a:tr h="354464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u="none" strike="noStrike" dirty="0">
                          <a:effectLst/>
                        </a:rPr>
                        <a:t>NIVEL CENTRAL</a:t>
                      </a:r>
                      <a:endParaRPr lang="es-419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u="none" strike="noStrike" dirty="0">
                          <a:effectLst/>
                        </a:rPr>
                        <a:t>OCTUBRE</a:t>
                      </a:r>
                      <a:endParaRPr lang="es-419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u="none" strike="noStrike" dirty="0">
                          <a:effectLst/>
                        </a:rPr>
                        <a:t>NOVIEMBRE</a:t>
                      </a:r>
                      <a:endParaRPr lang="es-419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u="none" strike="noStrike" dirty="0">
                          <a:effectLst/>
                        </a:rPr>
                        <a:t>DICIEMBRE</a:t>
                      </a:r>
                      <a:endParaRPr lang="es-419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u="none" strike="noStrike" dirty="0">
                          <a:effectLst/>
                        </a:rPr>
                        <a:t>TOTAL TRIM IV</a:t>
                      </a:r>
                      <a:endParaRPr lang="es-419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ctr"/>
                </a:tc>
                <a:extLst>
                  <a:ext uri="{0D108BD9-81ED-4DB2-BD59-A6C34878D82A}">
                    <a16:rowId xmlns:a16="http://schemas.microsoft.com/office/drawing/2014/main" val="1003053914"/>
                  </a:ext>
                </a:extLst>
              </a:tr>
              <a:tr h="1958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DIRECCIÓN DE ASUNTOS JURÍDICOS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712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542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852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2,106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1908341678"/>
                  </a:ext>
                </a:extLst>
              </a:tr>
              <a:tr h="1958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DELEGADA PARA LA SEGURIDAD CIUDADANA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925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747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270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1,942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1146852593"/>
                  </a:ext>
                </a:extLst>
              </a:tr>
              <a:tr h="1958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DIRECCIÓN DE ATENCIÓN AL USUARIO INTERVENCIÓN TEMPRANA Y ASIGNACIONES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170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467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1,067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1,704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864207046"/>
                  </a:ext>
                </a:extLst>
              </a:tr>
              <a:tr h="1958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DIRECCIÓN DE JUSTICIA TRANSICIONAL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376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387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690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1,453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2470716878"/>
                  </a:ext>
                </a:extLst>
              </a:tr>
              <a:tr h="1958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DIRECCIÓN ESPECIALIZADA CONTRA LAS VIOLACIONES A LOS DERECHOS HUMANOS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403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367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269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1,039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4036085346"/>
                  </a:ext>
                </a:extLst>
              </a:tr>
              <a:tr h="1958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DIRECCIÓN DE PROTECCIÓN Y ASISTENCIA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282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240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220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742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3062332067"/>
                  </a:ext>
                </a:extLst>
              </a:tr>
              <a:tr h="1958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DIRECCIÓN ESPECIALIZADA DE EXTINCIÓN DEL DERECHO DEL DOMINIO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202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115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129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446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2531504980"/>
                  </a:ext>
                </a:extLst>
              </a:tr>
              <a:tr h="342808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DIRECCIÓN DE APOYO A LA INVESTIGACIÓN Y ANÁLISIS CONTRA LA CRIMINALIDAD ORGANIZADA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217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 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179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396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1358677208"/>
                  </a:ext>
                </a:extLst>
              </a:tr>
              <a:tr h="1958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DIRECCIÓN ESPECIALIZADA CONTRA EL LAVADO DE ACTIVOS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91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107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61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259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1195411856"/>
                  </a:ext>
                </a:extLst>
              </a:tr>
              <a:tr h="195836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SUBDIRECCIÓN DE TALENTO HUMANO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88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86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76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250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958341375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834792"/>
              </p:ext>
            </p:extLst>
          </p:nvPr>
        </p:nvGraphicFramePr>
        <p:xfrm>
          <a:off x="3464231" y="4250209"/>
          <a:ext cx="6511042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1040">
                  <a:extLst>
                    <a:ext uri="{9D8B030D-6E8A-4147-A177-3AD203B41FA5}">
                      <a16:colId xmlns:a16="http://schemas.microsoft.com/office/drawing/2014/main" val="1625699427"/>
                    </a:ext>
                  </a:extLst>
                </a:gridCol>
                <a:gridCol w="967207">
                  <a:extLst>
                    <a:ext uri="{9D8B030D-6E8A-4147-A177-3AD203B41FA5}">
                      <a16:colId xmlns:a16="http://schemas.microsoft.com/office/drawing/2014/main" val="553076790"/>
                    </a:ext>
                  </a:extLst>
                </a:gridCol>
                <a:gridCol w="871850">
                  <a:extLst>
                    <a:ext uri="{9D8B030D-6E8A-4147-A177-3AD203B41FA5}">
                      <a16:colId xmlns:a16="http://schemas.microsoft.com/office/drawing/2014/main" val="3089715740"/>
                    </a:ext>
                  </a:extLst>
                </a:gridCol>
                <a:gridCol w="790114">
                  <a:extLst>
                    <a:ext uri="{9D8B030D-6E8A-4147-A177-3AD203B41FA5}">
                      <a16:colId xmlns:a16="http://schemas.microsoft.com/office/drawing/2014/main" val="1301921256"/>
                    </a:ext>
                  </a:extLst>
                </a:gridCol>
                <a:gridCol w="980831">
                  <a:extLst>
                    <a:ext uri="{9D8B030D-6E8A-4147-A177-3AD203B41FA5}">
                      <a16:colId xmlns:a16="http://schemas.microsoft.com/office/drawing/2014/main" val="228312239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 dirty="0">
                          <a:effectLst/>
                        </a:rPr>
                        <a:t>SECCIONAL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 dirty="0">
                          <a:effectLst/>
                        </a:rPr>
                        <a:t>OCTUBRE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 dirty="0">
                          <a:effectLst/>
                        </a:rPr>
                        <a:t>NOVIEMBRE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 dirty="0">
                          <a:effectLst/>
                        </a:rPr>
                        <a:t>DICIEMBRE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 dirty="0">
                          <a:effectLst/>
                        </a:rPr>
                        <a:t>TOTAL TRIM IV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58464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BOGOTÁ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2,826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2,880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2,508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8,214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80614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MEDELLÍN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1,642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1,463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1,317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4,422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84025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ANTIOQUIA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878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729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487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2,094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66414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CALI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653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558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613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1,824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32009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SANTANDER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604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723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412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1,739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03015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CUNDINAMARCA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543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494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470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1,507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3901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 dirty="0">
                          <a:effectLst/>
                        </a:rPr>
                        <a:t>TOLIMA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499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458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470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1,427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56422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ATLÁNTICO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432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379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348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1,159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78909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BOLÍVAR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410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346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341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1,097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328800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META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414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308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326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1,048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76873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5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MOTIVOS PETICIONES OCTUBRE - DICIEMBRE 2020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94305" y="5655628"/>
            <a:ext cx="8035758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 entidad recibió un mayor volumen de peticiones por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“Solicitud de información” con un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63 %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,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“Solicitud de certificación” con el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,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“Copia de documentos” con el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5 %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y “Prestación de un servicio” con el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4 %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278461"/>
              </p:ext>
            </p:extLst>
          </p:nvPr>
        </p:nvGraphicFramePr>
        <p:xfrm>
          <a:off x="1894304" y="1597025"/>
          <a:ext cx="9620362" cy="3612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8787">
                  <a:extLst>
                    <a:ext uri="{9D8B030D-6E8A-4147-A177-3AD203B41FA5}">
                      <a16:colId xmlns:a16="http://schemas.microsoft.com/office/drawing/2014/main" val="870936694"/>
                    </a:ext>
                  </a:extLst>
                </a:gridCol>
                <a:gridCol w="1112732">
                  <a:extLst>
                    <a:ext uri="{9D8B030D-6E8A-4147-A177-3AD203B41FA5}">
                      <a16:colId xmlns:a16="http://schemas.microsoft.com/office/drawing/2014/main" val="3275493532"/>
                    </a:ext>
                  </a:extLst>
                </a:gridCol>
                <a:gridCol w="829738">
                  <a:extLst>
                    <a:ext uri="{9D8B030D-6E8A-4147-A177-3AD203B41FA5}">
                      <a16:colId xmlns:a16="http://schemas.microsoft.com/office/drawing/2014/main" val="2644805126"/>
                    </a:ext>
                  </a:extLst>
                </a:gridCol>
                <a:gridCol w="1147806">
                  <a:extLst>
                    <a:ext uri="{9D8B030D-6E8A-4147-A177-3AD203B41FA5}">
                      <a16:colId xmlns:a16="http://schemas.microsoft.com/office/drawing/2014/main" val="1076656457"/>
                    </a:ext>
                  </a:extLst>
                </a:gridCol>
                <a:gridCol w="903493">
                  <a:extLst>
                    <a:ext uri="{9D8B030D-6E8A-4147-A177-3AD203B41FA5}">
                      <a16:colId xmlns:a16="http://schemas.microsoft.com/office/drawing/2014/main" val="478148343"/>
                    </a:ext>
                  </a:extLst>
                </a:gridCol>
                <a:gridCol w="1147806">
                  <a:extLst>
                    <a:ext uri="{9D8B030D-6E8A-4147-A177-3AD203B41FA5}">
                      <a16:colId xmlns:a16="http://schemas.microsoft.com/office/drawing/2014/main" val="215978804"/>
                    </a:ext>
                  </a:extLst>
                </a:gridCol>
              </a:tblGrid>
              <a:tr h="225768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CAUSAS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OCTUBRE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NOVIEMBRE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DICIEMBRE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TOTAL TRIM IV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PORCENTAJE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1242672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 dirty="0">
                          <a:effectLst/>
                        </a:rPr>
                        <a:t>SOLICITUD DE INFORMACIÓN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9,611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9,006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9,637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28,254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63%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7637085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SOLICITUD DE CERTIFICACIÓN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1,488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1,387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855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3,730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8%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5711019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COPIA DE DOCUMENTOS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792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795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534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2,121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5%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5064308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PRESTACIÓN DE UN SERVICIO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676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745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596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2,017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4%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5294340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PETICIONES ENTRE AUTORIDADES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569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470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277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1,316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3%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0435846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OTRAS SOLICITUDES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430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368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488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1,286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3%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5209788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DENUNCIA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1,052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1,096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894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3,042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7%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6336540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INTERVENCIÓN DE UNA ENTIDAD O FUNCIONARIO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379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288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302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969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2%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84268711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RECONOCIMIENTO DE UN DERECHO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287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224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236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747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2%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2370939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CONSULTAS EN RELACIÓN CON LAS MATERIAS A SU CARGO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0%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5835052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NTERPONER RECURSOS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142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0%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0842200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RESOLUCIÓN SITUACIÓN JURÍDICA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351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196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145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692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2%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260995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SOLICITUD SUSPENCIÓN DE INVESTIGACIÓN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220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140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128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488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1%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59260319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INFORMES A CONGRESISTAS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0%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0642350"/>
                  </a:ext>
                </a:extLst>
              </a:tr>
              <a:tr h="2257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TOTAL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15,945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14,775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14,139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44,859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100%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8486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8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QUEJAS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– DICIEMBRE 2020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QUEJAS OCTUBRE - DICIEMBRE 2020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606576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399811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470127"/>
              </p:ext>
            </p:extLst>
          </p:nvPr>
        </p:nvGraphicFramePr>
        <p:xfrm>
          <a:off x="3691468" y="1612926"/>
          <a:ext cx="7946350" cy="1971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17005">
                  <a:extLst>
                    <a:ext uri="{9D8B030D-6E8A-4147-A177-3AD203B41FA5}">
                      <a16:colId xmlns:a16="http://schemas.microsoft.com/office/drawing/2014/main" val="420541084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664226793"/>
                    </a:ext>
                  </a:extLst>
                </a:gridCol>
                <a:gridCol w="720436">
                  <a:extLst>
                    <a:ext uri="{9D8B030D-6E8A-4147-A177-3AD203B41FA5}">
                      <a16:colId xmlns:a16="http://schemas.microsoft.com/office/drawing/2014/main" val="2686953404"/>
                    </a:ext>
                  </a:extLst>
                </a:gridCol>
                <a:gridCol w="651441">
                  <a:extLst>
                    <a:ext uri="{9D8B030D-6E8A-4147-A177-3AD203B41FA5}">
                      <a16:colId xmlns:a16="http://schemas.microsoft.com/office/drawing/2014/main" val="1401480477"/>
                    </a:ext>
                  </a:extLst>
                </a:gridCol>
                <a:gridCol w="595468">
                  <a:extLst>
                    <a:ext uri="{9D8B030D-6E8A-4147-A177-3AD203B41FA5}">
                      <a16:colId xmlns:a16="http://schemas.microsoft.com/office/drawing/2014/main" val="3978380052"/>
                    </a:ext>
                  </a:extLst>
                </a:gridCol>
              </a:tblGrid>
              <a:tr h="179243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DEPENDENCIA NIVEL CENTRAL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OCTUBRE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NOVIEMBRE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DICIEMBRE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TOTAL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3843581200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DELEGADA PARA LA SEGURIDAD CIUDADANA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2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5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7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14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229216940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DIRECCIÓN DE CONTROL INTERNO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3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4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8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2017158336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DIRECCIÓN ESPECIALIZADA DE EXTINCIÓN DEL DERECHO DEL DOMINIO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5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2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0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7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3707827317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DIRECCIÓN DE ASUNTOS JURÍDICOS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3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6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4074279845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DIRECCIÓN DE ATENCIÓN AL USUARIO INTERVENCIÓN TEMPRANA Y ASIGNACIONES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3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5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1116936149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DIRECCIÓN ESPECIALIZADA CONTRA LAS VIOLACIONES A LOS DERECHOS HUMANOS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2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3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1939852148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DIRECCIÓN ESPECIALIZADA CONTRA LAS ORGANIZACIONES CRIMINALES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2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1423621233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DESPACHO DEL VICEFISCAL GENERAL DE LA NACIÓN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4013320492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DIRECCIÓN DE PROTECCIÓN Y ASISTENCIA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996309707"/>
                  </a:ext>
                </a:extLst>
              </a:tr>
              <a:tr h="179243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u="none" strike="noStrike">
                          <a:effectLst/>
                        </a:rPr>
                        <a:t>DIRECCIÓN ESPECIALIZADA CONTRA LA CORRUPCIÓN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1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>
                          <a:effectLst/>
                        </a:rPr>
                        <a:t>0</a:t>
                      </a:r>
                      <a:endParaRPr lang="es-419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u="none" strike="noStrike" dirty="0">
                          <a:effectLst/>
                        </a:rPr>
                        <a:t>1</a:t>
                      </a:r>
                      <a:endParaRPr lang="es-419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62" marR="8962" marT="8962" marB="0" anchor="b"/>
                </a:tc>
                <a:extLst>
                  <a:ext uri="{0D108BD9-81ED-4DB2-BD59-A6C34878D82A}">
                    <a16:rowId xmlns:a16="http://schemas.microsoft.com/office/drawing/2014/main" val="1649180364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179458"/>
              </p:ext>
            </p:extLst>
          </p:nvPr>
        </p:nvGraphicFramePr>
        <p:xfrm>
          <a:off x="3691468" y="3998112"/>
          <a:ext cx="6108700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61732">
                  <a:extLst>
                    <a:ext uri="{9D8B030D-6E8A-4147-A177-3AD203B41FA5}">
                      <a16:colId xmlns:a16="http://schemas.microsoft.com/office/drawing/2014/main" val="1540451791"/>
                    </a:ext>
                  </a:extLst>
                </a:gridCol>
                <a:gridCol w="907466">
                  <a:extLst>
                    <a:ext uri="{9D8B030D-6E8A-4147-A177-3AD203B41FA5}">
                      <a16:colId xmlns:a16="http://schemas.microsoft.com/office/drawing/2014/main" val="3025845081"/>
                    </a:ext>
                  </a:extLst>
                </a:gridCol>
                <a:gridCol w="789344">
                  <a:extLst>
                    <a:ext uri="{9D8B030D-6E8A-4147-A177-3AD203B41FA5}">
                      <a16:colId xmlns:a16="http://schemas.microsoft.com/office/drawing/2014/main" val="3600933575"/>
                    </a:ext>
                  </a:extLst>
                </a:gridCol>
                <a:gridCol w="713263">
                  <a:extLst>
                    <a:ext uri="{9D8B030D-6E8A-4147-A177-3AD203B41FA5}">
                      <a16:colId xmlns:a16="http://schemas.microsoft.com/office/drawing/2014/main" val="2247276276"/>
                    </a:ext>
                  </a:extLst>
                </a:gridCol>
                <a:gridCol w="836895">
                  <a:extLst>
                    <a:ext uri="{9D8B030D-6E8A-4147-A177-3AD203B41FA5}">
                      <a16:colId xmlns:a16="http://schemas.microsoft.com/office/drawing/2014/main" val="114523607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DIRECCCION SECCIONAL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OCTUBRE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NOVIEMBRE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DICIEMBRE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TOTAL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99514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BOGOTÁ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58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184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74584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CALI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18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9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72462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CUNDINAMARCA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12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12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36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65492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CÉSAR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14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29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25518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MEDELLÍN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28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70305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ATLÁNTICO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25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37506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HUILA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13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11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0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24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98814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BOLÍVAR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7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6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22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13553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TOLIMA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4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9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21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49616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u="none" strike="noStrike">
                          <a:effectLst/>
                        </a:rPr>
                        <a:t>ANTIOQUIA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8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>
                          <a:effectLst/>
                        </a:rPr>
                        <a:t>5</a:t>
                      </a:r>
                      <a:endParaRPr lang="es-419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u="none" strike="noStrike" dirty="0">
                          <a:effectLst/>
                        </a:rPr>
                        <a:t>18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9380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2231</TotalTime>
  <Words>1753</Words>
  <Application>Microsoft Office PowerPoint</Application>
  <PresentationFormat>Panorámica</PresentationFormat>
  <Paragraphs>707</Paragraphs>
  <Slides>25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Roboto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Cubillos Delgado</dc:creator>
  <cp:lastModifiedBy>Jairo</cp:lastModifiedBy>
  <cp:revision>270</cp:revision>
  <dcterms:created xsi:type="dcterms:W3CDTF">2020-02-19T16:39:42Z</dcterms:created>
  <dcterms:modified xsi:type="dcterms:W3CDTF">2021-01-26T16:01:40Z</dcterms:modified>
</cp:coreProperties>
</file>