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56" r:id="rId3"/>
    <p:sldId id="264" r:id="rId4"/>
    <p:sldId id="314" r:id="rId5"/>
    <p:sldId id="315" r:id="rId6"/>
    <p:sldId id="316" r:id="rId7"/>
    <p:sldId id="317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259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/>
    <p:restoredTop sz="94674"/>
  </p:normalViewPr>
  <p:slideViewPr>
    <p:cSldViewPr snapToGrid="0" snapToObjects="1">
      <p:cViewPr>
        <p:scale>
          <a:sx n="60" d="100"/>
          <a:sy n="60" d="100"/>
        </p:scale>
        <p:origin x="109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rme%20PQRS%20para%20publicaci&#243;n\ARCHIVO%20DE%20TRABAJO%20CONSOLIDADO%20TRIMESTRE%20%20IV%202020-%20I%20-%20II%20-%20III%20-%20IV%202020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rme%20PQRS%20para%20publicaci&#243;n\ARCHIVO%20DE%20TRABAJO%20CONSOLIDADO%20TRIMESTRE%20%20IV%202020-%20I%20-%20II%20-%20III%20-%20IV%202020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rme%20PQRS%20para%20publicaci&#243;n\ARCHIVO%20DE%20TRABAJO%20CONSOLIDADO%20TRIMESTRE%20%20IV%202020-%20I%20-%20II%20-%20III%20-%20IV%202020%20PQ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Participación</a:t>
            </a:r>
            <a:r>
              <a:rPr lang="en-US" baseline="0"/>
              <a:t> por canal</a:t>
            </a:r>
            <a:endParaRPr lang="en-US"/>
          </a:p>
        </c:rich>
      </c:tx>
      <c:layout>
        <c:manualLayout>
          <c:xMode val="edge"/>
          <c:yMode val="edge"/>
          <c:x val="0.72884063375428532"/>
          <c:y val="2.3455492740802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3"/>
          <c:order val="0"/>
          <c:tx>
            <c:strRef>
              <c:f>'PET X CAUSAS'!$E$76</c:f>
              <c:strCache>
                <c:ptCount val="1"/>
                <c:pt idx="0">
                  <c:v>TOTAL TRIM IV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F6A-487C-B16A-54785F51ED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F6A-487C-B16A-54785F51ED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F6A-487C-B16A-54785F51ED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F6A-487C-B16A-54785F51ED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F6A-487C-B16A-54785F51ED0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780ABAFD-8F44-44A6-A2E3-D4E1595FA40D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</a:t>
                    </a:r>
                    <a:r>
                      <a:rPr lang="en-US" baseline="0" smtClean="0"/>
                      <a:t>61%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6A-487C-B16A-54785F51ED00}"/>
                </c:ext>
              </c:extLst>
            </c:dLbl>
            <c:dLbl>
              <c:idx val="1"/>
              <c:layout>
                <c:manualLayout>
                  <c:x val="-1.1184754563878423E-2"/>
                  <c:y val="2.6300456290729111E-2"/>
                </c:manualLayout>
              </c:layout>
              <c:tx>
                <c:rich>
                  <a:bodyPr/>
                  <a:lstStyle/>
                  <a:p>
                    <a:fld id="{5B2CE5C5-F32C-4047-B9C2-E55877B6BAFB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6A-487C-B16A-54785F51ED00}"/>
                </c:ext>
              </c:extLst>
            </c:dLbl>
            <c:dLbl>
              <c:idx val="2"/>
              <c:layout>
                <c:manualLayout>
                  <c:x val="-2.010809438338234E-2"/>
                  <c:y val="-7.4471136459056467E-3"/>
                </c:manualLayout>
              </c:layout>
              <c:tx>
                <c:rich>
                  <a:bodyPr/>
                  <a:lstStyle/>
                  <a:p>
                    <a:fld id="{5BBD08F5-E7B1-47EC-AEA8-12B1988E7CE5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F6A-487C-B16A-54785F51ED00}"/>
                </c:ext>
              </c:extLst>
            </c:dLbl>
            <c:dLbl>
              <c:idx val="3"/>
              <c:layout>
                <c:manualLayout>
                  <c:x val="-3.9123119208040257E-2"/>
                  <c:y val="-3.6018434746912978E-2"/>
                </c:manualLayout>
              </c:layout>
              <c:tx>
                <c:rich>
                  <a:bodyPr/>
                  <a:lstStyle/>
                  <a:p>
                    <a:fld id="{669B2FBE-4A19-485A-8DC7-F92DBF18E97E}" type="CATEGORYNAME">
                      <a:rPr lang="es-419"/>
                      <a:pPr/>
                      <a:t>[NOMBRE DE CATEGORÍA]</a:t>
                    </a:fld>
                    <a:r>
                      <a:rPr lang="es-419" baseline="0" dirty="0"/>
                      <a:t>
</a:t>
                    </a:r>
                    <a:r>
                      <a:rPr lang="es-419" baseline="0" dirty="0" smtClean="0"/>
                      <a:t>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F6A-487C-B16A-54785F51ED00}"/>
                </c:ext>
              </c:extLst>
            </c:dLbl>
            <c:dLbl>
              <c:idx val="4"/>
              <c:layout>
                <c:manualLayout>
                  <c:x val="0.12641910661971514"/>
                  <c:y val="-6.0544566168125821E-4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63889431111731"/>
                      <c:h val="8.3198109978989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F6A-487C-B16A-54785F51ED0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'PET X CAUSAS'!$A$77:$A$91</c15:sqref>
                  </c15:fullRef>
                </c:ext>
              </c:extLst>
              <c:f>'PET X CAUSAS'!$A$77:$A$81</c:f>
              <c:strCache>
                <c:ptCount val="5"/>
                <c:pt idx="0">
                  <c:v>SOLICITUD DE INFORMACIÓN</c:v>
                </c:pt>
                <c:pt idx="1">
                  <c:v>SOLICITUD DE CERTIFICACIÓN</c:v>
                </c:pt>
                <c:pt idx="2">
                  <c:v>COPIA DE DOCUMENTOS</c:v>
                </c:pt>
                <c:pt idx="3">
                  <c:v>PRESTACIÓN DE UN SERVICIO</c:v>
                </c:pt>
                <c:pt idx="4">
                  <c:v>PETICIONES ENTRE AUTORIDADES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'PET X CAUSAS'!$E$77:$E$91</c15:sqref>
                  </c15:fullRef>
                </c:ext>
              </c:extLst>
              <c:f>'PET X CAUSAS'!$E$77:$E$81</c:f>
              <c:numCache>
                <c:formatCode>#,##0</c:formatCode>
                <c:ptCount val="5"/>
                <c:pt idx="0">
                  <c:v>18617</c:v>
                </c:pt>
                <c:pt idx="1">
                  <c:v>2875</c:v>
                </c:pt>
                <c:pt idx="2">
                  <c:v>1587</c:v>
                </c:pt>
                <c:pt idx="3">
                  <c:v>1421</c:v>
                </c:pt>
                <c:pt idx="4">
                  <c:v>1039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A-1F6A-487C-B16A-54785F51ED0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SOLICITUDES A LAS QUE SE LE NEGO INFORMACION X 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('NEG X MES'!$B$13:$D$13,'NEG X MES'!$F$13:$H$13)</c15:sqref>
                  </c15:fullRef>
                </c:ext>
              </c:extLst>
              <c:f>('NEG X MES'!$B$13:$D$13,'NEG X MES'!$F$13:$G$13)</c:f>
              <c:strCache>
                <c:ptCount val="5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('NEG X MES'!$B$14:$D$14,'NEG X MES'!$F$14:$H$14)</c15:sqref>
                  </c15:fullRef>
                </c:ext>
              </c:extLst>
              <c:f>('NEG X MES'!$B$14:$D$14,'NEG X MES'!$F$14:$G$14)</c:f>
              <c:numCache>
                <c:formatCode>#,##0</c:formatCode>
                <c:ptCount val="5"/>
                <c:pt idx="0">
                  <c:v>91</c:v>
                </c:pt>
                <c:pt idx="1">
                  <c:v>107</c:v>
                </c:pt>
                <c:pt idx="2">
                  <c:v>110</c:v>
                </c:pt>
                <c:pt idx="3">
                  <c:v>150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9-4FAB-A9FF-E43EF6D07CD5}"/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('NEG X MES'!$B$13:$D$13,'NEG X MES'!$F$13:$H$13)</c15:sqref>
                  </c15:fullRef>
                </c:ext>
              </c:extLst>
              <c:f>('NEG X MES'!$B$13:$D$13,'NEG X MES'!$F$13:$G$13)</c:f>
              <c:strCache>
                <c:ptCount val="5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('NEG X MES'!$B$15:$D$15,'NEG X MES'!$F$15:$H$15)</c15:sqref>
                  </c15:fullRef>
                </c:ext>
              </c:extLst>
              <c:f>('NEG X MES'!$B$15:$D$15,'NEG X MES'!$F$15:$G$15)</c:f>
              <c:numCache>
                <c:formatCode>#,##0</c:formatCode>
                <c:ptCount val="5"/>
                <c:pt idx="0">
                  <c:v>108</c:v>
                </c:pt>
                <c:pt idx="1">
                  <c:v>73</c:v>
                </c:pt>
                <c:pt idx="2">
                  <c:v>131</c:v>
                </c:pt>
                <c:pt idx="3">
                  <c:v>166</c:v>
                </c:pt>
                <c:pt idx="4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9-4FAB-A9FF-E43EF6D07C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006198048"/>
        <c:axId val="1006198592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'NEG X MES'!$A$16</c15:sqref>
                        </c15:formulaRef>
                      </c:ext>
                    </c:extLst>
                    <c:strCache>
                      <c:ptCount val="1"/>
                      <c:pt idx="0">
                        <c:v>TOTALES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419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('NEG X MES'!$B$13:$D$13,'NEG X MES'!$F$13:$H$13)</c15:sqref>
                        </c15:fullRef>
                        <c15:formulaRef>
                          <c15:sqref>('NEG X MES'!$B$13:$D$13,'NEG X MES'!$F$13:$G$13)</c15:sqref>
                        </c15:formulaRef>
                      </c:ext>
                    </c:extLst>
                    <c:strCache>
                      <c:ptCount val="5"/>
                      <c:pt idx="0">
                        <c:v>JULIO</c:v>
                      </c:pt>
                      <c:pt idx="1">
                        <c:v>AGOSTO</c:v>
                      </c:pt>
                      <c:pt idx="2">
                        <c:v>SEPTIEMBRE</c:v>
                      </c:pt>
                      <c:pt idx="3">
                        <c:v>OCTUBRE</c:v>
                      </c:pt>
                      <c:pt idx="4">
                        <c:v>NOVIEMBRE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('NEG X MES'!$B$16:$D$16,'NEG X MES'!$F$16:$H$16)</c15:sqref>
                        </c15:fullRef>
                        <c15:formulaRef>
                          <c15:sqref>('NEG X MES'!$B$16:$D$16,'NEG X MES'!$F$16:$G$16)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199</c:v>
                      </c:pt>
                      <c:pt idx="1">
                        <c:v>180</c:v>
                      </c:pt>
                      <c:pt idx="2">
                        <c:v>241</c:v>
                      </c:pt>
                      <c:pt idx="3">
                        <c:v>316</c:v>
                      </c:pt>
                      <c:pt idx="4">
                        <c:v>235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959-4FAB-A9FF-E43EF6D07CD5}"/>
                  </c:ext>
                </c:extLst>
              </c15:ser>
            </c15:filteredBarSeries>
          </c:ext>
        </c:extLst>
      </c:bar3DChart>
      <c:catAx>
        <c:axId val="10061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006198592"/>
        <c:crosses val="autoZero"/>
        <c:auto val="1"/>
        <c:lblAlgn val="ctr"/>
        <c:lblOffset val="100"/>
        <c:noMultiLvlLbl val="0"/>
      </c:catAx>
      <c:valAx>
        <c:axId val="100619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0061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SOLUCITUDES</a:t>
            </a:r>
            <a:r>
              <a:rPr lang="en-US" baseline="0"/>
              <a:t> TRASLADADAS A OTRAS INSTITUCIONES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'TRASLADOS CANT'!$A$12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'TRASLADOS CANT'!$B$11:$G$11</c15:sqref>
                  </c15:fullRef>
                </c:ext>
              </c:extLst>
              <c:f>'TRASLADOS CANT'!$B$11:$F$11</c:f>
              <c:strCache>
                <c:ptCount val="5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'TRASLADOS CANT'!$B$12:$G$12</c15:sqref>
                  </c15:fullRef>
                </c:ext>
              </c:extLst>
              <c:f>'TRASLADOS CANT'!$B$12:$F$12</c:f>
              <c:numCache>
                <c:formatCode>General</c:formatCode>
                <c:ptCount val="5"/>
                <c:pt idx="0">
                  <c:v>31</c:v>
                </c:pt>
                <c:pt idx="1">
                  <c:v>19</c:v>
                </c:pt>
                <c:pt idx="2">
                  <c:v>16</c:v>
                </c:pt>
                <c:pt idx="3">
                  <c:v>17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E-4BF9-B846-F28706D63239}"/>
            </c:ext>
          </c:extLst>
        </c:ser>
        <c:ser>
          <c:idx val="1"/>
          <c:order val="1"/>
          <c:tx>
            <c:strRef>
              <c:f>'TRASLADOS CANT'!$A$13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'TRASLADOS CANT'!$B$11:$G$11</c15:sqref>
                  </c15:fullRef>
                </c:ext>
              </c:extLst>
              <c:f>'TRASLADOS CANT'!$B$11:$F$11</c:f>
              <c:strCache>
                <c:ptCount val="5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'TRASLADOS CANT'!$B$13:$G$13</c15:sqref>
                  </c15:fullRef>
                </c:ext>
              </c:extLst>
              <c:f>'TRASLADOS CANT'!$B$13:$F$13</c:f>
              <c:numCache>
                <c:formatCode>General</c:formatCode>
                <c:ptCount val="5"/>
                <c:pt idx="0">
                  <c:v>45</c:v>
                </c:pt>
                <c:pt idx="1">
                  <c:v>46</c:v>
                </c:pt>
                <c:pt idx="2">
                  <c:v>53</c:v>
                </c:pt>
                <c:pt idx="3">
                  <c:v>63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E-4BF9-B846-F28706D632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06201312"/>
        <c:axId val="1006203488"/>
        <c:axId val="0"/>
      </c:bar3DChart>
      <c:catAx>
        <c:axId val="100620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006203488"/>
        <c:crosses val="autoZero"/>
        <c:auto val="1"/>
        <c:lblAlgn val="ctr"/>
        <c:lblOffset val="100"/>
        <c:noMultiLvlLbl val="0"/>
      </c:catAx>
      <c:valAx>
        <c:axId val="1006203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00620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17/12/2020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17/12/2020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17/12/2020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17/12/2020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17/12/2020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17/12/2020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17/12/2020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17/12/2020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17/12/2020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17/12/2020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17/12/2020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17/12/2020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17/12/2020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OCTUBRE</a:t>
            </a:r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-NOVIEMBRE </a:t>
            </a:r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3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QUEJAS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NOVIEMBRE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17965" y="5655628"/>
            <a:ext cx="7536871" cy="116954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quejas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fueron el “Incumplimiento de tareas o funciones”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194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“Otras 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77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“Suministro de información imprecisa, incompleta y errónea”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 “Indebido asesoramiento por parte del servidor y/o funcionario”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58196"/>
              </p:ext>
            </p:extLst>
          </p:nvPr>
        </p:nvGraphicFramePr>
        <p:xfrm>
          <a:off x="1717965" y="1605219"/>
          <a:ext cx="9796700" cy="3287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1936">
                  <a:extLst>
                    <a:ext uri="{9D8B030D-6E8A-4147-A177-3AD203B41FA5}">
                      <a16:colId xmlns:a16="http://schemas.microsoft.com/office/drawing/2014/main" val="10992484"/>
                    </a:ext>
                  </a:extLst>
                </a:gridCol>
                <a:gridCol w="1569838">
                  <a:extLst>
                    <a:ext uri="{9D8B030D-6E8A-4147-A177-3AD203B41FA5}">
                      <a16:colId xmlns:a16="http://schemas.microsoft.com/office/drawing/2014/main" val="286202656"/>
                    </a:ext>
                  </a:extLst>
                </a:gridCol>
                <a:gridCol w="1385152">
                  <a:extLst>
                    <a:ext uri="{9D8B030D-6E8A-4147-A177-3AD203B41FA5}">
                      <a16:colId xmlns:a16="http://schemas.microsoft.com/office/drawing/2014/main" val="3038896446"/>
                    </a:ext>
                  </a:extLst>
                </a:gridCol>
                <a:gridCol w="1171576">
                  <a:extLst>
                    <a:ext uri="{9D8B030D-6E8A-4147-A177-3AD203B41FA5}">
                      <a16:colId xmlns:a16="http://schemas.microsoft.com/office/drawing/2014/main" val="1619812220"/>
                    </a:ext>
                  </a:extLst>
                </a:gridCol>
                <a:gridCol w="1118198">
                  <a:extLst>
                    <a:ext uri="{9D8B030D-6E8A-4147-A177-3AD203B41FA5}">
                      <a16:colId xmlns:a16="http://schemas.microsoft.com/office/drawing/2014/main" val="4094261648"/>
                    </a:ext>
                  </a:extLst>
                </a:gridCol>
              </a:tblGrid>
              <a:tr h="21641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CAUSAS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OCTUBRE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NOVIEMBRE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DICIEMBRE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TOTAL IV TRIM 2020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extLst>
                  <a:ext uri="{0D108BD9-81ED-4DB2-BD59-A6C34878D82A}">
                    <a16:rowId xmlns:a16="http://schemas.microsoft.com/office/drawing/2014/main" val="3018847243"/>
                  </a:ext>
                </a:extLst>
              </a:tr>
              <a:tr h="21641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 dirty="0">
                          <a:effectLst/>
                        </a:rPr>
                        <a:t>INCUMPLIMIENTO DE TAREAS O FUNCIONES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102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92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194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extLst>
                  <a:ext uri="{0D108BD9-81ED-4DB2-BD59-A6C34878D82A}">
                    <a16:rowId xmlns:a16="http://schemas.microsoft.com/office/drawing/2014/main" val="601703500"/>
                  </a:ext>
                </a:extLst>
              </a:tr>
              <a:tr h="21641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OTRAS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20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23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extLst>
                  <a:ext uri="{0D108BD9-81ED-4DB2-BD59-A6C34878D82A}">
                    <a16:rowId xmlns:a16="http://schemas.microsoft.com/office/drawing/2014/main" val="3324094913"/>
                  </a:ext>
                </a:extLst>
              </a:tr>
              <a:tr h="21641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SUMINISTRO DE INFORMACIÓN IMPRECISA, INCOMPLETA ERRONEA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17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 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extLst>
                  <a:ext uri="{0D108BD9-81ED-4DB2-BD59-A6C34878D82A}">
                    <a16:rowId xmlns:a16="http://schemas.microsoft.com/office/drawing/2014/main" val="1847358631"/>
                  </a:ext>
                </a:extLst>
              </a:tr>
              <a:tr h="25788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INDEBIDO ASESORAMIENTO POR PARTE DEL SERVIDOR Y/O FUNCIONARIO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 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extLst>
                  <a:ext uri="{0D108BD9-81ED-4DB2-BD59-A6C34878D82A}">
                    <a16:rowId xmlns:a16="http://schemas.microsoft.com/office/drawing/2014/main" val="3203783603"/>
                  </a:ext>
                </a:extLst>
              </a:tr>
              <a:tr h="21641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NEGACIÓN ACCESO A LA JUSTICIA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25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extLst>
                  <a:ext uri="{0D108BD9-81ED-4DB2-BD59-A6C34878D82A}">
                    <a16:rowId xmlns:a16="http://schemas.microsoft.com/office/drawing/2014/main" val="3049599201"/>
                  </a:ext>
                </a:extLst>
              </a:tr>
              <a:tr h="21641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NEGACIÓN A SUMINISTRAR INFORMACIÓN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extLst>
                  <a:ext uri="{0D108BD9-81ED-4DB2-BD59-A6C34878D82A}">
                    <a16:rowId xmlns:a16="http://schemas.microsoft.com/office/drawing/2014/main" val="3866613411"/>
                  </a:ext>
                </a:extLst>
              </a:tr>
              <a:tr h="21641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NEGATIVA A RECIBIR DENUNCIA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17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extLst>
                  <a:ext uri="{0D108BD9-81ED-4DB2-BD59-A6C34878D82A}">
                    <a16:rowId xmlns:a16="http://schemas.microsoft.com/office/drawing/2014/main" val="2881951931"/>
                  </a:ext>
                </a:extLst>
              </a:tr>
              <a:tr h="21641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TRATO IRRESPETUOSO O DESCORTÉS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16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extLst>
                  <a:ext uri="{0D108BD9-81ED-4DB2-BD59-A6C34878D82A}">
                    <a16:rowId xmlns:a16="http://schemas.microsoft.com/office/drawing/2014/main" val="1268112863"/>
                  </a:ext>
                </a:extLst>
              </a:tr>
              <a:tr h="21641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EXTRALIMITACIÓN DE FUNCIONES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16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extLst>
                  <a:ext uri="{0D108BD9-81ED-4DB2-BD59-A6C34878D82A}">
                    <a16:rowId xmlns:a16="http://schemas.microsoft.com/office/drawing/2014/main" val="3289600435"/>
                  </a:ext>
                </a:extLst>
              </a:tr>
              <a:tr h="21641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INASISTENCIA NO JUSTIFICADA A AUDIENCIA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13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extLst>
                  <a:ext uri="{0D108BD9-81ED-4DB2-BD59-A6C34878D82A}">
                    <a16:rowId xmlns:a16="http://schemas.microsoft.com/office/drawing/2014/main" val="3803508787"/>
                  </a:ext>
                </a:extLst>
              </a:tr>
              <a:tr h="21641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SOLICITUD DE DÁDIVAS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extLst>
                  <a:ext uri="{0D108BD9-81ED-4DB2-BD59-A6C34878D82A}">
                    <a16:rowId xmlns:a16="http://schemas.microsoft.com/office/drawing/2014/main" val="4039040305"/>
                  </a:ext>
                </a:extLst>
              </a:tr>
              <a:tr h="21641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USO INDEBIDO DE LOS BIENES DE LA ENTIDAD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extLst>
                  <a:ext uri="{0D108BD9-81ED-4DB2-BD59-A6C34878D82A}">
                    <a16:rowId xmlns:a16="http://schemas.microsoft.com/office/drawing/2014/main" val="3115266903"/>
                  </a:ext>
                </a:extLst>
              </a:tr>
              <a:tr h="21641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ACOSO LABORAL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extLst>
                  <a:ext uri="{0D108BD9-81ED-4DB2-BD59-A6C34878D82A}">
                    <a16:rowId xmlns:a16="http://schemas.microsoft.com/office/drawing/2014/main" val="525210444"/>
                  </a:ext>
                </a:extLst>
              </a:tr>
              <a:tr h="21641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ACOSO SEXUAL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0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6" marR="5736" marT="5736" marB="0" anchor="b"/>
                </a:tc>
                <a:extLst>
                  <a:ext uri="{0D108BD9-81ED-4DB2-BD59-A6C34878D82A}">
                    <a16:rowId xmlns:a16="http://schemas.microsoft.com/office/drawing/2014/main" val="3659809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NOVIEMBRE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NOV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IEMBRE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805338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5547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17902"/>
              </p:ext>
            </p:extLst>
          </p:nvPr>
        </p:nvGraphicFramePr>
        <p:xfrm>
          <a:off x="3699161" y="1805338"/>
          <a:ext cx="7815505" cy="1323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2734">
                  <a:extLst>
                    <a:ext uri="{9D8B030D-6E8A-4147-A177-3AD203B41FA5}">
                      <a16:colId xmlns:a16="http://schemas.microsoft.com/office/drawing/2014/main" val="760933609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2714373191"/>
                    </a:ext>
                  </a:extLst>
                </a:gridCol>
                <a:gridCol w="898358">
                  <a:extLst>
                    <a:ext uri="{9D8B030D-6E8A-4147-A177-3AD203B41FA5}">
                      <a16:colId xmlns:a16="http://schemas.microsoft.com/office/drawing/2014/main" val="2789468842"/>
                    </a:ext>
                  </a:extLst>
                </a:gridCol>
                <a:gridCol w="877015">
                  <a:extLst>
                    <a:ext uri="{9D8B030D-6E8A-4147-A177-3AD203B41FA5}">
                      <a16:colId xmlns:a16="http://schemas.microsoft.com/office/drawing/2014/main" val="1940669103"/>
                    </a:ext>
                  </a:extLst>
                </a:gridCol>
                <a:gridCol w="579251">
                  <a:extLst>
                    <a:ext uri="{9D8B030D-6E8A-4147-A177-3AD203B41FA5}">
                      <a16:colId xmlns:a16="http://schemas.microsoft.com/office/drawing/2014/main" val="3734278559"/>
                    </a:ext>
                  </a:extLst>
                </a:gridCol>
              </a:tblGrid>
              <a:tr h="22273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DEPENDENCIA NIVEL CENTRAL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OCTUBRE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NOVIEMBRE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DICIEMBRE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945964571"/>
                  </a:ext>
                </a:extLst>
              </a:tr>
              <a:tr h="222734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DIRECCIÓN DE ASUNTOS JURÍDICOS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387394182"/>
                  </a:ext>
                </a:extLst>
              </a:tr>
              <a:tr h="43250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DIRECCIÓN DE ATENCIÓN AL USUARIO INTERVENCIÓN TEMPRANA Y ASIGNACIONES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1713190477"/>
                  </a:ext>
                </a:extLst>
              </a:tr>
              <a:tr h="222734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DELEGADA PARA LA SEGURIDAD CIUDADANA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2994546640"/>
                  </a:ext>
                </a:extLst>
              </a:tr>
              <a:tr h="222734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DIRECCIÓN ESPECIALIZADA DE EXTINCIÓN DEL DERECHO DEL DOMINIO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 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12161616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99588"/>
              </p:ext>
            </p:extLst>
          </p:nvPr>
        </p:nvGraphicFramePr>
        <p:xfrm>
          <a:off x="3699161" y="3955472"/>
          <a:ext cx="6235699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159">
                  <a:extLst>
                    <a:ext uri="{9D8B030D-6E8A-4147-A177-3AD203B41FA5}">
                      <a16:colId xmlns:a16="http://schemas.microsoft.com/office/drawing/2014/main" val="674259112"/>
                    </a:ext>
                  </a:extLst>
                </a:gridCol>
                <a:gridCol w="1373964">
                  <a:extLst>
                    <a:ext uri="{9D8B030D-6E8A-4147-A177-3AD203B41FA5}">
                      <a16:colId xmlns:a16="http://schemas.microsoft.com/office/drawing/2014/main" val="3927533679"/>
                    </a:ext>
                  </a:extLst>
                </a:gridCol>
                <a:gridCol w="912882">
                  <a:extLst>
                    <a:ext uri="{9D8B030D-6E8A-4147-A177-3AD203B41FA5}">
                      <a16:colId xmlns:a16="http://schemas.microsoft.com/office/drawing/2014/main" val="2489262777"/>
                    </a:ext>
                  </a:extLst>
                </a:gridCol>
                <a:gridCol w="837347">
                  <a:extLst>
                    <a:ext uri="{9D8B030D-6E8A-4147-A177-3AD203B41FA5}">
                      <a16:colId xmlns:a16="http://schemas.microsoft.com/office/drawing/2014/main" val="2149738525"/>
                    </a:ext>
                  </a:extLst>
                </a:gridCol>
                <a:gridCol w="837347">
                  <a:extLst>
                    <a:ext uri="{9D8B030D-6E8A-4147-A177-3AD203B41FA5}">
                      <a16:colId xmlns:a16="http://schemas.microsoft.com/office/drawing/2014/main" val="21624017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OCTUBRE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NOVIEMBRE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DICIEMBRE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57604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BOGOTÁ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5050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CUNDINAMARCA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0172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ATLÁNTICO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9774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CALI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64532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TOLIMA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65659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MEDELLÍN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46872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BOLÍVAR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64729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MAGDALENA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09288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CÉSAR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22402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NARIÑO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4541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NOVIEMBRE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35729" y="5626552"/>
            <a:ext cx="7536871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reclamos fueron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“Falta de respuesta a solicitudes”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207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“Inactividad procesal”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“Largos tiempos de espera antes de la atención 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16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“Otras categorías”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09320"/>
              </p:ext>
            </p:extLst>
          </p:nvPr>
        </p:nvGraphicFramePr>
        <p:xfrm>
          <a:off x="1835727" y="1897272"/>
          <a:ext cx="9489998" cy="2434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3831">
                  <a:extLst>
                    <a:ext uri="{9D8B030D-6E8A-4147-A177-3AD203B41FA5}">
                      <a16:colId xmlns:a16="http://schemas.microsoft.com/office/drawing/2014/main" val="1709899297"/>
                    </a:ext>
                  </a:extLst>
                </a:gridCol>
                <a:gridCol w="1331495">
                  <a:extLst>
                    <a:ext uri="{9D8B030D-6E8A-4147-A177-3AD203B41FA5}">
                      <a16:colId xmlns:a16="http://schemas.microsoft.com/office/drawing/2014/main" val="3991409352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18101978"/>
                    </a:ext>
                  </a:extLst>
                </a:gridCol>
                <a:gridCol w="1041461">
                  <a:extLst>
                    <a:ext uri="{9D8B030D-6E8A-4147-A177-3AD203B41FA5}">
                      <a16:colId xmlns:a16="http://schemas.microsoft.com/office/drawing/2014/main" val="2152585691"/>
                    </a:ext>
                  </a:extLst>
                </a:gridCol>
                <a:gridCol w="1060053">
                  <a:extLst>
                    <a:ext uri="{9D8B030D-6E8A-4147-A177-3AD203B41FA5}">
                      <a16:colId xmlns:a16="http://schemas.microsoft.com/office/drawing/2014/main" val="334586418"/>
                    </a:ext>
                  </a:extLst>
                </a:gridCol>
              </a:tblGrid>
              <a:tr h="27045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OCTUBRE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NOVIEMBRE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DICIEMBRE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 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1105705"/>
                  </a:ext>
                </a:extLst>
              </a:tr>
              <a:tr h="2704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u="none" strike="noStrike" dirty="0">
                          <a:effectLst/>
                        </a:rPr>
                        <a:t>FALTA DE RESPUESTA A LAS SOLICITUDES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119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88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 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207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312127"/>
                  </a:ext>
                </a:extLst>
              </a:tr>
              <a:tr h="2704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u="none" strike="noStrike" dirty="0">
                          <a:effectLst/>
                        </a:rPr>
                        <a:t>INACTIVIDAD PROCESAL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51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44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 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95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8900039"/>
                  </a:ext>
                </a:extLst>
              </a:tr>
              <a:tr h="2704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u="none" strike="noStrike" dirty="0">
                          <a:effectLst/>
                        </a:rPr>
                        <a:t>LARGOS TIEMPOS DE ESPERA ANTES DE LA ATENCIÓN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>
                          <a:effectLst/>
                        </a:rPr>
                        <a:t>9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7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 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16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1224032"/>
                  </a:ext>
                </a:extLst>
              </a:tr>
              <a:tr h="2704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u="none" strike="noStrike">
                          <a:effectLst/>
                        </a:rPr>
                        <a:t>OTRAS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>
                          <a:effectLst/>
                        </a:rPr>
                        <a:t>8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7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 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15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8967634"/>
                  </a:ext>
                </a:extLst>
              </a:tr>
              <a:tr h="2704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u="none" strike="noStrike">
                          <a:effectLst/>
                        </a:rPr>
                        <a:t>RESPUESTAS INOPORTUNAS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>
                          <a:effectLst/>
                        </a:rPr>
                        <a:t>3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>
                          <a:effectLst/>
                        </a:rPr>
                        <a:t>4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 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7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571377"/>
                  </a:ext>
                </a:extLst>
              </a:tr>
              <a:tr h="2704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u="none" strike="noStrike">
                          <a:effectLst/>
                        </a:rPr>
                        <a:t>SUSPENSIÓN DE LA ATENCIÓN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>
                          <a:effectLst/>
                        </a:rPr>
                        <a:t>1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 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8363058"/>
                  </a:ext>
                </a:extLst>
              </a:tr>
              <a:tr h="2704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u="none" strike="noStrike">
                          <a:effectLst/>
                        </a:rPr>
                        <a:t>FALTA DE PERSONAL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2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>
                          <a:effectLst/>
                        </a:rPr>
                        <a:t>1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>
                          <a:effectLst/>
                        </a:rPr>
                        <a:t> 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3521614"/>
                  </a:ext>
                </a:extLst>
              </a:tr>
              <a:tr h="2704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u="none" strike="noStrike">
                          <a:effectLst/>
                        </a:rPr>
                        <a:t>MALA ATENCIÓN 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1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>
                          <a:effectLst/>
                        </a:rPr>
                        <a:t> 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>
                          <a:effectLst/>
                        </a:rPr>
                        <a:t>1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056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NOVIEMBRE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NOV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IEMBRE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24759" y="5513438"/>
            <a:ext cx="7425747" cy="116954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más frecuentes  de sugerencias 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fueron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“Mejoras de infraestructura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“Incrementar la cantidad de personal para la atención”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Atención preferencial por condición especial (embarazo, discapacidad, etc.)”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802138"/>
              </p:ext>
            </p:extLst>
          </p:nvPr>
        </p:nvGraphicFramePr>
        <p:xfrm>
          <a:off x="1824759" y="2368624"/>
          <a:ext cx="9529040" cy="1524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20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CAUSAS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OCTUBRE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NOVIEMBRE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DICIEMBRE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TOTAL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OTRAS</a:t>
                      </a:r>
                      <a:r>
                        <a:rPr lang="es-CO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CATEGORÍAS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</a:rPr>
                        <a:t>MEJORAS DE INFRAESTRUCTURA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INCREMENTAR LA CANTIDAD DE  PERSONAL PARA LA ATENCIÓN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ATENCIÓN PREFERENCIAL POR CONDICIÓN ESPECIAL (EMBARAZO, DISCAPACIDAD, ETC)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NOVIEMBRE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RESPUESTA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NOVIEMBRE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7" y="5447811"/>
            <a:ext cx="7869092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periodo reportado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peticiones, quejas, reclamos y sugerencias fueron atendidas en promedio en  un término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máximo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días y un término mínimo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día, cumpliendo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esta manera con los tiempos promedio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15642"/>
              </p:ext>
            </p:extLst>
          </p:nvPr>
        </p:nvGraphicFramePr>
        <p:xfrm>
          <a:off x="1327150" y="2476500"/>
          <a:ext cx="9537700" cy="2228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393">
                  <a:extLst>
                    <a:ext uri="{9D8B030D-6E8A-4147-A177-3AD203B41FA5}">
                      <a16:colId xmlns:a16="http://schemas.microsoft.com/office/drawing/2014/main" val="3254361665"/>
                    </a:ext>
                  </a:extLst>
                </a:gridCol>
                <a:gridCol w="2571562">
                  <a:extLst>
                    <a:ext uri="{9D8B030D-6E8A-4147-A177-3AD203B41FA5}">
                      <a16:colId xmlns:a16="http://schemas.microsoft.com/office/drawing/2014/main" val="3302434688"/>
                    </a:ext>
                  </a:extLst>
                </a:gridCol>
                <a:gridCol w="2839453">
                  <a:extLst>
                    <a:ext uri="{9D8B030D-6E8A-4147-A177-3AD203B41FA5}">
                      <a16:colId xmlns:a16="http://schemas.microsoft.com/office/drawing/2014/main" val="310963880"/>
                    </a:ext>
                  </a:extLst>
                </a:gridCol>
                <a:gridCol w="2651292">
                  <a:extLst>
                    <a:ext uri="{9D8B030D-6E8A-4147-A177-3AD203B41FA5}">
                      <a16:colId xmlns:a16="http://schemas.microsoft.com/office/drawing/2014/main" val="24561467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u="none" strike="noStrike" dirty="0">
                          <a:effectLst/>
                        </a:rPr>
                        <a:t>TIPO PQRS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u="none" strike="noStrike" dirty="0">
                          <a:effectLst/>
                        </a:rPr>
                        <a:t>TÉRMINO VENCIMIENTO (DIAS)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u="none" strike="noStrike" dirty="0">
                          <a:effectLst/>
                        </a:rPr>
                        <a:t>RESPONDIDAS EN TÉRMINOS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u="none" strike="noStrike" dirty="0">
                          <a:effectLst/>
                        </a:rPr>
                        <a:t>PROMEDIO RESPUESTA (DÍAS)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76923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u="none" strike="noStrike">
                          <a:effectLst/>
                        </a:rPr>
                        <a:t>Queja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 dirty="0">
                          <a:effectLst/>
                        </a:rPr>
                        <a:t>15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>
                          <a:effectLst/>
                        </a:rPr>
                        <a:t>234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>
                          <a:effectLst/>
                        </a:rPr>
                        <a:t>2.3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33417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u="none" strike="noStrike">
                          <a:effectLst/>
                        </a:rPr>
                        <a:t>Reclamo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 dirty="0">
                          <a:effectLst/>
                        </a:rPr>
                        <a:t>15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 dirty="0">
                          <a:effectLst/>
                        </a:rPr>
                        <a:t>186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>
                          <a:effectLst/>
                        </a:rPr>
                        <a:t>1.5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1337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u="none" strike="noStrike">
                          <a:effectLst/>
                        </a:rPr>
                        <a:t>Sugerencia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>
                          <a:effectLst/>
                        </a:rPr>
                        <a:t>15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 dirty="0">
                          <a:effectLst/>
                        </a:rPr>
                        <a:t>8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>
                          <a:effectLst/>
                        </a:rPr>
                        <a:t>1.0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5282556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419" sz="1400" u="none" strike="noStrike">
                          <a:effectLst/>
                        </a:rPr>
                        <a:t>Petición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>
                          <a:effectLst/>
                        </a:rPr>
                        <a:t>5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 dirty="0">
                          <a:effectLst/>
                        </a:rPr>
                        <a:t>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>
                          <a:effectLst/>
                        </a:rPr>
                        <a:t>0.0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41984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>
                          <a:effectLst/>
                        </a:rPr>
                        <a:t>10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 dirty="0">
                          <a:effectLst/>
                        </a:rPr>
                        <a:t>2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>
                          <a:effectLst/>
                        </a:rPr>
                        <a:t>1.0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165310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>
                          <a:effectLst/>
                        </a:rPr>
                        <a:t>15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 dirty="0">
                          <a:effectLst/>
                        </a:rPr>
                        <a:t>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 dirty="0">
                          <a:effectLst/>
                        </a:rPr>
                        <a:t>0.0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4805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>
                          <a:effectLst/>
                        </a:rPr>
                        <a:t>20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>
                          <a:effectLst/>
                        </a:rPr>
                        <a:t>12,208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 dirty="0">
                          <a:effectLst/>
                        </a:rPr>
                        <a:t>7.0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792602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>
                          <a:effectLst/>
                        </a:rPr>
                        <a:t>30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>
                          <a:effectLst/>
                        </a:rPr>
                        <a:t>5,264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 dirty="0">
                          <a:effectLst/>
                        </a:rPr>
                        <a:t>3.0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88783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>
                          <a:effectLst/>
                        </a:rPr>
                        <a:t>35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>
                          <a:effectLst/>
                        </a:rPr>
                        <a:t>16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u="none" strike="noStrike" dirty="0">
                          <a:effectLst/>
                        </a:rPr>
                        <a:t>1.0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0850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NOVIEMBRE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PÚBLICA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NOVIEMBRE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204364" y="2873518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conformidad a  lo establecido en la Ley 1712 de 2014, en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periodo reportado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negó el acceso a la información por tener carácter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clasificado o reservado a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un  total de </a:t>
            </a:r>
            <a:r>
              <a:rPr lang="es-CO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551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692446"/>
              </p:ext>
            </p:extLst>
          </p:nvPr>
        </p:nvGraphicFramePr>
        <p:xfrm>
          <a:off x="1288763" y="1966320"/>
          <a:ext cx="5698303" cy="1083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1859">
                  <a:extLst>
                    <a:ext uri="{9D8B030D-6E8A-4147-A177-3AD203B41FA5}">
                      <a16:colId xmlns:a16="http://schemas.microsoft.com/office/drawing/2014/main" val="333519422"/>
                    </a:ext>
                  </a:extLst>
                </a:gridCol>
                <a:gridCol w="817227">
                  <a:extLst>
                    <a:ext uri="{9D8B030D-6E8A-4147-A177-3AD203B41FA5}">
                      <a16:colId xmlns:a16="http://schemas.microsoft.com/office/drawing/2014/main" val="1056270709"/>
                    </a:ext>
                  </a:extLst>
                </a:gridCol>
                <a:gridCol w="984008">
                  <a:extLst>
                    <a:ext uri="{9D8B030D-6E8A-4147-A177-3AD203B41FA5}">
                      <a16:colId xmlns:a16="http://schemas.microsoft.com/office/drawing/2014/main" val="1239185965"/>
                    </a:ext>
                  </a:extLst>
                </a:gridCol>
                <a:gridCol w="1034043">
                  <a:extLst>
                    <a:ext uri="{9D8B030D-6E8A-4147-A177-3AD203B41FA5}">
                      <a16:colId xmlns:a16="http://schemas.microsoft.com/office/drawing/2014/main" val="1603439397"/>
                    </a:ext>
                  </a:extLst>
                </a:gridCol>
                <a:gridCol w="1701166">
                  <a:extLst>
                    <a:ext uri="{9D8B030D-6E8A-4147-A177-3AD203B41FA5}">
                      <a16:colId xmlns:a16="http://schemas.microsoft.com/office/drawing/2014/main" val="1099254213"/>
                    </a:ext>
                  </a:extLst>
                </a:gridCol>
              </a:tblGrid>
              <a:tr h="27080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CANTIDAD DE SOLICITUDES A LAS QUE SE LE NEGO LA INFORMACION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888346"/>
                  </a:ext>
                </a:extLst>
              </a:tr>
              <a:tr h="270806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ORIGEN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u="none" strike="noStrike">
                          <a:effectLst/>
                        </a:rPr>
                        <a:t>OCTUBRE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u="none" strike="noStrike">
                          <a:effectLst/>
                        </a:rPr>
                        <a:t>NOVIEMBRE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u="none" strike="noStrike">
                          <a:effectLst/>
                        </a:rPr>
                        <a:t>DICIEMBRE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u="none" strike="noStrike">
                          <a:effectLst/>
                        </a:rPr>
                        <a:t>TOTAL IV TRIM 2020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2562919"/>
                  </a:ext>
                </a:extLst>
              </a:tr>
              <a:tr h="270806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NIVEL CENTRAL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396743"/>
                  </a:ext>
                </a:extLst>
              </a:tr>
              <a:tr h="270806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SECCIONAL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174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340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924786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2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096261"/>
              </p:ext>
            </p:extLst>
          </p:nvPr>
        </p:nvGraphicFramePr>
        <p:xfrm>
          <a:off x="1265429" y="3286375"/>
          <a:ext cx="5721637" cy="3387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NOVIEMBRE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NOVIEMBRE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ENTIDADES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NOVIEMBRE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793418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Respecto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las solicitudes sobre las cuales la Fiscalía General de la Nación no tiene competencia,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periodo reportado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realizó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Instituciones de </a:t>
            </a:r>
            <a:r>
              <a:rPr lang="es-CO" sz="17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173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7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900561"/>
              </p:ext>
            </p:extLst>
          </p:nvPr>
        </p:nvGraphicFramePr>
        <p:xfrm>
          <a:off x="1288761" y="1786030"/>
          <a:ext cx="5783552" cy="155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868">
                  <a:extLst>
                    <a:ext uri="{9D8B030D-6E8A-4147-A177-3AD203B41FA5}">
                      <a16:colId xmlns:a16="http://schemas.microsoft.com/office/drawing/2014/main" val="3115241800"/>
                    </a:ext>
                  </a:extLst>
                </a:gridCol>
                <a:gridCol w="1009671">
                  <a:extLst>
                    <a:ext uri="{9D8B030D-6E8A-4147-A177-3AD203B41FA5}">
                      <a16:colId xmlns:a16="http://schemas.microsoft.com/office/drawing/2014/main" val="503638763"/>
                    </a:ext>
                  </a:extLst>
                </a:gridCol>
                <a:gridCol w="1009671">
                  <a:extLst>
                    <a:ext uri="{9D8B030D-6E8A-4147-A177-3AD203B41FA5}">
                      <a16:colId xmlns:a16="http://schemas.microsoft.com/office/drawing/2014/main" val="1908898368"/>
                    </a:ext>
                  </a:extLst>
                </a:gridCol>
                <a:gridCol w="1009671">
                  <a:extLst>
                    <a:ext uri="{9D8B030D-6E8A-4147-A177-3AD203B41FA5}">
                      <a16:colId xmlns:a16="http://schemas.microsoft.com/office/drawing/2014/main" val="4221117334"/>
                    </a:ext>
                  </a:extLst>
                </a:gridCol>
                <a:gridCol w="1009671">
                  <a:extLst>
                    <a:ext uri="{9D8B030D-6E8A-4147-A177-3AD203B41FA5}">
                      <a16:colId xmlns:a16="http://schemas.microsoft.com/office/drawing/2014/main" val="1195842502"/>
                    </a:ext>
                  </a:extLst>
                </a:gridCol>
              </a:tblGrid>
              <a:tr h="39830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TRASLADADAS A OTRAS ENTIDADES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965760"/>
                  </a:ext>
                </a:extLst>
              </a:tr>
              <a:tr h="39830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DEPENDENCIAS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OCTUBRE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NOVIEMBRE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DICIEMBRE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984019"/>
                  </a:ext>
                </a:extLst>
              </a:tr>
              <a:tr h="3802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NIVEL CENTRAL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33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379223"/>
                  </a:ext>
                </a:extLst>
              </a:tr>
              <a:tr h="3802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DIRECCIONES SECCIONALES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63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60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123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9562389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2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660799"/>
              </p:ext>
            </p:extLst>
          </p:nvPr>
        </p:nvGraphicFramePr>
        <p:xfrm>
          <a:off x="1288761" y="3532081"/>
          <a:ext cx="5783552" cy="3125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NOVIEMBRE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NOVIEMBRE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continuó con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asesoría y orientación a las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y seccional sobre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los lineamientos para el tramite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 en cuanto: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informes mensuales de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Tratamiento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situaciones especiales en la gestión de PQRS contempladas en la Ley,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peticiones reiterativas, incompletas, oscuras o irrespetuosas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Atención de capacitaciones sobre PQRS solicitadas por las dependencias del nivel central y seccional.</a:t>
            </a:r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MEJORA 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NOVIEMBRE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2954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Aplicabilidad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Ley de Protección de Datos Personales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Finalmente es importante resaltar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 se dio continuidad a las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jornadas de descongestión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para poner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al día el canal virtual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PQRS a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cargo de la Subdirección de Gestión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Documental, dando como resultado un sistema que actualmente se encuentra al día.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37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NOVIEMBRE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12153" y="1629126"/>
            <a:ext cx="10297775" cy="440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2F3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INTRODUCCIÓN</a:t>
            </a:r>
          </a:p>
          <a:p>
            <a:pPr algn="just"/>
            <a:endParaRPr lang="es-CO" sz="2800" b="1" dirty="0">
              <a:solidFill>
                <a:srgbClr val="2F3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Fiscalía General</a:t>
            </a:r>
            <a:r>
              <a:rPr lang="es-CO" sz="2800" dirty="0"/>
              <a:t>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Nación, presenta el informe consolidado de las Peticiones, Quejas, Reclamos y Sugerencias, recibidas y atendidas a través de los diferentes canales de recepción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por parte de las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ependencias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del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Nivel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entral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las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eccionales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,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cuáles corresponden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período comprendido entre el 01 de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30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noviembre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	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NOVIEMBRE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6656" y="593970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del 01 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30 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noviembre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2020,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30.720</a:t>
            </a:r>
            <a:r>
              <a:rPr lang="es-ES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ES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PQRS.</a:t>
            </a:r>
            <a:endParaRPr lang="es-ES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166614"/>
              </p:ext>
            </p:extLst>
          </p:nvPr>
        </p:nvGraphicFramePr>
        <p:xfrm>
          <a:off x="1535432" y="1224040"/>
          <a:ext cx="10051218" cy="465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NOVIEMBRE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PETICIÓN OCTUBRE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NOVIEMBRE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32319"/>
              </p:ext>
            </p:extLst>
          </p:nvPr>
        </p:nvGraphicFramePr>
        <p:xfrm>
          <a:off x="3398741" y="4250209"/>
          <a:ext cx="63246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192">
                  <a:extLst>
                    <a:ext uri="{9D8B030D-6E8A-4147-A177-3AD203B41FA5}">
                      <a16:colId xmlns:a16="http://schemas.microsoft.com/office/drawing/2014/main" val="133140896"/>
                    </a:ext>
                  </a:extLst>
                </a:gridCol>
                <a:gridCol w="1497097">
                  <a:extLst>
                    <a:ext uri="{9D8B030D-6E8A-4147-A177-3AD203B41FA5}">
                      <a16:colId xmlns:a16="http://schemas.microsoft.com/office/drawing/2014/main" val="759304662"/>
                    </a:ext>
                  </a:extLst>
                </a:gridCol>
                <a:gridCol w="789782">
                  <a:extLst>
                    <a:ext uri="{9D8B030D-6E8A-4147-A177-3AD203B41FA5}">
                      <a16:colId xmlns:a16="http://schemas.microsoft.com/office/drawing/2014/main" val="299914972"/>
                    </a:ext>
                  </a:extLst>
                </a:gridCol>
                <a:gridCol w="837359">
                  <a:extLst>
                    <a:ext uri="{9D8B030D-6E8A-4147-A177-3AD203B41FA5}">
                      <a16:colId xmlns:a16="http://schemas.microsoft.com/office/drawing/2014/main" val="3230839226"/>
                    </a:ext>
                  </a:extLst>
                </a:gridCol>
                <a:gridCol w="926170">
                  <a:extLst>
                    <a:ext uri="{9D8B030D-6E8A-4147-A177-3AD203B41FA5}">
                      <a16:colId xmlns:a16="http://schemas.microsoft.com/office/drawing/2014/main" val="34052736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419" sz="1100" b="1" u="none" strike="noStrike" dirty="0">
                          <a:effectLst/>
                        </a:rPr>
                        <a:t>SECCIONAL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OCTUBRE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NOVIEMBRE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DICIEMBRE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TOTAL TRIM IV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84311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BOGOTÁ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2,826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2,880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5,706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6762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MEDELLÍN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1,642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1,463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3,105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5524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ANTIOQUIA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878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729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1,607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7844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SANTANDER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604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723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1,327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16679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CALI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653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558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1,211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97483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CUNDINAMARCA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543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494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1,037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564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TOLIMA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499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458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957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0080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ATLÁNTICO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432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379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811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5321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BOLÍVAR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346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756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577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META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414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308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722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7602136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441417"/>
              </p:ext>
            </p:extLst>
          </p:nvPr>
        </p:nvGraphicFramePr>
        <p:xfrm>
          <a:off x="3464232" y="1596987"/>
          <a:ext cx="8461540" cy="2178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0168">
                  <a:extLst>
                    <a:ext uri="{9D8B030D-6E8A-4147-A177-3AD203B41FA5}">
                      <a16:colId xmlns:a16="http://schemas.microsoft.com/office/drawing/2014/main" val="3068739849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3927918804"/>
                    </a:ext>
                  </a:extLst>
                </a:gridCol>
                <a:gridCol w="930442">
                  <a:extLst>
                    <a:ext uri="{9D8B030D-6E8A-4147-A177-3AD203B41FA5}">
                      <a16:colId xmlns:a16="http://schemas.microsoft.com/office/drawing/2014/main" val="489082024"/>
                    </a:ext>
                  </a:extLst>
                </a:gridCol>
                <a:gridCol w="797930">
                  <a:extLst>
                    <a:ext uri="{9D8B030D-6E8A-4147-A177-3AD203B41FA5}">
                      <a16:colId xmlns:a16="http://schemas.microsoft.com/office/drawing/2014/main" val="2382930511"/>
                    </a:ext>
                  </a:extLst>
                </a:gridCol>
                <a:gridCol w="796726">
                  <a:extLst>
                    <a:ext uri="{9D8B030D-6E8A-4147-A177-3AD203B41FA5}">
                      <a16:colId xmlns:a16="http://schemas.microsoft.com/office/drawing/2014/main" val="2145485019"/>
                    </a:ext>
                  </a:extLst>
                </a:gridCol>
              </a:tblGrid>
              <a:tr h="183412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NIVEL CENTRAL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OCTUBRE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NOVIEMBRE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DICIEMBRE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TOTAL TRIM IV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ctr"/>
                </a:tc>
                <a:extLst>
                  <a:ext uri="{0D108BD9-81ED-4DB2-BD59-A6C34878D82A}">
                    <a16:rowId xmlns:a16="http://schemas.microsoft.com/office/drawing/2014/main" val="105564938"/>
                  </a:ext>
                </a:extLst>
              </a:tr>
              <a:tr h="18341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DELEGADA PARA LA SEGURIDAD CIUDADANA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925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747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1,672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62931923"/>
                  </a:ext>
                </a:extLst>
              </a:tr>
              <a:tr h="18341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ASUNTOS JURÍDICOS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542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1,254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362085579"/>
                  </a:ext>
                </a:extLst>
              </a:tr>
              <a:tr h="18341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ESPECIALIZADA CONTRA LAS VIOLACIONES A LOS DERECHOS HUMANOS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403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367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770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2073928687"/>
                  </a:ext>
                </a:extLst>
              </a:tr>
              <a:tr h="18341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JUSTICIA TRANSICIONAL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376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387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763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1493880046"/>
                  </a:ext>
                </a:extLst>
              </a:tr>
              <a:tr h="18341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ATENCIÓN AL USUARIO INTERVENCIÓN TEMPRANA Y ASIGNACIONES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170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467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637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3013014752"/>
                  </a:ext>
                </a:extLst>
              </a:tr>
              <a:tr h="18341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PROTECCIÓN Y ASISTENCIA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282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240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522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3219703184"/>
                  </a:ext>
                </a:extLst>
              </a:tr>
              <a:tr h="18341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ESPECIALIZADA DE EXTINCIÓN DEL DERECHO DEL DOMINIO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202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317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925730259"/>
                  </a:ext>
                </a:extLst>
              </a:tr>
              <a:tr h="18341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ESPECIALIZADA CONTRA EL LAVADO DE ACTIVOS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198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1496813086"/>
                  </a:ext>
                </a:extLst>
              </a:tr>
              <a:tr h="18341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SUBDIRECCIÓN DE TALENTO HUMANO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174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4292467062"/>
                  </a:ext>
                </a:extLst>
              </a:tr>
              <a:tr h="18341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ESPECIALIZADA CONTRA LAS ORGANIZACIONES CRIMINALES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161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1937649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NOVIEMBRE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94305" y="5655628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entidad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recibió un mayor volumen de peticiones por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“Solicitud de información” con un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61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“Solicitud de certificación”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“Copia de documentos” con el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“Prestación de un servicio”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78179"/>
              </p:ext>
            </p:extLst>
          </p:nvPr>
        </p:nvGraphicFramePr>
        <p:xfrm>
          <a:off x="1894305" y="1430171"/>
          <a:ext cx="9620362" cy="3655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0642">
                  <a:extLst>
                    <a:ext uri="{9D8B030D-6E8A-4147-A177-3AD203B41FA5}">
                      <a16:colId xmlns:a16="http://schemas.microsoft.com/office/drawing/2014/main" val="3887356698"/>
                    </a:ext>
                  </a:extLst>
                </a:gridCol>
                <a:gridCol w="1604211">
                  <a:extLst>
                    <a:ext uri="{9D8B030D-6E8A-4147-A177-3AD203B41FA5}">
                      <a16:colId xmlns:a16="http://schemas.microsoft.com/office/drawing/2014/main" val="3137839875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418656239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3881249252"/>
                    </a:ext>
                  </a:extLst>
                </a:gridCol>
                <a:gridCol w="1472309">
                  <a:extLst>
                    <a:ext uri="{9D8B030D-6E8A-4147-A177-3AD203B41FA5}">
                      <a16:colId xmlns:a16="http://schemas.microsoft.com/office/drawing/2014/main" val="1538260052"/>
                    </a:ext>
                  </a:extLst>
                </a:gridCol>
              </a:tblGrid>
              <a:tr h="3935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CAUSAS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OCTUBRE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NOVIEMBRE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DICIEMBRE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 TRIM IV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1180697"/>
                  </a:ext>
                </a:extLst>
              </a:tr>
              <a:tr h="21744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SOLICITUD DE INFORMACIÓN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9,611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9,006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18,617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6802422"/>
                  </a:ext>
                </a:extLst>
              </a:tr>
              <a:tr h="21744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SOLICITUD DE CERTIFICACIÓN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1,488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1,387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2,875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1101259"/>
                  </a:ext>
                </a:extLst>
              </a:tr>
              <a:tr h="21744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COPIA DE DOCUMENTOS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792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795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1,587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4446506"/>
                  </a:ext>
                </a:extLst>
              </a:tr>
              <a:tr h="21744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PRESTACIÓN DE UN SERVICIO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676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745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1,421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5206784"/>
                  </a:ext>
                </a:extLst>
              </a:tr>
              <a:tr h="21744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PETICIONES ENTRE AUTORIDADES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569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470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1,039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0742006"/>
                  </a:ext>
                </a:extLst>
              </a:tr>
              <a:tr h="21744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OTRAS SOLICITUDES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430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368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798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9920610"/>
                  </a:ext>
                </a:extLst>
              </a:tr>
              <a:tr h="21744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DENUNCIA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1,052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1,096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2,148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6579580"/>
                  </a:ext>
                </a:extLst>
              </a:tr>
              <a:tr h="21744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INTERVENCIÓN DE UNA ENTIDAD O FUNCIONARIO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379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288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667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2518672"/>
                  </a:ext>
                </a:extLst>
              </a:tr>
              <a:tr h="21744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RECONOCIMIENTO DE UN DERECHO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287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224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496987"/>
                  </a:ext>
                </a:extLst>
              </a:tr>
              <a:tr h="21744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CONSULTAS EN RELACIÓN CON LAS MATERIAS A SU CARGO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9102869"/>
                  </a:ext>
                </a:extLst>
              </a:tr>
              <a:tr h="21744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NTERPONER RECURSOS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4510264"/>
                  </a:ext>
                </a:extLst>
              </a:tr>
              <a:tr h="21744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RESOLUCIÓN SITUACIÓN JURÍDICA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351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196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547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3026952"/>
                  </a:ext>
                </a:extLst>
              </a:tr>
              <a:tr h="21744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SOLICITUD SUSPENCIÓN DE INVESTIGACIÓN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220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360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8806204"/>
                  </a:ext>
                </a:extLst>
              </a:tr>
              <a:tr h="21744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INFORMES A CONGRESISTAS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1557970"/>
                  </a:ext>
                </a:extLst>
              </a:tr>
              <a:tr h="21744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TOTAL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15,945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14,775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30,720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4438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NOVIEMBRE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NOVIEMBRE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606576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9811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339717"/>
              </p:ext>
            </p:extLst>
          </p:nvPr>
        </p:nvGraphicFramePr>
        <p:xfrm>
          <a:off x="3691468" y="1514543"/>
          <a:ext cx="7823198" cy="1949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258">
                  <a:extLst>
                    <a:ext uri="{9D8B030D-6E8A-4147-A177-3AD203B41FA5}">
                      <a16:colId xmlns:a16="http://schemas.microsoft.com/office/drawing/2014/main" val="1075647800"/>
                    </a:ext>
                  </a:extLst>
                </a:gridCol>
                <a:gridCol w="834190">
                  <a:extLst>
                    <a:ext uri="{9D8B030D-6E8A-4147-A177-3AD203B41FA5}">
                      <a16:colId xmlns:a16="http://schemas.microsoft.com/office/drawing/2014/main" val="2510411752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4144880571"/>
                    </a:ext>
                  </a:extLst>
                </a:gridCol>
                <a:gridCol w="641684">
                  <a:extLst>
                    <a:ext uri="{9D8B030D-6E8A-4147-A177-3AD203B41FA5}">
                      <a16:colId xmlns:a16="http://schemas.microsoft.com/office/drawing/2014/main" val="2173773631"/>
                    </a:ext>
                  </a:extLst>
                </a:gridCol>
                <a:gridCol w="718329">
                  <a:extLst>
                    <a:ext uri="{9D8B030D-6E8A-4147-A177-3AD203B41FA5}">
                      <a16:colId xmlns:a16="http://schemas.microsoft.com/office/drawing/2014/main" val="377538126"/>
                    </a:ext>
                  </a:extLst>
                </a:gridCol>
              </a:tblGrid>
              <a:tr h="177229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DEPENDENCIA NIVEL CENTRAL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OCTUBRE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NOVIEMBRE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DICIEMBRE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TOTAL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2814511227"/>
                  </a:ext>
                </a:extLst>
              </a:tr>
              <a:tr h="177229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DELEGADA PARA LA SEGURIDAD CIUDADANA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961588078"/>
                  </a:ext>
                </a:extLst>
              </a:tr>
              <a:tr h="177229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ESPECIALIZADA DE EXTINCIÓN DEL DERECHO DEL DOMINIO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1360283925"/>
                  </a:ext>
                </a:extLst>
              </a:tr>
              <a:tr h="177229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DE ASUNTOS JURÍDICOS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1044642521"/>
                  </a:ext>
                </a:extLst>
              </a:tr>
              <a:tr h="177229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DE CONTROL INTERNO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403716241"/>
                  </a:ext>
                </a:extLst>
              </a:tr>
              <a:tr h="177229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DE ATENCIÓN AL USUARIO INTERVENCIÓN TEMPRANA Y ASIGNACIONES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1681226456"/>
                  </a:ext>
                </a:extLst>
              </a:tr>
              <a:tr h="177229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ESPECIALIZADA CONTRA LAS VIOLACIONES A LOS DERECHOS HUMANOS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64714245"/>
                  </a:ext>
                </a:extLst>
              </a:tr>
              <a:tr h="177229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DESPACHO DEL VICEFISCAL GENERAL DE LA NACIÓN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860755164"/>
                  </a:ext>
                </a:extLst>
              </a:tr>
              <a:tr h="177229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DE PROTECCIÓN Y ASISTENCIA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2971348891"/>
                  </a:ext>
                </a:extLst>
              </a:tr>
              <a:tr h="177229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ESPECIALIZADA CONTRA LA CORRUPCIÓN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1829576845"/>
                  </a:ext>
                </a:extLst>
              </a:tr>
              <a:tr h="177229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ESPECIALIZADA CONTRA LAS ORGANIZACIONES CRIMINALES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1414001483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76060"/>
              </p:ext>
            </p:extLst>
          </p:nvPr>
        </p:nvGraphicFramePr>
        <p:xfrm>
          <a:off x="3691468" y="3998112"/>
          <a:ext cx="6235699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3290">
                  <a:extLst>
                    <a:ext uri="{9D8B030D-6E8A-4147-A177-3AD203B41FA5}">
                      <a16:colId xmlns:a16="http://schemas.microsoft.com/office/drawing/2014/main" val="319569858"/>
                    </a:ext>
                  </a:extLst>
                </a:gridCol>
                <a:gridCol w="1077944">
                  <a:extLst>
                    <a:ext uri="{9D8B030D-6E8A-4147-A177-3AD203B41FA5}">
                      <a16:colId xmlns:a16="http://schemas.microsoft.com/office/drawing/2014/main" val="1864426198"/>
                    </a:ext>
                  </a:extLst>
                </a:gridCol>
                <a:gridCol w="789771">
                  <a:extLst>
                    <a:ext uri="{9D8B030D-6E8A-4147-A177-3AD203B41FA5}">
                      <a16:colId xmlns:a16="http://schemas.microsoft.com/office/drawing/2014/main" val="4134842190"/>
                    </a:ext>
                  </a:extLst>
                </a:gridCol>
                <a:gridCol w="837347">
                  <a:extLst>
                    <a:ext uri="{9D8B030D-6E8A-4147-A177-3AD203B41FA5}">
                      <a16:colId xmlns:a16="http://schemas.microsoft.com/office/drawing/2014/main" val="2712747482"/>
                    </a:ext>
                  </a:extLst>
                </a:gridCol>
                <a:gridCol w="837347">
                  <a:extLst>
                    <a:ext uri="{9D8B030D-6E8A-4147-A177-3AD203B41FA5}">
                      <a16:colId xmlns:a16="http://schemas.microsoft.com/office/drawing/2014/main" val="30039129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OCTUBRE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NOVIEMBRE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DICIEMBRE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7329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BOGOTÁ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1492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CALI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7005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CUNDINAMARCA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2749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HUILA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4125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ATLÁNTICO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1290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MEDELLÍN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9355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BOLÍVAR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4599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CÉSAR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5220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ANTIOQUIA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148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TOLIMA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6976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1583</Words>
  <Application>Microsoft Office PowerPoint</Application>
  <PresentationFormat>Panorámica</PresentationFormat>
  <Paragraphs>674</Paragraphs>
  <Slides>25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Jairo</cp:lastModifiedBy>
  <cp:revision>250</cp:revision>
  <dcterms:created xsi:type="dcterms:W3CDTF">2020-02-19T16:39:42Z</dcterms:created>
  <dcterms:modified xsi:type="dcterms:W3CDTF">2020-12-17T17:46:48Z</dcterms:modified>
</cp:coreProperties>
</file>