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56" r:id="rId3"/>
    <p:sldId id="264" r:id="rId4"/>
    <p:sldId id="314" r:id="rId5"/>
    <p:sldId id="315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259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NAS1\sub_gestion_documental\SEGUIMIENTO%20PQRS\ARCHIVO%20DE%20TRABAJO%20CONSOLIDADO%20TRIMESTRE%20IV%202019%20-%20I%20-%20II%20-%20III%202020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NAS1\sub_gestion_documental\SEGUIMIENTO%20PQRS\ARCHIVO%20DE%20TRABAJO%20CONSOLIDADO%20TRIMESTRE%20IV%202019%20-%20I%20-%20II%20-%20III%202020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NAS1\sub_gestion_documental\SEGUIMIENTO%20PQRS\ARCHIVO%20DE%20TRABAJO%20CONSOLIDADO%20TRIMESTRE%20IV%202019%20-%20I%20-%20II%20-%20III%202020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</a:t>
            </a:r>
            <a:r>
              <a:rPr lang="es-CO" baseline="0"/>
              <a:t> RECIBIDAS  TRIM II  VS  TRIM III 2020 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CAUSAS'!$B$23:$I$23</c15:sqref>
                  </c15:fullRef>
                </c:ext>
              </c:extLst>
              <c:f>('PET X CAUSAS'!$B$23:$D$23,'PET X CAUSAS'!$F$23:$H$23)</c:f>
              <c:numCache>
                <c:formatCode>#,##0</c:formatCode>
                <c:ptCount val="6"/>
                <c:pt idx="0">
                  <c:v>2236</c:v>
                </c:pt>
                <c:pt idx="1">
                  <c:v>3258</c:v>
                </c:pt>
                <c:pt idx="2">
                  <c:v>4898</c:v>
                </c:pt>
                <c:pt idx="3">
                  <c:v>6612</c:v>
                </c:pt>
                <c:pt idx="4">
                  <c:v>6567</c:v>
                </c:pt>
                <c:pt idx="5">
                  <c:v>7453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71-4BB8-88AA-8E0E229203A8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CAUSAS'!$B$24:$I$24</c15:sqref>
                  </c15:fullRef>
                </c:ext>
              </c:extLst>
              <c:f>('PET X CAUSAS'!$B$24:$D$24,'PET X CAUSAS'!$F$24:$H$24)</c:f>
              <c:numCache>
                <c:formatCode>#,##0</c:formatCode>
                <c:ptCount val="6"/>
                <c:pt idx="0">
                  <c:v>196</c:v>
                </c:pt>
                <c:pt idx="1">
                  <c:v>381</c:v>
                </c:pt>
                <c:pt idx="2">
                  <c:v>875</c:v>
                </c:pt>
                <c:pt idx="3">
                  <c:v>857</c:v>
                </c:pt>
                <c:pt idx="4">
                  <c:v>875</c:v>
                </c:pt>
                <c:pt idx="5">
                  <c:v>1194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71-4BB8-88AA-8E0E229203A8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CAUSAS'!$B$25:$I$25</c15:sqref>
                  </c15:fullRef>
                </c:ext>
              </c:extLst>
              <c:f>('PET X CAUSAS'!$B$25:$D$25,'PET X CAUSAS'!$F$25:$H$25)</c:f>
              <c:numCache>
                <c:formatCode>#,##0</c:formatCode>
                <c:ptCount val="6"/>
                <c:pt idx="0">
                  <c:v>181</c:v>
                </c:pt>
                <c:pt idx="1">
                  <c:v>301</c:v>
                </c:pt>
                <c:pt idx="2">
                  <c:v>351</c:v>
                </c:pt>
                <c:pt idx="3">
                  <c:v>587</c:v>
                </c:pt>
                <c:pt idx="4">
                  <c:v>491</c:v>
                </c:pt>
                <c:pt idx="5">
                  <c:v>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71-4BB8-88AA-8E0E229203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881716480"/>
        <c:axId val="-881715936"/>
        <c:axId val="0"/>
      </c:bar3DChart>
      <c:catAx>
        <c:axId val="-8817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1715936"/>
        <c:crosses val="autoZero"/>
        <c:auto val="1"/>
        <c:lblAlgn val="ctr"/>
        <c:lblOffset val="100"/>
        <c:noMultiLvlLbl val="0"/>
      </c:catAx>
      <c:valAx>
        <c:axId val="-88171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17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SOLICITUDES A LAS QUE SE LE NEGO </a:t>
            </a:r>
            <a:r>
              <a:rPr lang="es-CO" dirty="0" smtClean="0"/>
              <a:t>ACCESO A LA INFORMACION II Y III TRIMESTRE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  <c:extLst xmlns:c16r2="http://schemas.microsoft.com/office/drawing/2015/06/chart"/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5</c:v>
                </c:pt>
                <c:pt idx="1">
                  <c:v>25</c:v>
                </c:pt>
                <c:pt idx="2">
                  <c:v>62</c:v>
                </c:pt>
                <c:pt idx="3">
                  <c:v>91</c:v>
                </c:pt>
                <c:pt idx="4">
                  <c:v>107</c:v>
                </c:pt>
                <c:pt idx="5">
                  <c:v>110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A9-4E80-8EB0-9B2C0858BF81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  <c:extLst xmlns:c16r2="http://schemas.microsoft.com/office/drawing/2015/06/chart"/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61</c:v>
                </c:pt>
                <c:pt idx="3">
                  <c:v>108</c:v>
                </c:pt>
                <c:pt idx="4">
                  <c:v>73</c:v>
                </c:pt>
                <c:pt idx="5">
                  <c:v>131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A9-4E80-8EB0-9B2C0858BF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741174240"/>
        <c:axId val="-74117369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'NEG X MES'!$A$16</c15:sqref>
                        </c15:formulaRef>
                      </c:ext>
                    </c:extLst>
                    <c:strCache>
                      <c:ptCount val="1"/>
                      <c:pt idx="0">
                        <c:v>TOTALES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('NEG X MES'!$B$13:$D$13,'NEG X MES'!$F$13:$H$13)</c15:sqref>
                        </c15:formulaRef>
                      </c:ext>
                    </c:extLst>
                    <c:strCache>
                      <c:ptCount val="6"/>
                      <c:pt idx="0">
                        <c:v>ABRIL</c:v>
                      </c:pt>
                      <c:pt idx="1">
                        <c:v>MAYO</c:v>
                      </c:pt>
                      <c:pt idx="2">
                        <c:v>JUNIO</c:v>
                      </c:pt>
                      <c:pt idx="3">
                        <c:v>JULIO</c:v>
                      </c:pt>
                      <c:pt idx="4">
                        <c:v>AGOSTO</c:v>
                      </c:pt>
                      <c:pt idx="5">
                        <c:v>SEPTIEMBRE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('NEG X MES'!$B$16:$D$16,'NEG X MES'!$F$16:$H$16)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15</c:v>
                      </c:pt>
                      <c:pt idx="1">
                        <c:v>42</c:v>
                      </c:pt>
                      <c:pt idx="2">
                        <c:v>123</c:v>
                      </c:pt>
                      <c:pt idx="3">
                        <c:v>199</c:v>
                      </c:pt>
                      <c:pt idx="4">
                        <c:v>180</c:v>
                      </c:pt>
                      <c:pt idx="5">
                        <c:v>241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71A9-4E80-8EB0-9B2C0858BF81}"/>
                  </c:ext>
                </c:extLst>
              </c15:ser>
            </c15:filteredBarSeries>
          </c:ext>
        </c:extLst>
      </c:bar3DChart>
      <c:catAx>
        <c:axId val="-7411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1173696"/>
        <c:crosses val="autoZero"/>
        <c:auto val="1"/>
        <c:lblAlgn val="ctr"/>
        <c:lblOffset val="100"/>
        <c:noMultiLvlLbl val="0"/>
      </c:catAx>
      <c:valAx>
        <c:axId val="-7411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4117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SOLUCITUDES</a:t>
            </a:r>
            <a:r>
              <a:rPr lang="en-US" baseline="0" dirty="0"/>
              <a:t> TRASLADADAS A OTRAS </a:t>
            </a:r>
            <a:r>
              <a:rPr lang="en-US" baseline="0" dirty="0" smtClean="0"/>
              <a:t>INSTITUCIONES II Y III TRIMESTRE</a:t>
            </a:r>
            <a:endParaRPr lang="en-US" dirty="0"/>
          </a:p>
        </c:rich>
      </c:tx>
      <c:layout>
        <c:manualLayout>
          <c:xMode val="edge"/>
          <c:yMode val="edge"/>
          <c:x val="0.18599892299407642"/>
          <c:y val="1.6351455875049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'TRASLADOS CANT'!$B$12:$G$12</c:f>
              <c:numCache>
                <c:formatCode>General</c:formatCode>
                <c:ptCount val="6"/>
                <c:pt idx="0">
                  <c:v>9</c:v>
                </c:pt>
                <c:pt idx="1">
                  <c:v>25</c:v>
                </c:pt>
                <c:pt idx="2">
                  <c:v>21</c:v>
                </c:pt>
                <c:pt idx="3">
                  <c:v>31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7-4940-906D-153143C7BB0D}"/>
            </c:ext>
          </c:extLst>
        </c:ser>
        <c:ser>
          <c:idx val="1"/>
          <c:order val="1"/>
          <c:tx>
            <c:strRef>
              <c:f>'TRASLADOS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'TRASLADOS CANT'!$B$13:$G$13</c:f>
              <c:numCache>
                <c:formatCode>General</c:formatCode>
                <c:ptCount val="6"/>
                <c:pt idx="0">
                  <c:v>29</c:v>
                </c:pt>
                <c:pt idx="1">
                  <c:v>26</c:v>
                </c:pt>
                <c:pt idx="2">
                  <c:v>41</c:v>
                </c:pt>
                <c:pt idx="3">
                  <c:v>45</c:v>
                </c:pt>
                <c:pt idx="4">
                  <c:v>46</c:v>
                </c:pt>
                <c:pt idx="5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37-4940-906D-153143C7BB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878251104"/>
        <c:axId val="-878252736"/>
        <c:axId val="0"/>
      </c:bar3DChart>
      <c:catAx>
        <c:axId val="-8782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78252736"/>
        <c:crosses val="autoZero"/>
        <c:auto val="1"/>
        <c:lblAlgn val="ctr"/>
        <c:lblOffset val="100"/>
        <c:noMultiLvlLbl val="0"/>
      </c:catAx>
      <c:valAx>
        <c:axId val="-87825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7825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26/10/2020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963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JULIO-SEPTIEMBRE 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JULIO -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1379"/>
              </p:ext>
            </p:extLst>
          </p:nvPr>
        </p:nvGraphicFramePr>
        <p:xfrm>
          <a:off x="3691467" y="1582687"/>
          <a:ext cx="7740266" cy="2085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697"/>
                <a:gridCol w="634460"/>
                <a:gridCol w="694063"/>
                <a:gridCol w="589598"/>
                <a:gridCol w="596448"/>
              </a:tblGrid>
              <a:tr h="280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DEPENDENCIA NIVEL CENTRAL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u="none" strike="noStrike" dirty="0">
                          <a:effectLst/>
                        </a:rPr>
                        <a:t>SEPTIEMBRE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DIRECCIÓN DE CONTROL INTERNO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DELEGADA PARA LA SEGURIDAD CIUDADANA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ESPECIALIZADA CONTRA LAS ORGANIZACIONES CRIMINALES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DIRECCIÓN DE ASUNTOS JURÍDICOS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DE PROTECCIÓN Y ASISTENCIA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DELEGADA CONTRA LA CRIMINALIDAD ORGANIZADA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DE APOYO A LA INVESTIGACIÓN Y ANÁLISIS PARA LA SEGURIDAD CIUDADANA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ESPECIALIZADA CONTRA EL NARCOTRÁFICO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3" marR="9213" marT="9213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35300"/>
              </p:ext>
            </p:extLst>
          </p:nvPr>
        </p:nvGraphicFramePr>
        <p:xfrm>
          <a:off x="3691467" y="3998112"/>
          <a:ext cx="58039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987"/>
                <a:gridCol w="887038"/>
                <a:gridCol w="958467"/>
                <a:gridCol w="847124"/>
                <a:gridCol w="83728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DIRECCCION SECCIONAL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BOGOTÁ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41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CUNDINAMARCA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CALI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ATLÁNTICO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HUILA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TOLIMA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VALLE DEL CAUCA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MEDELLÍN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BOLÍVAR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CÉSAR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JULIO -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III trimestre 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frecuentes 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quejas fueron el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“Suministro de información imprecisa, incompleta y errónea”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“Negativa a recibir denuncia”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08116"/>
              </p:ext>
            </p:extLst>
          </p:nvPr>
        </p:nvGraphicFramePr>
        <p:xfrm>
          <a:off x="1717965" y="1757879"/>
          <a:ext cx="9045284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3341"/>
                <a:gridCol w="826265"/>
                <a:gridCol w="903383"/>
                <a:gridCol w="991518"/>
                <a:gridCol w="131077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III TRIM 2020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INCUMPLIMIENTO DE TAREAS O FUNCIONES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OTRAS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SUMINISTRO DE INFORMACIÓN IMPRECISA, INCOMPLETA ERRONEA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NEGATIVA A RECIBIR DENUNCIA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TRATO IRRESPETUOSO O DESCORTÉS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NEGACIÓN ACCESO A LA JUSTICIA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INDEBIDO ASESORAMIENTO POR PARTE DEL SERVIDOR Y/O FUNCIONARIO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EXTRALIMITACIÓN DE FUNCIONES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NEGACIÓN A SUMINISTRAR INFORMACIÓN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INASISTENCIA NO JUSTIFICADA A AUDIENCIA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DÁDIVAS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ACOSO LABORAL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USO INDEBIDO DE LOS BIENES DE LA ENTIDAD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ACOSO SEXUAL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JULIO –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554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59560"/>
              </p:ext>
            </p:extLst>
          </p:nvPr>
        </p:nvGraphicFramePr>
        <p:xfrm>
          <a:off x="3699162" y="1805338"/>
          <a:ext cx="7654639" cy="1452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3826"/>
                <a:gridCol w="782198"/>
                <a:gridCol w="705079"/>
                <a:gridCol w="782198"/>
                <a:gridCol w="601338"/>
              </a:tblGrid>
              <a:tr h="18151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DEPENDENCIA NIVEL CENTRAL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DIRECCIÓN DE ASUNTOS JURÍDICOS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DIRECCIÓN DE CONTROL INTERNO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DIRECCIÓN DE PROTECCIÓN Y ASISTENCIA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DELEGADA PARA LA SEGURIDAD CIUDADANA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DIRECCIÓN ESPECIALIZADA DE EXTINCIÓN DEL DERECHO DEL DOMINIO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  <a:tr h="18151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DIRECCIÓN DE APOYO A LA INVESTIGACIÓN Y ANÁLISIS PARA LA SEGURIDAD CIUDADANA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6" marR="9076" marT="9076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16498"/>
              </p:ext>
            </p:extLst>
          </p:nvPr>
        </p:nvGraphicFramePr>
        <p:xfrm>
          <a:off x="3699162" y="3957997"/>
          <a:ext cx="58039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756"/>
                <a:gridCol w="760164"/>
                <a:gridCol w="694063"/>
                <a:gridCol w="881349"/>
                <a:gridCol w="6895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DIRECCCION SECCIONAL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BOGOTÁ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TOLIMA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ATLÁNTICO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CUNDINAMARCA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CALI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MEDELLÍN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BOLÍVAR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HUILA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MAGDALENA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CÉSAR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JULIO –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26552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III trimestre las causas más frecuentes de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reclamos fueron “Falta de respuesta a solicitudes”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“Inactividad procesal”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“Largos tiempos de espera antes de la atención 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“Respuestas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74605"/>
              </p:ext>
            </p:extLst>
          </p:nvPr>
        </p:nvGraphicFramePr>
        <p:xfrm>
          <a:off x="1835729" y="1596983"/>
          <a:ext cx="8178604" cy="3389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269"/>
                <a:gridCol w="1198022"/>
                <a:gridCol w="1235701"/>
                <a:gridCol w="1251544"/>
                <a:gridCol w="998068"/>
              </a:tblGrid>
              <a:tr h="3078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FALTA DE RESPUESTA A LAS SOLICITUDES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179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INACTIVIDAD PROCESAL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172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72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LARGOS TIEMPOS DE ESPERA ANTES DE LA ATENCIÓN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RESPUESTAS INOPORTUNAS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OTRAS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SUSPENSIÓN DE LA ATENCIÓN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MALA ATENCIÓN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INSTALACIONES FISICAS INADECUADAS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FALTA DE PERSONAL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8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NO HAY ESQUEMA DE SEGUIRIDAD A TESTIGO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JULIO –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641775"/>
            <a:ext cx="7425747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III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trimestre las causas más frecuentes  de sugerencias  fueron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“Mejoras de infraestructura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“Atención preferencial por condición especial (embarazo, discapacidad, etc.)”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51191"/>
              </p:ext>
            </p:extLst>
          </p:nvPr>
        </p:nvGraphicFramePr>
        <p:xfrm>
          <a:off x="1824758" y="2368624"/>
          <a:ext cx="9529040" cy="1632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0437"/>
                <a:gridCol w="1002535"/>
                <a:gridCol w="749147"/>
                <a:gridCol w="826265"/>
                <a:gridCol w="810656"/>
              </a:tblGrid>
              <a:tr h="2720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CAUSAS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JULIO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AGOSTO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SEPTIEMBRE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TOTAL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INCREMENTAR LA CANTIDAD DE  PERSONAL PARA LA ATENCIÓN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14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OTRAS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MEJORAS DE INFRAESTRUCTURA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NO HACER REPARACIONES LOCATIVAS EN PRESENCIA DE USUARIOS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5447811"/>
            <a:ext cx="7869092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III trimestre las peticiones, quejas, reclamos y sugerencias fueron atendidas en promedio en  un término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máximo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87494"/>
              </p:ext>
            </p:extLst>
          </p:nvPr>
        </p:nvGraphicFramePr>
        <p:xfrm>
          <a:off x="1607417" y="2379638"/>
          <a:ext cx="8557780" cy="2201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634"/>
                <a:gridCol w="1729648"/>
                <a:gridCol w="2787267"/>
                <a:gridCol w="2510231"/>
              </a:tblGrid>
              <a:tr h="2201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TIPO PQRS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VENCIMIENTO </a:t>
                      </a:r>
                      <a:r>
                        <a:rPr lang="es-CO" sz="1100" b="1" u="none" strike="noStrike" dirty="0">
                          <a:effectLst/>
                        </a:rPr>
                        <a:t>(DIAS)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RESPONDIDAS EN TÉRMINOS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PROMEDIO RESPUESTA (DÍAS)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Queja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237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1,8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Reclamo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226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1,5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Sugerencia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</a:rPr>
                        <a:t>1,0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Petición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0,0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</a:rPr>
                        <a:t>1,0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</a:rPr>
                        <a:t>1,0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7.053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5,9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13.474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6,9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01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</a:rPr>
                        <a:t>1,0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JULIO –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4364" y="2873518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tercer trimestre de 2020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620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solicitudes.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45778"/>
              </p:ext>
            </p:extLst>
          </p:nvPr>
        </p:nvGraphicFramePr>
        <p:xfrm>
          <a:off x="1288763" y="1773380"/>
          <a:ext cx="5613398" cy="1498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34">
                  <a:extLst>
                    <a:ext uri="{9D8B030D-6E8A-4147-A177-3AD203B41FA5}">
                      <a16:colId xmlns="" xmlns:a16="http://schemas.microsoft.com/office/drawing/2014/main" val="3919618960"/>
                    </a:ext>
                  </a:extLst>
                </a:gridCol>
                <a:gridCol w="979966">
                  <a:extLst>
                    <a:ext uri="{9D8B030D-6E8A-4147-A177-3AD203B41FA5}">
                      <a16:colId xmlns="" xmlns:a16="http://schemas.microsoft.com/office/drawing/2014/main" val="3465256802"/>
                    </a:ext>
                  </a:extLst>
                </a:gridCol>
                <a:gridCol w="979966">
                  <a:extLst>
                    <a:ext uri="{9D8B030D-6E8A-4147-A177-3AD203B41FA5}">
                      <a16:colId xmlns="" xmlns:a16="http://schemas.microsoft.com/office/drawing/2014/main" val="2331110572"/>
                    </a:ext>
                  </a:extLst>
                </a:gridCol>
                <a:gridCol w="979966">
                  <a:extLst>
                    <a:ext uri="{9D8B030D-6E8A-4147-A177-3AD203B41FA5}">
                      <a16:colId xmlns="" xmlns:a16="http://schemas.microsoft.com/office/drawing/2014/main" val="3221278001"/>
                    </a:ext>
                  </a:extLst>
                </a:gridCol>
                <a:gridCol w="979966">
                  <a:extLst>
                    <a:ext uri="{9D8B030D-6E8A-4147-A177-3AD203B41FA5}">
                      <a16:colId xmlns="" xmlns:a16="http://schemas.microsoft.com/office/drawing/2014/main" val="3665069201"/>
                    </a:ext>
                  </a:extLst>
                </a:gridCol>
              </a:tblGrid>
              <a:tr h="3834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NEGÓ ACCESO A LA INFORMACIÓN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173914"/>
                  </a:ext>
                </a:extLst>
              </a:tr>
              <a:tr h="38341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JULIO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1991855"/>
                  </a:ext>
                </a:extLst>
              </a:tr>
              <a:tr h="36598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108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73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131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312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3376210"/>
                  </a:ext>
                </a:extLst>
              </a:tr>
              <a:tr h="36598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91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107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110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308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66571908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2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400081"/>
              </p:ext>
            </p:extLst>
          </p:nvPr>
        </p:nvGraphicFramePr>
        <p:xfrm>
          <a:off x="1288762" y="3426106"/>
          <a:ext cx="5613399" cy="327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JULIO –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793418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III trimestre de 2020 se 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210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29371"/>
              </p:ext>
            </p:extLst>
          </p:nvPr>
        </p:nvGraphicFramePr>
        <p:xfrm>
          <a:off x="1288761" y="1786030"/>
          <a:ext cx="5783552" cy="155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868">
                  <a:extLst>
                    <a:ext uri="{9D8B030D-6E8A-4147-A177-3AD203B41FA5}">
                      <a16:colId xmlns="" xmlns:a16="http://schemas.microsoft.com/office/drawing/2014/main" val="3115241800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503638763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1908898368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4221117334"/>
                    </a:ext>
                  </a:extLst>
                </a:gridCol>
                <a:gridCol w="1009671">
                  <a:extLst>
                    <a:ext uri="{9D8B030D-6E8A-4147-A177-3AD203B41FA5}">
                      <a16:colId xmlns="" xmlns:a16="http://schemas.microsoft.com/office/drawing/2014/main" val="1195842502"/>
                    </a:ext>
                  </a:extLst>
                </a:gridCol>
              </a:tblGrid>
              <a:tr h="3983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TRASLADADAS A OTRAS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6965760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JULIO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79984019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31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42379223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45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46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53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144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9562389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322418"/>
              </p:ext>
            </p:extLst>
          </p:nvPr>
        </p:nvGraphicFramePr>
        <p:xfrm>
          <a:off x="1288761" y="3525398"/>
          <a:ext cx="5783551" cy="3106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JULIO – SEPTIEMBRE 2020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continuó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del informe semestral de seguimiento de quejas y reclamos.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2020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Capacitaciones para los servidores y grupos de trabajo, dando prioridad a los asignados como destacados PQRS.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Aplicabilidad de la Ley de Protección de Datos Personales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Finalmente es importante resaltar las jornadas de descongestión llevadas a cabo para la poner al día el canal virtual a cargo de la Subdirección de Gestión Documental como respuesta al incremento de las PQRS allegadas por este medio como consecuencia de la emergencia sanitaria actual decretada por el Gobierno Nacional.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JULIO - SEPTIEMBRE 2020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12153" y="1629126"/>
            <a:ext cx="10297775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2F3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INTRODUCCIÓN</a:t>
            </a:r>
          </a:p>
          <a:p>
            <a:pPr algn="just"/>
            <a:endParaRPr lang="es-CO" sz="2800" b="1" dirty="0">
              <a:solidFill>
                <a:srgbClr val="2F3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800" dirty="0"/>
              <a:t>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Nación, presenta el informe consolidado de las Peticiones, Quejas, Reclamos y Sugerencias, recibidas y atendidas a través de los diferentes canales de recepción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por parte de las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eccionales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cuáles corresponden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período comprendido entre el 01 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septiembre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RECEPCIÓN POR CANAL Y TIPO PQRS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- SEPTIEMBRE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88176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enero 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de septiembre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2020,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76.434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83761"/>
              </p:ext>
            </p:extLst>
          </p:nvPr>
        </p:nvGraphicFramePr>
        <p:xfrm>
          <a:off x="1556662" y="1166090"/>
          <a:ext cx="10088167" cy="4606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774"/>
                <a:gridCol w="572877"/>
                <a:gridCol w="572877"/>
                <a:gridCol w="638979"/>
                <a:gridCol w="572877"/>
                <a:gridCol w="583894"/>
                <a:gridCol w="583894"/>
                <a:gridCol w="583894"/>
                <a:gridCol w="572877"/>
                <a:gridCol w="627961"/>
                <a:gridCol w="528810"/>
                <a:gridCol w="649995"/>
                <a:gridCol w="705080"/>
                <a:gridCol w="727113"/>
                <a:gridCol w="826265"/>
              </a:tblGrid>
              <a:tr h="288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CANAL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PQRS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ENERO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FEBRERO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MARZO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TRIM I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ABRIL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MAYO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JUNIO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TRIM II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JULIO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>
                          <a:effectLst/>
                        </a:rPr>
                        <a:t>AGOSTO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SEPTIEMBRE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effectLst/>
                        </a:rPr>
                        <a:t>TRIM III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 smtClean="0">
                          <a:effectLst/>
                        </a:rPr>
                        <a:t>TOTAL</a:t>
                      </a:r>
                      <a:r>
                        <a:rPr lang="es-CO" sz="900" b="1" u="none" strike="noStrike" baseline="0" dirty="0" smtClean="0">
                          <a:effectLst/>
                        </a:rPr>
                        <a:t>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PRESENCIAL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smtClean="0">
                          <a:effectLst/>
                        </a:rPr>
                        <a:t>Petición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171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180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380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117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621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ESCRITO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smtClean="0">
                          <a:effectLst/>
                        </a:rPr>
                        <a:t>Petición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4827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6138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4408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15373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1091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1255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1685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4.031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2522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2099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2509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7.130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26.534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TELEFÓNICO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smtClean="0">
                          <a:effectLst/>
                        </a:rPr>
                        <a:t>Petición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184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217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92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BUZÓN DE SUGERENCIAS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smtClean="0">
                          <a:effectLst/>
                        </a:rPr>
                        <a:t>Petición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55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CORREO ELECTRÓNICO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smtClean="0">
                          <a:effectLst/>
                        </a:rPr>
                        <a:t>Petición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468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409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1396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716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1593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1933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4.242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2691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3038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2840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8.569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14.207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VIRTUAL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 smtClean="0">
                          <a:effectLst/>
                        </a:rPr>
                        <a:t>Petición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1330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1248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1127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3705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1995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2904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4960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9.859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5895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5765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7043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18.703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32.267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PRESENCIAL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Queja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ESCRITO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Queja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369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TELEFÓNICO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Queja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92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BUZÓN DE SUGERENCIAS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Queja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CORREO ELECTRÓNICO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Queja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41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86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177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VIRTUAL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Queja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275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326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739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PRESENCIAL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Reclamo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ESCRITO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Reclamo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196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248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TELEFÓNICO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Reclamo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92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BUZÓN DE SUGERENCIAS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Reclamo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CORREO ELECTRÓNICO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Reclamo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76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133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VIRTUAL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Reclamo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184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47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161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120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301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646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PRESENCIAL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Sugerencia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ESCRITO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Sugerencia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TELEFÓNICO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Sugerencia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892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BUZÓN DE SUGERENCIAS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Sugerencia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CORREO ELECTRÓNICO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Sugerencia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9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8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VIRTUAL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Sugerencia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32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>
                          <a:effectLst/>
                        </a:rPr>
                        <a:t>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27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u="none" strike="noStrike" dirty="0">
                          <a:effectLst/>
                        </a:rPr>
                        <a:t>70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7" marR="7717" marT="771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JULIO -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7452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19591"/>
              </p:ext>
            </p:extLst>
          </p:nvPr>
        </p:nvGraphicFramePr>
        <p:xfrm>
          <a:off x="3699163" y="1596987"/>
          <a:ext cx="8199054" cy="2219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1598"/>
                <a:gridCol w="617302"/>
                <a:gridCol w="517792"/>
                <a:gridCol w="845303"/>
                <a:gridCol w="6970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DELEGADA PARA LA SEGURIDAD CIUDADANA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534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596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665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1.795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DIRECCIÓN DE ASUNTOS JURÍDICOS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452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295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456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1.203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413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269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433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1.115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DIRECCIÓN DE JUSTICIA TRANSICIONAL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1.054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DE APOYO A LA INVESTIGACIÓN Y ANÁLISIS CONTRA LA CRIMINALIDAD ORGANIZADA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212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789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DE PROTECCIÓN Y ASISTENCIA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187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568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174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166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468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DE POLÍTICAS PÚBLICAS Y ESTRATEGIA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184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331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DIRECCIÓN ESPECIALIZADA CONTRA EL LAVADO DE ACTIVOS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260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17509"/>
              </p:ext>
            </p:extLst>
          </p:nvPr>
        </p:nvGraphicFramePr>
        <p:xfrm>
          <a:off x="3699163" y="3983585"/>
          <a:ext cx="61389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4875"/>
                <a:gridCol w="821716"/>
                <a:gridCol w="794325"/>
                <a:gridCol w="972363"/>
                <a:gridCol w="109562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 TRIM III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BOGOTÁ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1.742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1.654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2.279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5.675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MEDELLÍN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969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1.135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3.133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ANTIOQUIA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552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598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1.790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CALI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484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602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1.521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CUNDINAMARCA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495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1.144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SANTANDER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1.032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ATLÁNTICO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291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339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385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1.015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META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268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TOLIMA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263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404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HUILA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298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872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JULIO - SEPTIEMBRE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III trimestre 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60 %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certificación”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“Copia de documentos”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“Prestación de un servicio”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69429"/>
              </p:ext>
            </p:extLst>
          </p:nvPr>
        </p:nvGraphicFramePr>
        <p:xfrm>
          <a:off x="1806767" y="1596984"/>
          <a:ext cx="9178732" cy="3356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2545"/>
                <a:gridCol w="1335377"/>
                <a:gridCol w="1274350"/>
                <a:gridCol w="1027803"/>
                <a:gridCol w="1048657"/>
              </a:tblGrid>
              <a:tr h="2097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JULIO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AGOSTO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SOLICITUD DE INFORMACIÓN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6.612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6.567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7.453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20.632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DE CERTIFICACIÓN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857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1.194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2.926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COPIA DE DOCUMENTOS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587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491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662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1.740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PRESTACIÓN DE UN SERVICIO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428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413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1.283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PETICIONES ENTRE AUTORIDADES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591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448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1.408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OTRAS SOLICITUDES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391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399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476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1.266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DENUNCIA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769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2.432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INTERVENCIÓN DE UNA ENTIDAD O FUNCIONARIO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1.027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RECONOCIMIENTO DE UN DERECHO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608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CONSULTAS EN RELACIÓN CON LAS MATERIAS A SU CARGO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NTERPONER RECURSOS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RESOLUCIÓN SITUACIÓN JURÍDICA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634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SOLICITUD SUSPENCIÓN DE INVESTIGACIÓN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146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344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INFORMES A CONGRESISTAS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14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75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TOTAL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11.157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10.940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12.452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34.549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RECIBIDAS II TRIMESTRE 2020 VS. III TRIMESTRE 2020 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763499"/>
              </p:ext>
            </p:extLst>
          </p:nvPr>
        </p:nvGraphicFramePr>
        <p:xfrm>
          <a:off x="1607417" y="1586429"/>
          <a:ext cx="10037412" cy="417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2199</Words>
  <Application>Microsoft Office PowerPoint</Application>
  <PresentationFormat>Panorámica</PresentationFormat>
  <Paragraphs>1078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225</cp:revision>
  <dcterms:created xsi:type="dcterms:W3CDTF">2020-02-19T16:39:42Z</dcterms:created>
  <dcterms:modified xsi:type="dcterms:W3CDTF">2020-10-26T19:53:14Z</dcterms:modified>
</cp:coreProperties>
</file>