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60" r:id="rId2"/>
    <p:sldId id="256" r:id="rId3"/>
    <p:sldId id="264" r:id="rId4"/>
    <p:sldId id="314" r:id="rId5"/>
    <p:sldId id="315" r:id="rId6"/>
    <p:sldId id="316" r:id="rId7"/>
    <p:sldId id="317" r:id="rId8"/>
    <p:sldId id="318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259" r:id="rId2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08F"/>
    <a:srgbClr val="B7D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6"/>
    <p:restoredTop sz="94674"/>
  </p:normalViewPr>
  <p:slideViewPr>
    <p:cSldViewPr snapToGrid="0" snapToObjects="1">
      <p:cViewPr varScale="1">
        <p:scale>
          <a:sx n="69" d="100"/>
          <a:sy n="69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iro\Desktop\Documentos%20Fiscal&#237;a%20-%20Teletrabajo\PQRS\Informes%20PQRS%20para%20publicaci&#243;n\ARCHIVO%20DE%20TRABAJO%20CONSOLIDADO%20TRIMESTRE%20IV%202019%20-%20I%202020%20-%20II%202020%20PQ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iro\Desktop\Documentos%20Fiscal&#237;a%20-%20Teletrabajo\PQRS\Informes%20PQRS%20para%20publicaci&#243;n\ARCHIVO%20DE%20TRABAJO%20CONSOLIDADO%20TRIMESTRE%20IV%202019%20-%20I%202020%20-%20II%202020%20PQR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iro\Desktop\Documentos%20Fiscal&#237;a%20-%20Teletrabajo\PQRS\Informes%20PQRS%20para%20publicaci&#243;n\ARCHIVO%20DE%20TRABAJO%20CONSOLIDADO%20TRIMESTRE%20IV%202019%20-%20I%202020%20-%20II%202020%20PQR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PETICIONES</a:t>
            </a:r>
            <a:r>
              <a:rPr lang="es-CO" baseline="0"/>
              <a:t> RECIBIDAS  TRIM I  VS I TRIM II 2020  </a:t>
            </a:r>
            <a:endParaRPr lang="es-CO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'PET X CAUSAS'!$A$23</c:f>
              <c:strCache>
                <c:ptCount val="1"/>
                <c:pt idx="0">
                  <c:v>SOLICITUD DE INFORMACIÓN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'PET X CAUSAS'!$B$22:$I$22</c15:sqref>
                  </c15:fullRef>
                </c:ext>
              </c:extLst>
              <c:f>('PET X CAUSAS'!$B$22:$D$22,'PET X CAUSAS'!$F$22:$H$22)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'PET X CAUSAS'!$B$23:$I$23</c15:sqref>
                  </c15:fullRef>
                </c:ext>
              </c:extLst>
              <c:f>('PET X CAUSAS'!$B$23:$D$23,'PET X CAUSAS'!$F$23:$H$23)</c:f>
              <c:numCache>
                <c:formatCode>#,##0</c:formatCode>
                <c:ptCount val="6"/>
                <c:pt idx="0">
                  <c:v>3859</c:v>
                </c:pt>
                <c:pt idx="1">
                  <c:v>4380</c:v>
                </c:pt>
                <c:pt idx="2">
                  <c:v>3430</c:v>
                </c:pt>
                <c:pt idx="3">
                  <c:v>2236</c:v>
                </c:pt>
                <c:pt idx="4">
                  <c:v>3258</c:v>
                </c:pt>
                <c:pt idx="5">
                  <c:v>4898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C5-4320-9050-8EF20EAAF2B6}"/>
            </c:ext>
          </c:extLst>
        </c:ser>
        <c:ser>
          <c:idx val="1"/>
          <c:order val="1"/>
          <c:tx>
            <c:strRef>
              <c:f>'PET X CAUSAS'!$A$24</c:f>
              <c:strCache>
                <c:ptCount val="1"/>
                <c:pt idx="0">
                  <c:v>SOLICITUD DE CERTIFICACIÓN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'PET X CAUSAS'!$B$22:$I$22</c15:sqref>
                  </c15:fullRef>
                </c:ext>
              </c:extLst>
              <c:f>('PET X CAUSAS'!$B$22:$D$22,'PET X CAUSAS'!$F$22:$H$22)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'PET X CAUSAS'!$B$24:$I$24</c15:sqref>
                  </c15:fullRef>
                </c:ext>
              </c:extLst>
              <c:f>('PET X CAUSAS'!$B$24:$D$24,'PET X CAUSAS'!$F$24:$H$24)</c:f>
              <c:numCache>
                <c:formatCode>#,##0</c:formatCode>
                <c:ptCount val="6"/>
                <c:pt idx="0">
                  <c:v>805</c:v>
                </c:pt>
                <c:pt idx="1">
                  <c:v>929</c:v>
                </c:pt>
                <c:pt idx="2">
                  <c:v>528</c:v>
                </c:pt>
                <c:pt idx="3">
                  <c:v>196</c:v>
                </c:pt>
                <c:pt idx="4">
                  <c:v>381</c:v>
                </c:pt>
                <c:pt idx="5">
                  <c:v>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C5-4320-9050-8EF20EAAF2B6}"/>
            </c:ext>
          </c:extLst>
        </c:ser>
        <c:ser>
          <c:idx val="2"/>
          <c:order val="2"/>
          <c:tx>
            <c:strRef>
              <c:f>'PET X CAUSAS'!$A$25</c:f>
              <c:strCache>
                <c:ptCount val="1"/>
                <c:pt idx="0">
                  <c:v>COPIA DE DOCUMENTOS 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'PET X CAUSAS'!$B$22:$I$22</c15:sqref>
                  </c15:fullRef>
                </c:ext>
              </c:extLst>
              <c:f>('PET X CAUSAS'!$B$22:$D$22,'PET X CAUSAS'!$F$22:$H$22)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'PET X CAUSAS'!$B$25:$I$25</c15:sqref>
                  </c15:fullRef>
                </c:ext>
              </c:extLst>
              <c:f>('PET X CAUSAS'!$B$25:$D$25,'PET X CAUSAS'!$F$25:$H$25)</c:f>
              <c:numCache>
                <c:formatCode>#,##0</c:formatCode>
                <c:ptCount val="6"/>
                <c:pt idx="0">
                  <c:v>507</c:v>
                </c:pt>
                <c:pt idx="1">
                  <c:v>699</c:v>
                </c:pt>
                <c:pt idx="2">
                  <c:v>388</c:v>
                </c:pt>
                <c:pt idx="3">
                  <c:v>181</c:v>
                </c:pt>
                <c:pt idx="4">
                  <c:v>301</c:v>
                </c:pt>
                <c:pt idx="5">
                  <c:v>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C5-4320-9050-8EF20EAAF2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720223552"/>
        <c:axId val="1720214848"/>
        <c:axId val="0"/>
      </c:bar3DChart>
      <c:catAx>
        <c:axId val="172022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720214848"/>
        <c:crosses val="autoZero"/>
        <c:auto val="1"/>
        <c:lblAlgn val="ctr"/>
        <c:lblOffset val="100"/>
        <c:noMultiLvlLbl val="0"/>
      </c:catAx>
      <c:valAx>
        <c:axId val="1720214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720223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SOLICITUDES A LAS QUE SE LE NEGO INFORMACION X MES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'NEG X MES'!$A$14</c:f>
              <c:strCache>
                <c:ptCount val="1"/>
                <c:pt idx="0">
                  <c:v>NIVEL CENTRAL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('NEG X MES'!$B$13:$D$13,'NEG X MES'!$F$13:$H$13)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  <c:extLst/>
            </c:strRef>
          </c:cat>
          <c:val>
            <c:numRef>
              <c:f>('NEG X MES'!$B$14:$D$14,'NEG X MES'!$F$14:$H$14)</c:f>
              <c:numCache>
                <c:formatCode>General</c:formatCode>
                <c:ptCount val="6"/>
                <c:pt idx="0">
                  <c:v>57</c:v>
                </c:pt>
                <c:pt idx="1">
                  <c:v>11</c:v>
                </c:pt>
                <c:pt idx="2">
                  <c:v>21</c:v>
                </c:pt>
                <c:pt idx="3">
                  <c:v>5</c:v>
                </c:pt>
                <c:pt idx="4">
                  <c:v>25</c:v>
                </c:pt>
                <c:pt idx="5">
                  <c:v>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030-4A2D-8234-83402FC50343}"/>
            </c:ext>
          </c:extLst>
        </c:ser>
        <c:ser>
          <c:idx val="1"/>
          <c:order val="1"/>
          <c:tx>
            <c:strRef>
              <c:f>'NEG X MES'!$A$15</c:f>
              <c:strCache>
                <c:ptCount val="1"/>
                <c:pt idx="0">
                  <c:v>SECCIONAL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('NEG X MES'!$B$13:$D$13,'NEG X MES'!$F$13:$H$13)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  <c:extLst/>
            </c:strRef>
          </c:cat>
          <c:val>
            <c:numRef>
              <c:f>('NEG X MES'!$B$15:$D$15,'NEG X MES'!$F$15:$H$15)</c:f>
              <c:numCache>
                <c:formatCode>General</c:formatCode>
                <c:ptCount val="6"/>
                <c:pt idx="0">
                  <c:v>76</c:v>
                </c:pt>
                <c:pt idx="1">
                  <c:v>69</c:v>
                </c:pt>
                <c:pt idx="2">
                  <c:v>66</c:v>
                </c:pt>
                <c:pt idx="3">
                  <c:v>10</c:v>
                </c:pt>
                <c:pt idx="4">
                  <c:v>17</c:v>
                </c:pt>
                <c:pt idx="5">
                  <c:v>61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F030-4A2D-8234-83402FC503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130637072"/>
        <c:axId val="2130631664"/>
        <c:axId val="0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'NEG X MES'!$A$16</c15:sqref>
                        </c15:formulaRef>
                      </c:ext>
                    </c:extLst>
                    <c:strCache>
                      <c:ptCount val="1"/>
                      <c:pt idx="0">
                        <c:v>TOTALES</c:v>
                      </c:pt>
                    </c:strCache>
                  </c:strRef>
                </c:tx>
                <c:spPr>
                  <a:solidFill>
                    <a:schemeClr val="accent3">
                      <a:alpha val="85000"/>
                    </a:schemeClr>
                  </a:solidFill>
                  <a:ln w="9525" cap="flat" cmpd="sng" algn="ctr">
                    <a:solidFill>
                      <a:schemeClr val="accent3">
                        <a:lumMod val="75000"/>
                      </a:schemeClr>
                    </a:solidFill>
                    <a:round/>
                  </a:ln>
                  <a:effectLst/>
                  <a:sp3d contourW="9525">
                    <a:contourClr>
                      <a:schemeClr val="accent3">
                        <a:lumMod val="75000"/>
                      </a:schemeClr>
                    </a:contourClr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419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('NEG X MES'!$B$13:$D$13,'NEG X MES'!$F$13:$H$13)</c15:sqref>
                        </c15:formulaRef>
                      </c:ext>
                    </c:extLst>
                    <c:strCache>
                      <c:ptCount val="6"/>
                      <c:pt idx="0">
                        <c:v>ENERO</c:v>
                      </c:pt>
                      <c:pt idx="1">
                        <c:v>FEBRERO</c:v>
                      </c:pt>
                      <c:pt idx="2">
                        <c:v>MARZO</c:v>
                      </c:pt>
                      <c:pt idx="3">
                        <c:v>ABRIL</c:v>
                      </c:pt>
                      <c:pt idx="4">
                        <c:v>MAYO</c:v>
                      </c:pt>
                      <c:pt idx="5">
                        <c:v>JUNIO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('NEG X MES'!$B$16:$D$16,'NEG X MES'!$F$16:$H$16)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133</c:v>
                      </c:pt>
                      <c:pt idx="1">
                        <c:v>80</c:v>
                      </c:pt>
                      <c:pt idx="2">
                        <c:v>87</c:v>
                      </c:pt>
                      <c:pt idx="3">
                        <c:v>15</c:v>
                      </c:pt>
                      <c:pt idx="4">
                        <c:v>42</c:v>
                      </c:pt>
                      <c:pt idx="5">
                        <c:v>123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F030-4A2D-8234-83402FC50343}"/>
                  </c:ext>
                </c:extLst>
              </c15:ser>
            </c15:filteredBarSeries>
          </c:ext>
        </c:extLst>
      </c:bar3DChart>
      <c:catAx>
        <c:axId val="213063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2130631664"/>
        <c:crosses val="autoZero"/>
        <c:auto val="1"/>
        <c:lblAlgn val="ctr"/>
        <c:lblOffset val="100"/>
        <c:noMultiLvlLbl val="0"/>
      </c:catAx>
      <c:valAx>
        <c:axId val="2130631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213063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SOLUCITUDES</a:t>
            </a:r>
            <a:r>
              <a:rPr lang="en-US" baseline="0"/>
              <a:t> TRASLADADAS A OTRAS INSTITUCIONES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'TRASLADOS CANT'!$A$12</c:f>
              <c:strCache>
                <c:ptCount val="1"/>
                <c:pt idx="0">
                  <c:v>NIVEL CENTRAL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'TRASLADOS CANT'!$B$11:$G$11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'TRASLADOS CANT'!$B$12:$G$12</c:f>
              <c:numCache>
                <c:formatCode>General</c:formatCode>
                <c:ptCount val="6"/>
                <c:pt idx="0">
                  <c:v>21</c:v>
                </c:pt>
                <c:pt idx="1">
                  <c:v>23</c:v>
                </c:pt>
                <c:pt idx="2">
                  <c:v>22</c:v>
                </c:pt>
                <c:pt idx="3">
                  <c:v>9</c:v>
                </c:pt>
                <c:pt idx="4">
                  <c:v>25</c:v>
                </c:pt>
                <c:pt idx="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CA-477E-81E4-DD27B222EA57}"/>
            </c:ext>
          </c:extLst>
        </c:ser>
        <c:ser>
          <c:idx val="1"/>
          <c:order val="1"/>
          <c:tx>
            <c:strRef>
              <c:f>'TRASLADOS CANT'!$A$13</c:f>
              <c:strCache>
                <c:ptCount val="1"/>
                <c:pt idx="0">
                  <c:v>SECCIONAL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'TRASLADOS CANT'!$B$11:$G$11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'TRASLADOS CANT'!$B$13:$G$13</c:f>
              <c:numCache>
                <c:formatCode>General</c:formatCode>
                <c:ptCount val="6"/>
                <c:pt idx="0">
                  <c:v>51</c:v>
                </c:pt>
                <c:pt idx="1">
                  <c:v>67</c:v>
                </c:pt>
                <c:pt idx="2">
                  <c:v>57</c:v>
                </c:pt>
                <c:pt idx="3">
                  <c:v>29</c:v>
                </c:pt>
                <c:pt idx="4">
                  <c:v>26</c:v>
                </c:pt>
                <c:pt idx="5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CA-477E-81E4-DD27B222EA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793919472"/>
        <c:axId val="1526834304"/>
        <c:axId val="0"/>
      </c:bar3DChart>
      <c:catAx>
        <c:axId val="179391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526834304"/>
        <c:crosses val="autoZero"/>
        <c:auto val="1"/>
        <c:lblAlgn val="ctr"/>
        <c:lblOffset val="100"/>
        <c:noMultiLvlLbl val="0"/>
      </c:catAx>
      <c:valAx>
        <c:axId val="1526834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79391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F9065-07E8-4D60-B161-0FAA30A98129}" type="datetimeFigureOut">
              <a:rPr lang="es-419" smtClean="0"/>
              <a:t>24/7/2020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08845-EE4E-4EE4-936C-1D965B3121E6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39935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31465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18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19476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20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61213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22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26674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6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75161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7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64349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8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39634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10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70493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71760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13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899408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14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140170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16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6080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BE406-B371-1840-A3D3-A1FC1E7E3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813A03-99AD-334A-AE3B-721DD8559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3170E9-B540-DB4E-A6B9-E2862C2E9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24/07/2020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F4B820-15C4-7C4D-98CA-F6FDC8672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BF74C1-27C0-4F4A-8DBE-76DA68542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198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345194-B812-104A-9E2E-C16DCC2B6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952AA4-3D52-B446-A3A4-12BA0E00A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686968-6F82-5347-9A0F-FA3408F4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24/07/2020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E0B087-A179-8849-B7DE-65968F2C8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646A24-A79F-4943-86A6-E93F1306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502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0A39C47-0E51-A446-9B7D-32B5D50C8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D78E60-8DC8-FE4F-A022-65F6D423A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10C7A5-EF6F-B441-BEAD-614D0AA6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24/07/2020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85CF61-4C0B-7E42-9027-45F1347FF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A0295E-F88F-3B40-9156-B2A8EDD6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42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F0F57-60E8-7A41-BBC5-E9AA80562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40B5D5-CCDB-0F45-83A8-42ABB05C4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79B834-29E3-A246-9596-B103CB86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24/07/2020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31000E-C96C-214B-B4BB-BB117E3DD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AE524C-1760-C441-9351-DDB183F58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134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A1A6F-1D99-9A46-AF37-8B44FFF6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330D5E-D923-394D-B222-B487F790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314870-8313-944A-AA29-A36A019B9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24/07/2020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88950C-4EA0-B744-90FE-43FB4C3EE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F62C59-42A3-B348-BB2A-58190A34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540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0A1E0-9AE6-B14F-A06C-9745C467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19EC41-D894-FB48-A12D-41BC5DD36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6364D1-42B6-D64E-AF60-95E3912D9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C7B179-4AE9-094E-9011-513700B06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24/07/2020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A331C0-9E37-5F48-807A-ED0650CA1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0AF95-C73C-CC47-A64D-8CD141D8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617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3CBC4-56F9-4348-A404-11C61BC19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5FD70C-C731-CE49-849E-F197587E7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98C79B-B8FC-BC41-B3F6-1414BBCB1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B3C1684-C879-0045-B7BE-6D612FEA3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3EB68C-89F3-8242-A68A-4E6A5CCC9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F8146E-36AA-ED4B-A556-8423CDBD9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24/07/2020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83000BB-A68E-7B44-8155-863A9D16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9A06688-D043-FD45-96EF-1F9778E0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953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5F605-7EC5-1F4A-B00F-EC1B6C6C5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5D6930-1315-404E-8825-2057EA7C0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24/07/2020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54675E-59FD-C040-B081-F020AD5E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265E82-7DBD-9344-A3C2-D2A583B81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835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2B8AD0-9A11-0547-8E51-A1590CDA4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24/07/2020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E618F7F-6B80-364D-8409-D1F076FA8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EE74CC-6310-CB49-8810-60B101C2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596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678FD4-D2EB-5A48-970C-8E5AFB13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516717-8801-A54B-87EE-E4B4961F9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4D12E06-7437-1F4E-9A0D-EAF2040BD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18221F-F348-1449-BD73-BAB3E5CE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24/07/2020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AD4378-4A16-7B46-B19F-80AE07C7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6263A4-01C3-CC48-A073-143DA260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768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E419F-8FE3-1A4C-ACAF-04052CD6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6F5F820-DAAB-764D-A5FE-CC5FD6A3C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06ABD4-E733-1548-A9AA-FB2C1E19F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E18A00-FB17-4946-94D2-13F954C2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24/07/2020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AA2C76-4F63-0041-92B8-FC55D3EC7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02015E-498C-C143-BF8F-69FF1CA7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520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5378209-2AA0-A64B-B5FF-793D67D5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E5AAAD-121C-8049-840D-5B4318986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A32BBB-CDD8-914F-B985-42A48E115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05056-2B3B-064D-8782-25FF5C39B0C5}" type="datetimeFigureOut">
              <a:rPr lang="es-CO" smtClean="0"/>
              <a:t>24/07/2020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C31935-CC21-694C-AE55-0D8EC475F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B5CEEB-CA54-1C4B-AB26-1437B85D1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283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767D7C-C702-854F-9C5B-4AA94B933D43}"/>
              </a:ext>
            </a:extLst>
          </p:cNvPr>
          <p:cNvSpPr txBox="1"/>
          <p:nvPr/>
        </p:nvSpPr>
        <p:spPr>
          <a:xfrm>
            <a:off x="23325" y="5763865"/>
            <a:ext cx="6387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ln>
                  <a:solidFill>
                    <a:schemeClr val="tx1"/>
                  </a:solidFill>
                </a:ln>
                <a:solidFill>
                  <a:srgbClr val="B7D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INFORME PQRS</a:t>
            </a:r>
          </a:p>
          <a:p>
            <a:pPr algn="ctr"/>
            <a:r>
              <a:rPr lang="es-CO" sz="3200" b="1" dirty="0" smtClean="0">
                <a:ln>
                  <a:solidFill>
                    <a:schemeClr val="tx1"/>
                  </a:solidFill>
                </a:ln>
                <a:solidFill>
                  <a:srgbClr val="B7D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ABRIL-JUNIO </a:t>
            </a:r>
            <a:r>
              <a:rPr lang="es-CO" sz="3200" b="1" dirty="0">
                <a:ln>
                  <a:solidFill>
                    <a:schemeClr val="tx1"/>
                  </a:solidFill>
                </a:ln>
                <a:solidFill>
                  <a:srgbClr val="B7D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2020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B6E1B8-75FD-494D-A693-C182925B4CA3}"/>
              </a:ext>
            </a:extLst>
          </p:cNvPr>
          <p:cNvSpPr txBox="1"/>
          <p:nvPr/>
        </p:nvSpPr>
        <p:spPr>
          <a:xfrm>
            <a:off x="8379081" y="6306305"/>
            <a:ext cx="38129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s-CO" sz="13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SUBDIRECCIÓN DE GESTIÓN DOCUMENTAL</a:t>
            </a:r>
            <a:endParaRPr lang="es-CO" sz="13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777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CANTIDAD QUEJAS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ABRIL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-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JUNIO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2020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10171" y="1805338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Nacionales que reportaron mayor número de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quejas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10171" y="3998112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Seccionales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que reportaron mayor número de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quejas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160772"/>
              </p:ext>
            </p:extLst>
          </p:nvPr>
        </p:nvGraphicFramePr>
        <p:xfrm>
          <a:off x="3691467" y="1714500"/>
          <a:ext cx="7823199" cy="1716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70331">
                  <a:extLst>
                    <a:ext uri="{9D8B030D-6E8A-4147-A177-3AD203B41FA5}">
                      <a16:colId xmlns:a16="http://schemas.microsoft.com/office/drawing/2014/main" val="3610618183"/>
                    </a:ext>
                  </a:extLst>
                </a:gridCol>
                <a:gridCol w="713217">
                  <a:extLst>
                    <a:ext uri="{9D8B030D-6E8A-4147-A177-3AD203B41FA5}">
                      <a16:colId xmlns:a16="http://schemas.microsoft.com/office/drawing/2014/main" val="3829776042"/>
                    </a:ext>
                  </a:extLst>
                </a:gridCol>
                <a:gridCol w="713217">
                  <a:extLst>
                    <a:ext uri="{9D8B030D-6E8A-4147-A177-3AD203B41FA5}">
                      <a16:colId xmlns:a16="http://schemas.microsoft.com/office/drawing/2014/main" val="2270140300"/>
                    </a:ext>
                  </a:extLst>
                </a:gridCol>
                <a:gridCol w="713217">
                  <a:extLst>
                    <a:ext uri="{9D8B030D-6E8A-4147-A177-3AD203B41FA5}">
                      <a16:colId xmlns:a16="http://schemas.microsoft.com/office/drawing/2014/main" val="1082059508"/>
                    </a:ext>
                  </a:extLst>
                </a:gridCol>
                <a:gridCol w="713217">
                  <a:extLst>
                    <a:ext uri="{9D8B030D-6E8A-4147-A177-3AD203B41FA5}">
                      <a16:colId xmlns:a16="http://schemas.microsoft.com/office/drawing/2014/main" val="351240486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effectLst/>
                        </a:rPr>
                        <a:t>DEPENDENCIA NIVEL CENTRAL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effectLst/>
                        </a:rPr>
                        <a:t>ABRIL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effectLst/>
                        </a:rPr>
                        <a:t>MAYO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effectLst/>
                        </a:rPr>
                        <a:t>JUNIO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effectLst/>
                        </a:rPr>
                        <a:t>TOTAL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82089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DIRECCIÓN DE ATENCIÓN AL USUARIO INTERVENCIÓN TEMPRANA Y ASIGNACIONES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47852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DIRECCIÓN DE PROTECCIÓN Y ASISTENCIA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2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6433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DELEGADA PARA LA SEGURIDAD CIUDADANA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2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90450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SUBDIRECCIÓN DE TECNOLOGÍAS DE LA INFORMACIÓN Y LAS COMUNICACIONES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0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1034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DIRECCIÓN ESPECIALIZADA CONTRA LAS VIOLACIONES A LOS DERECHOS HUMANOS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0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2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787854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DELEGADA CONTRA LA CRIMINALIDAD ORGANIZADA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46353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DESPACHO DEL VICEFISCAL GENERAL DE LA NACIÓN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60970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DIRECCIÓN DEL CUERPO TÉCNICO DE INVESTIGACIÓN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9596092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492577"/>
              </p:ext>
            </p:extLst>
          </p:nvPr>
        </p:nvGraphicFramePr>
        <p:xfrm>
          <a:off x="3691467" y="3998112"/>
          <a:ext cx="5923586" cy="2097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2706">
                  <a:extLst>
                    <a:ext uri="{9D8B030D-6E8A-4147-A177-3AD203B41FA5}">
                      <a16:colId xmlns:a16="http://schemas.microsoft.com/office/drawing/2014/main" val="931393848"/>
                    </a:ext>
                  </a:extLst>
                </a:gridCol>
                <a:gridCol w="822720">
                  <a:extLst>
                    <a:ext uri="{9D8B030D-6E8A-4147-A177-3AD203B41FA5}">
                      <a16:colId xmlns:a16="http://schemas.microsoft.com/office/drawing/2014/main" val="812585089"/>
                    </a:ext>
                  </a:extLst>
                </a:gridCol>
                <a:gridCol w="822720">
                  <a:extLst>
                    <a:ext uri="{9D8B030D-6E8A-4147-A177-3AD203B41FA5}">
                      <a16:colId xmlns:a16="http://schemas.microsoft.com/office/drawing/2014/main" val="1516511849"/>
                    </a:ext>
                  </a:extLst>
                </a:gridCol>
                <a:gridCol w="822720">
                  <a:extLst>
                    <a:ext uri="{9D8B030D-6E8A-4147-A177-3AD203B41FA5}">
                      <a16:colId xmlns:a16="http://schemas.microsoft.com/office/drawing/2014/main" val="1734105766"/>
                    </a:ext>
                  </a:extLst>
                </a:gridCol>
                <a:gridCol w="822720">
                  <a:extLst>
                    <a:ext uri="{9D8B030D-6E8A-4147-A177-3AD203B41FA5}">
                      <a16:colId xmlns:a16="http://schemas.microsoft.com/office/drawing/2014/main" val="209934248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DIRECCCION SECCIONAL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ABRIL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MAYO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JUNIO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TOTAL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6778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 dirty="0">
                          <a:effectLst/>
                        </a:rPr>
                        <a:t>BOGOTÁ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30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46412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ATLÁNTICO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2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4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12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18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29281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 dirty="0">
                          <a:effectLst/>
                        </a:rPr>
                        <a:t>CUNDINAMARCA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15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525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MEDELLÍN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9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93097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META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8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99333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ANTIOQUIA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6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52001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TOLIMA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6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60353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BOLÍVAR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6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503308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CAUCA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6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09529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VALLE DEL CAUCA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5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9814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5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CAUSAS QUEJAS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ABRIL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-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JUNIO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2020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717965" y="5655628"/>
            <a:ext cx="7536871" cy="95410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Durante el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II trimestre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 causa más frecuente  de quejas fue el “Incumplimiento de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tareas o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funciones” con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373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“Trato irrespetuoso o descortés” con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125 requerimientos y “Suministro de información imprecisa, incompleta y errónea” con 78 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778735"/>
              </p:ext>
            </p:extLst>
          </p:nvPr>
        </p:nvGraphicFramePr>
        <p:xfrm>
          <a:off x="2241550" y="1596987"/>
          <a:ext cx="7708900" cy="34412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62500">
                  <a:extLst>
                    <a:ext uri="{9D8B030D-6E8A-4147-A177-3AD203B41FA5}">
                      <a16:colId xmlns:a16="http://schemas.microsoft.com/office/drawing/2014/main" val="1998202788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4072145732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1722273792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3793684938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3817632312"/>
                    </a:ext>
                  </a:extLst>
                </a:gridCol>
              </a:tblGrid>
              <a:tr h="21795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419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CAUSAS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419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ABRIL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419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419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 smtClean="0">
                          <a:effectLst/>
                        </a:rPr>
                        <a:t>TOTAL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4705690"/>
                  </a:ext>
                </a:extLst>
              </a:tr>
              <a:tr h="230236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TRATO IRRESPETUOSO O DESCORTÉS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11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125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1403082"/>
                  </a:ext>
                </a:extLst>
              </a:tr>
              <a:tr h="230236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INDEBIDO ASESORAMIENTO POR PARTE DEL SERVIDOR Y/O FUNCIONARIO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2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817330"/>
                  </a:ext>
                </a:extLst>
              </a:tr>
              <a:tr h="230236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INASISTENCIA NO JUSTIFICADA A AUDIENCIA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781922"/>
                  </a:ext>
                </a:extLst>
              </a:tr>
              <a:tr h="230236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SOLICITUD DE DÁDIVAS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0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2386250"/>
                  </a:ext>
                </a:extLst>
              </a:tr>
              <a:tr h="230236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NEGATIVA A RECIBIR DENUNCIA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6164288"/>
                  </a:ext>
                </a:extLst>
              </a:tr>
              <a:tr h="230236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 dirty="0">
                          <a:effectLst/>
                        </a:rPr>
                        <a:t>SUMINISTRO DE INFORMACIÓN IMPRECISA, INCOMPLETA ERRONEA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3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7972303"/>
                  </a:ext>
                </a:extLst>
              </a:tr>
              <a:tr h="230236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INCUMPLIMIENTO DE TAREAS O FUNCIONES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34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373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7290881"/>
                  </a:ext>
                </a:extLst>
              </a:tr>
              <a:tr h="230236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ACOSO LABORAL 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0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7815348"/>
                  </a:ext>
                </a:extLst>
              </a:tr>
              <a:tr h="230236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ACOSO SEXUAL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0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3829639"/>
                  </a:ext>
                </a:extLst>
              </a:tr>
              <a:tr h="230236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NEGACIÓN A SUMINISTRAR INFORMACIÓN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7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38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7823271"/>
                  </a:ext>
                </a:extLst>
              </a:tr>
              <a:tr h="230236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NEGACIÓN ACCESO A LA JUSTICIA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37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5983865"/>
                  </a:ext>
                </a:extLst>
              </a:tr>
              <a:tr h="230236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USO INDEBIDO DE LOS BIENES DE LA ENTIDAD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786106"/>
                  </a:ext>
                </a:extLst>
              </a:tr>
              <a:tr h="230236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EXTRALIMITACIÓN DE FUNCIONES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46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3351380"/>
                  </a:ext>
                </a:extLst>
              </a:tr>
              <a:tr h="230236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OTRAS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78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3389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72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RECLAMOS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ABRIL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-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JUNIO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2020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4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CANTIDAD RECLAMOS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ABRIL - JUNIO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2020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10171" y="1805338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Nacionales que reportaron mayor número de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reclamos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10171" y="3955472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Seccionales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que reportaron mayor número de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reclamos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186676"/>
              </p:ext>
            </p:extLst>
          </p:nvPr>
        </p:nvGraphicFramePr>
        <p:xfrm>
          <a:off x="3699162" y="1805338"/>
          <a:ext cx="8089900" cy="15259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40300">
                  <a:extLst>
                    <a:ext uri="{9D8B030D-6E8A-4147-A177-3AD203B41FA5}">
                      <a16:colId xmlns:a16="http://schemas.microsoft.com/office/drawing/2014/main" val="3074607229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523534080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024458469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076638595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7934072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DEPENDENCIA NIVEL CENTRAL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ABRIL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MAYO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JUNIO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TOTAL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16323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DIRECCIÓN DE ATENCIÓN AL USUARIO INTERVENCIÓN TEMPRANA Y ASIGNACIONES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2823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DIRECCIÓN DE ASUNTOS JURÍDICOS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60820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DIRECCIÓN ESPECIALIZADA CONTRA LAS ORGANIZACIONES CRIMINALES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49488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DIRECCIÓN DE PROTECCIÓN Y ASISTENCIA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08967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DIRECCIÓN ESPECIALIZADA CONTRA LAS VIOLACIONES A LOS DERECHOS HUMANOS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95018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DIRECCIÓN ESPECIALIZADA DE EXTINCIÓN DEL DERECHO DEL DOMINIO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422693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DIRECCIÓN EJECUTIVA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0833771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804480"/>
              </p:ext>
            </p:extLst>
          </p:nvPr>
        </p:nvGraphicFramePr>
        <p:xfrm>
          <a:off x="3699162" y="3955472"/>
          <a:ext cx="5651500" cy="2097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1900">
                  <a:extLst>
                    <a:ext uri="{9D8B030D-6E8A-4147-A177-3AD203B41FA5}">
                      <a16:colId xmlns:a16="http://schemas.microsoft.com/office/drawing/2014/main" val="2395751283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504352111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981225030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583874668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98257809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DIRECCCION SECCIONAL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ABRIL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MAYO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JUNIO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TOTAL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21639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TOLIMA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30057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BOGOTÁ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7604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MEDELLÍN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27543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CUNDINAMARCA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92942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ATLÁNTICO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07554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CALI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29326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HUILA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08097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MAGDALENA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6651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META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0887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CÉSAR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3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6091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63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CAUSAS RECLAMOS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ABRIL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-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JUNIO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2020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717965" y="5655628"/>
            <a:ext cx="7536871" cy="95410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Durante el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II trimestre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 causa más frecuente  de reclamos fue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“Inactividad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procesal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” con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97 requerimientos, “Falta de respuesta a solicitudes” con 89 requerimientos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y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“Largos tiempos de espera antes de la atención ”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con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13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requerimientos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380574"/>
              </p:ext>
            </p:extLst>
          </p:nvPr>
        </p:nvGraphicFramePr>
        <p:xfrm>
          <a:off x="2851150" y="1856507"/>
          <a:ext cx="7304233" cy="3297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0849">
                  <a:extLst>
                    <a:ext uri="{9D8B030D-6E8A-4147-A177-3AD203B41FA5}">
                      <a16:colId xmlns:a16="http://schemas.microsoft.com/office/drawing/2014/main" val="1686812475"/>
                    </a:ext>
                  </a:extLst>
                </a:gridCol>
                <a:gridCol w="843346">
                  <a:extLst>
                    <a:ext uri="{9D8B030D-6E8A-4147-A177-3AD203B41FA5}">
                      <a16:colId xmlns:a16="http://schemas.microsoft.com/office/drawing/2014/main" val="2684555457"/>
                    </a:ext>
                  </a:extLst>
                </a:gridCol>
                <a:gridCol w="843346">
                  <a:extLst>
                    <a:ext uri="{9D8B030D-6E8A-4147-A177-3AD203B41FA5}">
                      <a16:colId xmlns:a16="http://schemas.microsoft.com/office/drawing/2014/main" val="1092029646"/>
                    </a:ext>
                  </a:extLst>
                </a:gridCol>
                <a:gridCol w="843346">
                  <a:extLst>
                    <a:ext uri="{9D8B030D-6E8A-4147-A177-3AD203B41FA5}">
                      <a16:colId xmlns:a16="http://schemas.microsoft.com/office/drawing/2014/main" val="1271299655"/>
                    </a:ext>
                  </a:extLst>
                </a:gridCol>
                <a:gridCol w="843346">
                  <a:extLst>
                    <a:ext uri="{9D8B030D-6E8A-4147-A177-3AD203B41FA5}">
                      <a16:colId xmlns:a16="http://schemas.microsoft.com/office/drawing/2014/main" val="3747148021"/>
                    </a:ext>
                  </a:extLst>
                </a:gridCol>
              </a:tblGrid>
              <a:tr h="332703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CAUSAS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ABRIL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MAYO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JUNIO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TOTAL 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9874960"/>
                  </a:ext>
                </a:extLst>
              </a:tr>
              <a:tr h="329409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 dirty="0">
                          <a:effectLst/>
                        </a:rPr>
                        <a:t>INACTIVIDAD PROCESAL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22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43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97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1292300"/>
                  </a:ext>
                </a:extLst>
              </a:tr>
              <a:tr h="329409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FALTA DE RESPUESTA A LAS SOLICITUDES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89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2492304"/>
                  </a:ext>
                </a:extLst>
              </a:tr>
              <a:tr h="329409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LARGOS TIEMPOS DE ESPERA ANTES DE LA ATENCIÓN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8082333"/>
                  </a:ext>
                </a:extLst>
              </a:tr>
              <a:tr h="329409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OTRAS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6264537"/>
                  </a:ext>
                </a:extLst>
              </a:tr>
              <a:tr h="329409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FALTA DE PERSONAL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6340973"/>
                  </a:ext>
                </a:extLst>
              </a:tr>
              <a:tr h="329409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INSTALACIONES FISICAS INADECUADAS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2740924"/>
                  </a:ext>
                </a:extLst>
              </a:tr>
              <a:tr h="329409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RESPUESTAS INOPORTUNAS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95675604"/>
                  </a:ext>
                </a:extLst>
              </a:tr>
              <a:tr h="329409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SUSPENSIÓN DE LA ATENCIÓN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2587053"/>
                  </a:ext>
                </a:extLst>
              </a:tr>
              <a:tr h="329409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MALA ATENCIÓN 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2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2634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92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SUGERENCIAS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ABRIL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-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JUNIO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2020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9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CAUSAS SUGERENCIAS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ABRIL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-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JUNIO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2020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24759" y="5641775"/>
            <a:ext cx="7425747" cy="95410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Durante el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II trimestre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 causa más frecuente  de sugerencias  fue la tipificada de “Otras” con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23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requerimientos, “Incrementar la cantidad de personal para la atención” con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9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requerimientos y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“Atención preferencial por condición especial (embarazo, discapacidad, etc.)”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con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4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128644"/>
              </p:ext>
            </p:extLst>
          </p:nvPr>
        </p:nvGraphicFramePr>
        <p:xfrm>
          <a:off x="1824759" y="2376305"/>
          <a:ext cx="8718550" cy="19047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7370">
                  <a:extLst>
                    <a:ext uri="{9D8B030D-6E8A-4147-A177-3AD203B41FA5}">
                      <a16:colId xmlns:a16="http://schemas.microsoft.com/office/drawing/2014/main" val="3637661183"/>
                    </a:ext>
                  </a:extLst>
                </a:gridCol>
                <a:gridCol w="827795">
                  <a:extLst>
                    <a:ext uri="{9D8B030D-6E8A-4147-A177-3AD203B41FA5}">
                      <a16:colId xmlns:a16="http://schemas.microsoft.com/office/drawing/2014/main" val="376397876"/>
                    </a:ext>
                  </a:extLst>
                </a:gridCol>
                <a:gridCol w="827795">
                  <a:extLst>
                    <a:ext uri="{9D8B030D-6E8A-4147-A177-3AD203B41FA5}">
                      <a16:colId xmlns:a16="http://schemas.microsoft.com/office/drawing/2014/main" val="631864686"/>
                    </a:ext>
                  </a:extLst>
                </a:gridCol>
                <a:gridCol w="827795">
                  <a:extLst>
                    <a:ext uri="{9D8B030D-6E8A-4147-A177-3AD203B41FA5}">
                      <a16:colId xmlns:a16="http://schemas.microsoft.com/office/drawing/2014/main" val="285460423"/>
                    </a:ext>
                  </a:extLst>
                </a:gridCol>
                <a:gridCol w="827795">
                  <a:extLst>
                    <a:ext uri="{9D8B030D-6E8A-4147-A177-3AD203B41FA5}">
                      <a16:colId xmlns:a16="http://schemas.microsoft.com/office/drawing/2014/main" val="539149501"/>
                    </a:ext>
                  </a:extLst>
                </a:gridCol>
              </a:tblGrid>
              <a:tr h="320099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CAUSAS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ABRIL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MAYO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JUNIO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TOTAL 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1417281"/>
                  </a:ext>
                </a:extLst>
              </a:tr>
              <a:tr h="31693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MEJORAS DE INFRAESTRUCTURA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3727328"/>
                  </a:ext>
                </a:extLst>
              </a:tr>
              <a:tr h="31693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INCREMENTAR LA CANTIDAD DE  PERSONAL PARA LA ATENCIÓN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9616942"/>
                  </a:ext>
                </a:extLst>
              </a:tr>
              <a:tr h="31693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NO HACER REPARACIONES LOCATIVAS EN PRESENCIA DE USUARIOS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3303213"/>
                  </a:ext>
                </a:extLst>
              </a:tr>
              <a:tr h="31693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ATENCIÓN PREFERENCIAL POR CONDICIÓN ESPECIAL (EMBARAZO, DISCAPACIDAD, ETC)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9348160"/>
                  </a:ext>
                </a:extLst>
              </a:tr>
              <a:tr h="31693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OTRAS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23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6370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36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TIEMPOS PROMEDIO DE RESPUESTA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ABRIL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-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JUNIO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2020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9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TIEMPOS PROMEDIO DE RESPUESTA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ABRIL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-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JUNIO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2020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607417" y="5447811"/>
            <a:ext cx="7869092" cy="95410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Durante el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II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trimestre del año las peticiones, quejas, reclamos y sugerencias fueron atendidas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en promedio en 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un término máximo de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6 días y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un término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mínimo de 1 día,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cumpliendo de esta manera con los tiempos promedio de respuesta establecidos en la Ley 1755 de 2015.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980971"/>
              </p:ext>
            </p:extLst>
          </p:nvPr>
        </p:nvGraphicFramePr>
        <p:xfrm>
          <a:off x="2060865" y="2348345"/>
          <a:ext cx="8557780" cy="21959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9753">
                  <a:extLst>
                    <a:ext uri="{9D8B030D-6E8A-4147-A177-3AD203B41FA5}">
                      <a16:colId xmlns:a16="http://schemas.microsoft.com/office/drawing/2014/main" val="3261797334"/>
                    </a:ext>
                  </a:extLst>
                </a:gridCol>
                <a:gridCol w="1690254">
                  <a:extLst>
                    <a:ext uri="{9D8B030D-6E8A-4147-A177-3AD203B41FA5}">
                      <a16:colId xmlns:a16="http://schemas.microsoft.com/office/drawing/2014/main" val="736403272"/>
                    </a:ext>
                  </a:extLst>
                </a:gridCol>
                <a:gridCol w="2798619">
                  <a:extLst>
                    <a:ext uri="{9D8B030D-6E8A-4147-A177-3AD203B41FA5}">
                      <a16:colId xmlns:a16="http://schemas.microsoft.com/office/drawing/2014/main" val="4280023107"/>
                    </a:ext>
                  </a:extLst>
                </a:gridCol>
                <a:gridCol w="2569154">
                  <a:extLst>
                    <a:ext uri="{9D8B030D-6E8A-4147-A177-3AD203B41FA5}">
                      <a16:colId xmlns:a16="http://schemas.microsoft.com/office/drawing/2014/main" val="2478586784"/>
                    </a:ext>
                  </a:extLst>
                </a:gridCol>
              </a:tblGrid>
              <a:tr h="276892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TIPO PQRS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VENCIMIENTO (DIAS)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RESPONDIDAS DENTRO DE TÉRMINOS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TIEMPO PROMEDIO RESPUESTA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7138335"/>
                  </a:ext>
                </a:extLst>
              </a:tr>
              <a:tr h="274151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Queja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15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109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 smtClean="0">
                          <a:effectLst/>
                        </a:rPr>
                        <a:t>1.3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4139382"/>
                  </a:ext>
                </a:extLst>
              </a:tr>
              <a:tr h="274151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Reclamo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15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104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 smtClean="0">
                          <a:effectLst/>
                        </a:rPr>
                        <a:t>1.2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7140524"/>
                  </a:ext>
                </a:extLst>
              </a:tr>
              <a:tr h="274151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Petición10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43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 smtClean="0">
                          <a:effectLst/>
                        </a:rPr>
                        <a:t>1.0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7482575"/>
                  </a:ext>
                </a:extLst>
              </a:tr>
              <a:tr h="274151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Petición15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6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 smtClean="0">
                          <a:effectLst/>
                        </a:rPr>
                        <a:t>1.0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0683130"/>
                  </a:ext>
                </a:extLst>
              </a:tr>
              <a:tr h="274151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Petición30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4131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 smtClean="0">
                          <a:effectLst/>
                        </a:rPr>
                        <a:t>4.2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2131232"/>
                  </a:ext>
                </a:extLst>
              </a:tr>
              <a:tr h="274151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Petición20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7051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 smtClean="0">
                          <a:effectLst/>
                        </a:rPr>
                        <a:t>5.8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8858494"/>
                  </a:ext>
                </a:extLst>
              </a:tr>
              <a:tr h="274151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Petición35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 smtClean="0">
                          <a:effectLst/>
                        </a:rPr>
                        <a:t>1.0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2723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4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ACCESO A LA INFORMACIÓN PÚBLICA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ABRIL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-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JUNIO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2020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57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INFORME PQRS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ABRIL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-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JUNIO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2020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010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ACCESO A LA INFORMACIÓN PÚBLICA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ABRIL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-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JUNIO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2020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204364" y="2873518"/>
            <a:ext cx="4203990" cy="156965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De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conformidad a  lo establecido en la Ley 1712 de 2014, en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el primer trimestre de 2020 se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negó el acceso a la información por tener carácter de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clasificado o reservado a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un  total de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18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0 solicitudes.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749262"/>
              </p:ext>
            </p:extLst>
          </p:nvPr>
        </p:nvGraphicFramePr>
        <p:xfrm>
          <a:off x="1288763" y="1773380"/>
          <a:ext cx="5613398" cy="14988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3534">
                  <a:extLst>
                    <a:ext uri="{9D8B030D-6E8A-4147-A177-3AD203B41FA5}">
                      <a16:colId xmlns:a16="http://schemas.microsoft.com/office/drawing/2014/main" val="3919618960"/>
                    </a:ext>
                  </a:extLst>
                </a:gridCol>
                <a:gridCol w="979966">
                  <a:extLst>
                    <a:ext uri="{9D8B030D-6E8A-4147-A177-3AD203B41FA5}">
                      <a16:colId xmlns:a16="http://schemas.microsoft.com/office/drawing/2014/main" val="3465256802"/>
                    </a:ext>
                  </a:extLst>
                </a:gridCol>
                <a:gridCol w="979966">
                  <a:extLst>
                    <a:ext uri="{9D8B030D-6E8A-4147-A177-3AD203B41FA5}">
                      <a16:colId xmlns:a16="http://schemas.microsoft.com/office/drawing/2014/main" val="2331110572"/>
                    </a:ext>
                  </a:extLst>
                </a:gridCol>
                <a:gridCol w="979966">
                  <a:extLst>
                    <a:ext uri="{9D8B030D-6E8A-4147-A177-3AD203B41FA5}">
                      <a16:colId xmlns:a16="http://schemas.microsoft.com/office/drawing/2014/main" val="3221278001"/>
                    </a:ext>
                  </a:extLst>
                </a:gridCol>
                <a:gridCol w="979966">
                  <a:extLst>
                    <a:ext uri="{9D8B030D-6E8A-4147-A177-3AD203B41FA5}">
                      <a16:colId xmlns:a16="http://schemas.microsoft.com/office/drawing/2014/main" val="3665069201"/>
                    </a:ext>
                  </a:extLst>
                </a:gridCol>
              </a:tblGrid>
              <a:tr h="38341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CANTIDAD DE SOLICITUDES A LAS QUE SE LE NEGÓ ACCESO A LA INFORMACIÓN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173914"/>
                  </a:ext>
                </a:extLst>
              </a:tr>
              <a:tr h="38341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DEPENDENCIAS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 smtClean="0">
                          <a:effectLst/>
                        </a:rPr>
                        <a:t>ABRIL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 smtClean="0">
                          <a:effectLst/>
                        </a:rPr>
                        <a:t>MAYO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 smtClean="0">
                          <a:effectLst/>
                        </a:rPr>
                        <a:t>JUNIO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TOTAL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991855"/>
                  </a:ext>
                </a:extLst>
              </a:tr>
              <a:tr h="36598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NIVEL CENTRAL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 smtClean="0">
                          <a:effectLst/>
                        </a:rPr>
                        <a:t>5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 smtClean="0">
                          <a:effectLst/>
                        </a:rPr>
                        <a:t>25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 smtClean="0">
                          <a:effectLst/>
                        </a:rPr>
                        <a:t>62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 smtClean="0">
                          <a:effectLst/>
                        </a:rPr>
                        <a:t>92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3376210"/>
                  </a:ext>
                </a:extLst>
              </a:tr>
              <a:tr h="36598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DIRECCIONES SECCIONALES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 smtClean="0">
                          <a:effectLst/>
                        </a:rPr>
                        <a:t>10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 smtClean="0">
                          <a:effectLst/>
                        </a:rPr>
                        <a:t>17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 smtClean="0">
                          <a:effectLst/>
                        </a:rPr>
                        <a:t>61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 smtClean="0">
                          <a:effectLst/>
                        </a:rPr>
                        <a:t>88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6571908"/>
                  </a:ext>
                </a:extLst>
              </a:tr>
            </a:tbl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2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0723575"/>
              </p:ext>
            </p:extLst>
          </p:nvPr>
        </p:nvGraphicFramePr>
        <p:xfrm>
          <a:off x="1288764" y="3448577"/>
          <a:ext cx="5613398" cy="3160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8558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TRASLADOS A OTRAS ENTIDADES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ABRIL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-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JUNIO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2020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00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TRASLADO A OTRAS ENTIDADES ENERO - MARZO 2020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460480" y="2793418"/>
            <a:ext cx="4054186" cy="166199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Respecto </a:t>
            </a:r>
            <a:r>
              <a:rPr lang="es-CO" sz="1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 las solicitudes sobre las cuales la Fiscalía General de la Nación no tiene competencia, </a:t>
            </a:r>
            <a:r>
              <a:rPr lang="es-CO" sz="1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durante el </a:t>
            </a:r>
            <a:r>
              <a:rPr lang="es-CO" sz="1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II</a:t>
            </a:r>
            <a:r>
              <a:rPr lang="es-CO" sz="1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trimestre de 2020 se realizó </a:t>
            </a:r>
            <a:r>
              <a:rPr lang="es-CO" sz="1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traslado a otras Instituciones de </a:t>
            </a:r>
            <a:r>
              <a:rPr lang="es-CO" sz="1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15</a:t>
            </a:r>
            <a:r>
              <a:rPr lang="es-CO" sz="1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1 </a:t>
            </a:r>
            <a:r>
              <a:rPr lang="es-CO" sz="1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solicitudes.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417250"/>
              </p:ext>
            </p:extLst>
          </p:nvPr>
        </p:nvGraphicFramePr>
        <p:xfrm>
          <a:off x="1288761" y="1786030"/>
          <a:ext cx="5783552" cy="15570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4868">
                  <a:extLst>
                    <a:ext uri="{9D8B030D-6E8A-4147-A177-3AD203B41FA5}">
                      <a16:colId xmlns:a16="http://schemas.microsoft.com/office/drawing/2014/main" val="3115241800"/>
                    </a:ext>
                  </a:extLst>
                </a:gridCol>
                <a:gridCol w="1009671">
                  <a:extLst>
                    <a:ext uri="{9D8B030D-6E8A-4147-A177-3AD203B41FA5}">
                      <a16:colId xmlns:a16="http://schemas.microsoft.com/office/drawing/2014/main" val="503638763"/>
                    </a:ext>
                  </a:extLst>
                </a:gridCol>
                <a:gridCol w="1009671">
                  <a:extLst>
                    <a:ext uri="{9D8B030D-6E8A-4147-A177-3AD203B41FA5}">
                      <a16:colId xmlns:a16="http://schemas.microsoft.com/office/drawing/2014/main" val="1908898368"/>
                    </a:ext>
                  </a:extLst>
                </a:gridCol>
                <a:gridCol w="1009671">
                  <a:extLst>
                    <a:ext uri="{9D8B030D-6E8A-4147-A177-3AD203B41FA5}">
                      <a16:colId xmlns:a16="http://schemas.microsoft.com/office/drawing/2014/main" val="4221117334"/>
                    </a:ext>
                  </a:extLst>
                </a:gridCol>
                <a:gridCol w="1009671">
                  <a:extLst>
                    <a:ext uri="{9D8B030D-6E8A-4147-A177-3AD203B41FA5}">
                      <a16:colId xmlns:a16="http://schemas.microsoft.com/office/drawing/2014/main" val="1195842502"/>
                    </a:ext>
                  </a:extLst>
                </a:gridCol>
              </a:tblGrid>
              <a:tr h="39830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CANTIDAD DE SOLICITUDES TRASLADADAS A OTRAS ENTIDADES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965760"/>
                  </a:ext>
                </a:extLst>
              </a:tr>
              <a:tr h="398304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DEPENDENCIAS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 smtClean="0">
                          <a:effectLst/>
                        </a:rPr>
                        <a:t>ABRIL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 smtClean="0">
                          <a:effectLst/>
                        </a:rPr>
                        <a:t>MAYO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 smtClean="0">
                          <a:effectLst/>
                        </a:rPr>
                        <a:t>JUNIO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TOTAL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9984019"/>
                  </a:ext>
                </a:extLst>
              </a:tr>
              <a:tr h="3802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NIVEL CENTRAL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 smtClean="0">
                          <a:effectLst/>
                        </a:rPr>
                        <a:t>9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 smtClean="0">
                          <a:effectLst/>
                        </a:rPr>
                        <a:t>25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 smtClean="0">
                          <a:effectLst/>
                        </a:rPr>
                        <a:t>21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55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2379223"/>
                  </a:ext>
                </a:extLst>
              </a:tr>
              <a:tr h="3802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DIRECCIONES SECCIONALES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 smtClean="0">
                          <a:effectLst/>
                        </a:rPr>
                        <a:t>29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 smtClean="0">
                          <a:effectLst/>
                        </a:rPr>
                        <a:t>26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 smtClean="0">
                          <a:effectLst/>
                        </a:rPr>
                        <a:t>41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 smtClean="0">
                          <a:effectLst/>
                        </a:rPr>
                        <a:t>96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9562389"/>
                  </a:ext>
                </a:extLst>
              </a:tr>
            </a:tbl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22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41246"/>
              </p:ext>
            </p:extLst>
          </p:nvPr>
        </p:nvGraphicFramePr>
        <p:xfrm>
          <a:off x="1288761" y="3465079"/>
          <a:ext cx="5977636" cy="3198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875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PROYECCIÓN DE ACCIONES DE MEJORA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ABRIL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-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JUNIO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2020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40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PROYECCIÓN DE ACCIONES DE MEJORA  </a:t>
            </a:r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ABRIL</a:t>
            </a:r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- </a:t>
            </a:r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JUNIO </a:t>
            </a:r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2020</a:t>
            </a: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16180" y="1666971"/>
            <a:ext cx="10297775" cy="40626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 continuará con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asesoría y orientación a las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dependencias sobre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los lineamientos para el tramite de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PQRS en cuanto: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 smtClean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Acompañamiento en la revisión y ajuste de los informes mensuales de PQRS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Acompañamiento en la revisión y ajuste del informe semestral de seguimiento de quejas y reclamos.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Tratamiento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situaciones especiales en la gestión de PQRS contempladas en la Ley,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como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peticiones reiterativas, incompletas, oscuras o irrespetuosas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</a:p>
          <a:p>
            <a:pPr algn="just"/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 </a:t>
            </a:r>
            <a:endParaRPr lang="es-CO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14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PROYECCIÓN DE ACCIONES DE MEJORA  </a:t>
            </a:r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ABRIL</a:t>
            </a:r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- </a:t>
            </a:r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JUNIO </a:t>
            </a:r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2020</a:t>
            </a: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16180" y="1666971"/>
            <a:ext cx="10297775" cy="40626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endParaRPr lang="es-CO" sz="2400" b="1" dirty="0" smtClean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Capacitaciones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para los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servidores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que así lo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requieran, dando prioridad a los asignados como destacados PQRS.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Aplicabilidad de la Ley de Protección de Datos Personales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Finalmente es importante resaltar el fortalecimiento del Grupo de Trabajo PQRS para la atención del canal virtual a cargo de la Subdirección de Gestión Documental como respuesta al incremento de las PQRS allegadas por este medio como consecuencia de la emergencia sanitaria actual decretada por el Gobierno Nacional.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 </a:t>
            </a:r>
            <a:endParaRPr lang="es-CO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37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452336B-9F37-C946-907D-8975DE6755CE}"/>
              </a:ext>
            </a:extLst>
          </p:cNvPr>
          <p:cNvSpPr txBox="1"/>
          <p:nvPr/>
        </p:nvSpPr>
        <p:spPr>
          <a:xfrm>
            <a:off x="9413508" y="5292290"/>
            <a:ext cx="2279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SUBDIRECCIÓN DE GESTIÓN DOCUMENTAL</a:t>
            </a:r>
            <a:endParaRPr lang="es-CO" sz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3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RESULTADOS GENERALES </a:t>
            </a:r>
            <a:r>
              <a:rPr lang="es-419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ABRIL</a:t>
            </a:r>
            <a:r>
              <a:rPr lang="es-419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419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- </a:t>
            </a:r>
            <a:r>
              <a:rPr lang="es-419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JUNIO </a:t>
            </a:r>
            <a:r>
              <a:rPr lang="es-419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2020</a:t>
            </a:r>
            <a:endParaRPr lang="es-419" sz="28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3890" y="1902503"/>
            <a:ext cx="10297775" cy="33239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2F30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INTRODUCCIÓN</a:t>
            </a:r>
          </a:p>
          <a:p>
            <a:pPr algn="just"/>
            <a:endParaRPr lang="es-CO" sz="2400" b="1" dirty="0">
              <a:solidFill>
                <a:srgbClr val="2F30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Fiscalía General</a:t>
            </a:r>
            <a:r>
              <a:rPr lang="es-CO" sz="2400" dirty="0"/>
              <a:t>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la Nación, presenta el informe consolidado de las Peticiones, Quejas, Reclamos y Sugerencias, recibidas y atendidas por las D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ependencias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del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Nivel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entral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y las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Direcciones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S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eccionales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, correspondientes al período comprendido entre el 01 de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abril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al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30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junio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2020,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 través de los diferentes canales de recepción dispuestos para tal fin. </a:t>
            </a:r>
          </a:p>
          <a:p>
            <a:pPr algn="just"/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 </a:t>
            </a:r>
            <a:endParaRPr lang="es-CO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856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RECEPCIÓN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POR CANAL Y TIPO PQRS ENERO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-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JUNIO 2020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556656" y="5881766"/>
            <a:ext cx="8155380" cy="64632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</a:t>
            </a:r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período comprendido del 01 de enero al </a:t>
            </a:r>
            <a:r>
              <a:rPr lang="es-CO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30 de junio </a:t>
            </a:r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2020, </a:t>
            </a:r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se recibieron un total de </a:t>
            </a:r>
            <a:r>
              <a:rPr lang="es-ES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41.017 PQRS.</a:t>
            </a:r>
            <a:endParaRPr lang="es-ES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20365"/>
              </p:ext>
            </p:extLst>
          </p:nvPr>
        </p:nvGraphicFramePr>
        <p:xfrm>
          <a:off x="1836738" y="1254125"/>
          <a:ext cx="9288464" cy="43806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2801">
                  <a:extLst>
                    <a:ext uri="{9D8B030D-6E8A-4147-A177-3AD203B41FA5}">
                      <a16:colId xmlns:a16="http://schemas.microsoft.com/office/drawing/2014/main" val="1060098516"/>
                    </a:ext>
                  </a:extLst>
                </a:gridCol>
                <a:gridCol w="1322392">
                  <a:extLst>
                    <a:ext uri="{9D8B030D-6E8A-4147-A177-3AD203B41FA5}">
                      <a16:colId xmlns:a16="http://schemas.microsoft.com/office/drawing/2014/main" val="2103314586"/>
                    </a:ext>
                  </a:extLst>
                </a:gridCol>
                <a:gridCol w="761090">
                  <a:extLst>
                    <a:ext uri="{9D8B030D-6E8A-4147-A177-3AD203B41FA5}">
                      <a16:colId xmlns:a16="http://schemas.microsoft.com/office/drawing/2014/main" val="4025858576"/>
                    </a:ext>
                  </a:extLst>
                </a:gridCol>
                <a:gridCol w="761090">
                  <a:extLst>
                    <a:ext uri="{9D8B030D-6E8A-4147-A177-3AD203B41FA5}">
                      <a16:colId xmlns:a16="http://schemas.microsoft.com/office/drawing/2014/main" val="425446182"/>
                    </a:ext>
                  </a:extLst>
                </a:gridCol>
                <a:gridCol w="761090">
                  <a:extLst>
                    <a:ext uri="{9D8B030D-6E8A-4147-A177-3AD203B41FA5}">
                      <a16:colId xmlns:a16="http://schemas.microsoft.com/office/drawing/2014/main" val="1558590275"/>
                    </a:ext>
                  </a:extLst>
                </a:gridCol>
                <a:gridCol w="761090">
                  <a:extLst>
                    <a:ext uri="{9D8B030D-6E8A-4147-A177-3AD203B41FA5}">
                      <a16:colId xmlns:a16="http://schemas.microsoft.com/office/drawing/2014/main" val="1791139346"/>
                    </a:ext>
                  </a:extLst>
                </a:gridCol>
                <a:gridCol w="761090">
                  <a:extLst>
                    <a:ext uri="{9D8B030D-6E8A-4147-A177-3AD203B41FA5}">
                      <a16:colId xmlns:a16="http://schemas.microsoft.com/office/drawing/2014/main" val="2806566606"/>
                    </a:ext>
                  </a:extLst>
                </a:gridCol>
                <a:gridCol w="761090">
                  <a:extLst>
                    <a:ext uri="{9D8B030D-6E8A-4147-A177-3AD203B41FA5}">
                      <a16:colId xmlns:a16="http://schemas.microsoft.com/office/drawing/2014/main" val="2841942724"/>
                    </a:ext>
                  </a:extLst>
                </a:gridCol>
                <a:gridCol w="976731">
                  <a:extLst>
                    <a:ext uri="{9D8B030D-6E8A-4147-A177-3AD203B41FA5}">
                      <a16:colId xmlns:a16="http://schemas.microsoft.com/office/drawing/2014/main" val="4177251129"/>
                    </a:ext>
                  </a:extLst>
                </a:gridCol>
              </a:tblGrid>
              <a:tr h="162324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200" b="1" u="none" strike="noStrike" dirty="0">
                          <a:effectLst/>
                        </a:rPr>
                        <a:t>Canal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200" b="1" u="none" strike="noStrike" dirty="0" smtClean="0">
                          <a:effectLst/>
                        </a:rPr>
                        <a:t>PQRS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200" b="1" u="none" strike="noStrike" dirty="0">
                          <a:effectLst/>
                        </a:rPr>
                        <a:t>Enero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200" b="1" u="none" strike="noStrike" dirty="0">
                          <a:effectLst/>
                        </a:rPr>
                        <a:t>Febrero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200" b="1" u="none" strike="noStrike" dirty="0">
                          <a:effectLst/>
                        </a:rPr>
                        <a:t>Marzo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200" b="1" u="none" strike="noStrike" dirty="0">
                          <a:effectLst/>
                        </a:rPr>
                        <a:t>Abril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200" b="1" u="none" strike="noStrike" dirty="0">
                          <a:effectLst/>
                        </a:rPr>
                        <a:t>Mayo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200" b="1" u="none" strike="noStrike" dirty="0">
                          <a:effectLst/>
                        </a:rPr>
                        <a:t>Junio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200" b="1" u="none" strike="noStrike" dirty="0">
                          <a:effectLst/>
                        </a:rPr>
                        <a:t>TOTAL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ctr"/>
                </a:tc>
                <a:extLst>
                  <a:ext uri="{0D108BD9-81ED-4DB2-BD59-A6C34878D82A}">
                    <a16:rowId xmlns:a16="http://schemas.microsoft.com/office/drawing/2014/main" val="2692299483"/>
                  </a:ext>
                </a:extLst>
              </a:tr>
              <a:tr h="174542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PRESENCIAL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 smtClean="0">
                          <a:effectLst/>
                        </a:rPr>
                        <a:t>Petición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171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180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29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9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53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55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497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extLst>
                  <a:ext uri="{0D108BD9-81ED-4DB2-BD59-A6C34878D82A}">
                    <a16:rowId xmlns:a16="http://schemas.microsoft.com/office/drawing/2014/main" val="1067761255"/>
                  </a:ext>
                </a:extLst>
              </a:tr>
              <a:tr h="174542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ESCRITO 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 smtClean="0">
                          <a:effectLst/>
                        </a:rPr>
                        <a:t>Petición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4,827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6,138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4,408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1,091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1,255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1,685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19,404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extLst>
                  <a:ext uri="{0D108BD9-81ED-4DB2-BD59-A6C34878D82A}">
                    <a16:rowId xmlns:a16="http://schemas.microsoft.com/office/drawing/2014/main" val="3959896476"/>
                  </a:ext>
                </a:extLst>
              </a:tr>
              <a:tr h="174542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TELEFÓNICO 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 smtClean="0">
                          <a:effectLst/>
                        </a:rPr>
                        <a:t>Petición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6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7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67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116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198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extLst>
                  <a:ext uri="{0D108BD9-81ED-4DB2-BD59-A6C34878D82A}">
                    <a16:rowId xmlns:a16="http://schemas.microsoft.com/office/drawing/2014/main" val="2568648971"/>
                  </a:ext>
                </a:extLst>
              </a:tr>
              <a:tr h="174542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BUZÓN DE SUGERENCIAS 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 smtClean="0">
                          <a:effectLst/>
                        </a:rPr>
                        <a:t>Petición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33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7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4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3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2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2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51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extLst>
                  <a:ext uri="{0D108BD9-81ED-4DB2-BD59-A6C34878D82A}">
                    <a16:rowId xmlns:a16="http://schemas.microsoft.com/office/drawing/2014/main" val="2733451580"/>
                  </a:ext>
                </a:extLst>
              </a:tr>
              <a:tr h="174542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CORREO ELECTRÓNICO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 smtClean="0">
                          <a:effectLst/>
                        </a:rPr>
                        <a:t>Petición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468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519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409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716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1,593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1,933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5,638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extLst>
                  <a:ext uri="{0D108BD9-81ED-4DB2-BD59-A6C34878D82A}">
                    <a16:rowId xmlns:a16="http://schemas.microsoft.com/office/drawing/2014/main" val="1108667647"/>
                  </a:ext>
                </a:extLst>
              </a:tr>
              <a:tr h="174542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VIRTUAL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 smtClean="0">
                          <a:effectLst/>
                        </a:rPr>
                        <a:t>Petición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1,330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1,248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1,127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1,995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2,904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4,960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13,564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extLst>
                  <a:ext uri="{0D108BD9-81ED-4DB2-BD59-A6C34878D82A}">
                    <a16:rowId xmlns:a16="http://schemas.microsoft.com/office/drawing/2014/main" val="3337541010"/>
                  </a:ext>
                </a:extLst>
              </a:tr>
              <a:tr h="174542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PRESENCIAL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Queja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3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6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extLst>
                  <a:ext uri="{0D108BD9-81ED-4DB2-BD59-A6C34878D82A}">
                    <a16:rowId xmlns:a16="http://schemas.microsoft.com/office/drawing/2014/main" val="3798677615"/>
                  </a:ext>
                </a:extLst>
              </a:tr>
              <a:tr h="174542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ESCRITO 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Queja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101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137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81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9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8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5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341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extLst>
                  <a:ext uri="{0D108BD9-81ED-4DB2-BD59-A6C34878D82A}">
                    <a16:rowId xmlns:a16="http://schemas.microsoft.com/office/drawing/2014/main" val="1860745526"/>
                  </a:ext>
                </a:extLst>
              </a:tr>
              <a:tr h="174542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TELEFÓNICO 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Queja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2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extLst>
                  <a:ext uri="{0D108BD9-81ED-4DB2-BD59-A6C34878D82A}">
                    <a16:rowId xmlns:a16="http://schemas.microsoft.com/office/drawing/2014/main" val="1256978887"/>
                  </a:ext>
                </a:extLst>
              </a:tr>
              <a:tr h="174542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 dirty="0">
                          <a:effectLst/>
                        </a:rPr>
                        <a:t>BUZÓN DE SUGERENCIAS 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Queja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9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12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25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47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extLst>
                  <a:ext uri="{0D108BD9-81ED-4DB2-BD59-A6C34878D82A}">
                    <a16:rowId xmlns:a16="http://schemas.microsoft.com/office/drawing/2014/main" val="3602763382"/>
                  </a:ext>
                </a:extLst>
              </a:tr>
              <a:tr h="174542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CORREO ELECTRÓNICO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Queja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16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19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15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13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18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91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extLst>
                  <a:ext uri="{0D108BD9-81ED-4DB2-BD59-A6C34878D82A}">
                    <a16:rowId xmlns:a16="http://schemas.microsoft.com/office/drawing/2014/main" val="98913231"/>
                  </a:ext>
                </a:extLst>
              </a:tr>
              <a:tr h="174542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VIRTUAL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Queja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79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113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83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59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29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50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413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extLst>
                  <a:ext uri="{0D108BD9-81ED-4DB2-BD59-A6C34878D82A}">
                    <a16:rowId xmlns:a16="http://schemas.microsoft.com/office/drawing/2014/main" val="1347222891"/>
                  </a:ext>
                </a:extLst>
              </a:tr>
              <a:tr h="174542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PRESENCIAL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Reclamo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extLst>
                  <a:ext uri="{0D108BD9-81ED-4DB2-BD59-A6C34878D82A}">
                    <a16:rowId xmlns:a16="http://schemas.microsoft.com/office/drawing/2014/main" val="1584780580"/>
                  </a:ext>
                </a:extLst>
              </a:tr>
              <a:tr h="174542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ESCRITO 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Reclamo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60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80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56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5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12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13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226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extLst>
                  <a:ext uri="{0D108BD9-81ED-4DB2-BD59-A6C34878D82A}">
                    <a16:rowId xmlns:a16="http://schemas.microsoft.com/office/drawing/2014/main" val="837901247"/>
                  </a:ext>
                </a:extLst>
              </a:tr>
              <a:tr h="174542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TELEFÓNICO 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Reclamo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extLst>
                  <a:ext uri="{0D108BD9-81ED-4DB2-BD59-A6C34878D82A}">
                    <a16:rowId xmlns:a16="http://schemas.microsoft.com/office/drawing/2014/main" val="865479542"/>
                  </a:ext>
                </a:extLst>
              </a:tr>
              <a:tr h="174542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BUZÓN DE SUGERENCIAS 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Reclamo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9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22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16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47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extLst>
                  <a:ext uri="{0D108BD9-81ED-4DB2-BD59-A6C34878D82A}">
                    <a16:rowId xmlns:a16="http://schemas.microsoft.com/office/drawing/2014/main" val="806216376"/>
                  </a:ext>
                </a:extLst>
              </a:tr>
              <a:tr h="174542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CORREO ELECTRÓNICO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Reclamo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7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7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12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11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57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extLst>
                  <a:ext uri="{0D108BD9-81ED-4DB2-BD59-A6C34878D82A}">
                    <a16:rowId xmlns:a16="http://schemas.microsoft.com/office/drawing/2014/main" val="2589145315"/>
                  </a:ext>
                </a:extLst>
              </a:tr>
              <a:tr h="174542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VIRTUAL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Reclamo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64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78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42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47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56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58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345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extLst>
                  <a:ext uri="{0D108BD9-81ED-4DB2-BD59-A6C34878D82A}">
                    <a16:rowId xmlns:a16="http://schemas.microsoft.com/office/drawing/2014/main" val="3800477662"/>
                  </a:ext>
                </a:extLst>
              </a:tr>
              <a:tr h="174542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PRESENCIAL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Sugerencia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extLst>
                  <a:ext uri="{0D108BD9-81ED-4DB2-BD59-A6C34878D82A}">
                    <a16:rowId xmlns:a16="http://schemas.microsoft.com/office/drawing/2014/main" val="1750638694"/>
                  </a:ext>
                </a:extLst>
              </a:tr>
              <a:tr h="174542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ESCRITO 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Sugerencia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7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2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3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13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extLst>
                  <a:ext uri="{0D108BD9-81ED-4DB2-BD59-A6C34878D82A}">
                    <a16:rowId xmlns:a16="http://schemas.microsoft.com/office/drawing/2014/main" val="3680559104"/>
                  </a:ext>
                </a:extLst>
              </a:tr>
              <a:tr h="174542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TELEFÓNICO 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Sugerencia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extLst>
                  <a:ext uri="{0D108BD9-81ED-4DB2-BD59-A6C34878D82A}">
                    <a16:rowId xmlns:a16="http://schemas.microsoft.com/office/drawing/2014/main" val="2149536731"/>
                  </a:ext>
                </a:extLst>
              </a:tr>
              <a:tr h="174542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BUZÓN DE SUGERENCIAS 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Sugerencia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6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8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6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20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extLst>
                  <a:ext uri="{0D108BD9-81ED-4DB2-BD59-A6C34878D82A}">
                    <a16:rowId xmlns:a16="http://schemas.microsoft.com/office/drawing/2014/main" val="591917540"/>
                  </a:ext>
                </a:extLst>
              </a:tr>
              <a:tr h="174542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CORREO ELECTRÓNICO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Sugerencia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9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3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14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extLst>
                  <a:ext uri="{0D108BD9-81ED-4DB2-BD59-A6C34878D82A}">
                    <a16:rowId xmlns:a16="http://schemas.microsoft.com/office/drawing/2014/main" val="1988572252"/>
                  </a:ext>
                </a:extLst>
              </a:tr>
              <a:tr h="174542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VIRTUAL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Sugerencia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3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6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2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13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5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14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43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7" marR="8727" marT="8727" marB="0" anchor="b"/>
                </a:tc>
                <a:extLst>
                  <a:ext uri="{0D108BD9-81ED-4DB2-BD59-A6C34878D82A}">
                    <a16:rowId xmlns:a16="http://schemas.microsoft.com/office/drawing/2014/main" val="3266902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162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DERECHOS DE PETICIÓN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ABRIL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-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JUNIO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2020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46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CANTIDAD DERECHOS DE PETICIÓN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ABRIL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-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JUNIO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2020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10171" y="1805338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Nacionales que reportaron mayor número de peticiones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10171" y="3974522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Seccionales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que reportaron mayor número de peticiones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188417"/>
              </p:ext>
            </p:extLst>
          </p:nvPr>
        </p:nvGraphicFramePr>
        <p:xfrm>
          <a:off x="3699163" y="1419306"/>
          <a:ext cx="8128000" cy="2097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78400">
                  <a:extLst>
                    <a:ext uri="{9D8B030D-6E8A-4147-A177-3AD203B41FA5}">
                      <a16:colId xmlns:a16="http://schemas.microsoft.com/office/drawing/2014/main" val="2675954006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938092871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818945479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430217947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51784049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DEPENDENCIA NIVEL CENTRAL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ABRIL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MAYO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JUNIO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TOTAL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98053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 dirty="0">
                          <a:effectLst/>
                        </a:rPr>
                        <a:t>DELEGADA PARA LA SEGURIDAD CIUDADANA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359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343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528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1,230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25753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DIRECCIÓN DE ASUNTOS JURÍDICOS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147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286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392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825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25364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DIRECCIÓN ESPECIALIZADA CONTRA LAS VIOLACIONES A LOS DERECHOS HUMANOS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229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172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373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774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57522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DIRECCIÓN DE ATENCIÓN AL USUARIO INTERVENCIÓN TEMPRANA Y ASIGNACIONES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127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298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240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665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93719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DIRECCIÓN DE PROTECCIÓN Y ASISTENCIA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87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156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200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443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05913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DIRECCIÓN ESPECIALIZADA DE EXTINCIÓN DEL DERECHO DEL DOMINIO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128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94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266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5150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DIRECCIÓN ESPECIALIZADA CONTRA EL LAVADO DE ACTIVOS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175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69238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DIRECCIÓN DE POLÍTICAS PÚBLICAS Y ESTRATEGIA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155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04080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DIRECCIÓN DE JUSTICIA TRANSICIONAL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131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131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97126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SUBDIRECCIÓN DE TALENTO HUMANO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125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4716126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656327"/>
              </p:ext>
            </p:extLst>
          </p:nvPr>
        </p:nvGraphicFramePr>
        <p:xfrm>
          <a:off x="3699163" y="3974522"/>
          <a:ext cx="5985165" cy="2097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0641">
                  <a:extLst>
                    <a:ext uri="{9D8B030D-6E8A-4147-A177-3AD203B41FA5}">
                      <a16:colId xmlns:a16="http://schemas.microsoft.com/office/drawing/2014/main" val="3903229607"/>
                    </a:ext>
                  </a:extLst>
                </a:gridCol>
                <a:gridCol w="893631">
                  <a:extLst>
                    <a:ext uri="{9D8B030D-6E8A-4147-A177-3AD203B41FA5}">
                      <a16:colId xmlns:a16="http://schemas.microsoft.com/office/drawing/2014/main" val="2295396246"/>
                    </a:ext>
                  </a:extLst>
                </a:gridCol>
                <a:gridCol w="893631">
                  <a:extLst>
                    <a:ext uri="{9D8B030D-6E8A-4147-A177-3AD203B41FA5}">
                      <a16:colId xmlns:a16="http://schemas.microsoft.com/office/drawing/2014/main" val="2685827206"/>
                    </a:ext>
                  </a:extLst>
                </a:gridCol>
                <a:gridCol w="893631">
                  <a:extLst>
                    <a:ext uri="{9D8B030D-6E8A-4147-A177-3AD203B41FA5}">
                      <a16:colId xmlns:a16="http://schemas.microsoft.com/office/drawing/2014/main" val="1638679789"/>
                    </a:ext>
                  </a:extLst>
                </a:gridCol>
                <a:gridCol w="893631">
                  <a:extLst>
                    <a:ext uri="{9D8B030D-6E8A-4147-A177-3AD203B41FA5}">
                      <a16:colId xmlns:a16="http://schemas.microsoft.com/office/drawing/2014/main" val="360052391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DIRECCCION SECCIONAL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ABRIL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MAYO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JUNIO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TOTAL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171385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BOGOTÁ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557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1,000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1,585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3,142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25961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MEDELLÍN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209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451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740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1,400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9233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ANTIOQUIA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188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316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405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909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31408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SANTANDER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150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231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358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739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75308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CALI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142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225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327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694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0966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CUNDINAMARCA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180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273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529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01306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HUILA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84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92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312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488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65049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NORTE DE SANTANDER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166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202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441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2019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META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83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161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193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437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27484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TOLIMA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84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141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205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430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340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59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MOTIVOS PETICIONES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ABRIL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-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JUNIO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2020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717965" y="5655628"/>
            <a:ext cx="7536871" cy="73866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Durante el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II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trimestre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 entidad recibió un mayor volumen de peticiones por “Solicitud de información” con un 56%, “Solicitud de certificación” con el 11%, “Copia de documentos” con el 8% y “Prestación de un servicio” con el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4%.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928904"/>
              </p:ext>
            </p:extLst>
          </p:nvPr>
        </p:nvGraphicFramePr>
        <p:xfrm>
          <a:off x="1967345" y="1596987"/>
          <a:ext cx="8700656" cy="3806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41580">
                  <a:extLst>
                    <a:ext uri="{9D8B030D-6E8A-4147-A177-3AD203B41FA5}">
                      <a16:colId xmlns:a16="http://schemas.microsoft.com/office/drawing/2014/main" val="2070225791"/>
                    </a:ext>
                  </a:extLst>
                </a:gridCol>
                <a:gridCol w="1139769">
                  <a:extLst>
                    <a:ext uri="{9D8B030D-6E8A-4147-A177-3AD203B41FA5}">
                      <a16:colId xmlns:a16="http://schemas.microsoft.com/office/drawing/2014/main" val="3321367797"/>
                    </a:ext>
                  </a:extLst>
                </a:gridCol>
                <a:gridCol w="1139769">
                  <a:extLst>
                    <a:ext uri="{9D8B030D-6E8A-4147-A177-3AD203B41FA5}">
                      <a16:colId xmlns:a16="http://schemas.microsoft.com/office/drawing/2014/main" val="2995833544"/>
                    </a:ext>
                  </a:extLst>
                </a:gridCol>
                <a:gridCol w="1139769">
                  <a:extLst>
                    <a:ext uri="{9D8B030D-6E8A-4147-A177-3AD203B41FA5}">
                      <a16:colId xmlns:a16="http://schemas.microsoft.com/office/drawing/2014/main" val="3869173750"/>
                    </a:ext>
                  </a:extLst>
                </a:gridCol>
                <a:gridCol w="1139769">
                  <a:extLst>
                    <a:ext uri="{9D8B030D-6E8A-4147-A177-3AD203B41FA5}">
                      <a16:colId xmlns:a16="http://schemas.microsoft.com/office/drawing/2014/main" val="3222177800"/>
                    </a:ext>
                  </a:extLst>
                </a:gridCol>
              </a:tblGrid>
              <a:tr h="237893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CAUSAS</a:t>
                      </a:r>
                      <a:endParaRPr lang="es-419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ABRIL</a:t>
                      </a:r>
                      <a:endParaRPr lang="es-419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MAYO</a:t>
                      </a:r>
                      <a:endParaRPr lang="es-419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JUNIO</a:t>
                      </a:r>
                      <a:endParaRPr lang="es-419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 smtClean="0">
                          <a:effectLst/>
                        </a:rPr>
                        <a:t>TOTAL</a:t>
                      </a:r>
                      <a:endParaRPr lang="es-419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0857230"/>
                  </a:ext>
                </a:extLst>
              </a:tr>
              <a:tr h="237893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SOLICITUD DE INFORMACIÓN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2,236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3,258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4,898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10,392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0671447"/>
                  </a:ext>
                </a:extLst>
              </a:tr>
              <a:tr h="237893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SOLICITUD DE CERTIFICACIÓN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196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381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875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1,452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0229441"/>
                  </a:ext>
                </a:extLst>
              </a:tr>
              <a:tr h="237893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COPIA DE DOCUMENTOS 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181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301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351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833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307937"/>
                  </a:ext>
                </a:extLst>
              </a:tr>
              <a:tr h="237893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PRESTACIÓN DE UN SERVICIO 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180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238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374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792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3967880"/>
                  </a:ext>
                </a:extLst>
              </a:tr>
              <a:tr h="237893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PETICIONES ENTRE AUTORIDADES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160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315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436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911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9644570"/>
                  </a:ext>
                </a:extLst>
              </a:tr>
              <a:tr h="237893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OTRAS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109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194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256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559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1528846"/>
                  </a:ext>
                </a:extLst>
              </a:tr>
              <a:tr h="237893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DENUNCIA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364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565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751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1,680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4595472"/>
                  </a:ext>
                </a:extLst>
              </a:tr>
              <a:tr h="237893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INTERVENCIÓN DE UNA ENTIDAD O FUNCIONARIO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99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160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260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519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7925180"/>
                  </a:ext>
                </a:extLst>
              </a:tr>
              <a:tr h="237893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RECONOCIMIENTO DE UN DERECHO 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82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94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205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381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3970636"/>
                  </a:ext>
                </a:extLst>
              </a:tr>
              <a:tr h="237893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FORMULAR CONSULTA 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7499853"/>
                  </a:ext>
                </a:extLst>
              </a:tr>
              <a:tr h="237893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INTERPONER RECURSOS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97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3103629"/>
                  </a:ext>
                </a:extLst>
              </a:tr>
              <a:tr h="237893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RESOLUCIÓN SITUACIÓN JURÍDICA 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100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259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187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546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8707147"/>
                  </a:ext>
                </a:extLst>
              </a:tr>
              <a:tr h="237893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SOLICITUD SUSPENCIÓN DE INVESTIGACIÓN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101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201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8966716"/>
                  </a:ext>
                </a:extLst>
              </a:tr>
              <a:tr h="237893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INFORMES A CONGRESISTAS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4351207"/>
                  </a:ext>
                </a:extLst>
              </a:tr>
              <a:tr h="237893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TOTAL MES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3,815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5,874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8,751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18,440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2795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88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COMPARATIVO PETICIONES RECIBIDAS </a:t>
            </a:r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I TRIMESTRE 2020 VS</a:t>
            </a:r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. </a:t>
            </a:r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II </a:t>
            </a:r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TRIMESTRE 2020 </a:t>
            </a:r>
            <a:endParaRPr lang="es-419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564857"/>
              </p:ext>
            </p:extLst>
          </p:nvPr>
        </p:nvGraphicFramePr>
        <p:xfrm>
          <a:off x="1211262" y="1593273"/>
          <a:ext cx="10303404" cy="4156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1268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QUEJAS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ABRIL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-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JUNIO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2020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4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1508</TotalTime>
  <Words>1976</Words>
  <Application>Microsoft Office PowerPoint</Application>
  <PresentationFormat>Panorámica</PresentationFormat>
  <Paragraphs>916</Paragraphs>
  <Slides>26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 Cubillos Delgado</dc:creator>
  <cp:lastModifiedBy>Jairo</cp:lastModifiedBy>
  <cp:revision>195</cp:revision>
  <dcterms:created xsi:type="dcterms:W3CDTF">2020-02-19T16:39:42Z</dcterms:created>
  <dcterms:modified xsi:type="dcterms:W3CDTF">2020-07-24T21:04:50Z</dcterms:modified>
</cp:coreProperties>
</file>