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56" r:id="rId3"/>
    <p:sldId id="264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36" r:id="rId19"/>
    <p:sldId id="33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259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ARCHIVO%20DE%20TRABAJO%20CONSOLIDADO%20TRIMESTRE%20IV%202019%20-%20I%202020%20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ARCHIVO%20DE%20TRABAJO%20CONSOLIDADO%20TRIMESTRE%20IV%202019%20-%20I%202020%20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ARCHIVO%20DE%20TRABAJO%20CONSOLIDADO%20TRIMESTRE%20IV%202019%20-%20I%202020%20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RCHIVO%20DE%20TRABAJO%20CONSOLIDADO%20TRIMESTRE%20IV%202019%20-%20I%202020%20%20PQ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RCHIVO%20DE%20TRABAJO%20CONSOLIDADO%20TRIMESTRE%20IV%202019%20-%20I%202020%20%20PQ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RCHIVO%20DE%20TRABAJO%20CONSOLIDADO%20TRIMESTRE%20IV%202019%20-%20I%202020%20%20PQ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PARTICIPACION X CANAL TRIMESTRE I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'TD PETICIONES'!$A$30</c:f>
              <c:strCache>
                <c:ptCount val="1"/>
                <c:pt idx="0">
                  <c:v>TRIMESTRE I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A3A-4183-9CB6-E3705A78A8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A3A-4183-9CB6-E3705A78A8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A3A-4183-9CB6-E3705A78A8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A3A-4183-9CB6-E3705A78A8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A3A-4183-9CB6-E3705A78A8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A3A-4183-9CB6-E3705A78A80E}"/>
              </c:ext>
            </c:extLst>
          </c:dPt>
          <c:dLbls>
            <c:dLbl>
              <c:idx val="2"/>
              <c:layout>
                <c:manualLayout>
                  <c:x val="4.2259457709788562E-2"/>
                  <c:y val="0.107681041165191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3A-4183-9CB6-E3705A78A80E}"/>
                </c:ext>
              </c:extLst>
            </c:dLbl>
            <c:dLbl>
              <c:idx val="3"/>
              <c:layout>
                <c:manualLayout>
                  <c:x val="5.1087298049445048E-2"/>
                  <c:y val="0.222119641294838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3A-4183-9CB6-E3705A78A8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3A-4183-9CB6-E3705A78A8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3A-4183-9CB6-E3705A78A80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'TD PETICIONES'!$B$28:$H$28</c:f>
              <c:strCache>
                <c:ptCount val="6"/>
                <c:pt idx="0">
                  <c:v>ESCRITO </c:v>
                </c:pt>
                <c:pt idx="1">
                  <c:v> VIRTUAL</c:v>
                </c:pt>
                <c:pt idx="2">
                  <c:v>CORREO ELECTRÓNICO</c:v>
                </c:pt>
                <c:pt idx="3">
                  <c:v> PRESENCIAL</c:v>
                </c:pt>
                <c:pt idx="4">
                  <c:v>BUZÓN DE SUGERENCIAS </c:v>
                </c:pt>
                <c:pt idx="5">
                  <c:v> TELEFÓNICO </c:v>
                </c:pt>
              </c:strCache>
            </c:strRef>
          </c:cat>
          <c:val>
            <c:numRef>
              <c:f>'TD PETICIONES'!$B$30:$H$30</c:f>
              <c:numCache>
                <c:formatCode>#,##0</c:formatCode>
                <c:ptCount val="6"/>
                <c:pt idx="0">
                  <c:v>15373</c:v>
                </c:pt>
                <c:pt idx="1">
                  <c:v>3705</c:v>
                </c:pt>
                <c:pt idx="2">
                  <c:v>1396</c:v>
                </c:pt>
                <c:pt idx="3">
                  <c:v>380</c:v>
                </c:pt>
                <c:pt idx="4">
                  <c:v>44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3A-4183-9CB6-E3705A78A8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'TD PETICIONES'!$A$29</c15:sqref>
                        </c15:formulaRef>
                      </c:ext>
                    </c:extLst>
                    <c:strCache>
                      <c:ptCount val="1"/>
                      <c:pt idx="0">
                        <c:v>TRIMESTRE IV 2019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E-7A3A-4183-9CB6-E3705A78A80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0-7A3A-4183-9CB6-E3705A78A80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2-7A3A-4183-9CB6-E3705A78A80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4-7A3A-4183-9CB6-E3705A78A80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6-7A3A-4183-9CB6-E3705A78A80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8-7A3A-4183-9CB6-E3705A78A80E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'TD PETICIONES'!$B$28:$H$28</c15:sqref>
                        </c15:formulaRef>
                      </c:ext>
                    </c:extLst>
                    <c:strCache>
                      <c:ptCount val="6"/>
                      <c:pt idx="0">
                        <c:v>ESCRITO </c:v>
                      </c:pt>
                      <c:pt idx="1">
                        <c:v> VIRTUAL</c:v>
                      </c:pt>
                      <c:pt idx="2">
                        <c:v>CORREO ELECTRÓNICO</c:v>
                      </c:pt>
                      <c:pt idx="3">
                        <c:v> PRESENCIAL</c:v>
                      </c:pt>
                      <c:pt idx="4">
                        <c:v>BUZÓN DE SUGERENCIAS </c:v>
                      </c:pt>
                      <c:pt idx="5">
                        <c:v> TELEFÓNICO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'TD PETICIONES'!$B$29:$H$29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14749</c:v>
                      </c:pt>
                      <c:pt idx="1">
                        <c:v>3381</c:v>
                      </c:pt>
                      <c:pt idx="2">
                        <c:v>1088</c:v>
                      </c:pt>
                      <c:pt idx="3">
                        <c:v>493</c:v>
                      </c:pt>
                      <c:pt idx="4">
                        <c:v>10</c:v>
                      </c:pt>
                      <c:pt idx="5">
                        <c:v>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7A3A-4183-9CB6-E3705A78A80E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PETICIONES</a:t>
            </a:r>
            <a:r>
              <a:rPr lang="es-CO" baseline="0"/>
              <a:t> RECIBIDAS IV TRIM 2019 VS I TRIM 2020  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CAUSAS'!$B$22:$I$22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'PET X CAUSAS'!$B$23:$I$23</c:f>
              <c:numCache>
                <c:formatCode>#,##0</c:formatCode>
                <c:ptCount val="6"/>
                <c:pt idx="0">
                  <c:v>3880</c:v>
                </c:pt>
                <c:pt idx="1">
                  <c:v>3381</c:v>
                </c:pt>
                <c:pt idx="2">
                  <c:v>2817</c:v>
                </c:pt>
                <c:pt idx="3">
                  <c:v>3859</c:v>
                </c:pt>
                <c:pt idx="4">
                  <c:v>4380</c:v>
                </c:pt>
                <c:pt idx="5">
                  <c:v>3430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D-4DF5-BED5-8B6DB4B8EFF6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CAUSAS'!$B$22:$I$22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'PET X CAUSAS'!$B$24:$I$24</c:f>
              <c:numCache>
                <c:formatCode>#,##0</c:formatCode>
                <c:ptCount val="6"/>
                <c:pt idx="0">
                  <c:v>1017</c:v>
                </c:pt>
                <c:pt idx="1">
                  <c:v>683</c:v>
                </c:pt>
                <c:pt idx="2">
                  <c:v>416</c:v>
                </c:pt>
                <c:pt idx="3">
                  <c:v>805</c:v>
                </c:pt>
                <c:pt idx="4">
                  <c:v>929</c:v>
                </c:pt>
                <c:pt idx="5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D-4DF5-BED5-8B6DB4B8EFF6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 X CAUSAS'!$B$22:$I$22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'PET X CAUSAS'!$B$25:$I$25</c:f>
              <c:numCache>
                <c:formatCode>#,##0</c:formatCode>
                <c:ptCount val="6"/>
                <c:pt idx="0">
                  <c:v>600</c:v>
                </c:pt>
                <c:pt idx="1">
                  <c:v>524</c:v>
                </c:pt>
                <c:pt idx="2">
                  <c:v>466</c:v>
                </c:pt>
                <c:pt idx="3">
                  <c:v>507</c:v>
                </c:pt>
                <c:pt idx="4">
                  <c:v>699</c:v>
                </c:pt>
                <c:pt idx="5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9D-4DF5-BED5-8B6DB4B8EF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720223552"/>
        <c:axId val="1720214848"/>
        <c:axId val="0"/>
      </c:bar3DChart>
      <c:catAx>
        <c:axId val="17202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20214848"/>
        <c:crosses val="autoZero"/>
        <c:auto val="1"/>
        <c:lblAlgn val="ctr"/>
        <c:lblOffset val="100"/>
        <c:noMultiLvlLbl val="0"/>
      </c:catAx>
      <c:valAx>
        <c:axId val="172021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2022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Canales</a:t>
            </a:r>
            <a:r>
              <a:rPr lang="es-CO" baseline="0"/>
              <a:t> de Atencion PQRS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'TD PETICIONES'!$A$29</c:f>
              <c:strCache>
                <c:ptCount val="1"/>
                <c:pt idx="0">
                  <c:v>TRIMESTRE IV 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'TD PETICIONES'!$B$28:$H$28</c:f>
              <c:strCache>
                <c:ptCount val="6"/>
                <c:pt idx="0">
                  <c:v>ESCRITO </c:v>
                </c:pt>
                <c:pt idx="1">
                  <c:v> VIRTUAL</c:v>
                </c:pt>
                <c:pt idx="2">
                  <c:v>CORREO ELECTRÓNICO</c:v>
                </c:pt>
                <c:pt idx="3">
                  <c:v> PRESENCIAL</c:v>
                </c:pt>
                <c:pt idx="4">
                  <c:v>BUZÓN DE SUGERENCIAS </c:v>
                </c:pt>
                <c:pt idx="5">
                  <c:v> TELEFÓNICO </c:v>
                </c:pt>
              </c:strCache>
            </c:strRef>
          </c:cat>
          <c:val>
            <c:numRef>
              <c:f>'TD PETICIONES'!$B$29:$H$29</c:f>
              <c:numCache>
                <c:formatCode>#,##0</c:formatCode>
                <c:ptCount val="6"/>
                <c:pt idx="0">
                  <c:v>14749</c:v>
                </c:pt>
                <c:pt idx="1">
                  <c:v>3381</c:v>
                </c:pt>
                <c:pt idx="2">
                  <c:v>1088</c:v>
                </c:pt>
                <c:pt idx="3">
                  <c:v>493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3-41C1-AA16-92F310BE9008}"/>
            </c:ext>
          </c:extLst>
        </c:ser>
        <c:ser>
          <c:idx val="1"/>
          <c:order val="1"/>
          <c:tx>
            <c:strRef>
              <c:f>'TD PETICIONES'!$A$30</c:f>
              <c:strCache>
                <c:ptCount val="1"/>
                <c:pt idx="0">
                  <c:v>TRIMESTRE I 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'TD PETICIONES'!$B$28:$H$28</c:f>
              <c:strCache>
                <c:ptCount val="6"/>
                <c:pt idx="0">
                  <c:v>ESCRITO </c:v>
                </c:pt>
                <c:pt idx="1">
                  <c:v> VIRTUAL</c:v>
                </c:pt>
                <c:pt idx="2">
                  <c:v>CORREO ELECTRÓNICO</c:v>
                </c:pt>
                <c:pt idx="3">
                  <c:v> PRESENCIAL</c:v>
                </c:pt>
                <c:pt idx="4">
                  <c:v>BUZÓN DE SUGERENCIAS </c:v>
                </c:pt>
                <c:pt idx="5">
                  <c:v> TELEFÓNICO </c:v>
                </c:pt>
              </c:strCache>
            </c:strRef>
          </c:cat>
          <c:val>
            <c:numRef>
              <c:f>'TD PETICIONES'!$B$30:$H$30</c:f>
              <c:numCache>
                <c:formatCode>#,##0</c:formatCode>
                <c:ptCount val="6"/>
                <c:pt idx="0">
                  <c:v>15373</c:v>
                </c:pt>
                <c:pt idx="1">
                  <c:v>3705</c:v>
                </c:pt>
                <c:pt idx="2">
                  <c:v>1396</c:v>
                </c:pt>
                <c:pt idx="3">
                  <c:v>380</c:v>
                </c:pt>
                <c:pt idx="4">
                  <c:v>44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3-41C1-AA16-92F310BE90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20215392"/>
        <c:axId val="1793913488"/>
        <c:axId val="0"/>
      </c:bar3DChart>
      <c:catAx>
        <c:axId val="17202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93913488"/>
        <c:crosses val="autoZero"/>
        <c:auto val="1"/>
        <c:lblAlgn val="ctr"/>
        <c:lblOffset val="100"/>
        <c:noMultiLvlLbl val="0"/>
      </c:catAx>
      <c:valAx>
        <c:axId val="1793913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2021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Quejas,</a:t>
            </a:r>
            <a:r>
              <a:rPr lang="es-CO" baseline="0"/>
              <a:t> Reclamos y Sugerencias IV TRIM 2019 Vs I TRIM 2020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CANALES!$A$141</c:f>
              <c:strCache>
                <c:ptCount val="1"/>
                <c:pt idx="0">
                  <c:v>QUEJAS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CANALES!$B$139:$G$139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CANALES!$B$141:$G$141</c:f>
              <c:numCache>
                <c:formatCode>#,##0</c:formatCode>
                <c:ptCount val="6"/>
                <c:pt idx="0">
                  <c:v>231</c:v>
                </c:pt>
                <c:pt idx="1">
                  <c:v>238</c:v>
                </c:pt>
                <c:pt idx="2">
                  <c:v>186</c:v>
                </c:pt>
                <c:pt idx="3">
                  <c:v>206</c:v>
                </c:pt>
                <c:pt idx="4">
                  <c:v>285</c:v>
                </c:pt>
                <c:pt idx="5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9-42F4-AA17-A1FCBA216F55}"/>
            </c:ext>
          </c:extLst>
        </c:ser>
        <c:ser>
          <c:idx val="2"/>
          <c:order val="2"/>
          <c:tx>
            <c:strRef>
              <c:f>CANALES!$A$142</c:f>
              <c:strCache>
                <c:ptCount val="1"/>
                <c:pt idx="0">
                  <c:v>RECLAMOS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CANALES!$B$139:$G$139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CANALES!$B$142:$G$142</c:f>
              <c:numCache>
                <c:formatCode>#,##0</c:formatCode>
                <c:ptCount val="6"/>
                <c:pt idx="0">
                  <c:v>196</c:v>
                </c:pt>
                <c:pt idx="1">
                  <c:v>130</c:v>
                </c:pt>
                <c:pt idx="2">
                  <c:v>88</c:v>
                </c:pt>
                <c:pt idx="3">
                  <c:v>143</c:v>
                </c:pt>
                <c:pt idx="4">
                  <c:v>187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9-42F4-AA17-A1FCBA216F55}"/>
            </c:ext>
          </c:extLst>
        </c:ser>
        <c:ser>
          <c:idx val="3"/>
          <c:order val="3"/>
          <c:tx>
            <c:strRef>
              <c:f>CANALES!$A$143</c:f>
              <c:strCache>
                <c:ptCount val="1"/>
                <c:pt idx="0">
                  <c:v>SUGERENCIAS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accent3"/>
              </a:solidFill>
              <a:round/>
            </a:ln>
            <a:effectLst/>
            <a:sp3d contourW="9525"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CANALES!$B$139:$G$139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CANALES!$B$143:$G$143</c:f>
              <c:numCache>
                <c:formatCode>#,##0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14</c:v>
                </c:pt>
                <c:pt idx="3">
                  <c:v>25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99-42F4-AA17-A1FCBA216F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94312719"/>
        <c:axId val="994313135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CANALES!$A$140</c15:sqref>
                        </c15:formulaRef>
                      </c:ext>
                    </c:extLst>
                    <c:strCache>
                      <c:ptCount val="1"/>
                      <c:pt idx="0">
                        <c:v>PETICIONES</c:v>
                      </c:pt>
                    </c:strCache>
                  </c:strRef>
                </c:tx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1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CANALES!$B$139:$G$139</c15:sqref>
                        </c15:formulaRef>
                      </c:ext>
                    </c:extLst>
                    <c:strCache>
                      <c:ptCount val="6"/>
                      <c:pt idx="0">
                        <c:v>OCTUBRE</c:v>
                      </c:pt>
                      <c:pt idx="1">
                        <c:v>NOVIEMBRE</c:v>
                      </c:pt>
                      <c:pt idx="2">
                        <c:v>DICIEMBRE</c:v>
                      </c:pt>
                      <c:pt idx="3">
                        <c:v>ENERO</c:v>
                      </c:pt>
                      <c:pt idx="4">
                        <c:v>FEBRERO</c:v>
                      </c:pt>
                      <c:pt idx="5">
                        <c:v>MARZO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CANALES!$B$140:$G$140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7702</c:v>
                      </c:pt>
                      <c:pt idx="1">
                        <c:v>6653</c:v>
                      </c:pt>
                      <c:pt idx="2">
                        <c:v>5375</c:v>
                      </c:pt>
                      <c:pt idx="3">
                        <c:v>6835</c:v>
                      </c:pt>
                      <c:pt idx="4">
                        <c:v>8099</c:v>
                      </c:pt>
                      <c:pt idx="5">
                        <c:v>5978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399-42F4-AA17-A1FCBA216F5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CANALES!$A$144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5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CANALES!$B$139:$G$139</c15:sqref>
                        </c15:formulaRef>
                      </c:ext>
                    </c:extLst>
                    <c:strCache>
                      <c:ptCount val="6"/>
                      <c:pt idx="0">
                        <c:v>OCTUBRE</c:v>
                      </c:pt>
                      <c:pt idx="1">
                        <c:v>NOVIEMBRE</c:v>
                      </c:pt>
                      <c:pt idx="2">
                        <c:v>DICIEMBRE</c:v>
                      </c:pt>
                      <c:pt idx="3">
                        <c:v>ENERO</c:v>
                      </c:pt>
                      <c:pt idx="4">
                        <c:v>FEBRERO</c:v>
                      </c:pt>
                      <c:pt idx="5">
                        <c:v>MARZO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CANALES!$B$144:$G$144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8145</c:v>
                      </c:pt>
                      <c:pt idx="1">
                        <c:v>7039</c:v>
                      </c:pt>
                      <c:pt idx="2">
                        <c:v>5663</c:v>
                      </c:pt>
                      <c:pt idx="3">
                        <c:v>7209</c:v>
                      </c:pt>
                      <c:pt idx="4">
                        <c:v>8587</c:v>
                      </c:pt>
                      <c:pt idx="5">
                        <c:v>6315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399-42F4-AA17-A1FCBA216F55}"/>
                  </c:ext>
                </c:extLst>
              </c15:ser>
            </c15:filteredBarSeries>
          </c:ext>
        </c:extLst>
      </c:bar3DChart>
      <c:catAx>
        <c:axId val="99431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994313135"/>
        <c:crosses val="autoZero"/>
        <c:auto val="1"/>
        <c:lblAlgn val="ctr"/>
        <c:lblOffset val="100"/>
        <c:noMultiLvlLbl val="0"/>
      </c:catAx>
      <c:valAx>
        <c:axId val="99431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99431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  <c:extLst/>
            </c:strRef>
          </c:cat>
          <c:val>
            <c:numRef>
              <c:f>('NEG X MES'!$B$14:$D$14,'NEG X MES'!$F$14:$H$14)</c:f>
              <c:numCache>
                <c:formatCode>General</c:formatCode>
                <c:ptCount val="6"/>
                <c:pt idx="0">
                  <c:v>18</c:v>
                </c:pt>
                <c:pt idx="1">
                  <c:v>12</c:v>
                </c:pt>
                <c:pt idx="2">
                  <c:v>24</c:v>
                </c:pt>
                <c:pt idx="3">
                  <c:v>57</c:v>
                </c:pt>
                <c:pt idx="4">
                  <c:v>11</c:v>
                </c:pt>
                <c:pt idx="5">
                  <c:v>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BEE-403D-9F0B-86613383C59E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  <c:extLst/>
            </c:strRef>
          </c:cat>
          <c:val>
            <c:numRef>
              <c:f>('NEG X MES'!$B$15:$D$15,'NEG X MES'!$F$15:$H$15)</c:f>
              <c:numCache>
                <c:formatCode>General</c:formatCode>
                <c:ptCount val="6"/>
                <c:pt idx="0">
                  <c:v>100</c:v>
                </c:pt>
                <c:pt idx="1">
                  <c:v>40</c:v>
                </c:pt>
                <c:pt idx="2">
                  <c:v>99</c:v>
                </c:pt>
                <c:pt idx="3">
                  <c:v>76</c:v>
                </c:pt>
                <c:pt idx="4">
                  <c:v>69</c:v>
                </c:pt>
                <c:pt idx="5">
                  <c:v>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BEE-403D-9F0B-86613383C5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130637072"/>
        <c:axId val="213063166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'NEG X MES'!$A$16</c15:sqref>
                        </c15:formulaRef>
                      </c:ext>
                    </c:extLst>
                    <c:strCache>
                      <c:ptCount val="1"/>
                      <c:pt idx="0">
                        <c:v>TOTALES</c:v>
                      </c:pt>
                    </c:strCache>
                  </c:strRef>
                </c:tx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5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('NEG X MES'!$B$13:$D$13,'NEG X MES'!$F$13:$H$13)</c15:sqref>
                        </c15:formulaRef>
                      </c:ext>
                    </c:extLst>
                    <c:strCache>
                      <c:ptCount val="6"/>
                      <c:pt idx="0">
                        <c:v>OCTUBRE</c:v>
                      </c:pt>
                      <c:pt idx="1">
                        <c:v>NOVIEMBRE</c:v>
                      </c:pt>
                      <c:pt idx="2">
                        <c:v>DICIEMBRE</c:v>
                      </c:pt>
                      <c:pt idx="3">
                        <c:v>ENERO</c:v>
                      </c:pt>
                      <c:pt idx="4">
                        <c:v>FEBRERO</c:v>
                      </c:pt>
                      <c:pt idx="5">
                        <c:v>MARZO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('NEG X MES'!$B$16:$D$16,'NEG X MES'!$F$16:$H$16)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118</c:v>
                      </c:pt>
                      <c:pt idx="1">
                        <c:v>52</c:v>
                      </c:pt>
                      <c:pt idx="2">
                        <c:v>123</c:v>
                      </c:pt>
                      <c:pt idx="3">
                        <c:v>133</c:v>
                      </c:pt>
                      <c:pt idx="4">
                        <c:v>80</c:v>
                      </c:pt>
                      <c:pt idx="5">
                        <c:v>87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BEE-403D-9F0B-86613383C59E}"/>
                  </c:ext>
                </c:extLst>
              </c15:ser>
            </c15:filteredBarSeries>
          </c:ext>
        </c:extLst>
      </c:bar3DChart>
      <c:catAx>
        <c:axId val="21306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130631664"/>
        <c:crosses val="autoZero"/>
        <c:auto val="1"/>
        <c:lblAlgn val="ctr"/>
        <c:lblOffset val="100"/>
        <c:noMultiLvlLbl val="0"/>
      </c:catAx>
      <c:valAx>
        <c:axId val="213063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13063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</a:t>
            </a:r>
            <a:r>
              <a:rPr lang="es-CO" baseline="0"/>
              <a:t> Trasladadas a otras Instituciones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dLbl>
              <c:idx val="4"/>
              <c:layout>
                <c:manualLayout>
                  <c:x val="-5.1347881899871627E-3"/>
                  <c:y val="-3.182178995814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DC-459E-B45F-56A8D7BDD6A6}"/>
                </c:ext>
              </c:extLst>
            </c:dLbl>
            <c:dLbl>
              <c:idx val="5"/>
              <c:layout>
                <c:manualLayout>
                  <c:x val="-1.0269576379974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DC-459E-B45F-56A8D7BDD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CANT'!$B$11:$G$11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'TRASLADOS CANT'!$B$12:$G$12</c:f>
              <c:numCache>
                <c:formatCode>General</c:formatCode>
                <c:ptCount val="6"/>
                <c:pt idx="0">
                  <c:v>33</c:v>
                </c:pt>
                <c:pt idx="1">
                  <c:v>39</c:v>
                </c:pt>
                <c:pt idx="2">
                  <c:v>9</c:v>
                </c:pt>
                <c:pt idx="3">
                  <c:v>21</c:v>
                </c:pt>
                <c:pt idx="4">
                  <c:v>23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DC-459E-B45F-56A8D7BDD6A6}"/>
            </c:ext>
          </c:extLst>
        </c:ser>
        <c:ser>
          <c:idx val="1"/>
          <c:order val="1"/>
          <c:tx>
            <c:strRef>
              <c:f>'TRASLADOS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CANT'!$B$11:$G$11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'TRASLADOS CANT'!$B$13:$G$13</c:f>
              <c:numCache>
                <c:formatCode>General</c:formatCode>
                <c:ptCount val="6"/>
                <c:pt idx="0">
                  <c:v>54</c:v>
                </c:pt>
                <c:pt idx="1">
                  <c:v>45</c:v>
                </c:pt>
                <c:pt idx="2">
                  <c:v>44</c:v>
                </c:pt>
                <c:pt idx="3">
                  <c:v>51</c:v>
                </c:pt>
                <c:pt idx="4">
                  <c:v>67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DC-459E-B45F-56A8D7BDD6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93919472"/>
        <c:axId val="1526834304"/>
        <c:axId val="0"/>
      </c:bar3DChart>
      <c:catAx>
        <c:axId val="179391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26834304"/>
        <c:crosses val="autoZero"/>
        <c:auto val="1"/>
        <c:lblAlgn val="ctr"/>
        <c:lblOffset val="100"/>
        <c:noMultiLvlLbl val="0"/>
      </c:catAx>
      <c:valAx>
        <c:axId val="152683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9391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29/4/2020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52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963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3217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ENER0-MARZO 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360554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90603"/>
              </p:ext>
            </p:extLst>
          </p:nvPr>
        </p:nvGraphicFramePr>
        <p:xfrm>
          <a:off x="3699161" y="1486150"/>
          <a:ext cx="7383327" cy="2287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7731">
                  <a:extLst>
                    <a:ext uri="{9D8B030D-6E8A-4147-A177-3AD203B41FA5}">
                      <a16:colId xmlns:a16="http://schemas.microsoft.com/office/drawing/2014/main" val="1752036478"/>
                    </a:ext>
                  </a:extLst>
                </a:gridCol>
                <a:gridCol w="541399">
                  <a:extLst>
                    <a:ext uri="{9D8B030D-6E8A-4147-A177-3AD203B41FA5}">
                      <a16:colId xmlns:a16="http://schemas.microsoft.com/office/drawing/2014/main" val="516570574"/>
                    </a:ext>
                  </a:extLst>
                </a:gridCol>
                <a:gridCol w="541399">
                  <a:extLst>
                    <a:ext uri="{9D8B030D-6E8A-4147-A177-3AD203B41FA5}">
                      <a16:colId xmlns:a16="http://schemas.microsoft.com/office/drawing/2014/main" val="2396303874"/>
                    </a:ext>
                  </a:extLst>
                </a:gridCol>
                <a:gridCol w="541399">
                  <a:extLst>
                    <a:ext uri="{9D8B030D-6E8A-4147-A177-3AD203B41FA5}">
                      <a16:colId xmlns:a16="http://schemas.microsoft.com/office/drawing/2014/main" val="1736708969"/>
                    </a:ext>
                  </a:extLst>
                </a:gridCol>
                <a:gridCol w="541399">
                  <a:extLst>
                    <a:ext uri="{9D8B030D-6E8A-4147-A177-3AD203B41FA5}">
                      <a16:colId xmlns:a16="http://schemas.microsoft.com/office/drawing/2014/main" val="79143891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DEPENDENCIA NIVEL CENTRAL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679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PROTECCIÓN Y ASISTENCIA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717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DIRECCIÓN ESPECIALIZADA CONTRA LAS ORGANIZACIONES CRIMINALES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7307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468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SUBDIRECCIÓN DE GESTIÓN DOCUMENTAL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3491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CONTROL INTERNO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01256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UNIDAD ESPECIAL DE INVESTIGACIÓN PARA EL DESMANTELAMIENTO DE LAS ORGANIZACIONES Y CONDUCTAS CRIMINALES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634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SUBDIRECCIÓN DE TECNOLOGÍAS DE LA INFORMACIÓN Y LAS COMUNICACIONES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781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FISCALÍA DELEGADA ANTE LA CORTE SUPREMA DE JUSTICIA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37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33313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DELEGADA PARA LA SEGURIDAD CIUDADANA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3670979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70498"/>
              </p:ext>
            </p:extLst>
          </p:nvPr>
        </p:nvGraphicFramePr>
        <p:xfrm>
          <a:off x="3699161" y="3955472"/>
          <a:ext cx="5763494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2294">
                  <a:extLst>
                    <a:ext uri="{9D8B030D-6E8A-4147-A177-3AD203B41FA5}">
                      <a16:colId xmlns:a16="http://schemas.microsoft.com/office/drawing/2014/main" val="3122299285"/>
                    </a:ext>
                  </a:extLst>
                </a:gridCol>
                <a:gridCol w="895300">
                  <a:extLst>
                    <a:ext uri="{9D8B030D-6E8A-4147-A177-3AD203B41FA5}">
                      <a16:colId xmlns:a16="http://schemas.microsoft.com/office/drawing/2014/main" val="1247567778"/>
                    </a:ext>
                  </a:extLst>
                </a:gridCol>
                <a:gridCol w="895300">
                  <a:extLst>
                    <a:ext uri="{9D8B030D-6E8A-4147-A177-3AD203B41FA5}">
                      <a16:colId xmlns:a16="http://schemas.microsoft.com/office/drawing/2014/main" val="2876473549"/>
                    </a:ext>
                  </a:extLst>
                </a:gridCol>
                <a:gridCol w="895300">
                  <a:extLst>
                    <a:ext uri="{9D8B030D-6E8A-4147-A177-3AD203B41FA5}">
                      <a16:colId xmlns:a16="http://schemas.microsoft.com/office/drawing/2014/main" val="916043186"/>
                    </a:ext>
                  </a:extLst>
                </a:gridCol>
                <a:gridCol w="895300">
                  <a:extLst>
                    <a:ext uri="{9D8B030D-6E8A-4147-A177-3AD203B41FA5}">
                      <a16:colId xmlns:a16="http://schemas.microsoft.com/office/drawing/2014/main" val="379486894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DIRECCIÓN SECCIONAL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0892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361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950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862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ANTIOQUIA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798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902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8232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8145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META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605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91015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HUILA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trimestre la causa más frecuente  de quejas fue el “Incumplimiento de tareas funciones” con 282 requerimientos y “Trato irrespetuoso o descortés” con 108 requerimientos.</a:t>
            </a:r>
            <a:endParaRPr lang="es-CO" sz="1400" dirty="0">
              <a:solidFill>
                <a:schemeClr val="tx1"/>
              </a:solidFill>
            </a:endParaRPr>
          </a:p>
          <a:p>
            <a:pPr algn="just" hangingPunct="0"/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13497"/>
              </p:ext>
            </p:extLst>
          </p:nvPr>
        </p:nvGraphicFramePr>
        <p:xfrm>
          <a:off x="1717963" y="1596988"/>
          <a:ext cx="8880764" cy="3764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9780">
                  <a:extLst>
                    <a:ext uri="{9D8B030D-6E8A-4147-A177-3AD203B41FA5}">
                      <a16:colId xmlns:a16="http://schemas.microsoft.com/office/drawing/2014/main" val="1188318238"/>
                    </a:ext>
                  </a:extLst>
                </a:gridCol>
                <a:gridCol w="902746">
                  <a:extLst>
                    <a:ext uri="{9D8B030D-6E8A-4147-A177-3AD203B41FA5}">
                      <a16:colId xmlns:a16="http://schemas.microsoft.com/office/drawing/2014/main" val="1067828191"/>
                    </a:ext>
                  </a:extLst>
                </a:gridCol>
                <a:gridCol w="902746">
                  <a:extLst>
                    <a:ext uri="{9D8B030D-6E8A-4147-A177-3AD203B41FA5}">
                      <a16:colId xmlns:a16="http://schemas.microsoft.com/office/drawing/2014/main" val="1260720415"/>
                    </a:ext>
                  </a:extLst>
                </a:gridCol>
                <a:gridCol w="902746">
                  <a:extLst>
                    <a:ext uri="{9D8B030D-6E8A-4147-A177-3AD203B41FA5}">
                      <a16:colId xmlns:a16="http://schemas.microsoft.com/office/drawing/2014/main" val="888664301"/>
                    </a:ext>
                  </a:extLst>
                </a:gridCol>
                <a:gridCol w="902746">
                  <a:extLst>
                    <a:ext uri="{9D8B030D-6E8A-4147-A177-3AD203B41FA5}">
                      <a16:colId xmlns:a16="http://schemas.microsoft.com/office/drawing/2014/main" val="1230269143"/>
                    </a:ext>
                  </a:extLst>
                </a:gridCol>
              </a:tblGrid>
              <a:tr h="27370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CAUSAS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6516888"/>
                  </a:ext>
                </a:extLst>
              </a:tr>
              <a:tr h="26126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INCUMPLIMIENTO DE TAREAS O FUNCIONES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90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81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282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5642541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TRATO IRRESPETUOSO O DESCORTÉS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108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3762881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143182"/>
                  </a:ext>
                </a:extLst>
              </a:tr>
              <a:tr h="2314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SUMINISTRO DE INFORMACIÓN IMPRECISA, INCOMPLETA ERRONEA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8328530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NEGATIVA A RECIBIR DENUNCIA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094504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EXTRALIMITACIÓN DE FUNCIONES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880316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INDEBIDO ASESORAMIENTO POR PARTE DEL SERVIDOR Y/O FUNCIONARIO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994211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NEGACIÓN ACCESO A LA JUSTICIA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32257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NEGACIÓN A SUMINISTRAR INFORMACIÓN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616399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INASISTENCIA NO JUSTIFICADA A AUDIENCIA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722438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USO INDEBIDO DE LOS BIENES DE LA ENTIDAD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567342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ACOSO LABORAL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7847905"/>
                  </a:ext>
                </a:extLst>
              </a:tr>
              <a:tr h="2488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DÁDIVAS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036155"/>
                  </a:ext>
                </a:extLst>
              </a:tr>
              <a:tr h="26126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ACOSO SEXUAL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360554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00683"/>
              </p:ext>
            </p:extLst>
          </p:nvPr>
        </p:nvGraphicFramePr>
        <p:xfrm>
          <a:off x="3699162" y="1376175"/>
          <a:ext cx="7315201" cy="2373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4749">
                  <a:extLst>
                    <a:ext uri="{9D8B030D-6E8A-4147-A177-3AD203B41FA5}">
                      <a16:colId xmlns:a16="http://schemas.microsoft.com/office/drawing/2014/main" val="3033337532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349920556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415122457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1864991503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1610561638"/>
                    </a:ext>
                  </a:extLst>
                </a:gridCol>
              </a:tblGrid>
              <a:tr h="2476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DEPENDENCIA 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8267071"/>
                  </a:ext>
                </a:extLst>
              </a:tr>
              <a:tr h="2364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DIRECCIÓN ESPECIALIZADA CONTRA LAS ORGANIZACIONES CRIMINALES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923978"/>
                  </a:ext>
                </a:extLst>
              </a:tr>
              <a:tr h="22514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164581"/>
                  </a:ext>
                </a:extLst>
              </a:tr>
              <a:tr h="40751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761959"/>
                  </a:ext>
                </a:extLst>
              </a:tr>
              <a:tr h="22514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PROTECCIÓN Y ASISTENCIA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875380"/>
                  </a:ext>
                </a:extLst>
              </a:tr>
              <a:tr h="22514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ASUNTOS JURÍDICOS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256717"/>
                  </a:ext>
                </a:extLst>
              </a:tr>
              <a:tr h="22514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SUBDIRECCIÓN DE BIENES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72724"/>
                  </a:ext>
                </a:extLst>
              </a:tr>
              <a:tr h="225146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SUBDIRECCIÓN DE TECNOLOGÍAS DE LA INFORMACIÓN Y LAS COMUNICACIONES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9757916"/>
                  </a:ext>
                </a:extLst>
              </a:tr>
              <a:tr h="2364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JUSTICIA TRANSICIONAL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017224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73203"/>
              </p:ext>
            </p:extLst>
          </p:nvPr>
        </p:nvGraphicFramePr>
        <p:xfrm>
          <a:off x="3699162" y="3955472"/>
          <a:ext cx="52197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83749781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2045527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372196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584801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198800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DIRECCIÓN SECCIONAL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93101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101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30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936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8614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0176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625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611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META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9781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HUILA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8939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658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CAUCA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09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trimestre la causa más frecuente  de reclamos fue el “Falta de respuesta a solicitudes” con 164 requerimientos, “Inactividad procesal” con 151 requerimientos y “Respuestas inoportunas” con 57 requerimientos.</a:t>
            </a:r>
            <a:endParaRPr lang="es-CO" sz="1400" dirty="0">
              <a:solidFill>
                <a:schemeClr val="tx1"/>
              </a:solidFill>
            </a:endParaRPr>
          </a:p>
          <a:p>
            <a:pPr algn="just" hangingPunct="0"/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52780"/>
              </p:ext>
            </p:extLst>
          </p:nvPr>
        </p:nvGraphicFramePr>
        <p:xfrm>
          <a:off x="1717965" y="1697180"/>
          <a:ext cx="9130145" cy="3567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5449">
                  <a:extLst>
                    <a:ext uri="{9D8B030D-6E8A-4147-A177-3AD203B41FA5}">
                      <a16:colId xmlns:a16="http://schemas.microsoft.com/office/drawing/2014/main" val="1828821879"/>
                    </a:ext>
                  </a:extLst>
                </a:gridCol>
                <a:gridCol w="1111174">
                  <a:extLst>
                    <a:ext uri="{9D8B030D-6E8A-4147-A177-3AD203B41FA5}">
                      <a16:colId xmlns:a16="http://schemas.microsoft.com/office/drawing/2014/main" val="3540654924"/>
                    </a:ext>
                  </a:extLst>
                </a:gridCol>
                <a:gridCol w="1111174">
                  <a:extLst>
                    <a:ext uri="{9D8B030D-6E8A-4147-A177-3AD203B41FA5}">
                      <a16:colId xmlns:a16="http://schemas.microsoft.com/office/drawing/2014/main" val="986475790"/>
                    </a:ext>
                  </a:extLst>
                </a:gridCol>
                <a:gridCol w="1111174">
                  <a:extLst>
                    <a:ext uri="{9D8B030D-6E8A-4147-A177-3AD203B41FA5}">
                      <a16:colId xmlns:a16="http://schemas.microsoft.com/office/drawing/2014/main" val="899084418"/>
                    </a:ext>
                  </a:extLst>
                </a:gridCol>
                <a:gridCol w="1111174">
                  <a:extLst>
                    <a:ext uri="{9D8B030D-6E8A-4147-A177-3AD203B41FA5}">
                      <a16:colId xmlns:a16="http://schemas.microsoft.com/office/drawing/2014/main" val="3181605483"/>
                    </a:ext>
                  </a:extLst>
                </a:gridCol>
              </a:tblGrid>
              <a:tr h="3503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CAUSAS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4357102"/>
                  </a:ext>
                </a:extLst>
              </a:tr>
              <a:tr h="3344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FALTA DE RESPUESTA A LAS SOLICITUDES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4813692"/>
                  </a:ext>
                </a:extLst>
              </a:tr>
              <a:tr h="318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INACTIVIDAD PROCESAL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205797"/>
                  </a:ext>
                </a:extLst>
              </a:tr>
              <a:tr h="318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RESPUESTAS INOPORTUNAS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868469"/>
                  </a:ext>
                </a:extLst>
              </a:tr>
              <a:tr h="318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LARGOS TIEMPOS DE ESPERA ANTES DE LA ATENCIÓN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0258617"/>
                  </a:ext>
                </a:extLst>
              </a:tr>
              <a:tr h="318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MALA ATENCIÓN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9300882"/>
                  </a:ext>
                </a:extLst>
              </a:tr>
              <a:tr h="318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6419609"/>
                  </a:ext>
                </a:extLst>
              </a:tr>
              <a:tr h="318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SUSPENSIÓN DE LA ATENCIÓN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6040186"/>
                  </a:ext>
                </a:extLst>
              </a:tr>
              <a:tr h="318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INSTALACIONES FISICAS INADECUADAS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09055"/>
                  </a:ext>
                </a:extLst>
              </a:tr>
              <a:tr h="318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NO HAY ESQUEMA DE SEGUIRIDAD A TESTIGO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451086"/>
                  </a:ext>
                </a:extLst>
              </a:tr>
              <a:tr h="3344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FALTA DE PERSONAL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00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7" y="4214756"/>
            <a:ext cx="8318500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trimestre la causa más frecuente  de sugerencias  fue la tipificada de “Otras” con 37  requerimientos, “Incrementar la cantidad de personal para la atención” con 11 requerimientos y “Mejoras de infraestructura” con 2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6197"/>
              </p:ext>
            </p:extLst>
          </p:nvPr>
        </p:nvGraphicFramePr>
        <p:xfrm>
          <a:off x="1607417" y="1657350"/>
          <a:ext cx="8318500" cy="2194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0500">
                  <a:extLst>
                    <a:ext uri="{9D8B030D-6E8A-4147-A177-3AD203B41FA5}">
                      <a16:colId xmlns:a16="http://schemas.microsoft.com/office/drawing/2014/main" val="23504797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405385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772250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99008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76825248"/>
                    </a:ext>
                  </a:extLst>
                </a:gridCol>
              </a:tblGrid>
              <a:tr h="38929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CAUSAS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2661470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7244777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INCREMENTAR LA CANTIDAD DE  PERSONAL PARA LA ATENCIÓN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9285800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MEJORAS DE INFRAESTRUCTURA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276458"/>
                  </a:ext>
                </a:extLst>
              </a:tr>
              <a:tr h="35390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ATENCIÓN PREFERENCIAL POR CONDICIÓN ESPECIAL (EMBARAZO, DISCAPACIDAD, ETC)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2354689"/>
                  </a:ext>
                </a:extLst>
              </a:tr>
              <a:tr h="37160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NO HACER REPARACIONES LOCATIVAS EN PRESENCIA DE USUARIOS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6657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COMPARATIVO CANTIDADES QUEJAS, RECLAMOS Y 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IV TRIMESTRES 2019 VS I TRIMESTRE 2020</a:t>
            </a:r>
          </a:p>
        </p:txBody>
      </p:sp>
    </p:spTree>
    <p:extLst>
      <p:ext uri="{BB962C8B-B14F-4D97-AF65-F5344CB8AC3E}">
        <p14:creationId xmlns:p14="http://schemas.microsoft.com/office/powerpoint/2010/main" val="21148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COMPARATIVO CANTIDADES QUEJAS, RECLAMOS Y SUGERENCIAS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980196"/>
              </p:ext>
            </p:extLst>
          </p:nvPr>
        </p:nvGraphicFramePr>
        <p:xfrm>
          <a:off x="1271588" y="1714501"/>
          <a:ext cx="8243887" cy="463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82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7" y="4214756"/>
            <a:ext cx="8318500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primer trimestre del año las peticiones, quejas, reclamos y sugerencias fueron atendidas en un término máximo de 4 días, cumpliendo de esta manera con los tiempos promedio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5782"/>
              </p:ext>
            </p:extLst>
          </p:nvPr>
        </p:nvGraphicFramePr>
        <p:xfrm>
          <a:off x="1607417" y="1598719"/>
          <a:ext cx="8318500" cy="223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9781">
                  <a:extLst>
                    <a:ext uri="{9D8B030D-6E8A-4147-A177-3AD203B41FA5}">
                      <a16:colId xmlns:a16="http://schemas.microsoft.com/office/drawing/2014/main" val="4096597927"/>
                    </a:ext>
                  </a:extLst>
                </a:gridCol>
                <a:gridCol w="2227778">
                  <a:extLst>
                    <a:ext uri="{9D8B030D-6E8A-4147-A177-3AD203B41FA5}">
                      <a16:colId xmlns:a16="http://schemas.microsoft.com/office/drawing/2014/main" val="895299386"/>
                    </a:ext>
                  </a:extLst>
                </a:gridCol>
                <a:gridCol w="2052189">
                  <a:extLst>
                    <a:ext uri="{9D8B030D-6E8A-4147-A177-3AD203B41FA5}">
                      <a16:colId xmlns:a16="http://schemas.microsoft.com/office/drawing/2014/main" val="3442177358"/>
                    </a:ext>
                  </a:extLst>
                </a:gridCol>
                <a:gridCol w="2238752">
                  <a:extLst>
                    <a:ext uri="{9D8B030D-6E8A-4147-A177-3AD203B41FA5}">
                      <a16:colId xmlns:a16="http://schemas.microsoft.com/office/drawing/2014/main" val="192551601"/>
                    </a:ext>
                  </a:extLst>
                </a:gridCol>
              </a:tblGrid>
              <a:tr h="30035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TIPO PQRS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TÉRMINO VENCIMIENTO (DIAS)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RESPONDIDAS EN TÉRMINOS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PROMEDIO </a:t>
                      </a:r>
                      <a:r>
                        <a:rPr lang="es-419" sz="1100" u="none" strike="noStrike" dirty="0" smtClean="0">
                          <a:effectLst/>
                        </a:rPr>
                        <a:t>RESPUESTA (DÍAS)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258607"/>
                  </a:ext>
                </a:extLst>
              </a:tr>
              <a:tr h="2867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Queja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1.9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2919699"/>
                  </a:ext>
                </a:extLst>
              </a:tr>
              <a:tr h="27304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Reclamo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1.1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7361701"/>
                  </a:ext>
                </a:extLst>
              </a:tr>
              <a:tr h="27304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Sugerencia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2553869"/>
                  </a:ext>
                </a:extLst>
              </a:tr>
              <a:tr h="27304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419" sz="1100" u="none" strike="noStrike">
                          <a:effectLst/>
                        </a:rPr>
                        <a:t>Peticion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626572"/>
                  </a:ext>
                </a:extLst>
              </a:tr>
              <a:tr h="27304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7695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1335107"/>
                  </a:ext>
                </a:extLst>
              </a:tr>
              <a:tr h="27304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414240"/>
                  </a:ext>
                </a:extLst>
              </a:tr>
              <a:tr h="2867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769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04364" y="2873518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primer trimestre de 2020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300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90162"/>
              </p:ext>
            </p:extLst>
          </p:nvPr>
        </p:nvGraphicFramePr>
        <p:xfrm>
          <a:off x="1288763" y="1773380"/>
          <a:ext cx="5613398" cy="1498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34">
                  <a:extLst>
                    <a:ext uri="{9D8B030D-6E8A-4147-A177-3AD203B41FA5}">
                      <a16:colId xmlns:a16="http://schemas.microsoft.com/office/drawing/2014/main" val="3919618960"/>
                    </a:ext>
                  </a:extLst>
                </a:gridCol>
                <a:gridCol w="979966">
                  <a:extLst>
                    <a:ext uri="{9D8B030D-6E8A-4147-A177-3AD203B41FA5}">
                      <a16:colId xmlns:a16="http://schemas.microsoft.com/office/drawing/2014/main" val="3465256802"/>
                    </a:ext>
                  </a:extLst>
                </a:gridCol>
                <a:gridCol w="979966">
                  <a:extLst>
                    <a:ext uri="{9D8B030D-6E8A-4147-A177-3AD203B41FA5}">
                      <a16:colId xmlns:a16="http://schemas.microsoft.com/office/drawing/2014/main" val="2331110572"/>
                    </a:ext>
                  </a:extLst>
                </a:gridCol>
                <a:gridCol w="979966">
                  <a:extLst>
                    <a:ext uri="{9D8B030D-6E8A-4147-A177-3AD203B41FA5}">
                      <a16:colId xmlns:a16="http://schemas.microsoft.com/office/drawing/2014/main" val="3221278001"/>
                    </a:ext>
                  </a:extLst>
                </a:gridCol>
                <a:gridCol w="979966">
                  <a:extLst>
                    <a:ext uri="{9D8B030D-6E8A-4147-A177-3AD203B41FA5}">
                      <a16:colId xmlns:a16="http://schemas.microsoft.com/office/drawing/2014/main" val="3665069201"/>
                    </a:ext>
                  </a:extLst>
                </a:gridCol>
              </a:tblGrid>
              <a:tr h="3834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CANTIDAD DE SOLICITUDES A LAS QUE SE LE NEGÓ ACCESO A LA INFORMACIÓN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73914"/>
                  </a:ext>
                </a:extLst>
              </a:tr>
              <a:tr h="38341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DEPENDENCIAS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991855"/>
                  </a:ext>
                </a:extLst>
              </a:tr>
              <a:tr h="36598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3376210"/>
                  </a:ext>
                </a:extLst>
              </a:tr>
              <a:tr h="36598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571908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751851"/>
              </p:ext>
            </p:extLst>
          </p:nvPr>
        </p:nvGraphicFramePr>
        <p:xfrm>
          <a:off x="1316472" y="3519430"/>
          <a:ext cx="5585689" cy="315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793418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primer trimestre de 2020 se realizó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Instituciones de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241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07239"/>
              </p:ext>
            </p:extLst>
          </p:nvPr>
        </p:nvGraphicFramePr>
        <p:xfrm>
          <a:off x="1288761" y="1786030"/>
          <a:ext cx="5783552" cy="155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868">
                  <a:extLst>
                    <a:ext uri="{9D8B030D-6E8A-4147-A177-3AD203B41FA5}">
                      <a16:colId xmlns:a16="http://schemas.microsoft.com/office/drawing/2014/main" val="3115241800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503638763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1908898368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4221117334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1195842502"/>
                    </a:ext>
                  </a:extLst>
                </a:gridCol>
              </a:tblGrid>
              <a:tr h="3983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CANTIDAD DE SOLICITUDES TRASLADADAS A OTRAS ENTIDADES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65760"/>
                  </a:ext>
                </a:extLst>
              </a:tr>
              <a:tr h="39830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DEPENDENCIAS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984019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379223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175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9562389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2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100169"/>
              </p:ext>
            </p:extLst>
          </p:nvPr>
        </p:nvGraphicFramePr>
        <p:xfrm>
          <a:off x="1288764" y="3624414"/>
          <a:ext cx="5783550" cy="286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ENERO - MARZO 2020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continuará con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asesoría y 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revisión y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ajuste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los informes mensuales de PQRS.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Capacitaciones para los servidores destacados de PQRS que así lo requieran.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Aplicabilidad de la Ley de Protección de Datos Personales.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ENERO - MARZO 2020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902503"/>
            <a:ext cx="10297775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2F3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INTRODUCCIÓN</a:t>
            </a:r>
          </a:p>
          <a:p>
            <a:pPr algn="just"/>
            <a:endParaRPr lang="es-CO" sz="2400" b="1" dirty="0">
              <a:solidFill>
                <a:srgbClr val="2F3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400" dirty="0"/>
              <a:t>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Nación, presenta el informe consolidado de las Peticiones, Quejas, Reclamos y Sugerencias, recibidas y atendidas por las D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eccionales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correspondientes al período comprendido entre el 01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31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marzo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2020,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través de los diferentes canales de recepción dispuestos para tal fin. 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ENERO - MARZO 2020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BF0CDEF-5FF5-4C3F-931E-B07B88603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936278"/>
              </p:ext>
            </p:extLst>
          </p:nvPr>
        </p:nvGraphicFramePr>
        <p:xfrm>
          <a:off x="1607416" y="1246909"/>
          <a:ext cx="890818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556656" y="588176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enero al 31 de marzo de 2020,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20.913 PQRS.</a:t>
            </a:r>
          </a:p>
        </p:txBody>
      </p:sp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- MARZO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80124"/>
              </p:ext>
            </p:extLst>
          </p:nvPr>
        </p:nvGraphicFramePr>
        <p:xfrm>
          <a:off x="3699163" y="1323105"/>
          <a:ext cx="7383325" cy="2287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4645">
                  <a:extLst>
                    <a:ext uri="{9D8B030D-6E8A-4147-A177-3AD203B41FA5}">
                      <a16:colId xmlns:a16="http://schemas.microsoft.com/office/drawing/2014/main" val="2366313005"/>
                    </a:ext>
                  </a:extLst>
                </a:gridCol>
                <a:gridCol w="634670">
                  <a:extLst>
                    <a:ext uri="{9D8B030D-6E8A-4147-A177-3AD203B41FA5}">
                      <a16:colId xmlns:a16="http://schemas.microsoft.com/office/drawing/2014/main" val="1412556144"/>
                    </a:ext>
                  </a:extLst>
                </a:gridCol>
                <a:gridCol w="634670">
                  <a:extLst>
                    <a:ext uri="{9D8B030D-6E8A-4147-A177-3AD203B41FA5}">
                      <a16:colId xmlns:a16="http://schemas.microsoft.com/office/drawing/2014/main" val="231807502"/>
                    </a:ext>
                  </a:extLst>
                </a:gridCol>
                <a:gridCol w="634670">
                  <a:extLst>
                    <a:ext uri="{9D8B030D-6E8A-4147-A177-3AD203B41FA5}">
                      <a16:colId xmlns:a16="http://schemas.microsoft.com/office/drawing/2014/main" val="3109750330"/>
                    </a:ext>
                  </a:extLst>
                </a:gridCol>
                <a:gridCol w="634670">
                  <a:extLst>
                    <a:ext uri="{9D8B030D-6E8A-4147-A177-3AD203B41FA5}">
                      <a16:colId xmlns:a16="http://schemas.microsoft.com/office/drawing/2014/main" val="316755109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DEPENDENCIA NIVEL CENTRAL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226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DELEGADA PARA LA SEGURIDAD CIUDADANA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577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393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1595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814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ASUNTOS JURÍDICOS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505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1337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087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265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858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746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PROTECCIÓN Y ASISTENCIA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684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9425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JUSTICIA TRANSICIONAL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600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277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APOYO A LA INVESTIGACIÓN Y ANÁLISIS CONTRA LA CRIMINALIDAD ORGANIZADA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407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9451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ESPECIALIZADA CONTRA LAS ORGANIZACIONES CRIMINALES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27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SUBDIRECCIÓN DE APOYO A LA COMISIÓN DE CARRERA ESPECIAL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667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DIRECCIÓN DE POLÍTICAS PÚBLICAS Y ESTRATEGIA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6796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SUBDIRECCIÓN DE TALENTO HUMANO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191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832501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360554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73900"/>
              </p:ext>
            </p:extLst>
          </p:nvPr>
        </p:nvGraphicFramePr>
        <p:xfrm>
          <a:off x="3699163" y="3955472"/>
          <a:ext cx="5458692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268">
                  <a:extLst>
                    <a:ext uri="{9D8B030D-6E8A-4147-A177-3AD203B41FA5}">
                      <a16:colId xmlns:a16="http://schemas.microsoft.com/office/drawing/2014/main" val="2284191656"/>
                    </a:ext>
                  </a:extLst>
                </a:gridCol>
                <a:gridCol w="820856">
                  <a:extLst>
                    <a:ext uri="{9D8B030D-6E8A-4147-A177-3AD203B41FA5}">
                      <a16:colId xmlns:a16="http://schemas.microsoft.com/office/drawing/2014/main" val="4179197817"/>
                    </a:ext>
                  </a:extLst>
                </a:gridCol>
                <a:gridCol w="820856">
                  <a:extLst>
                    <a:ext uri="{9D8B030D-6E8A-4147-A177-3AD203B41FA5}">
                      <a16:colId xmlns:a16="http://schemas.microsoft.com/office/drawing/2014/main" val="3598399478"/>
                    </a:ext>
                  </a:extLst>
                </a:gridCol>
                <a:gridCol w="820856">
                  <a:extLst>
                    <a:ext uri="{9D8B030D-6E8A-4147-A177-3AD203B41FA5}">
                      <a16:colId xmlns:a16="http://schemas.microsoft.com/office/drawing/2014/main" val="261195673"/>
                    </a:ext>
                  </a:extLst>
                </a:gridCol>
                <a:gridCol w="820856">
                  <a:extLst>
                    <a:ext uri="{9D8B030D-6E8A-4147-A177-3AD203B41FA5}">
                      <a16:colId xmlns:a16="http://schemas.microsoft.com/office/drawing/2014/main" val="59447545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DIRECCIÓN SECCIONAL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19241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566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701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1990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4062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1767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8472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724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318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827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361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ANTIOQUIA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334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460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5633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META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5085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MAGDALENA MEDIO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564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614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SANTANDER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 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962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HUILA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0420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NORTE DE SANTANDER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205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440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198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ENERO - MARZO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trimestre la entidad recibió un mayor volumen de peticiones por “Solicitud de información” con un 56%, “Solicitud de certificación” con el 11%, “Copia de documentos” con el 8% y “Prestación de un servicio” con el 5%.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27915"/>
              </p:ext>
            </p:extLst>
          </p:nvPr>
        </p:nvGraphicFramePr>
        <p:xfrm>
          <a:off x="1717966" y="1596987"/>
          <a:ext cx="8908471" cy="382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8947">
                  <a:extLst>
                    <a:ext uri="{9D8B030D-6E8A-4147-A177-3AD203B41FA5}">
                      <a16:colId xmlns:a16="http://schemas.microsoft.com/office/drawing/2014/main" val="4289440993"/>
                    </a:ext>
                  </a:extLst>
                </a:gridCol>
                <a:gridCol w="1029881">
                  <a:extLst>
                    <a:ext uri="{9D8B030D-6E8A-4147-A177-3AD203B41FA5}">
                      <a16:colId xmlns:a16="http://schemas.microsoft.com/office/drawing/2014/main" val="3113200969"/>
                    </a:ext>
                  </a:extLst>
                </a:gridCol>
                <a:gridCol w="1029881">
                  <a:extLst>
                    <a:ext uri="{9D8B030D-6E8A-4147-A177-3AD203B41FA5}">
                      <a16:colId xmlns:a16="http://schemas.microsoft.com/office/drawing/2014/main" val="2200886604"/>
                    </a:ext>
                  </a:extLst>
                </a:gridCol>
                <a:gridCol w="1029881">
                  <a:extLst>
                    <a:ext uri="{9D8B030D-6E8A-4147-A177-3AD203B41FA5}">
                      <a16:colId xmlns:a16="http://schemas.microsoft.com/office/drawing/2014/main" val="552846201"/>
                    </a:ext>
                  </a:extLst>
                </a:gridCol>
                <a:gridCol w="1029881">
                  <a:extLst>
                    <a:ext uri="{9D8B030D-6E8A-4147-A177-3AD203B41FA5}">
                      <a16:colId xmlns:a16="http://schemas.microsoft.com/office/drawing/2014/main" val="1942895310"/>
                    </a:ext>
                  </a:extLst>
                </a:gridCol>
              </a:tblGrid>
              <a:tr h="25939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MOTIVOS PETICIONES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ENERO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FEBRERO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MARZO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4435296"/>
                  </a:ext>
                </a:extLst>
              </a:tr>
              <a:tr h="24760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INFORMACIÓN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3859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4380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3430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11669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757752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CERTIFICACIÓN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805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929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528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2262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13074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COPIA DE DOCUMENTOS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507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699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1240469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PRESTACIÓN DE UN SERVICIO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265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297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1033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955691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PETICIONES ENTRE AUTORIDADES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440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968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8028408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272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801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350452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DENUNCIA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637924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INTERVENCIÓN DE UNA ENTIDAD O FUNCIONARIO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13495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RECONOCIMIENTO DE UN DERECHO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300069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FORMULAR CONSULTA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383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142757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INTERPONER RECURSOS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1702502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RESOLUCIÓN SITUACIÓN JURÍDICA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242329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SUSPENCIÓN DE INVESTIGACIÓN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4721147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INFORMES A CONGRESISTAS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722817"/>
                  </a:ext>
                </a:extLst>
              </a:tr>
              <a:tr h="24760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TOTAL MES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6835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8099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5978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20912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330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RECIBIDAS IV TRIMESTRE 2019 VS. I TRIMESTRE 2020 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508704"/>
              </p:ext>
            </p:extLst>
          </p:nvPr>
        </p:nvGraphicFramePr>
        <p:xfrm>
          <a:off x="1205346" y="1635467"/>
          <a:ext cx="9938904" cy="415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26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COMPARATIVO CANALES DE ATENCIÓN IV TRIMESTRE 2019 VS. I TRIMESTRE 2020 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409158"/>
              </p:ext>
            </p:extLst>
          </p:nvPr>
        </p:nvGraphicFramePr>
        <p:xfrm>
          <a:off x="1221653" y="1590439"/>
          <a:ext cx="9965459" cy="413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91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1718</Words>
  <Application>Microsoft Office PowerPoint</Application>
  <PresentationFormat>Panorámica</PresentationFormat>
  <Paragraphs>716</Paragraphs>
  <Slides>28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170</cp:revision>
  <dcterms:created xsi:type="dcterms:W3CDTF">2020-02-19T16:39:42Z</dcterms:created>
  <dcterms:modified xsi:type="dcterms:W3CDTF">2020-04-29T17:37:25Z</dcterms:modified>
</cp:coreProperties>
</file>