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5" r:id="rId4"/>
    <p:sldId id="263" r:id="rId5"/>
    <p:sldId id="266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9395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3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el título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2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imagen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adroTexto 5"/>
          <p:cNvSpPr txBox="1"/>
          <p:nvPr/>
        </p:nvSpPr>
        <p:spPr>
          <a:xfrm>
            <a:off x="499453" y="4954385"/>
            <a:ext cx="333675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 b="1">
                <a:solidFill>
                  <a:srgbClr val="6B6B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Título</a:t>
            </a:r>
          </a:p>
          <a:p>
            <a:pPr>
              <a:defRPr sz="1500" b="1">
                <a:solidFill>
                  <a:srgbClr val="6B6B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Fecha </a:t>
            </a:r>
          </a:p>
        </p:txBody>
      </p:sp>
      <p:sp>
        <p:nvSpPr>
          <p:cNvPr id="113" name="CuadroTexto 6"/>
          <p:cNvSpPr txBox="1"/>
          <p:nvPr/>
        </p:nvSpPr>
        <p:spPr>
          <a:xfrm>
            <a:off x="499453" y="5588472"/>
            <a:ext cx="333675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 i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Autor</a:t>
            </a:r>
          </a:p>
          <a:p>
            <a:pPr>
              <a:defRPr sz="150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Cargo</a:t>
            </a:r>
          </a:p>
        </p:txBody>
      </p:sp>
      <p:sp>
        <p:nvSpPr>
          <p:cNvPr id="114" name="Rectángulo 1"/>
          <p:cNvSpPr txBox="1"/>
          <p:nvPr/>
        </p:nvSpPr>
        <p:spPr>
          <a:xfrm>
            <a:off x="1265199" y="4954385"/>
            <a:ext cx="333675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5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sz="1100" dirty="0">
                <a:solidFill>
                  <a:schemeClr val="tx1"/>
                </a:solidFill>
              </a:rPr>
              <a:t>INFORME  ESTADÍSTICO SONDEO</a:t>
            </a:r>
          </a:p>
          <a:p>
            <a:r>
              <a:rPr lang="es-CO" sz="1100" dirty="0">
                <a:solidFill>
                  <a:schemeClr val="tx1"/>
                </a:solidFill>
              </a:rPr>
              <a:t>enero–junio 2020 </a:t>
            </a:r>
            <a:endParaRPr sz="1100" dirty="0">
              <a:solidFill>
                <a:schemeClr val="tx1"/>
              </a:solidFill>
            </a:endParaRPr>
          </a:p>
        </p:txBody>
      </p:sp>
      <p:sp>
        <p:nvSpPr>
          <p:cNvPr id="115" name="Rectángulo 1"/>
          <p:cNvSpPr txBox="1"/>
          <p:nvPr/>
        </p:nvSpPr>
        <p:spPr>
          <a:xfrm>
            <a:off x="1265199" y="5647348"/>
            <a:ext cx="345236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5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sz="1100" dirty="0">
                <a:solidFill>
                  <a:schemeClr val="tx1"/>
                </a:solidFill>
              </a:rPr>
              <a:t>Dirección de Atención al Usuario, Intervención Temprana y Asignaciones</a:t>
            </a:r>
            <a:endParaRPr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2"/>
          <p:cNvSpPr txBox="1"/>
          <p:nvPr/>
        </p:nvSpPr>
        <p:spPr>
          <a:xfrm>
            <a:off x="376038" y="303655"/>
            <a:ext cx="770918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dirty="0"/>
              <a:t>Informe Estadístico Sondeo  </a:t>
            </a:r>
          </a:p>
          <a:p>
            <a:r>
              <a:rPr lang="es-CO" dirty="0"/>
              <a:t>I Semestre 2020 </a:t>
            </a:r>
            <a:endParaRPr dirty="0"/>
          </a:p>
        </p:txBody>
      </p:sp>
      <p:sp>
        <p:nvSpPr>
          <p:cNvPr id="125" name="CuadroTexto 5"/>
          <p:cNvSpPr txBox="1"/>
          <p:nvPr/>
        </p:nvSpPr>
        <p:spPr>
          <a:xfrm>
            <a:off x="3078251" y="2039090"/>
            <a:ext cx="512412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466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r>
              <a:rPr lang="es-CO" dirty="0"/>
              <a:t>Objetivo </a:t>
            </a:r>
            <a:endParaRPr dirty="0"/>
          </a:p>
        </p:txBody>
      </p:sp>
      <p:sp>
        <p:nvSpPr>
          <p:cNvPr id="127" name="Rectángulo 7"/>
          <p:cNvSpPr txBox="1"/>
          <p:nvPr/>
        </p:nvSpPr>
        <p:spPr>
          <a:xfrm>
            <a:off x="511161" y="2994770"/>
            <a:ext cx="11169678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just"/>
            <a:r>
              <a:rPr lang="es-CO" b="0" dirty="0">
                <a:solidFill>
                  <a:schemeClr val="tx1"/>
                </a:solidFill>
              </a:rPr>
              <a:t>La Fiscalía General de la Nación realizó  sondeo en la página web de la Entidad en el periodo comprendido entre el 1 de enero al 30 de junio del 2020, con el objetivo de establecer si los usuarios conocen los delitos  que se pueden denunciar a través de la plataforma </a:t>
            </a:r>
            <a:r>
              <a:rPr lang="es-CO" b="0" dirty="0" err="1">
                <a:solidFill>
                  <a:schemeClr val="tx1"/>
                </a:solidFill>
              </a:rPr>
              <a:t>Adenunciar</a:t>
            </a:r>
            <a:r>
              <a:rPr lang="es-CO" b="0" dirty="0">
                <a:solidFill>
                  <a:schemeClr val="tx1"/>
                </a:solidFill>
              </a:rPr>
              <a:t>.</a:t>
            </a:r>
            <a:endParaRPr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2"/>
          <p:cNvSpPr txBox="1"/>
          <p:nvPr/>
        </p:nvSpPr>
        <p:spPr>
          <a:xfrm>
            <a:off x="538083" y="296154"/>
            <a:ext cx="770918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dirty="0"/>
              <a:t>Informe Estadístico Sondeo  </a:t>
            </a:r>
          </a:p>
          <a:p>
            <a:r>
              <a:rPr lang="es-CO" dirty="0"/>
              <a:t>I Semestre 2020 </a:t>
            </a:r>
            <a:endParaRPr dirty="0"/>
          </a:p>
        </p:txBody>
      </p:sp>
      <p:sp>
        <p:nvSpPr>
          <p:cNvPr id="125" name="CuadroTexto 5"/>
          <p:cNvSpPr txBox="1"/>
          <p:nvPr/>
        </p:nvSpPr>
        <p:spPr>
          <a:xfrm>
            <a:off x="5898254" y="1788507"/>
            <a:ext cx="367871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00466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r>
              <a:rPr lang="es-CO" b="0" dirty="0">
                <a:solidFill>
                  <a:schemeClr val="tx1"/>
                </a:solidFill>
              </a:rPr>
              <a:t>Pregunta: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5" name="CuadroTexto 5">
            <a:extLst>
              <a:ext uri="{FF2B5EF4-FFF2-40B4-BE49-F238E27FC236}">
                <a16:creationId xmlns:a16="http://schemas.microsoft.com/office/drawing/2014/main" id="{1529375E-A786-4C7C-AEA6-80427D6E13AA}"/>
              </a:ext>
            </a:extLst>
          </p:cNvPr>
          <p:cNvSpPr txBox="1"/>
          <p:nvPr/>
        </p:nvSpPr>
        <p:spPr>
          <a:xfrm>
            <a:off x="4253345" y="2726883"/>
            <a:ext cx="737441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>
                <a:solidFill>
                  <a:srgbClr val="00466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sz="2000" b="0" dirty="0">
                <a:solidFill>
                  <a:schemeClr val="tx1"/>
                </a:solidFill>
              </a:rPr>
              <a:t>¿Sabe usted cuáles son los delitos que se pueden denunciar en el sistema de denuncia virtual </a:t>
            </a:r>
            <a:r>
              <a:rPr lang="es-CO" sz="2000" b="0" dirty="0" err="1">
                <a:solidFill>
                  <a:schemeClr val="tx1"/>
                </a:solidFill>
              </a:rPr>
              <a:t>ADenunciar</a:t>
            </a:r>
            <a:r>
              <a:rPr lang="es-CO" sz="2000" b="0" dirty="0">
                <a:solidFill>
                  <a:schemeClr val="tx1"/>
                </a:solidFill>
              </a:rPr>
              <a:t>? 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ED2F44-23AC-47B6-827C-E02F2BF195BA}"/>
              </a:ext>
            </a:extLst>
          </p:cNvPr>
          <p:cNvSpPr txBox="1"/>
          <p:nvPr/>
        </p:nvSpPr>
        <p:spPr>
          <a:xfrm>
            <a:off x="4253345" y="3550857"/>
            <a:ext cx="6968533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>
                <a:solidFill>
                  <a:srgbClr val="00466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0" dirty="0" err="1">
                <a:solidFill>
                  <a:schemeClr val="tx1"/>
                </a:solidFill>
              </a:rPr>
              <a:t>Hurto</a:t>
            </a:r>
            <a:r>
              <a:rPr lang="en-US" sz="2000" b="0" dirty="0">
                <a:solidFill>
                  <a:schemeClr val="tx1"/>
                </a:solidFill>
              </a:rPr>
              <a:t>, </a:t>
            </a:r>
            <a:r>
              <a:rPr lang="en-US" sz="2000" b="0" dirty="0" err="1">
                <a:solidFill>
                  <a:schemeClr val="tx1"/>
                </a:solidFill>
              </a:rPr>
              <a:t>delitos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informáticos</a:t>
            </a:r>
            <a:r>
              <a:rPr lang="en-US" sz="2000" b="0" dirty="0">
                <a:solidFill>
                  <a:schemeClr val="tx1"/>
                </a:solidFill>
              </a:rPr>
              <a:t>, </a:t>
            </a:r>
            <a:r>
              <a:rPr lang="en-US" sz="2000" b="0" dirty="0" err="1">
                <a:solidFill>
                  <a:schemeClr val="tx1"/>
                </a:solidFill>
              </a:rPr>
              <a:t>violencia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intrafamiliar</a:t>
            </a:r>
            <a:r>
              <a:rPr lang="en-US" sz="2000" b="0" dirty="0">
                <a:solidFill>
                  <a:schemeClr val="tx1"/>
                </a:solidFill>
              </a:rPr>
              <a:t>, </a:t>
            </a:r>
            <a:r>
              <a:rPr lang="en-US" sz="2000" b="0" dirty="0" err="1">
                <a:solidFill>
                  <a:schemeClr val="tx1"/>
                </a:solidFill>
              </a:rPr>
              <a:t>abuso</a:t>
            </a:r>
            <a:r>
              <a:rPr lang="en-US" sz="2000" b="0" dirty="0">
                <a:solidFill>
                  <a:schemeClr val="tx1"/>
                </a:solidFill>
              </a:rPr>
              <a:t> de </a:t>
            </a:r>
            <a:r>
              <a:rPr lang="en-US" sz="2000" b="0" dirty="0" err="1">
                <a:solidFill>
                  <a:schemeClr val="tx1"/>
                </a:solidFill>
              </a:rPr>
              <a:t>confianza</a:t>
            </a:r>
            <a:r>
              <a:rPr lang="en-US" sz="2000" b="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b="0" dirty="0">
                <a:solidFill>
                  <a:schemeClr val="tx1"/>
                </a:solidFill>
              </a:rPr>
              <a:t>Material con contenido de explotación sexual infantil, estafa, constreñimiento ilegal y homicidio.</a:t>
            </a:r>
            <a:endParaRPr lang="es-CO" sz="2000" b="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000" b="0" dirty="0">
                <a:solidFill>
                  <a:schemeClr val="tx1"/>
                </a:solidFill>
              </a:rPr>
              <a:t>Hurto y sus modalidades, delitos informáticos, material con contenido de explotación sexual infantil, extorsión. Falsedad en documento y estafa.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000" b="0" dirty="0">
                <a:solidFill>
                  <a:schemeClr val="tx1"/>
                </a:solidFill>
              </a:rPr>
              <a:t>Delitos informáticos solamente.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000" b="0" dirty="0">
                <a:solidFill>
                  <a:schemeClr val="tx1"/>
                </a:solidFill>
              </a:rPr>
              <a:t>Acceso carnal violento, extorsión y feminicidio.</a:t>
            </a:r>
            <a:endParaRPr sz="2000" b="0" dirty="0">
              <a:solidFill>
                <a:schemeClr val="tx1"/>
              </a:solidFill>
            </a:endParaRPr>
          </a:p>
        </p:txBody>
      </p:sp>
      <p:pic>
        <p:nvPicPr>
          <p:cNvPr id="9" name="Imagen 1" descr="Imagen 1">
            <a:extLst>
              <a:ext uri="{FF2B5EF4-FFF2-40B4-BE49-F238E27FC236}">
                <a16:creationId xmlns:a16="http://schemas.microsoft.com/office/drawing/2014/main" id="{ECC6A086-1802-43FD-9D44-E1E949C3BA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9638" r="7690" b="10880"/>
          <a:stretch>
            <a:fillRect/>
          </a:stretch>
        </p:blipFill>
        <p:spPr>
          <a:xfrm>
            <a:off x="142742" y="2311748"/>
            <a:ext cx="3919179" cy="4101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3EA4467-A196-4D99-AD8E-99973C3F18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24739" y="1641510"/>
            <a:ext cx="1215951" cy="127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403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n 2" descr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CuadroTexto 3"/>
          <p:cNvSpPr txBox="1"/>
          <p:nvPr/>
        </p:nvSpPr>
        <p:spPr>
          <a:xfrm>
            <a:off x="957645" y="1659467"/>
            <a:ext cx="4374519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5000" b="1">
                <a:solidFill>
                  <a:srgbClr val="6FC7D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</p:txBody>
      </p:sp>
      <p:sp>
        <p:nvSpPr>
          <p:cNvPr id="160" name="Conector recto 11"/>
          <p:cNvSpPr/>
          <p:nvPr/>
        </p:nvSpPr>
        <p:spPr>
          <a:xfrm>
            <a:off x="7242705" y="5446887"/>
            <a:ext cx="3117966" cy="1"/>
          </a:xfrm>
          <a:prstGeom prst="line">
            <a:avLst/>
          </a:prstGeom>
          <a:ln w="19050">
            <a:solidFill>
              <a:srgbClr val="00E0F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CuadroTexto 5">
            <a:extLst>
              <a:ext uri="{FF2B5EF4-FFF2-40B4-BE49-F238E27FC236}">
                <a16:creationId xmlns:a16="http://schemas.microsoft.com/office/drawing/2014/main" id="{21DF4BBB-A47D-4AA3-919F-AE9DA225A86C}"/>
              </a:ext>
            </a:extLst>
          </p:cNvPr>
          <p:cNvSpPr txBox="1"/>
          <p:nvPr/>
        </p:nvSpPr>
        <p:spPr>
          <a:xfrm>
            <a:off x="346087" y="1497261"/>
            <a:ext cx="512412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466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b="0" dirty="0">
                <a:solidFill>
                  <a:schemeClr val="bg1"/>
                </a:solidFill>
              </a:rPr>
              <a:t>Resultados : </a:t>
            </a:r>
            <a:endParaRPr b="0" dirty="0">
              <a:solidFill>
                <a:schemeClr val="bg1"/>
              </a:solidFill>
            </a:endParaRPr>
          </a:p>
        </p:txBody>
      </p:sp>
      <p:sp>
        <p:nvSpPr>
          <p:cNvPr id="13" name="CuadroTexto 8">
            <a:extLst>
              <a:ext uri="{FF2B5EF4-FFF2-40B4-BE49-F238E27FC236}">
                <a16:creationId xmlns:a16="http://schemas.microsoft.com/office/drawing/2014/main" id="{D7C71314-F0B8-4333-A95E-687ACE622DF4}"/>
              </a:ext>
            </a:extLst>
          </p:cNvPr>
          <p:cNvSpPr txBox="1"/>
          <p:nvPr/>
        </p:nvSpPr>
        <p:spPr>
          <a:xfrm>
            <a:off x="387208" y="2487573"/>
            <a:ext cx="4374519" cy="4370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6B6B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s-CO" sz="2000" dirty="0">
                <a:solidFill>
                  <a:schemeClr val="bg1"/>
                </a:solidFill>
              </a:rPr>
              <a:t>Participación de los Usuarios : Se obtuvo una participación de 31 usuarios. </a:t>
            </a:r>
          </a:p>
          <a:p>
            <a:endParaRPr lang="es-CO" sz="20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000" dirty="0">
                <a:solidFill>
                  <a:schemeClr val="bg1"/>
                </a:solidFill>
              </a:rPr>
              <a:t>Conocimiento de los delitos que se pueden denunciar en el sistema de denuncia virtual ADENUNCIAR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CO" sz="2000" dirty="0">
              <a:solidFill>
                <a:schemeClr val="bg1"/>
              </a:solidFill>
            </a:endParaRPr>
          </a:p>
          <a:p>
            <a:r>
              <a:rPr lang="es-CO" sz="2000" dirty="0">
                <a:solidFill>
                  <a:schemeClr val="bg1"/>
                </a:solidFill>
              </a:rPr>
              <a:t>     </a:t>
            </a:r>
          </a:p>
          <a:p>
            <a:endParaRPr lang="es-CO" sz="2000" dirty="0">
              <a:solidFill>
                <a:schemeClr val="bg1"/>
              </a:solidFill>
            </a:endParaRPr>
          </a:p>
          <a:p>
            <a:endParaRPr lang="es-CO" sz="2000" dirty="0"/>
          </a:p>
          <a:p>
            <a:endParaRPr lang="es-CO" sz="2000" dirty="0"/>
          </a:p>
          <a:p>
            <a:endParaRPr dirty="0"/>
          </a:p>
        </p:txBody>
      </p:sp>
      <p:pic>
        <p:nvPicPr>
          <p:cNvPr id="9" name="8 Imagen" descr="graf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5508" y="610569"/>
            <a:ext cx="6666272" cy="52315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adroTexto 5"/>
          <p:cNvSpPr txBox="1"/>
          <p:nvPr/>
        </p:nvSpPr>
        <p:spPr>
          <a:xfrm>
            <a:off x="1136563" y="1669756"/>
            <a:ext cx="512412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466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dirty="0">
              <a:solidFill>
                <a:schemeClr val="tx1"/>
              </a:solidFill>
            </a:endParaRPr>
          </a:p>
        </p:txBody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id="{E1C7E06C-AEC4-41BE-B0B8-456CA1AECA31}"/>
              </a:ext>
            </a:extLst>
          </p:cNvPr>
          <p:cNvSpPr txBox="1"/>
          <p:nvPr/>
        </p:nvSpPr>
        <p:spPr>
          <a:xfrm>
            <a:off x="538083" y="296154"/>
            <a:ext cx="770918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dirty="0"/>
              <a:t>Informe Estadístico Sondeo  </a:t>
            </a:r>
          </a:p>
          <a:p>
            <a:r>
              <a:rPr lang="es-CO" dirty="0"/>
              <a:t>I Semestre 2020 </a:t>
            </a:r>
            <a:endParaRPr dirty="0"/>
          </a:p>
        </p:txBody>
      </p:sp>
      <p:pic>
        <p:nvPicPr>
          <p:cNvPr id="2050" name="Picture 2" descr="Resultado de imagen de imagen conclusion">
            <a:extLst>
              <a:ext uri="{FF2B5EF4-FFF2-40B4-BE49-F238E27FC236}">
                <a16:creationId xmlns:a16="http://schemas.microsoft.com/office/drawing/2014/main" id="{8B422720-2F47-4C05-AE25-CBD90467A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31" y="1669756"/>
            <a:ext cx="1249626" cy="113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5">
            <a:extLst>
              <a:ext uri="{FF2B5EF4-FFF2-40B4-BE49-F238E27FC236}">
                <a16:creationId xmlns:a16="http://schemas.microsoft.com/office/drawing/2014/main" id="{D46B54BD-C07E-49FE-BE14-4905EBD0876B}"/>
              </a:ext>
            </a:extLst>
          </p:cNvPr>
          <p:cNvSpPr txBox="1"/>
          <p:nvPr/>
        </p:nvSpPr>
        <p:spPr>
          <a:xfrm>
            <a:off x="2929981" y="1830213"/>
            <a:ext cx="512412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00466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b="0" dirty="0">
                <a:solidFill>
                  <a:schemeClr val="tx1"/>
                </a:solidFill>
              </a:rPr>
              <a:t>Conclusión y compromiso </a:t>
            </a:r>
            <a:endParaRPr b="0" dirty="0">
              <a:solidFill>
                <a:schemeClr val="tx1"/>
              </a:solidFill>
            </a:endParaRP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8308ADCD-F2D8-486D-959B-4357BDECF9AC}"/>
              </a:ext>
            </a:extLst>
          </p:cNvPr>
          <p:cNvSpPr txBox="1"/>
          <p:nvPr/>
        </p:nvSpPr>
        <p:spPr>
          <a:xfrm>
            <a:off x="666043" y="2859640"/>
            <a:ext cx="9652001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6B6B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endParaRPr lang="es-CO" sz="2000" dirty="0"/>
          </a:p>
          <a:p>
            <a:endParaRPr lang="es-CO" sz="2000" dirty="0"/>
          </a:p>
          <a:p>
            <a:endParaRPr dirty="0"/>
          </a:p>
        </p:txBody>
      </p:sp>
      <p:sp>
        <p:nvSpPr>
          <p:cNvPr id="11" name="CuadroTexto 8">
            <a:extLst>
              <a:ext uri="{FF2B5EF4-FFF2-40B4-BE49-F238E27FC236}">
                <a16:creationId xmlns:a16="http://schemas.microsoft.com/office/drawing/2014/main" id="{23DDF4C6-F771-4D56-AB49-5DC10F45BDE3}"/>
              </a:ext>
            </a:extLst>
          </p:cNvPr>
          <p:cNvSpPr txBox="1"/>
          <p:nvPr/>
        </p:nvSpPr>
        <p:spPr>
          <a:xfrm>
            <a:off x="1136563" y="2489381"/>
            <a:ext cx="8515437" cy="6217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6B6B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000" dirty="0"/>
              <a:t>Del resultado del sondeo se evidencia  de forma positiva, que los usuarios que participaron conocen los delitos que se pueden denunciar a través de la plataforma ADENUNCIAR, ya que se evidencia que el 45% de los usuarios respondió: </a:t>
            </a:r>
            <a:r>
              <a:rPr lang="es-CO" sz="2000" b="1" i="1" dirty="0"/>
              <a:t>“Hurto  y sus modalidades, delitos informáticos, material con contenido de explotación sexual infantil ,extorsión, falsedad en documentos y estafa”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CO" sz="20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000" dirty="0"/>
              <a:t>Desde la Dirección de Atención al Usuario, Intervención Temprana y Asignaciones en articulación con la Dirección de Comunicaciones, dará continuidad a la socialización  del sistema de denuncia virtual ADENUNCIAR  y los delitos que los usuarios pueden denunciar  sin necesidad de acudir de manera presencial a una sede de la Fiscalía General  de la Nación o de la Policía Nacional.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CO" sz="2000" dirty="0"/>
          </a:p>
          <a:p>
            <a:endParaRPr lang="es-CO" sz="2000" dirty="0"/>
          </a:p>
          <a:p>
            <a:endParaRPr lang="es-CO" sz="2000" dirty="0"/>
          </a:p>
          <a:p>
            <a:endParaRPr lang="es-CO" sz="2000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47938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340</Words>
  <Application>Microsoft Office PowerPoint</Application>
  <PresentationFormat>Panorámica</PresentationFormat>
  <Paragraphs>38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Aydee Lorena Galindo Orozco</dc:creator>
  <cp:lastModifiedBy>Karol Yohanna Bonilla Ramirez</cp:lastModifiedBy>
  <cp:revision>36</cp:revision>
  <dcterms:modified xsi:type="dcterms:W3CDTF">2020-06-30T22:54:23Z</dcterms:modified>
</cp:coreProperties>
</file>