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3.xml" ContentType="application/vnd.openxmlformats-officedocument.themeOverride+xml"/>
  <Override PartName="/ppt/drawings/drawing3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4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5.xml" ContentType="application/vnd.openxmlformats-officedocument.themeOverride+xml"/>
  <Override PartName="/ppt/charts/chart21.xml" ContentType="application/vnd.openxmlformats-officedocument.drawingml.chart+xml"/>
  <Override PartName="/ppt/theme/themeOverride16.xml" ContentType="application/vnd.openxmlformats-officedocument.themeOverride+xml"/>
  <Override PartName="/ppt/charts/chart22.xml" ContentType="application/vnd.openxmlformats-officedocument.drawingml.chart+xml"/>
  <Override PartName="/ppt/theme/themeOverride17.xml" ContentType="application/vnd.openxmlformats-officedocument.themeOverride+xml"/>
  <Override PartName="/ppt/charts/chart23.xml" ContentType="application/vnd.openxmlformats-officedocument.drawingml.chart+xml"/>
  <Override PartName="/ppt/theme/themeOverride18.xml" ContentType="application/vnd.openxmlformats-officedocument.themeOverride+xml"/>
  <Override PartName="/ppt/charts/chart24.xml" ContentType="application/vnd.openxmlformats-officedocument.drawingml.chart+xml"/>
  <Override PartName="/ppt/theme/themeOverride19.xml" ContentType="application/vnd.openxmlformats-officedocument.themeOverride+xml"/>
  <Override PartName="/ppt/charts/chart25.xml" ContentType="application/vnd.openxmlformats-officedocument.drawingml.chart+xml"/>
  <Override PartName="/ppt/theme/themeOverride20.xml" ContentType="application/vnd.openxmlformats-officedocument.themeOverride+xml"/>
  <Override PartName="/ppt/charts/chart26.xml" ContentType="application/vnd.openxmlformats-officedocument.drawingml.chart+xml"/>
  <Override PartName="/ppt/theme/themeOverride21.xml" ContentType="application/vnd.openxmlformats-officedocument.themeOverride+xml"/>
  <Override PartName="/ppt/charts/chart27.xml" ContentType="application/vnd.openxmlformats-officedocument.drawingml.chart+xml"/>
  <Override PartName="/ppt/theme/themeOverride22.xml" ContentType="application/vnd.openxmlformats-officedocument.themeOverride+xml"/>
  <Override PartName="/ppt/charts/chart28.xml" ContentType="application/vnd.openxmlformats-officedocument.drawingml.chart+xml"/>
  <Override PartName="/ppt/theme/themeOverride23.xml" ContentType="application/vnd.openxmlformats-officedocument.themeOverride+xml"/>
  <Override PartName="/ppt/charts/chart29.xml" ContentType="application/vnd.openxmlformats-officedocument.drawingml.chart+xml"/>
  <Override PartName="/ppt/theme/themeOverride24.xml" ContentType="application/vnd.openxmlformats-officedocument.themeOverride+xml"/>
  <Override PartName="/ppt/charts/chart30.xml" ContentType="application/vnd.openxmlformats-officedocument.drawingml.chart+xml"/>
  <Override PartName="/ppt/theme/themeOverride25.xml" ContentType="application/vnd.openxmlformats-officedocument.themeOverride+xml"/>
  <Override PartName="/ppt/charts/chart31.xml" ContentType="application/vnd.openxmlformats-officedocument.drawingml.chart+xml"/>
  <Override PartName="/ppt/theme/themeOverride26.xml" ContentType="application/vnd.openxmlformats-officedocument.themeOverride+xml"/>
  <Override PartName="/ppt/charts/chart32.xml" ContentType="application/vnd.openxmlformats-officedocument.drawingml.chart+xml"/>
  <Override PartName="/ppt/theme/themeOverride27.xml" ContentType="application/vnd.openxmlformats-officedocument.themeOverride+xml"/>
  <Override PartName="/ppt/charts/chart33.xml" ContentType="application/vnd.openxmlformats-officedocument.drawingml.chart+xml"/>
  <Override PartName="/ppt/theme/themeOverride28.xml" ContentType="application/vnd.openxmlformats-officedocument.themeOverride+xml"/>
  <Override PartName="/ppt/charts/chart34.xml" ContentType="application/vnd.openxmlformats-officedocument.drawingml.chart+xml"/>
  <Override PartName="/ppt/theme/themeOverride29.xml" ContentType="application/vnd.openxmlformats-officedocument.themeOverride+xml"/>
  <Override PartName="/ppt/charts/chart35.xml" ContentType="application/vnd.openxmlformats-officedocument.drawingml.chart+xml"/>
  <Override PartName="/ppt/theme/themeOverride30.xml" ContentType="application/vnd.openxmlformats-officedocument.themeOverride+xml"/>
  <Override PartName="/ppt/charts/chart36.xml" ContentType="application/vnd.openxmlformats-officedocument.drawingml.chart+xml"/>
  <Override PartName="/ppt/theme/themeOverride31.xml" ContentType="application/vnd.openxmlformats-officedocument.themeOverride+xml"/>
  <Override PartName="/ppt/charts/chart37.xml" ContentType="application/vnd.openxmlformats-officedocument.drawingml.chart+xml"/>
  <Override PartName="/ppt/theme/themeOverride32.xml" ContentType="application/vnd.openxmlformats-officedocument.themeOverride+xml"/>
  <Override PartName="/ppt/charts/chart38.xml" ContentType="application/vnd.openxmlformats-officedocument.drawingml.chart+xml"/>
  <Override PartName="/ppt/theme/themeOverride33.xml" ContentType="application/vnd.openxmlformats-officedocument.themeOverride+xml"/>
  <Override PartName="/ppt/charts/chart39.xml" ContentType="application/vnd.openxmlformats-officedocument.drawingml.chart+xml"/>
  <Override PartName="/ppt/theme/themeOverride34.xml" ContentType="application/vnd.openxmlformats-officedocument.themeOverride+xml"/>
  <Override PartName="/ppt/charts/chart40.xml" ContentType="application/vnd.openxmlformats-officedocument.drawingml.chart+xml"/>
  <Override PartName="/ppt/theme/themeOverride35.xml" ContentType="application/vnd.openxmlformats-officedocument.themeOverride+xml"/>
  <Override PartName="/ppt/charts/chart41.xml" ContentType="application/vnd.openxmlformats-officedocument.drawingml.chart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0" r:id="rId2"/>
    <p:sldId id="256" r:id="rId3"/>
    <p:sldId id="264" r:id="rId4"/>
    <p:sldId id="266" r:id="rId5"/>
    <p:sldId id="267" r:id="rId6"/>
    <p:sldId id="278" r:id="rId7"/>
    <p:sldId id="290" r:id="rId8"/>
    <p:sldId id="279" r:id="rId9"/>
    <p:sldId id="280" r:id="rId10"/>
    <p:sldId id="292" r:id="rId11"/>
    <p:sldId id="281" r:id="rId12"/>
    <p:sldId id="282" r:id="rId13"/>
    <p:sldId id="293" r:id="rId14"/>
    <p:sldId id="295" r:id="rId15"/>
    <p:sldId id="296" r:id="rId16"/>
    <p:sldId id="308" r:id="rId17"/>
    <p:sldId id="284" r:id="rId18"/>
    <p:sldId id="285" r:id="rId19"/>
    <p:sldId id="297" r:id="rId20"/>
    <p:sldId id="298" r:id="rId21"/>
    <p:sldId id="299" r:id="rId22"/>
    <p:sldId id="310" r:id="rId23"/>
    <p:sldId id="311" r:id="rId24"/>
    <p:sldId id="312" r:id="rId25"/>
    <p:sldId id="313" r:id="rId26"/>
    <p:sldId id="286" r:id="rId27"/>
    <p:sldId id="270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259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4BE2"/>
    <a:srgbClr val="2F308F"/>
    <a:srgbClr val="B7D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6" autoAdjust="0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arcela\SGI\ENCUESTA\Encuesta%20%20DAUITA%20-%20I&amp;J%20-%20ADENUNCIAR%202021(1-2463)%20ANALISIS%20GENERA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8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9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12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arcela\SGI\ENCUESTA\Encuesta%20%20DAUITA%20-%20I&amp;J%20-%20ADENUNCIAR%202021(1-2463)%20ANALISIS%20GENERAL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4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6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7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8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9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20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1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2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3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arcela\SGI\ENCUESTA\Encuesta%20%20DAUITA%20-%20I&amp;J%20-%20ADENUNCIAR%202021(1-2463)%20ANALISIS%20GENERAL%20(1)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5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6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7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8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9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30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31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32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3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arcela\SGI\ENCUESTA\Encuesta%20%20DAUITA%20-%20I&amp;J%20-%20ADENUNCIAR%202021(1-2463)%20ANALISIS%20GENERAL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5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arcela\SGI\ENCUESTA\Encuesta%20%20DAUITA%20-%20I&amp;J%20-%20ADENUNCIAR%202021(1-2463)%20ANALISIS%20GENER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612471372958789E-2"/>
                  <c:y val="-8.59027499702392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CE-485A-95BF-9714B759E584}"/>
                </c:ext>
              </c:extLst>
            </c:dLbl>
            <c:dLbl>
              <c:idx val="1"/>
              <c:layout>
                <c:manualLayout>
                  <c:x val="1.8708237909862629E-2"/>
                  <c:y val="-4.2951374985119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CE-485A-95BF-9714B759E584}"/>
                </c:ext>
              </c:extLst>
            </c:dLbl>
            <c:dLbl>
              <c:idx val="2"/>
              <c:layout>
                <c:manualLayout>
                  <c:x val="3.9495168920820951E-2"/>
                  <c:y val="-4.29513749851192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CE-485A-95BF-9714B759E584}"/>
                </c:ext>
              </c:extLst>
            </c:dLbl>
            <c:dLbl>
              <c:idx val="3"/>
              <c:layout>
                <c:manualLayout>
                  <c:x val="3.7416475819725181E-2"/>
                  <c:y val="-1.968581945591342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CE-485A-95BF-9714B759E5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'GENERAL POR PROCESO'!$A$17:$A$20</c:f>
              <c:strCache>
                <c:ptCount val="4"/>
                <c:pt idx="0">
                  <c:v>INVESTIGACIÓN Y JUDICIALIZACIÓN</c:v>
                </c:pt>
                <c:pt idx="1">
                  <c:v>GESTIÓN DE DENUNCIAS Y ANALISIS DE INFORMACIÓN</c:v>
                </c:pt>
                <c:pt idx="2">
                  <c:v>JUSTICIA TRANSICIONAL</c:v>
                </c:pt>
                <c:pt idx="3">
                  <c:v>PROTECCION Y ASISTENCIA</c:v>
                </c:pt>
              </c:strCache>
            </c:strRef>
          </c:cat>
          <c:val>
            <c:numRef>
              <c:f>'GENERAL POR PROCESO'!$B$17:$B$20</c:f>
              <c:numCache>
                <c:formatCode>General</c:formatCode>
                <c:ptCount val="4"/>
                <c:pt idx="0">
                  <c:v>349</c:v>
                </c:pt>
                <c:pt idx="1">
                  <c:v>2114</c:v>
                </c:pt>
                <c:pt idx="2">
                  <c:v>159</c:v>
                </c:pt>
                <c:pt idx="3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3CE-485A-95BF-9714B759E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24879272"/>
        <c:axId val="424886328"/>
        <c:axId val="0"/>
      </c:bar3DChart>
      <c:catAx>
        <c:axId val="424879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86328"/>
        <c:crosses val="autoZero"/>
        <c:auto val="1"/>
        <c:lblAlgn val="ctr"/>
        <c:lblOffset val="100"/>
        <c:noMultiLvlLbl val="0"/>
      </c:catAx>
      <c:valAx>
        <c:axId val="424886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48792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6.4814814814814811E-2"/>
          <c:w val="0.93888888888888888"/>
          <c:h val="0.64293817439486733"/>
        </c:manualLayout>
      </c:layout>
      <c:pie3DChart>
        <c:varyColors val="1"/>
        <c:ser>
          <c:idx val="0"/>
          <c:order val="0"/>
          <c:tx>
            <c:strRef>
              <c:f>Hoja6!$G$16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49-4BE4-BBB4-84827EFE672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B49-4BE4-BBB4-84827EFE672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B49-4BE4-BBB4-84827EFE672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B49-4BE4-BBB4-84827EFE672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B49-4BE4-BBB4-84827EFE672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4B49-4BE4-BBB4-84827EFE67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Hoja6!$F$17:$F$22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Hoja6!$G$17:$G$22</c:f>
              <c:numCache>
                <c:formatCode>0%</c:formatCode>
                <c:ptCount val="6"/>
                <c:pt idx="0">
                  <c:v>0.37</c:v>
                </c:pt>
                <c:pt idx="1">
                  <c:v>0.34</c:v>
                </c:pt>
                <c:pt idx="2">
                  <c:v>0.15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B49-4BE4-BBB4-84827EFE6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378716065680801E-2"/>
          <c:y val="0.10850250449224412"/>
          <c:w val="0.82455584145845628"/>
          <c:h val="0.63448445630616157"/>
        </c:manualLayout>
      </c:layout>
      <c:pie3DChart>
        <c:varyColors val="1"/>
        <c:ser>
          <c:idx val="0"/>
          <c:order val="0"/>
          <c:tx>
            <c:strRef>
              <c:f>Hoja8!$G$16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121-4891-AE07-782BA9CCDB9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121-4891-AE07-782BA9CCDB9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121-4891-AE07-782BA9CCDB9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121-4891-AE07-782BA9CCDB9F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121-4891-AE07-782BA9CCDB9F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121-4891-AE07-782BA9CCDB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Hoja8!$F$17:$F$22</c:f>
              <c:strCache>
                <c:ptCount val="6"/>
                <c:pt idx="0">
                  <c:v>Totalmente de Acuerdo </c:v>
                </c:pt>
                <c:pt idx="1">
                  <c:v>No sabe/no responde </c:v>
                </c:pt>
                <c:pt idx="2">
                  <c:v>De Acuerdo </c:v>
                </c:pt>
                <c:pt idx="3">
                  <c:v>Parcialmente de Acuerdo </c:v>
                </c:pt>
                <c:pt idx="4">
                  <c:v>Totalmente en Desacuerdo</c:v>
                </c:pt>
                <c:pt idx="5">
                  <c:v>En Desacuerdo </c:v>
                </c:pt>
              </c:strCache>
            </c:strRef>
          </c:cat>
          <c:val>
            <c:numRef>
              <c:f>Hoja8!$G$17:$G$22</c:f>
              <c:numCache>
                <c:formatCode>0%</c:formatCode>
                <c:ptCount val="6"/>
                <c:pt idx="0">
                  <c:v>0.33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21-4891-AE07-782BA9CCD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923786214601466E-2"/>
          <c:y val="0.76476858327782404"/>
          <c:w val="0.77629401955806943"/>
          <c:h val="0.139838446508067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489961846209297E-2"/>
          <c:y val="9.9692446151873532E-2"/>
          <c:w val="0.91549216562579605"/>
          <c:h val="0.70351711215915513"/>
        </c:manualLayout>
      </c:layout>
      <c:pie3DChart>
        <c:varyColors val="1"/>
        <c:ser>
          <c:idx val="0"/>
          <c:order val="0"/>
          <c:tx>
            <c:strRef>
              <c:f>Hoja9!$G$14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E7C-464C-B9A6-9D9D18D625A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E7C-464C-B9A6-9D9D18D625A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E7C-464C-B9A6-9D9D18D625A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E7C-464C-B9A6-9D9D18D625A7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E7C-464C-B9A6-9D9D18D625A7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E7C-464C-B9A6-9D9D18D625A7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fld id="{4B4F05BD-4541-4D78-9061-9F0EE53BE4BF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E7C-464C-B9A6-9D9D18D625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Hoja9!$F$15:$F$20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Hoja9!$G$15:$G$20</c:f>
              <c:numCache>
                <c:formatCode>0%</c:formatCode>
                <c:ptCount val="6"/>
                <c:pt idx="0">
                  <c:v>0.35</c:v>
                </c:pt>
                <c:pt idx="1">
                  <c:v>0.3</c:v>
                </c:pt>
                <c:pt idx="2">
                  <c:v>0.2</c:v>
                </c:pt>
                <c:pt idx="3">
                  <c:v>0.08</c:v>
                </c:pt>
                <c:pt idx="4">
                  <c:v>0.06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7C-464C-B9A6-9D9D18D625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460310389377001E-2"/>
          <c:y val="6.5141685230559784E-2"/>
          <c:w val="0.82448728550492967"/>
          <c:h val="0.63453218647956899"/>
        </c:manualLayout>
      </c:layout>
      <c:pie3DChart>
        <c:varyColors val="1"/>
        <c:ser>
          <c:idx val="0"/>
          <c:order val="0"/>
          <c:tx>
            <c:strRef>
              <c:f>Hoja10!$G$14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95D-4115-9F47-4A8D6B9AF71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95D-4115-9F47-4A8D6B9AF71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95D-4115-9F47-4A8D6B9AF71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95D-4115-9F47-4A8D6B9AF71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95D-4115-9F47-4A8D6B9AF713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95D-4115-9F47-4A8D6B9AF7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Hoja10!$F$15:$F$20</c:f>
              <c:strCache>
                <c:ptCount val="6"/>
                <c:pt idx="0">
                  <c:v>No sabe/no responde </c:v>
                </c:pt>
                <c:pt idx="1">
                  <c:v>Totalmente de Acuerdo </c:v>
                </c:pt>
                <c:pt idx="2">
                  <c:v>De Acuerdo </c:v>
                </c:pt>
                <c:pt idx="3">
                  <c:v>Parcialmente de Acuerdo </c:v>
                </c:pt>
                <c:pt idx="4">
                  <c:v>Totalmente en Desacuerdo</c:v>
                </c:pt>
                <c:pt idx="5">
                  <c:v>En Desacuerdo </c:v>
                </c:pt>
              </c:strCache>
            </c:strRef>
          </c:cat>
          <c:val>
            <c:numRef>
              <c:f>Hoja10!$G$15:$G$20</c:f>
              <c:numCache>
                <c:formatCode>0%</c:formatCode>
                <c:ptCount val="6"/>
                <c:pt idx="0">
                  <c:v>0.27</c:v>
                </c:pt>
                <c:pt idx="1">
                  <c:v>0.27</c:v>
                </c:pt>
                <c:pt idx="2">
                  <c:v>0.21</c:v>
                </c:pt>
                <c:pt idx="3">
                  <c:v>0.12</c:v>
                </c:pt>
                <c:pt idx="4">
                  <c:v>7.0000000000000007E-2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5D-4115-9F47-4A8D6B9AF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7316478059374"/>
          <c:y val="0.72579895286671336"/>
          <c:w val="0.82556950097681425"/>
          <c:h val="0.13981052198959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Hoja12!$B$28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59-48D3-AC96-32D2A628EA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59-48D3-AC96-32D2A628EA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59-48D3-AC96-32D2A628EA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59-48D3-AC96-32D2A628EA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59-48D3-AC96-32D2A628EA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59-48D3-AC96-32D2A628EA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Hoja12!$A$29:$A$34</c:f>
              <c:strCache>
                <c:ptCount val="6"/>
                <c:pt idx="0">
                  <c:v>Totalmente en Desacuerdo</c:v>
                </c:pt>
                <c:pt idx="1">
                  <c:v>En Desacuerdo </c:v>
                </c:pt>
                <c:pt idx="2">
                  <c:v>Parcialmente de Acuerdo </c:v>
                </c:pt>
                <c:pt idx="3">
                  <c:v>De Acuerdo </c:v>
                </c:pt>
                <c:pt idx="4">
                  <c:v>Totalmente de Acuerdo </c:v>
                </c:pt>
                <c:pt idx="5">
                  <c:v>No sabe/no responde </c:v>
                </c:pt>
              </c:strCache>
            </c:strRef>
          </c:cat>
          <c:val>
            <c:numRef>
              <c:f>Hoja12!$B$29:$B$34</c:f>
              <c:numCache>
                <c:formatCode>0%</c:formatCode>
                <c:ptCount val="6"/>
                <c:pt idx="0">
                  <c:v>0.19</c:v>
                </c:pt>
                <c:pt idx="1">
                  <c:v>0.09</c:v>
                </c:pt>
                <c:pt idx="2">
                  <c:v>0.1</c:v>
                </c:pt>
                <c:pt idx="3">
                  <c:v>0.1</c:v>
                </c:pt>
                <c:pt idx="4">
                  <c:v>0.24</c:v>
                </c:pt>
                <c:pt idx="5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A59-48D3-AC96-32D2A628E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5.8679971342611804E-2"/>
          <c:y val="0.74140645324028043"/>
          <c:w val="0.86637989768719825"/>
          <c:h val="0.140753919310268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Hoja11!$G$17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FD6-4DDA-AC95-11E5794300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FD6-4DDA-AC95-11E5794300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FD6-4DDA-AC95-11E5794300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FD6-4DDA-AC95-11E5794300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FD6-4DDA-AC95-11E5794300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6FD6-4DDA-AC95-11E5794300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Hoja11!$F$18:$F$23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Hoja11!$G$18:$G$23</c:f>
              <c:numCache>
                <c:formatCode>0%</c:formatCode>
                <c:ptCount val="6"/>
                <c:pt idx="0">
                  <c:v>0.25</c:v>
                </c:pt>
                <c:pt idx="1">
                  <c:v>0.19</c:v>
                </c:pt>
                <c:pt idx="2">
                  <c:v>0.18</c:v>
                </c:pt>
                <c:pt idx="3">
                  <c:v>0.24</c:v>
                </c:pt>
                <c:pt idx="4">
                  <c:v>0.12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FD6-4DDA-AC95-11E579430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18986974355193E-2"/>
          <c:y val="0.80117840019472542"/>
          <c:w val="0.88812617205461519"/>
          <c:h val="0.144904165652471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Hoja1!$I$4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555555555555555E-2"/>
                  <c:y val="-1.697511254402665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13-48A6-84CE-D687133B0285}"/>
                </c:ext>
              </c:extLst>
            </c:dLbl>
            <c:dLbl>
              <c:idx val="1"/>
              <c:layout>
                <c:manualLayout>
                  <c:x val="4.16666666666666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13-48A6-84CE-D687133B0285}"/>
                </c:ext>
              </c:extLst>
            </c:dLbl>
            <c:dLbl>
              <c:idx val="2"/>
              <c:layout>
                <c:manualLayout>
                  <c:x val="5.5555555555555552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13-48A6-84CE-D687133B0285}"/>
                </c:ext>
              </c:extLst>
            </c:dLbl>
            <c:dLbl>
              <c:idx val="3"/>
              <c:layout>
                <c:manualLayout>
                  <c:x val="3.0555555555555555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13-48A6-84CE-D687133B0285}"/>
                </c:ext>
              </c:extLst>
            </c:dLbl>
            <c:dLbl>
              <c:idx val="4"/>
              <c:layout>
                <c:manualLayout>
                  <c:x val="4.16666666666666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313-48A6-84CE-D687133B0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Hoja1!$H$5:$H$9</c:f>
              <c:strCache>
                <c:ptCount val="5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  <c:pt idx="4">
                  <c:v>Muy Malo</c:v>
                </c:pt>
              </c:strCache>
            </c:strRef>
          </c:cat>
          <c:val>
            <c:numRef>
              <c:f>Hoja1!$I$5:$I$9</c:f>
              <c:numCache>
                <c:formatCode>General</c:formatCode>
                <c:ptCount val="5"/>
                <c:pt idx="0">
                  <c:v>40543</c:v>
                </c:pt>
                <c:pt idx="1">
                  <c:v>3752</c:v>
                </c:pt>
                <c:pt idx="2">
                  <c:v>1531</c:v>
                </c:pt>
                <c:pt idx="3">
                  <c:v>1153</c:v>
                </c:pt>
                <c:pt idx="4">
                  <c:v>6416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13-48A6-84CE-D687133B0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96866016"/>
        <c:axId val="496870328"/>
        <c:axId val="0"/>
      </c:bar3DChart>
      <c:catAx>
        <c:axId val="496866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870328"/>
        <c:crosses val="autoZero"/>
        <c:auto val="1"/>
        <c:lblAlgn val="ctr"/>
        <c:lblOffset val="100"/>
        <c:noMultiLvlLbl val="0"/>
      </c:catAx>
      <c:valAx>
        <c:axId val="496870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6866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513648293963254"/>
          <c:y val="7.407407407407407E-2"/>
          <c:w val="0.86486351706036746"/>
          <c:h val="0.83309419655876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Hoja1!$J$22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41C-48AE-824E-2821DF84D73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41C-48AE-824E-2821DF84D73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41C-48AE-824E-2821DF84D738}"/>
              </c:ext>
            </c:extLst>
          </c:dPt>
          <c:dLbls>
            <c:dLbl>
              <c:idx val="0"/>
              <c:layout>
                <c:manualLayout>
                  <c:x val="5.8333333333333334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1C-48AE-824E-2821DF84D738}"/>
                </c:ext>
              </c:extLst>
            </c:dLbl>
            <c:dLbl>
              <c:idx val="1"/>
              <c:layout>
                <c:manualLayout>
                  <c:x val="5.8333333333333334E-2"/>
                  <c:y val="-6.9444444444444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1C-48AE-824E-2821DF84D738}"/>
                </c:ext>
              </c:extLst>
            </c:dLbl>
            <c:dLbl>
              <c:idx val="2"/>
              <c:layout>
                <c:manualLayout>
                  <c:x val="3.0555555555555555E-2"/>
                  <c:y val="-5.0925925925925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1C-48AE-824E-2821DF84D7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Hoja1!$I$23:$I$25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Sin Respuesta</c:v>
                </c:pt>
              </c:strCache>
            </c:strRef>
          </c:cat>
          <c:val>
            <c:numRef>
              <c:f>Hoja1!$J$23:$J$25</c:f>
              <c:numCache>
                <c:formatCode>General</c:formatCode>
                <c:ptCount val="3"/>
                <c:pt idx="0">
                  <c:v>41891</c:v>
                </c:pt>
                <c:pt idx="1">
                  <c:v>11479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1C-48AE-824E-2821DF84D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7098968"/>
        <c:axId val="667095440"/>
        <c:axId val="0"/>
      </c:bar3DChart>
      <c:catAx>
        <c:axId val="667098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095440"/>
        <c:crosses val="autoZero"/>
        <c:auto val="1"/>
        <c:lblAlgn val="ctr"/>
        <c:lblOffset val="100"/>
        <c:noMultiLvlLbl val="0"/>
      </c:catAx>
      <c:valAx>
        <c:axId val="66709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098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Hoja1!$I$37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10A-4A7A-977B-979094D819D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  <a:sp3d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10A-4A7A-977B-979094D819D8}"/>
              </c:ext>
            </c:extLst>
          </c:dPt>
          <c:dLbls>
            <c:dLbl>
              <c:idx val="0"/>
              <c:layout>
                <c:manualLayout>
                  <c:x val="-6.876931090984674E-3"/>
                  <c:y val="-0.15588685738343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0A-4A7A-977B-979094D819D8}"/>
                </c:ext>
              </c:extLst>
            </c:dLbl>
            <c:dLbl>
              <c:idx val="1"/>
              <c:layout>
                <c:manualLayout>
                  <c:x val="3.33333333333332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0A-4A7A-977B-979094D819D8}"/>
                </c:ext>
              </c:extLst>
            </c:dLbl>
            <c:dLbl>
              <c:idx val="2"/>
              <c:layout>
                <c:manualLayout>
                  <c:x val="0.0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0A-4A7A-977B-979094D819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Hoja1!$H$38:$H$40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Sin Respuesta</c:v>
                </c:pt>
              </c:strCache>
            </c:strRef>
          </c:cat>
          <c:val>
            <c:numRef>
              <c:f>Hoja1!$I$38:$I$40</c:f>
              <c:numCache>
                <c:formatCode>General</c:formatCode>
                <c:ptCount val="3"/>
                <c:pt idx="0">
                  <c:v>34609</c:v>
                </c:pt>
                <c:pt idx="1">
                  <c:v>10890</c:v>
                </c:pt>
                <c:pt idx="2">
                  <c:v>7896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0A-4A7A-977B-979094D81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shape val="box"/>
        <c:axId val="507292856"/>
        <c:axId val="507289328"/>
        <c:axId val="0"/>
      </c:bar3DChart>
      <c:catAx>
        <c:axId val="507292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7289328"/>
        <c:crosses val="autoZero"/>
        <c:auto val="1"/>
        <c:lblAlgn val="ctr"/>
        <c:lblOffset val="100"/>
        <c:noMultiLvlLbl val="0"/>
      </c:catAx>
      <c:valAx>
        <c:axId val="507289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072928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Hoja1!$J$58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111111111111112E-2"/>
                  <c:y val="-2.7777777777777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5F-483A-9E8F-3EAA0B7CC0EA}"/>
                </c:ext>
              </c:extLst>
            </c:dLbl>
            <c:dLbl>
              <c:idx val="1"/>
              <c:layout>
                <c:manualLayout>
                  <c:x val="1.1692650846704436E-2"/>
                  <c:y val="-4.2467140214291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5F-483A-9E8F-3EAA0B7CC0EA}"/>
                </c:ext>
              </c:extLst>
            </c:dLbl>
            <c:dLbl>
              <c:idx val="2"/>
              <c:layout>
                <c:manualLayout>
                  <c:x val="1.7538976270056583E-2"/>
                  <c:y val="-3.8928211863100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5F-483A-9E8F-3EAA0B7CC0EA}"/>
                </c:ext>
              </c:extLst>
            </c:dLbl>
            <c:dLbl>
              <c:idx val="3"/>
              <c:layout>
                <c:manualLayout>
                  <c:x val="1.7538976270056655E-2"/>
                  <c:y val="-2.1233570107146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5F-483A-9E8F-3EAA0B7CC0EA}"/>
                </c:ext>
              </c:extLst>
            </c:dLbl>
            <c:dLbl>
              <c:idx val="4"/>
              <c:layout>
                <c:manualLayout>
                  <c:x val="1.1111111111111112E-2"/>
                  <c:y val="-3.240740740740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5F-483A-9E8F-3EAA0B7CC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Hoja1!$I$59:$I$63</c:f>
              <c:strCache>
                <c:ptCount val="5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  <c:pt idx="4">
                  <c:v>Muy Malo</c:v>
                </c:pt>
              </c:strCache>
            </c:strRef>
          </c:cat>
          <c:val>
            <c:numRef>
              <c:f>Hoja1!$J$59:$J$63</c:f>
              <c:numCache>
                <c:formatCode>General</c:formatCode>
                <c:ptCount val="5"/>
                <c:pt idx="0">
                  <c:v>7635</c:v>
                </c:pt>
                <c:pt idx="1">
                  <c:v>2440</c:v>
                </c:pt>
                <c:pt idx="2">
                  <c:v>1068</c:v>
                </c:pt>
                <c:pt idx="3">
                  <c:v>946</c:v>
                </c:pt>
                <c:pt idx="4">
                  <c:v>6069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5F-483A-9E8F-3EAA0B7CC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shape val="box"/>
        <c:axId val="497834600"/>
        <c:axId val="497831856"/>
        <c:axId val="0"/>
      </c:bar3DChart>
      <c:catAx>
        <c:axId val="49783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7831856"/>
        <c:crosses val="autoZero"/>
        <c:auto val="1"/>
        <c:lblAlgn val="ctr"/>
        <c:lblOffset val="100"/>
        <c:noMultiLvlLbl val="0"/>
      </c:catAx>
      <c:valAx>
        <c:axId val="497831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7834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'GENERAL POR PROCESO'!$F$3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89F-462B-A647-35673C3B9DA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89F-462B-A647-35673C3B9DA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89F-462B-A647-35673C3B9D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89F-462B-A647-35673C3B9DA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89F-462B-A647-35673C3B9DAA}"/>
              </c:ext>
            </c:extLst>
          </c:dPt>
          <c:dLbls>
            <c:dLbl>
              <c:idx val="0"/>
              <c:layout>
                <c:manualLayout>
                  <c:x val="5.7245078350632219E-3"/>
                  <c:y val="-2.7777777777777776E-2"/>
                </c:manualLayout>
              </c:layout>
              <c:tx>
                <c:rich>
                  <a:bodyPr/>
                  <a:lstStyle/>
                  <a:p>
                    <a:fld id="{A0A73EBE-55B6-43F5-AE39-C737D14FB110}" type="VALUE">
                      <a:rPr lang="en-US" sz="1800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89F-462B-A647-35673C3B9DAA}"/>
                </c:ext>
              </c:extLst>
            </c:dLbl>
            <c:dLbl>
              <c:idx val="1"/>
              <c:layout>
                <c:manualLayout>
                  <c:x val="5.7245078350632219E-3"/>
                  <c:y val="-3.2407407407407426E-2"/>
                </c:manualLayout>
              </c:layout>
              <c:tx>
                <c:rich>
                  <a:bodyPr/>
                  <a:lstStyle/>
                  <a:p>
                    <a:fld id="{3E77A7E1-59AE-447F-A98C-23FFAA01C1EB}" type="VALUE">
                      <a:rPr lang="en-US" sz="180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89F-462B-A647-35673C3B9DAA}"/>
                </c:ext>
              </c:extLst>
            </c:dLbl>
            <c:dLbl>
              <c:idx val="2"/>
              <c:layout>
                <c:manualLayout>
                  <c:x val="9.9623932612638438E-3"/>
                  <c:y val="-5.4140823907086112E-2"/>
                </c:manualLayout>
              </c:layout>
              <c:tx>
                <c:rich>
                  <a:bodyPr/>
                  <a:lstStyle/>
                  <a:p>
                    <a:fld id="{8B91E892-7D33-4E08-B75D-3C4DBE51E40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89F-462B-A647-35673C3B9DAA}"/>
                </c:ext>
              </c:extLst>
            </c:dLbl>
            <c:dLbl>
              <c:idx val="3"/>
              <c:layout>
                <c:manualLayout>
                  <c:x val="9.5408463917720249E-3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9F-462B-A647-35673C3B9DAA}"/>
                </c:ext>
              </c:extLst>
            </c:dLbl>
            <c:dLbl>
              <c:idx val="4"/>
              <c:layout>
                <c:manualLayout>
                  <c:x val="7.6326771134176755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9F-462B-A647-35673C3B9DAA}"/>
                </c:ext>
              </c:extLst>
            </c:dLbl>
            <c:dLbl>
              <c:idx val="5"/>
              <c:layout>
                <c:manualLayout>
                  <c:x val="1.3357184948480792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9F-462B-A647-35673C3B9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'GENERAL POR PROCESO'!$E$4:$E$9</c:f>
              <c:strCache>
                <c:ptCount val="6"/>
                <c:pt idx="0">
                  <c:v>¡ADenunciar!</c:v>
                </c:pt>
                <c:pt idx="1">
                  <c:v>Sala de orientación o recepción de denuncias</c:v>
                </c:pt>
                <c:pt idx="2">
                  <c:v>Centro de Contacto</c:v>
                </c:pt>
                <c:pt idx="3">
                  <c:v>Justicia Transicional</c:v>
                </c:pt>
                <c:pt idx="4">
                  <c:v>Policía Judicial de la SIJIN - otros</c:v>
                </c:pt>
                <c:pt idx="5">
                  <c:v>Despacho de Fiscal</c:v>
                </c:pt>
              </c:strCache>
            </c:strRef>
          </c:cat>
          <c:val>
            <c:numRef>
              <c:f>'GENERAL POR PROCESO'!$F$4:$F$9</c:f>
              <c:numCache>
                <c:formatCode>General</c:formatCode>
                <c:ptCount val="6"/>
                <c:pt idx="0">
                  <c:v>919</c:v>
                </c:pt>
                <c:pt idx="1">
                  <c:v>762</c:v>
                </c:pt>
                <c:pt idx="2">
                  <c:v>433</c:v>
                </c:pt>
                <c:pt idx="3">
                  <c:v>159</c:v>
                </c:pt>
                <c:pt idx="4">
                  <c:v>156</c:v>
                </c:pt>
                <c:pt idx="5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89F-462B-A647-35673C3B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887112"/>
        <c:axId val="424887504"/>
        <c:axId val="0"/>
      </c:bar3DChart>
      <c:catAx>
        <c:axId val="42488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4887504"/>
        <c:crosses val="autoZero"/>
        <c:auto val="1"/>
        <c:lblAlgn val="ctr"/>
        <c:lblOffset val="100"/>
        <c:noMultiLvlLbl val="0"/>
      </c:catAx>
      <c:valAx>
        <c:axId val="424887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4887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485734918159565E-2"/>
          <c:y val="2.3972599507523527E-2"/>
          <c:w val="0.87666663117296051"/>
          <c:h val="0.8975223280225531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Hoja1!$K$72</c:f>
              <c:strCache>
                <c:ptCount val="1"/>
                <c:pt idx="0">
                  <c:v>No de Usuarios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72906355025654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3B-4BBF-98D9-D8C6166FB355}"/>
                </c:ext>
              </c:extLst>
            </c:dLbl>
            <c:dLbl>
              <c:idx val="1"/>
              <c:layout>
                <c:manualLayout>
                  <c:x val="5.5172408086326306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3B-4BBF-98D9-D8C6166FB3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Hoja1!$J$73:$J$74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Hoja1!$K$73:$K$74</c:f>
              <c:numCache>
                <c:formatCode>General</c:formatCode>
                <c:ptCount val="2"/>
                <c:pt idx="0">
                  <c:v>10532</c:v>
                </c:pt>
                <c:pt idx="1">
                  <c:v>8166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3B-4BBF-98D9-D8C6166FB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6853080"/>
        <c:axId val="496862488"/>
        <c:axId val="0"/>
      </c:bar3DChart>
      <c:catAx>
        <c:axId val="496853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862488"/>
        <c:crosses val="autoZero"/>
        <c:auto val="1"/>
        <c:lblAlgn val="ctr"/>
        <c:lblOffset val="100"/>
        <c:noMultiLvlLbl val="0"/>
      </c:catAx>
      <c:valAx>
        <c:axId val="496862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685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400" b="1" dirty="0">
                <a:latin typeface="+mj-lt"/>
              </a:rPr>
              <a:t>TRATO RECIBIDO POR PARTE DE LOS SERVIDORES II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74077793830417"/>
          <c:y val="0.40037980905740794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FB-4D0D-B57F-EBD4054EC6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FB-4D0D-B57F-EBD4054EC6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FB-4D0D-B57F-EBD4054EC6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AFB-4D0D-B57F-EBD4054EC6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AFB-4D0D-B57F-EBD4054EC6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AFB-4D0D-B57F-EBD4054EC65A}"/>
              </c:ext>
            </c:extLst>
          </c:dPt>
          <c:dLbls>
            <c:dLbl>
              <c:idx val="0"/>
              <c:layout>
                <c:manualLayout>
                  <c:x val="-8.5239061976909267E-2"/>
                  <c:y val="-2.9747815740102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FB-4D0D-B57F-EBD4054EC65A}"/>
                </c:ext>
              </c:extLst>
            </c:dLbl>
            <c:dLbl>
              <c:idx val="1"/>
              <c:layout>
                <c:manualLayout>
                  <c:x val="5.2369094488188973E-2"/>
                  <c:y val="-4.025699912510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B-4D0D-B57F-EBD4054EC65A}"/>
                </c:ext>
              </c:extLst>
            </c:dLbl>
            <c:dLbl>
              <c:idx val="2"/>
              <c:layout>
                <c:manualLayout>
                  <c:x val="0.10296467629046369"/>
                  <c:y val="-3.2622120151647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FB-4D0D-B57F-EBD4054EC65A}"/>
                </c:ext>
              </c:extLst>
            </c:dLbl>
            <c:dLbl>
              <c:idx val="3"/>
              <c:layout>
                <c:manualLayout>
                  <c:x val="0.13194116360454944"/>
                  <c:y val="-2.4001166520851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FB-4D0D-B57F-EBD4054EC65A}"/>
                </c:ext>
              </c:extLst>
            </c:dLbl>
            <c:dLbl>
              <c:idx val="4"/>
              <c:layout>
                <c:manualLayout>
                  <c:x val="-0.20979798739300975"/>
                  <c:y val="-7.7448962709306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FB-4D0D-B57F-EBD4054EC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CONSOLIDADO!$I$113:$N$113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CONSOLIDADO!$I$114:$N$114</c:f>
              <c:numCache>
                <c:formatCode>0.0%</c:formatCode>
                <c:ptCount val="6"/>
                <c:pt idx="0">
                  <c:v>9.5238095238095247E-3</c:v>
                </c:pt>
                <c:pt idx="1">
                  <c:v>6.3492063492063492E-3</c:v>
                </c:pt>
                <c:pt idx="2">
                  <c:v>1.5873015873015872E-2</c:v>
                </c:pt>
                <c:pt idx="3">
                  <c:v>5.7142857142857141E-2</c:v>
                </c:pt>
                <c:pt idx="4">
                  <c:v>0.90476190476190477</c:v>
                </c:pt>
                <c:pt idx="5">
                  <c:v>6.3492063492063492E-3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FB-4D0D-B57F-EBD4054EC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CO"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defRPr>
            </a:pPr>
            <a:r>
              <a:rPr lang="es-CO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rPr>
              <a:t>TRATO RECIBIDO POR PARTE DE LOS SERVIDORES I 2021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05569225721785"/>
          <c:y val="0.39244399682597814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FB-4D0D-B57F-EBD4054EC6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FB-4D0D-B57F-EBD4054EC6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FB-4D0D-B57F-EBD4054EC6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AFB-4D0D-B57F-EBD4054EC6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AFB-4D0D-B57F-EBD4054EC65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AFB-4D0D-B57F-EBD4054EC65A}"/>
              </c:ext>
            </c:extLst>
          </c:dPt>
          <c:dLbls>
            <c:dLbl>
              <c:idx val="1"/>
              <c:layout>
                <c:manualLayout>
                  <c:x val="5.2369094488188973E-2"/>
                  <c:y val="-4.025699912510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B-4D0D-B57F-EBD4054EC65A}"/>
                </c:ext>
              </c:extLst>
            </c:dLbl>
            <c:dLbl>
              <c:idx val="2"/>
              <c:layout>
                <c:manualLayout>
                  <c:x val="0.10296467629046369"/>
                  <c:y val="-3.2622120151647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FB-4D0D-B57F-EBD4054EC65A}"/>
                </c:ext>
              </c:extLst>
            </c:dLbl>
            <c:dLbl>
              <c:idx val="3"/>
              <c:layout>
                <c:manualLayout>
                  <c:x val="0.13194116360454944"/>
                  <c:y val="-2.4001166520851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FB-4D0D-B57F-EBD4054EC65A}"/>
                </c:ext>
              </c:extLst>
            </c:dLbl>
            <c:dLbl>
              <c:idx val="4"/>
              <c:layout>
                <c:manualLayout>
                  <c:x val="-0.19716371391076115"/>
                  <c:y val="-9.7015198681560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FB-4D0D-B57F-EBD4054EC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CONSOLIDADO!$I$161:$N$161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CONSOLIDADO!$I$162:$N$162</c:f>
              <c:numCache>
                <c:formatCode>0.00%</c:formatCode>
                <c:ptCount val="6"/>
                <c:pt idx="0">
                  <c:v>2.1786492374727671E-3</c:v>
                </c:pt>
                <c:pt idx="1">
                  <c:v>1.0893246187363835E-2</c:v>
                </c:pt>
                <c:pt idx="2">
                  <c:v>3.4858387799564274E-2</c:v>
                </c:pt>
                <c:pt idx="3">
                  <c:v>6.3180827886710242E-2</c:v>
                </c:pt>
                <c:pt idx="4">
                  <c:v>0.88888888888888884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FB-4D0D-B57F-EBD4054EC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400" b="1">
                <a:latin typeface="+mj-lt"/>
              </a:rPr>
              <a:t>TRATO AGENTE A CARGO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023086119470667"/>
          <c:y val="0.411497375328084"/>
          <c:w val="0.72142309436451335"/>
          <c:h val="0.537047244094488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2E9-469E-B7C9-60374CC90D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2E9-469E-B7C9-60374CC90D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2E9-469E-B7C9-60374CC90D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2E9-469E-B7C9-60374CC90D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2E9-469E-B7C9-60374CC90D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2E9-469E-B7C9-60374CC90D0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9-469E-B7C9-60374CC90D05}"/>
                </c:ext>
              </c:extLst>
            </c:dLbl>
            <c:dLbl>
              <c:idx val="2"/>
              <c:layout>
                <c:manualLayout>
                  <c:x val="-0.155180772560498"/>
                  <c:y val="-6.5684383202099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E9-469E-B7C9-60374CC90D05}"/>
                </c:ext>
              </c:extLst>
            </c:dLbl>
            <c:dLbl>
              <c:idx val="3"/>
              <c:layout>
                <c:manualLayout>
                  <c:x val="5.7143700787401476E-2"/>
                  <c:y val="1.533428113152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E9-469E-B7C9-60374CC90D05}"/>
                </c:ext>
              </c:extLst>
            </c:dLbl>
            <c:dLbl>
              <c:idx val="4"/>
              <c:layout>
                <c:manualLayout>
                  <c:x val="-0.1204935476815398"/>
                  <c:y val="-9.2621755613881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2E9-469E-B7C9-60374CC90D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2E9-469E-B7C9-60374CC90D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CONSOLIDADO!$E$158:$J$158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CONSOLIDADO!$E$159:$J$159</c:f>
              <c:numCache>
                <c:formatCode>0.0%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1.9607843137254902E-2</c:v>
                </c:pt>
                <c:pt idx="3">
                  <c:v>5.8823529411764705E-2</c:v>
                </c:pt>
                <c:pt idx="4">
                  <c:v>0.92156862745098034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E9-469E-B7C9-60374CC90D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400" b="1">
                <a:latin typeface="+mj-lt"/>
              </a:rPr>
              <a:t>TRATO PSICÓLOGO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64655901063215"/>
          <c:y val="0.41983070866141731"/>
          <c:w val="0.7507068819787357"/>
          <c:h val="0.5370472440944882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59-475B-8D02-457892E6FE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959-475B-8D02-457892E6FE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959-475B-8D02-457892E6FE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959-475B-8D02-457892E6FE6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959-475B-8D02-457892E6FE6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959-475B-8D02-457892E6FE6D}"/>
              </c:ext>
            </c:extLst>
          </c:dPt>
          <c:dLbls>
            <c:dLbl>
              <c:idx val="4"/>
              <c:layout>
                <c:manualLayout>
                  <c:x val="-0.13861137061257173"/>
                  <c:y val="-7.0708005249343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59-475B-8D02-457892E6FE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CONSOLIDADO!$K$158:$P$158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CONSOLIDADO!$K$159:$P$159</c:f>
              <c:numCache>
                <c:formatCode>0.0%</c:formatCode>
                <c:ptCount val="6"/>
                <c:pt idx="0">
                  <c:v>6.5359477124183009E-3</c:v>
                </c:pt>
                <c:pt idx="1">
                  <c:v>2.6143790849673203E-2</c:v>
                </c:pt>
                <c:pt idx="2">
                  <c:v>5.2287581699346407E-2</c:v>
                </c:pt>
                <c:pt idx="3">
                  <c:v>6.535947712418301E-2</c:v>
                </c:pt>
                <c:pt idx="4">
                  <c:v>0.84967320261437906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59-475B-8D02-457892E6F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400" b="1">
                <a:latin typeface="+mj-lt"/>
              </a:rPr>
              <a:t>TRATO GRUPO DESPLAZAMIENTO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518819309889937E-2"/>
          <c:y val="0.37351509186351706"/>
          <c:w val="0.86103915021093569"/>
          <c:h val="0.5313864829396325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7EE-49C4-9457-12D21C0FBD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7EE-49C4-9457-12D21C0FBD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7EE-49C4-9457-12D21C0FBDB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7EE-49C4-9457-12D21C0FBDB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7EE-49C4-9457-12D21C0FBDB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7EE-49C4-9457-12D21C0FBDB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EE-49C4-9457-12D21C0FBDB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EE-49C4-9457-12D21C0FBDB5}"/>
                </c:ext>
              </c:extLst>
            </c:dLbl>
            <c:dLbl>
              <c:idx val="2"/>
              <c:layout>
                <c:manualLayout>
                  <c:x val="-4.0518372703412077E-3"/>
                  <c:y val="-2.3985126859142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EE-49C4-9457-12D21C0FBDB5}"/>
                </c:ext>
              </c:extLst>
            </c:dLbl>
            <c:dLbl>
              <c:idx val="3"/>
              <c:layout>
                <c:manualLayout>
                  <c:x val="4.0595144356955382E-2"/>
                  <c:y val="-5.8522892971711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EE-49C4-9457-12D21C0FBDB5}"/>
                </c:ext>
              </c:extLst>
            </c:dLbl>
            <c:dLbl>
              <c:idx val="4"/>
              <c:layout>
                <c:manualLayout>
                  <c:x val="-0.15013782962993499"/>
                  <c:y val="-0.13345800524934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EE-49C4-9457-12D21C0FBDB5}"/>
                </c:ext>
              </c:extLst>
            </c:dLbl>
            <c:dLbl>
              <c:idx val="5"/>
              <c:layout>
                <c:manualLayout>
                  <c:x val="-5.2489720034995628E-2"/>
                  <c:y val="-3.1517935258092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7EE-49C4-9457-12D21C0FB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CONSOLIDADO!$Q$158:$V$158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CONSOLIDADO!$Q$159:$V$159</c:f>
              <c:numCache>
                <c:formatCode>0.0%</c:formatCode>
                <c:ptCount val="6"/>
                <c:pt idx="0">
                  <c:v>0</c:v>
                </c:pt>
                <c:pt idx="1">
                  <c:v>6.5359477124183009E-3</c:v>
                </c:pt>
                <c:pt idx="2">
                  <c:v>3.2679738562091505E-2</c:v>
                </c:pt>
                <c:pt idx="3">
                  <c:v>6.535947712418301E-2</c:v>
                </c:pt>
                <c:pt idx="4">
                  <c:v>0.89542483660130723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EE-49C4-9457-12D21C0FB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'comparativos totales'!$AC$38</c:f>
              <c:strCache>
                <c:ptCount val="1"/>
                <c:pt idx="0">
                  <c:v>II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9810291741823668E-2"/>
                  <c:y val="8.9359183924382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76-4C09-A55F-879D26D51B53}"/>
                </c:ext>
              </c:extLst>
            </c:dLbl>
            <c:dLbl>
              <c:idx val="1"/>
              <c:layout>
                <c:manualLayout>
                  <c:x val="-4.3360424351743518E-2"/>
                  <c:y val="-5.4154128826384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76-4C09-A55F-879D26D51B53}"/>
                </c:ext>
              </c:extLst>
            </c:dLbl>
            <c:dLbl>
              <c:idx val="2"/>
              <c:layout>
                <c:manualLayout>
                  <c:x val="-2.9810291741823668E-2"/>
                  <c:y val="-5.9312090383731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76-4C09-A55F-879D26D51B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'comparativos totales'!$Z$39:$Z$41</c:f>
              <c:strCache>
                <c:ptCount val="3"/>
                <c:pt idx="0">
                  <c:v>Trato agentes a cargo</c:v>
                </c:pt>
                <c:pt idx="1">
                  <c:v>Trato psicólogos</c:v>
                </c:pt>
                <c:pt idx="2">
                  <c:v>Trato grupo desplazamientos</c:v>
                </c:pt>
              </c:strCache>
            </c:strRef>
          </c:cat>
          <c:val>
            <c:numRef>
              <c:f>'comparativos totales'!$AC$39:$AC$41</c:f>
              <c:numCache>
                <c:formatCode>0.00%</c:formatCode>
                <c:ptCount val="3"/>
                <c:pt idx="0">
                  <c:v>0.97142857142857142</c:v>
                </c:pt>
                <c:pt idx="1">
                  <c:v>0.95238095238095233</c:v>
                </c:pt>
                <c:pt idx="2">
                  <c:v>0.96190476190476193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76-4C09-A55F-879D26D51B53}"/>
            </c:ext>
          </c:extLst>
        </c:ser>
        <c:ser>
          <c:idx val="1"/>
          <c:order val="1"/>
          <c:tx>
            <c:strRef>
              <c:f>'comparativos totales'!$AD$38</c:f>
              <c:strCache>
                <c:ptCount val="1"/>
                <c:pt idx="0">
                  <c:v>I 2021</c:v>
                </c:pt>
              </c:strCache>
            </c:strRef>
          </c:tx>
          <c:dLbls>
            <c:dLbl>
              <c:idx val="1"/>
              <c:layout>
                <c:manualLayout>
                  <c:x val="-2.7100265219839699E-3"/>
                  <c:y val="5.1579615573469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EF-40AE-9B5F-16EB622BC2F7}"/>
                </c:ext>
              </c:extLst>
            </c:dLbl>
            <c:dLbl>
              <c:idx val="2"/>
              <c:layout>
                <c:manualLayout>
                  <c:x val="-8.1300795659519105E-3"/>
                  <c:y val="6.1895538688163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EF-40AE-9B5F-16EB622BC2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+mj-lt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'comparativos totales'!$Z$39:$Z$41</c:f>
              <c:strCache>
                <c:ptCount val="3"/>
                <c:pt idx="0">
                  <c:v>Trato agentes a cargo</c:v>
                </c:pt>
                <c:pt idx="1">
                  <c:v>Trato psicólogos</c:v>
                </c:pt>
                <c:pt idx="2">
                  <c:v>Trato grupo desplazamientos</c:v>
                </c:pt>
              </c:strCache>
            </c:strRef>
          </c:cat>
          <c:val>
            <c:numRef>
              <c:f>'comparativos totales'!$AD$39:$AD$41</c:f>
              <c:numCache>
                <c:formatCode>0.00%</c:formatCode>
                <c:ptCount val="3"/>
                <c:pt idx="0">
                  <c:v>0.98039215686274506</c:v>
                </c:pt>
                <c:pt idx="1">
                  <c:v>0.91503267973856206</c:v>
                </c:pt>
                <c:pt idx="2">
                  <c:v>0.96078431372549022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EF-40AE-9B5F-16EB622BC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578912"/>
        <c:axId val="496584008"/>
      </c:lineChart>
      <c:catAx>
        <c:axId val="49657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584008"/>
        <c:crosses val="autoZero"/>
        <c:auto val="1"/>
        <c:lblAlgn val="ctr"/>
        <c:lblOffset val="100"/>
        <c:noMultiLvlLbl val="0"/>
      </c:catAx>
      <c:valAx>
        <c:axId val="49658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57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CALIDAD DEL</a:t>
            </a:r>
            <a:r>
              <a:rPr lang="es-CO" sz="1200" b="1" baseline="0">
                <a:latin typeface="+mj-lt"/>
              </a:rPr>
              <a:t> SERVICIO PRESTADO POR EL PROGRAMA</a:t>
            </a:r>
            <a:r>
              <a:rPr lang="es-CO" sz="1200" b="1">
                <a:latin typeface="+mj-lt"/>
              </a:rPr>
              <a:t> II</a:t>
            </a:r>
            <a:r>
              <a:rPr lang="es-CO" sz="1200" b="1" baseline="0">
                <a:latin typeface="+mj-lt"/>
              </a:rPr>
              <a:t> - 2020</a:t>
            </a:r>
            <a:endParaRPr lang="es-CO" sz="1200" b="1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59563845027154"/>
          <c:y val="0.37335623070318069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1F-44E8-B7F0-BFCD0E07CA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1F-44E8-B7F0-BFCD0E07CA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91F-44E8-B7F0-BFCD0E07CA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91F-44E8-B7F0-BFCD0E07CA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91F-44E8-B7F0-BFCD0E07CA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91F-44E8-B7F0-BFCD0E07CA54}"/>
              </c:ext>
            </c:extLst>
          </c:dPt>
          <c:dLbls>
            <c:dLbl>
              <c:idx val="3"/>
              <c:layout>
                <c:manualLayout>
                  <c:x val="-9.4968285214348212E-3"/>
                  <c:y val="-1.1851122776319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1F-44E8-B7F0-BFCD0E07CA54}"/>
                </c:ext>
              </c:extLst>
            </c:dLbl>
            <c:dLbl>
              <c:idx val="4"/>
              <c:layout>
                <c:manualLayout>
                  <c:x val="-6.9173775153105854E-2"/>
                  <c:y val="-8.304826480023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1F-44E8-B7F0-BFCD0E07C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CONSOLIDADO!$AA$113:$AF$113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CONSOLIDADO!$AA$114:$AF$114</c:f>
              <c:numCache>
                <c:formatCode>0.0%</c:formatCode>
                <c:ptCount val="6"/>
                <c:pt idx="0">
                  <c:v>2.5396825396825397E-2</c:v>
                </c:pt>
                <c:pt idx="1">
                  <c:v>1.2698412698412698E-2</c:v>
                </c:pt>
                <c:pt idx="2">
                  <c:v>6.6666666666666666E-2</c:v>
                </c:pt>
                <c:pt idx="3">
                  <c:v>0.15873015873015872</c:v>
                </c:pt>
                <c:pt idx="4">
                  <c:v>0.72698412698412695</c:v>
                </c:pt>
                <c:pt idx="5">
                  <c:v>9.5238095238095247E-3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1F-44E8-B7F0-BFCD0E07C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CALIDAD EN EL SERVICIO PRESTADO</a:t>
            </a:r>
            <a:r>
              <a:rPr lang="es-CO" sz="1200" b="1" baseline="0">
                <a:latin typeface="+mj-lt"/>
              </a:rPr>
              <a:t> POR EL PROGRAMA I - 2021</a:t>
            </a:r>
            <a:endParaRPr lang="es-CO" sz="1200" b="1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72564182165401"/>
          <c:y val="0.34026351183713976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1F-44E8-B7F0-BFCD0E07CA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91F-44E8-B7F0-BFCD0E07CA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91F-44E8-B7F0-BFCD0E07CA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91F-44E8-B7F0-BFCD0E07CA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91F-44E8-B7F0-BFCD0E07CA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91F-44E8-B7F0-BFCD0E07CA54}"/>
              </c:ext>
            </c:extLst>
          </c:dPt>
          <c:dLbls>
            <c:dLbl>
              <c:idx val="3"/>
              <c:layout>
                <c:manualLayout>
                  <c:x val="-9.4968285214348212E-3"/>
                  <c:y val="-1.1851122776319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1F-44E8-B7F0-BFCD0E07CA54}"/>
                </c:ext>
              </c:extLst>
            </c:dLbl>
            <c:dLbl>
              <c:idx val="4"/>
              <c:layout>
                <c:manualLayout>
                  <c:x val="-6.9173775153105854E-2"/>
                  <c:y val="-8.3048264800233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91F-44E8-B7F0-BFCD0E07C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CONSOLIDADO!$AA$161:$AF$161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CONSOLIDADO!$AA$162:$AF$162</c:f>
              <c:numCache>
                <c:formatCode>0.0%</c:formatCode>
                <c:ptCount val="6"/>
                <c:pt idx="0">
                  <c:v>1.7429193899782137E-2</c:v>
                </c:pt>
                <c:pt idx="1">
                  <c:v>3.7037037037037035E-2</c:v>
                </c:pt>
                <c:pt idx="2">
                  <c:v>6.7538126361655779E-2</c:v>
                </c:pt>
                <c:pt idx="3">
                  <c:v>0.11546840958605664</c:v>
                </c:pt>
                <c:pt idx="4">
                  <c:v>0.73638344226579522</c:v>
                </c:pt>
                <c:pt idx="5">
                  <c:v>2.6143790849673203E-2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1F-44E8-B7F0-BFCD0E07CA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/>
              <a:t>SEGURIDAD</a:t>
            </a:r>
          </a:p>
        </c:rich>
      </c:tx>
      <c:layout>
        <c:manualLayout>
          <c:xMode val="edge"/>
          <c:yMode val="edge"/>
          <c:x val="0.42284025145659088"/>
          <c:y val="6.07770368083920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8905713708864"/>
          <c:y val="0.36843884514435693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F41-4AAA-A615-6BF35E1737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F41-4AAA-A615-6BF35E1737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F41-4AAA-A615-6BF35E1737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F41-4AAA-A615-6BF35E1737A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F41-4AAA-A615-6BF35E1737A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F41-4AAA-A615-6BF35E1737A2}"/>
              </c:ext>
            </c:extLst>
          </c:dPt>
          <c:dLbls>
            <c:dLbl>
              <c:idx val="0"/>
              <c:layout>
                <c:manualLayout>
                  <c:x val="-4.4277192172259131E-2"/>
                  <c:y val="-4.238600118204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41-4AAA-A615-6BF35E1737A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41-4AAA-A615-6BF35E1737A2}"/>
                </c:ext>
              </c:extLst>
            </c:dLbl>
            <c:dLbl>
              <c:idx val="2"/>
              <c:layout>
                <c:manualLayout>
                  <c:x val="-8.8193387102845251E-3"/>
                  <c:y val="-5.9132228339805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41-4AAA-A615-6BF35E1737A2}"/>
                </c:ext>
              </c:extLst>
            </c:dLbl>
            <c:dLbl>
              <c:idx val="3"/>
              <c:layout>
                <c:manualLayout>
                  <c:x val="6.5866808306722632E-2"/>
                  <c:y val="-5.2934884822729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41-4AAA-A615-6BF35E1737A2}"/>
                </c:ext>
              </c:extLst>
            </c:dLbl>
            <c:dLbl>
              <c:idx val="4"/>
              <c:layout>
                <c:manualLayout>
                  <c:x val="-0.11618614980819705"/>
                  <c:y val="-6.5774278215223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41-4AAA-A615-6BF35E1737A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41-4AAA-A615-6BF35E1737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CONSOLIDADO!$W$158:$AB$158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CONSOLIDADO!$W$159:$AB$159</c:f>
              <c:numCache>
                <c:formatCode>0.00%</c:formatCode>
                <c:ptCount val="6"/>
                <c:pt idx="0">
                  <c:v>0</c:v>
                </c:pt>
                <c:pt idx="1">
                  <c:v>1.9607843137254902E-2</c:v>
                </c:pt>
                <c:pt idx="2">
                  <c:v>3.2679738562091505E-2</c:v>
                </c:pt>
                <c:pt idx="3">
                  <c:v>5.8823529411764705E-2</c:v>
                </c:pt>
                <c:pt idx="4">
                  <c:v>0.88888888888888884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F41-4AAA-A615-6BF35E173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464356572914724"/>
          <c:y val="2.3148148148148147E-2"/>
          <c:w val="0.70988588175111988"/>
          <c:h val="0.84167468649752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Hoja1!$D$29</c:f>
              <c:strCache>
                <c:ptCount val="1"/>
                <c:pt idx="0">
                  <c:v>No USUARIOS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E17-4A91-831F-7E7FEBA3F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E17-4A91-831F-7E7FEBA3F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E17-4A91-831F-7E7FEBA3FF4C}"/>
              </c:ext>
            </c:extLst>
          </c:dPt>
          <c:dLbls>
            <c:dLbl>
              <c:idx val="0"/>
              <c:layout>
                <c:manualLayout>
                  <c:x val="3.33333333333332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17-4A91-831F-7E7FEBA3FF4C}"/>
                </c:ext>
              </c:extLst>
            </c:dLbl>
            <c:dLbl>
              <c:idx val="1"/>
              <c:layout>
                <c:manualLayout>
                  <c:x val="4.4444444444444342E-2"/>
                  <c:y val="-4.62962962962971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17-4A91-831F-7E7FEBA3FF4C}"/>
                </c:ext>
              </c:extLst>
            </c:dLbl>
            <c:dLbl>
              <c:idx val="2"/>
              <c:layout>
                <c:manualLayout>
                  <c:x val="4.16666666666666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17-4A91-831F-7E7FEBA3F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Hoja1!$C$30:$C$32</c:f>
              <c:strCache>
                <c:ptCount val="3"/>
                <c:pt idx="0">
                  <c:v>Si</c:v>
                </c:pt>
                <c:pt idx="1">
                  <c:v>No</c:v>
                </c:pt>
                <c:pt idx="2">
                  <c:v>NO SABE/NO RECUERDA</c:v>
                </c:pt>
              </c:strCache>
            </c:strRef>
          </c:cat>
          <c:val>
            <c:numRef>
              <c:f>Hoja1!$D$30:$D$32</c:f>
              <c:numCache>
                <c:formatCode>General</c:formatCode>
                <c:ptCount val="3"/>
                <c:pt idx="0">
                  <c:v>467</c:v>
                </c:pt>
                <c:pt idx="1">
                  <c:v>262</c:v>
                </c:pt>
                <c:pt idx="2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17-4A91-831F-7E7FEBA3F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883584"/>
        <c:axId val="424876136"/>
        <c:axId val="0"/>
      </c:bar3DChart>
      <c:catAx>
        <c:axId val="42488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76136"/>
        <c:crosses val="autoZero"/>
        <c:auto val="1"/>
        <c:lblAlgn val="ctr"/>
        <c:lblOffset val="100"/>
        <c:noMultiLvlLbl val="0"/>
      </c:catAx>
      <c:valAx>
        <c:axId val="424876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488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ASISTENCIAS</a:t>
            </a:r>
            <a:r>
              <a:rPr lang="es-CO" sz="1200" b="1" baseline="0">
                <a:latin typeface="+mj-lt"/>
              </a:rPr>
              <a:t> PSICOLÓGICAS</a:t>
            </a:r>
            <a:endParaRPr lang="es-CO" sz="1200" b="1">
              <a:latin typeface="+mj-lt"/>
            </a:endParaRPr>
          </a:p>
        </c:rich>
      </c:tx>
      <c:layout>
        <c:manualLayout>
          <c:xMode val="edge"/>
          <c:yMode val="edge"/>
          <c:x val="0.2745877641583461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659496171226019"/>
          <c:y val="0.38232790901137359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FF-44F8-BA54-C5E772DFEE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FF-44F8-BA54-C5E772DFEE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FF-44F8-BA54-C5E772DFEE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FF-44F8-BA54-C5E772DFEE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FF-44F8-BA54-C5E772DFEE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2FF-44F8-BA54-C5E772DFEEF3}"/>
              </c:ext>
            </c:extLst>
          </c:dPt>
          <c:dLbls>
            <c:dLbl>
              <c:idx val="4"/>
              <c:layout>
                <c:manualLayout>
                  <c:x val="-0.12091590113735783"/>
                  <c:y val="-0.11787109944590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FF-44F8-BA54-C5E772DFEE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CONSOLIDADO!$AC$158:$AH$158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CONSOLIDADO!$AC$159:$AH$159</c:f>
              <c:numCache>
                <c:formatCode>0.0%</c:formatCode>
                <c:ptCount val="6"/>
                <c:pt idx="0" formatCode="0.00%">
                  <c:v>1.3071895424836602E-2</c:v>
                </c:pt>
                <c:pt idx="1">
                  <c:v>3.9215686274509803E-2</c:v>
                </c:pt>
                <c:pt idx="2">
                  <c:v>5.2287581699346407E-2</c:v>
                </c:pt>
                <c:pt idx="3">
                  <c:v>0.1111111111111111</c:v>
                </c:pt>
                <c:pt idx="4">
                  <c:v>0.78431372549019607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FF-44F8-BA54-C5E772DFEE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TIEMPO DE RESPUESTA A PQRS</a:t>
            </a:r>
          </a:p>
        </c:rich>
      </c:tx>
      <c:layout>
        <c:manualLayout>
          <c:xMode val="edge"/>
          <c:yMode val="edge"/>
          <c:x val="0.1783800449985768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092446777486155E-2"/>
          <c:y val="0.42980507436570431"/>
          <c:w val="0.87500029163021287"/>
          <c:h val="0.508478740157480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67A-47E4-AC6A-605F133463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67A-47E4-AC6A-605F133463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67A-47E4-AC6A-605F133463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67A-47E4-AC6A-605F1334630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67A-47E4-AC6A-605F133463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67A-47E4-AC6A-605F13346306}"/>
              </c:ext>
            </c:extLst>
          </c:dPt>
          <c:dLbls>
            <c:dLbl>
              <c:idx val="0"/>
              <c:layout>
                <c:manualLayout>
                  <c:x val="-3.7130030621172351E-2"/>
                  <c:y val="-1.4094852726742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7A-47E4-AC6A-605F13346306}"/>
                </c:ext>
              </c:extLst>
            </c:dLbl>
            <c:dLbl>
              <c:idx val="2"/>
              <c:layout>
                <c:manualLayout>
                  <c:x val="-2.7459536307961503E-3"/>
                  <c:y val="1.21062992125984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7A-47E4-AC6A-605F13346306}"/>
                </c:ext>
              </c:extLst>
            </c:dLbl>
            <c:dLbl>
              <c:idx val="3"/>
              <c:layout>
                <c:manualLayout>
                  <c:x val="2.5177055993000876E-2"/>
                  <c:y val="-4.9262175561388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7A-47E4-AC6A-605F13346306}"/>
                </c:ext>
              </c:extLst>
            </c:dLbl>
            <c:dLbl>
              <c:idx val="4"/>
              <c:layout>
                <c:manualLayout>
                  <c:x val="-7.8022747156605426E-3"/>
                  <c:y val="9.29461942257217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7A-47E4-AC6A-605F133463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CONSOLIDADO!$AI$158:$AN$158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CONSOLIDADO!$AI$159:$AN$159</c:f>
              <c:numCache>
                <c:formatCode>0.0%</c:formatCode>
                <c:ptCount val="6"/>
                <c:pt idx="0">
                  <c:v>3.9215686274509803E-2</c:v>
                </c:pt>
                <c:pt idx="1">
                  <c:v>5.2287581699346407E-2</c:v>
                </c:pt>
                <c:pt idx="2">
                  <c:v>0.11764705882352941</c:v>
                </c:pt>
                <c:pt idx="3">
                  <c:v>0.17647058823529413</c:v>
                </c:pt>
                <c:pt idx="4">
                  <c:v>0.53594771241830064</c:v>
                </c:pt>
                <c:pt idx="5">
                  <c:v>7.8431372549019607E-2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7A-47E4-AC6A-605F13346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'comparativos totales'!$AC$54</c:f>
              <c:strCache>
                <c:ptCount val="1"/>
                <c:pt idx="0">
                  <c:v>II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3888888888888888E-2"/>
                  <c:y val="9.9843977406696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7F-4C97-9EC9-EE8A73F56690}"/>
                </c:ext>
              </c:extLst>
            </c:dLbl>
            <c:dLbl>
              <c:idx val="1"/>
              <c:layout>
                <c:manualLayout>
                  <c:x val="-8.0555555555555561E-2"/>
                  <c:y val="-5.65573872998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7F-4C97-9EC9-EE8A73F56690}"/>
                </c:ext>
              </c:extLst>
            </c:dLbl>
            <c:dLbl>
              <c:idx val="2"/>
              <c:layout>
                <c:manualLayout>
                  <c:x val="-5.5557742782152229E-3"/>
                  <c:y val="2.6698215849712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7F-4C97-9EC9-EE8A73F566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'comparativos totales'!$Z$55:$Z$57</c:f>
              <c:strCache>
                <c:ptCount val="3"/>
                <c:pt idx="0">
                  <c:v>Calidad seguridad</c:v>
                </c:pt>
                <c:pt idx="1">
                  <c:v>Calidad apoyo psicológico</c:v>
                </c:pt>
                <c:pt idx="2">
                  <c:v>Calidad tiempo respuestas de PQRS</c:v>
                </c:pt>
              </c:strCache>
            </c:strRef>
          </c:cat>
          <c:val>
            <c:numRef>
              <c:f>'comparativos totales'!$AC$55:$AC$57</c:f>
              <c:numCache>
                <c:formatCode>0.0%</c:formatCode>
                <c:ptCount val="3"/>
                <c:pt idx="0">
                  <c:v>0.94285714285714284</c:v>
                </c:pt>
                <c:pt idx="1">
                  <c:v>0.94285714285714284</c:v>
                </c:pt>
                <c:pt idx="2">
                  <c:v>0.77142857142857135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7F-4C97-9EC9-EE8A73F56690}"/>
            </c:ext>
          </c:extLst>
        </c:ser>
        <c:ser>
          <c:idx val="1"/>
          <c:order val="1"/>
          <c:tx>
            <c:strRef>
              <c:f>'comparativos totales'!$AD$54</c:f>
              <c:strCache>
                <c:ptCount val="1"/>
                <c:pt idx="0">
                  <c:v>I 2021</c:v>
                </c:pt>
              </c:strCache>
            </c:strRef>
          </c:tx>
          <c:dLbls>
            <c:dLbl>
              <c:idx val="0"/>
              <c:layout>
                <c:manualLayout>
                  <c:x val="-2.5000000000000001E-2"/>
                  <c:y val="-4.9058236375716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2-4BDB-AF4C-288EB084D05F}"/>
                </c:ext>
              </c:extLst>
            </c:dLbl>
            <c:dLbl>
              <c:idx val="1"/>
              <c:layout>
                <c:manualLayout>
                  <c:x val="-5.2777777777777778E-2"/>
                  <c:y val="7.790354039964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E2-4BDB-AF4C-288EB084D05F}"/>
                </c:ext>
              </c:extLst>
            </c:dLbl>
            <c:dLbl>
              <c:idx val="2"/>
              <c:layout>
                <c:manualLayout>
                  <c:x val="-1.3889107611548556E-2"/>
                  <c:y val="5.6530650704056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2-4BDB-AF4C-288EB084D0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+mj-lt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'comparativos totales'!$Z$55:$Z$57</c:f>
              <c:strCache>
                <c:ptCount val="3"/>
                <c:pt idx="0">
                  <c:v>Calidad seguridad</c:v>
                </c:pt>
                <c:pt idx="1">
                  <c:v>Calidad apoyo psicológico</c:v>
                </c:pt>
                <c:pt idx="2">
                  <c:v>Calidad tiempo respuestas de PQRS</c:v>
                </c:pt>
              </c:strCache>
            </c:strRef>
          </c:cat>
          <c:val>
            <c:numRef>
              <c:f>'comparativos totales'!$AD$55:$AD$57</c:f>
              <c:numCache>
                <c:formatCode>0.0%</c:formatCode>
                <c:ptCount val="3"/>
                <c:pt idx="0">
                  <c:v>0.94771241830065356</c:v>
                </c:pt>
                <c:pt idx="1">
                  <c:v>0.89542483660130712</c:v>
                </c:pt>
                <c:pt idx="2">
                  <c:v>0.71241830065359479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8E2-4BDB-AF4C-288EB084D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582832"/>
        <c:axId val="496585968"/>
      </c:lineChart>
      <c:catAx>
        <c:axId val="49658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96585968"/>
        <c:crosses val="autoZero"/>
        <c:auto val="1"/>
        <c:lblAlgn val="ctr"/>
        <c:lblOffset val="100"/>
        <c:noMultiLvlLbl val="0"/>
      </c:catAx>
      <c:valAx>
        <c:axId val="49658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58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ESTADO DE LA</a:t>
            </a:r>
            <a:r>
              <a:rPr lang="es-CO" sz="1200" b="1" baseline="0">
                <a:latin typeface="+mj-lt"/>
              </a:rPr>
              <a:t> SEDE II 2020 </a:t>
            </a:r>
            <a:endParaRPr lang="es-CO" sz="1200" b="1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80686559547469"/>
          <c:y val="0.30389319174710361"/>
          <c:w val="0.77475224167420442"/>
          <c:h val="0.609313871143465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C0-4865-BF75-F625C12095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C0-4865-BF75-F625C12095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C0-4865-BF75-F625C12095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4C0-4865-BF75-F625C12095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4C0-4865-BF75-F625C12095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4C0-4865-BF75-F625C1209554}"/>
              </c:ext>
            </c:extLst>
          </c:dPt>
          <c:dLbls>
            <c:dLbl>
              <c:idx val="0"/>
              <c:layout>
                <c:manualLayout>
                  <c:x val="-0.11122923506982729"/>
                  <c:y val="-3.2136239455917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C0-4865-BF75-F625C1209554}"/>
                </c:ext>
              </c:extLst>
            </c:dLbl>
            <c:dLbl>
              <c:idx val="3"/>
              <c:layout>
                <c:manualLayout>
                  <c:x val="-1.9610126859142606E-2"/>
                  <c:y val="-2.315325167687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C0-4865-BF75-F625C1209554}"/>
                </c:ext>
              </c:extLst>
            </c:dLbl>
            <c:dLbl>
              <c:idx val="4"/>
              <c:layout>
                <c:manualLayout>
                  <c:x val="-1.8665901137357829E-2"/>
                  <c:y val="-3.2548483522892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C0-4865-BF75-F625C120955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4C0-4865-BF75-F625C12095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CONSOLIDADO!$AS$113:$AX$113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CONSOLIDADO!$AS$114:$AX$114</c:f>
              <c:numCache>
                <c:formatCode>0%</c:formatCode>
                <c:ptCount val="6"/>
                <c:pt idx="0">
                  <c:v>1.3274336283185841E-2</c:v>
                </c:pt>
                <c:pt idx="1">
                  <c:v>3.9823008849557522E-2</c:v>
                </c:pt>
                <c:pt idx="2" formatCode="0.0%">
                  <c:v>6.1946902654867256E-2</c:v>
                </c:pt>
                <c:pt idx="3" formatCode="0.0%">
                  <c:v>0.13716814159292035</c:v>
                </c:pt>
                <c:pt idx="4" formatCode="0.0%">
                  <c:v>0.74778761061946908</c:v>
                </c:pt>
                <c:pt idx="5" formatCode="0.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4C0-4865-BF75-F625C1209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 dirty="0">
                <a:latin typeface="+mj-lt"/>
              </a:rPr>
              <a:t>ESTADO </a:t>
            </a:r>
            <a:r>
              <a:rPr lang="es-CO" sz="1200" b="1" dirty="0">
                <a:latin typeface="+mj-lt"/>
                <a:cs typeface="Calibri Light" panose="020F0302020204030204" pitchFamily="34" charset="0"/>
              </a:rPr>
              <a:t>DE</a:t>
            </a:r>
            <a:r>
              <a:rPr lang="es-CO" sz="1200" b="1" dirty="0">
                <a:latin typeface="+mj-lt"/>
              </a:rPr>
              <a:t> LA</a:t>
            </a:r>
            <a:r>
              <a:rPr lang="es-CO" sz="1200" b="1" baseline="0" dirty="0">
                <a:latin typeface="+mj-lt"/>
              </a:rPr>
              <a:t> SEDE I 2021 </a:t>
            </a:r>
            <a:endParaRPr lang="es-CO" sz="1200" b="1" dirty="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42592592592593"/>
          <c:y val="0.30923421337038753"/>
          <c:w val="0.77314814814814814"/>
          <c:h val="0.609313871143465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4C0-4865-BF75-F625C12095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4C0-4865-BF75-F625C12095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4C0-4865-BF75-F625C12095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4C0-4865-BF75-F625C120955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4C0-4865-BF75-F625C120955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4C0-4865-BF75-F625C1209554}"/>
              </c:ext>
            </c:extLst>
          </c:dPt>
          <c:dLbls>
            <c:dLbl>
              <c:idx val="0"/>
              <c:layout>
                <c:manualLayout>
                  <c:x val="-8.4326334208223969E-2"/>
                  <c:y val="-1.2482151405602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C0-4865-BF75-F625C1209554}"/>
                </c:ext>
              </c:extLst>
            </c:dLbl>
            <c:dLbl>
              <c:idx val="3"/>
              <c:layout>
                <c:manualLayout>
                  <c:x val="-1.9610126859142606E-2"/>
                  <c:y val="-2.315325167687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C0-4865-BF75-F625C1209554}"/>
                </c:ext>
              </c:extLst>
            </c:dLbl>
            <c:dLbl>
              <c:idx val="4"/>
              <c:layout>
                <c:manualLayout>
                  <c:x val="-1.8665901137357829E-2"/>
                  <c:y val="-3.2548483522892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C0-4865-BF75-F625C120955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4C0-4865-BF75-F625C12095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CONSOLIDADO!$AS$161:$AX$161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CONSOLIDADO!$AS$162:$AX$162</c:f>
              <c:numCache>
                <c:formatCode>0%</c:formatCode>
                <c:ptCount val="6"/>
                <c:pt idx="0">
                  <c:v>1.5576323987538941E-2</c:v>
                </c:pt>
                <c:pt idx="1">
                  <c:v>2.1806853582554516E-2</c:v>
                </c:pt>
                <c:pt idx="2" formatCode="0.0%">
                  <c:v>6.2305295950155763E-2</c:v>
                </c:pt>
                <c:pt idx="3" formatCode="0.0%">
                  <c:v>0.15264797507788161</c:v>
                </c:pt>
                <c:pt idx="4" formatCode="0.0%">
                  <c:v>0.74143302180685355</c:v>
                </c:pt>
                <c:pt idx="5" formatCode="0.0%">
                  <c:v>6.2305295950155761E-3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4C0-4865-BF75-F625C1209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200" b="1">
                <a:latin typeface="+mj-lt"/>
              </a:rPr>
              <a:t>ESTADO DE LOS ELEMENTOS DE DOTACIÓN </a:t>
            </a:r>
          </a:p>
        </c:rich>
      </c:tx>
      <c:layout>
        <c:manualLayout>
          <c:xMode val="edge"/>
          <c:yMode val="edge"/>
          <c:x val="0.1833181288780364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580561758138439E-2"/>
          <c:y val="0.43232387318491661"/>
          <c:w val="0.81388888888888888"/>
          <c:h val="0.5600962379702537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55F-4499-904B-3B425DEDAD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5F-4499-904B-3B425DEDAD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5F-4499-904B-3B425DEDAD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55F-4499-904B-3B425DEDAD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55F-4499-904B-3B425DEDAD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55F-4499-904B-3B425DEDAD86}"/>
              </c:ext>
            </c:extLst>
          </c:dPt>
          <c:dLbls>
            <c:dLbl>
              <c:idx val="2"/>
              <c:layout>
                <c:manualLayout>
                  <c:x val="2.8615048118985128E-2"/>
                  <c:y val="6.425707203266258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5F-4499-904B-3B425DEDAD86}"/>
                </c:ext>
              </c:extLst>
            </c:dLbl>
            <c:dLbl>
              <c:idx val="3"/>
              <c:layout>
                <c:manualLayout>
                  <c:x val="1.3920713035870516E-2"/>
                  <c:y val="-3.4189997083697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5F-4499-904B-3B425DEDAD86}"/>
                </c:ext>
              </c:extLst>
            </c:dLbl>
            <c:dLbl>
              <c:idx val="4"/>
              <c:layout>
                <c:manualLayout>
                  <c:x val="-4.8552602799650041E-2"/>
                  <c:y val="-4.3407334499854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55F-4499-904B-3B425DEDAD8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55F-4499-904B-3B425DEDA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CONSOLIDADO!$AO$158:$AT$158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CONSOLIDADO!$AO$159:$AT$159</c:f>
              <c:numCache>
                <c:formatCode>0.00%</c:formatCode>
                <c:ptCount val="6"/>
                <c:pt idx="0">
                  <c:v>1.9736842105263157E-2</c:v>
                </c:pt>
                <c:pt idx="1">
                  <c:v>1.9736842105263157E-2</c:v>
                </c:pt>
                <c:pt idx="2">
                  <c:v>9.2105263157894732E-2</c:v>
                </c:pt>
                <c:pt idx="3" formatCode="0.0%">
                  <c:v>0.19078947368421054</c:v>
                </c:pt>
                <c:pt idx="4" formatCode="0.0%">
                  <c:v>0.67763157894736847</c:v>
                </c:pt>
                <c:pt idx="5" formatCode="0.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55F-4499-904B-3B425DEDA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/>
              <a:t>VIVIENDA DIGNA</a:t>
            </a:r>
            <a:r>
              <a:rPr lang="es-CO" sz="1200" b="1" baseline="0"/>
              <a:t> Y ADECUADA</a:t>
            </a:r>
            <a:endParaRPr lang="es-CO" sz="1200" b="1"/>
          </a:p>
        </c:rich>
      </c:tx>
      <c:layout>
        <c:manualLayout>
          <c:xMode val="edge"/>
          <c:yMode val="edge"/>
          <c:x val="0.2194265232974910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657635537493299E-2"/>
          <c:y val="0.43968806057516191"/>
          <c:w val="0.97334236446250666"/>
          <c:h val="0.556211408825695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86A-48A2-A096-FD3E0E3B734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86A-48A2-A096-FD3E0E3B73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86A-48A2-A096-FD3E0E3B73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86A-48A2-A096-FD3E0E3B734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86A-48A2-A096-FD3E0E3B734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86A-48A2-A096-FD3E0E3B7345}"/>
              </c:ext>
            </c:extLst>
          </c:dPt>
          <c:dLbls>
            <c:dLbl>
              <c:idx val="0"/>
              <c:layout>
                <c:manualLayout>
                  <c:x val="-0.33606948325007763"/>
                  <c:y val="-9.08551898638569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6A-48A2-A096-FD3E0E3B7345}"/>
                </c:ext>
              </c:extLst>
            </c:dLbl>
            <c:dLbl>
              <c:idx val="2"/>
              <c:layout>
                <c:manualLayout>
                  <c:x val="9.3291846583693161E-2"/>
                  <c:y val="-3.130874827696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6A-48A2-A096-FD3E0E3B7345}"/>
                </c:ext>
              </c:extLst>
            </c:dLbl>
            <c:dLbl>
              <c:idx val="3"/>
              <c:layout>
                <c:manualLayout>
                  <c:x val="2.8146544181977252E-2"/>
                  <c:y val="1.2751895596383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6A-48A2-A096-FD3E0E3B7345}"/>
                </c:ext>
              </c:extLst>
            </c:dLbl>
            <c:dLbl>
              <c:idx val="4"/>
              <c:layout>
                <c:manualLayout>
                  <c:x val="-7.7406058617672788E-2"/>
                  <c:y val="-0.10428951589384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6A-48A2-A096-FD3E0E3B734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6A-48A2-A096-FD3E0E3B7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CONSOLIDADO!$AU$158:$AZ$158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CONSOLIDADO!$AU$159:$AZ$159</c:f>
              <c:numCache>
                <c:formatCode>0.00%</c:formatCode>
                <c:ptCount val="6"/>
                <c:pt idx="0">
                  <c:v>6.5359477124183009E-3</c:v>
                </c:pt>
                <c:pt idx="1">
                  <c:v>2.6143790849673203E-2</c:v>
                </c:pt>
                <c:pt idx="2">
                  <c:v>3.9215686274509803E-2</c:v>
                </c:pt>
                <c:pt idx="3" formatCode="0.0%">
                  <c:v>9.8039215686274508E-2</c:v>
                </c:pt>
                <c:pt idx="4" formatCode="0.0%">
                  <c:v>0.81699346405228757</c:v>
                </c:pt>
                <c:pt idx="5" formatCode="0.0%">
                  <c:v>1.3071895424836602E-2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6A-48A2-A096-FD3E0E3B7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 b="1" dirty="0"/>
              <a:t>VIVIENDA APTA PARA DISCAPACITADOS</a:t>
            </a:r>
          </a:p>
        </c:rich>
      </c:tx>
      <c:layout>
        <c:manualLayout>
          <c:xMode val="edge"/>
          <c:yMode val="edge"/>
          <c:x val="0.1338272827376633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239124364773553E-2"/>
          <c:y val="0.39165618686153442"/>
          <c:w val="0.88841246956806452"/>
          <c:h val="0.606392534266550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FA-4578-9CE3-AFF567CC0C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FA-4578-9CE3-AFF567CC0C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FA-4578-9CE3-AFF567CC0C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4FA-4578-9CE3-AFF567CC0C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4FA-4578-9CE3-AFF567CC0CB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4FA-4578-9CE3-AFF567CC0CB4}"/>
              </c:ext>
            </c:extLst>
          </c:dPt>
          <c:dLbls>
            <c:dLbl>
              <c:idx val="0"/>
              <c:layout>
                <c:manualLayout>
                  <c:x val="-4.3268810148731412E-3"/>
                  <c:y val="-2.9070064158646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FA-4578-9CE3-AFF567CC0CB4}"/>
                </c:ext>
              </c:extLst>
            </c:dLbl>
            <c:dLbl>
              <c:idx val="1"/>
              <c:layout>
                <c:manualLayout>
                  <c:x val="0.16905065058357066"/>
                  <c:y val="-0.100571385411355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FA-4578-9CE3-AFF567CC0CB4}"/>
                </c:ext>
              </c:extLst>
            </c:dLbl>
            <c:dLbl>
              <c:idx val="2"/>
              <c:layout>
                <c:manualLayout>
                  <c:x val="0.15788853520969454"/>
                  <c:y val="2.5016333389980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FA-4578-9CE3-AFF567CC0CB4}"/>
                </c:ext>
              </c:extLst>
            </c:dLbl>
            <c:dLbl>
              <c:idx val="4"/>
              <c:layout>
                <c:manualLayout>
                  <c:x val="1.3541128935646581E-2"/>
                  <c:y val="-0.26622594050743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4FA-4578-9CE3-AFF567CC0CB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4FA-4578-9CE3-AFF567CC0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CONSOLIDADO!$BA$158:$BF$158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CONSOLIDADO!$BA$159:$BF$159</c:f>
              <c:numCache>
                <c:formatCode>0.0%</c:formatCode>
                <c:ptCount val="6"/>
                <c:pt idx="0">
                  <c:v>6.25E-2</c:v>
                </c:pt>
                <c:pt idx="1">
                  <c:v>0</c:v>
                </c:pt>
                <c:pt idx="2">
                  <c:v>0</c:v>
                </c:pt>
                <c:pt idx="3">
                  <c:v>0.3125</c:v>
                </c:pt>
                <c:pt idx="4">
                  <c:v>0.625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FA-4578-9CE3-AFF567CC0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'comparativos totales'!$AC$60</c:f>
              <c:strCache>
                <c:ptCount val="1"/>
                <c:pt idx="0">
                  <c:v>II 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4666666666666641E-2"/>
                  <c:y val="-6.3391431608132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4C-40AD-9B16-9691A1AB036B}"/>
                </c:ext>
              </c:extLst>
            </c:dLbl>
            <c:dLbl>
              <c:idx val="1"/>
              <c:layout>
                <c:manualLayout>
                  <c:x val="-5.1888888888888887E-2"/>
                  <c:y val="-4.64870498459638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4C-40AD-9B16-9691A1AB036B}"/>
                </c:ext>
              </c:extLst>
            </c:dLbl>
            <c:dLbl>
              <c:idx val="2"/>
              <c:layout>
                <c:manualLayout>
                  <c:x val="-6.0222222222222226E-2"/>
                  <c:y val="7.1843622489216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4C-40AD-9B16-9691A1AB03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'comparativos totales'!$Z$61:$Z$63</c:f>
              <c:strCache>
                <c:ptCount val="3"/>
                <c:pt idx="0">
                  <c:v>Estado elementos de dotación</c:v>
                </c:pt>
                <c:pt idx="1">
                  <c:v>Estado vivienda</c:v>
                </c:pt>
                <c:pt idx="2">
                  <c:v>Estado apta discapacidad</c:v>
                </c:pt>
              </c:strCache>
            </c:strRef>
          </c:cat>
          <c:val>
            <c:numRef>
              <c:f>'comparativos totales'!$AC$61:$AC$63</c:f>
              <c:numCache>
                <c:formatCode>0.0%</c:formatCode>
                <c:ptCount val="3"/>
                <c:pt idx="0">
                  <c:v>0.87619047619047619</c:v>
                </c:pt>
                <c:pt idx="1">
                  <c:v>0.88571428571428568</c:v>
                </c:pt>
                <c:pt idx="2">
                  <c:v>0.9375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4C-40AD-9B16-9691A1AB036B}"/>
            </c:ext>
          </c:extLst>
        </c:ser>
        <c:ser>
          <c:idx val="1"/>
          <c:order val="1"/>
          <c:tx>
            <c:strRef>
              <c:f>'comparativos totales'!$AD$60</c:f>
              <c:strCache>
                <c:ptCount val="1"/>
                <c:pt idx="0">
                  <c:v>I 2021</c:v>
                </c:pt>
              </c:strCache>
            </c:strRef>
          </c:tx>
          <c:dLbls>
            <c:dLbl>
              <c:idx val="0"/>
              <c:layout>
                <c:manualLayout>
                  <c:x val="-7.2020997375328077E-2"/>
                  <c:y val="8.8748004251385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87-4913-8DF7-DB03B6C2A94D}"/>
                </c:ext>
              </c:extLst>
            </c:dLbl>
            <c:dLbl>
              <c:idx val="1"/>
              <c:layout>
                <c:manualLayout>
                  <c:x val="-6.3687664041994746E-2"/>
                  <c:y val="-6.33914316081324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87-4913-8DF7-DB03B6C2A94D}"/>
                </c:ext>
              </c:extLst>
            </c:dLbl>
            <c:dLbl>
              <c:idx val="2"/>
              <c:layout>
                <c:manualLayout>
                  <c:x val="-5.8132108486439196E-2"/>
                  <c:y val="-3.8034858964879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87-4913-8DF7-DB03B6C2A94D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'comparativos totales'!$Z$61:$Z$63</c:f>
              <c:strCache>
                <c:ptCount val="3"/>
                <c:pt idx="0">
                  <c:v>Estado elementos de dotación</c:v>
                </c:pt>
                <c:pt idx="1">
                  <c:v>Estado vivienda</c:v>
                </c:pt>
                <c:pt idx="2">
                  <c:v>Estado apta discapacidad</c:v>
                </c:pt>
              </c:strCache>
            </c:strRef>
          </c:cat>
          <c:val>
            <c:numRef>
              <c:f>'comparativos totales'!$AD$61:$AD$63</c:f>
              <c:numCache>
                <c:formatCode>0.0%</c:formatCode>
                <c:ptCount val="3"/>
                <c:pt idx="0">
                  <c:v>0.86842105263157898</c:v>
                </c:pt>
                <c:pt idx="1">
                  <c:v>0.91503267973856206</c:v>
                </c:pt>
                <c:pt idx="2">
                  <c:v>0.9375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587-4913-8DF7-DB03B6C2A9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6591456"/>
        <c:axId val="496596552"/>
      </c:lineChart>
      <c:catAx>
        <c:axId val="4965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CO"/>
          </a:p>
        </c:txPr>
        <c:crossAx val="496596552"/>
        <c:crosses val="autoZero"/>
        <c:auto val="1"/>
        <c:lblAlgn val="ctr"/>
        <c:lblOffset val="100"/>
        <c:noMultiLvlLbl val="0"/>
      </c:catAx>
      <c:valAx>
        <c:axId val="496596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CO"/>
          </a:p>
        </c:txPr>
        <c:crossAx val="49659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+mj-lt"/>
        </a:defRPr>
      </a:pPr>
      <a:endParaRPr lang="es-CO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CO"/>
              <a:t>CONSOLIDADO ENCUESTA II-2020</a:t>
            </a:r>
          </a:p>
        </c:rich>
      </c:tx>
      <c:layout>
        <c:manualLayout>
          <c:xMode val="edge"/>
          <c:yMode val="edge"/>
          <c:x val="0.1686033788030017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17933223463346"/>
          <c:y val="0.36249802585565055"/>
          <c:w val="0.77164133553073311"/>
          <c:h val="0.5844956343207815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21-4B8A-A1D6-3EF41533AF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21-4B8A-A1D6-3EF41533AF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21-4B8A-A1D6-3EF41533AF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21-4B8A-A1D6-3EF41533AF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B21-4B8A-A1D6-3EF41533AF5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B21-4B8A-A1D6-3EF41533AF53}"/>
              </c:ext>
            </c:extLst>
          </c:dPt>
          <c:dLbls>
            <c:dLbl>
              <c:idx val="4"/>
              <c:layout>
                <c:manualLayout>
                  <c:x val="-0.12747540821093695"/>
                  <c:y val="-7.1443838927643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21-4B8A-A1D6-3EF41533AF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CONSOLIDADO!$AA$117:$AF$117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CONSOLIDADO!$AA$118:$AF$118</c:f>
              <c:numCache>
                <c:formatCode>0.0%</c:formatCode>
                <c:ptCount val="6"/>
                <c:pt idx="0">
                  <c:v>1.6355140186915886E-2</c:v>
                </c:pt>
                <c:pt idx="1">
                  <c:v>1.7523364485981307E-2</c:v>
                </c:pt>
                <c:pt idx="2">
                  <c:v>4.6728971962616821E-2</c:v>
                </c:pt>
                <c:pt idx="3" formatCode="0.00%">
                  <c:v>0.11565420560747663</c:v>
                </c:pt>
                <c:pt idx="4" formatCode="0.00%">
                  <c:v>0.79789719626168221</c:v>
                </c:pt>
                <c:pt idx="5">
                  <c:v>5.8411214953271026E-3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21-4B8A-A1D6-3EF41533A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+mj-lt"/>
        </a:defRPr>
      </a:pPr>
      <a:endParaRPr lang="es-C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'PRGEUNTA 2'!$F$15</c:f>
              <c:strCache>
                <c:ptCount val="1"/>
              </c:strCache>
            </c:strRef>
          </c:tx>
          <c:cat>
            <c:strRef>
              <c:f>'PRGEUNTA 2'!$E$16:$E$21</c:f>
              <c:strCache>
                <c:ptCount val="6"/>
                <c:pt idx="0">
                  <c:v> Totalmente en Desacuerdo</c:v>
                </c:pt>
                <c:pt idx="1">
                  <c:v>Totalmente de Acuerdo </c:v>
                </c:pt>
                <c:pt idx="2">
                  <c:v>De Acuerdo </c:v>
                </c:pt>
                <c:pt idx="3">
                  <c:v>Parcialmente de Acuerdo 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'PRGEUNTA 2'!$F$16:$F$21</c:f>
            </c:numRef>
          </c:val>
          <c:extLst>
            <c:ext xmlns:c16="http://schemas.microsoft.com/office/drawing/2014/chart" uri="{C3380CC4-5D6E-409C-BE32-E72D297353CC}">
              <c16:uniqueId val="{00000000-DC7E-4448-8928-0618ED4D4D38}"/>
            </c:ext>
          </c:extLst>
        </c:ser>
        <c:ser>
          <c:idx val="1"/>
          <c:order val="1"/>
          <c:tx>
            <c:strRef>
              <c:f>'PRGEUNTA 2'!$G$15</c:f>
              <c:strCache>
                <c:ptCount val="1"/>
                <c:pt idx="0">
                  <c:v>No de Usuarios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7030A0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DC7E-4448-8928-0618ED4D4D38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DC7E-4448-8928-0618ED4D4D38}"/>
              </c:ext>
            </c:extLst>
          </c:dPt>
          <c:dPt>
            <c:idx val="2"/>
            <c:bubble3D val="0"/>
            <c:spPr>
              <a:solidFill>
                <a:srgbClr val="0066FF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DC7E-4448-8928-0618ED4D4D38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DC7E-4448-8928-0618ED4D4D38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DC7E-4448-8928-0618ED4D4D38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DC7E-4448-8928-0618ED4D4D38}"/>
              </c:ext>
            </c:extLst>
          </c:dPt>
          <c:dLbls>
            <c:dLbl>
              <c:idx val="0"/>
              <c:layout>
                <c:manualLayout>
                  <c:x val="-0.14087038498008667"/>
                  <c:y val="4.64258415066537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7E-4448-8928-0618ED4D4D38}"/>
                </c:ext>
              </c:extLst>
            </c:dLbl>
            <c:dLbl>
              <c:idx val="1"/>
              <c:layout>
                <c:manualLayout>
                  <c:x val="-6.3103908931818872E-2"/>
                  <c:y val="-0.255943287309981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7E-4448-8928-0618ED4D4D38}"/>
                </c:ext>
              </c:extLst>
            </c:dLbl>
            <c:dLbl>
              <c:idx val="2"/>
              <c:layout>
                <c:manualLayout>
                  <c:x val="0.14265254690870782"/>
                  <c:y val="-0.181273766142863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7E-4448-8928-0618ED4D4D38}"/>
                </c:ext>
              </c:extLst>
            </c:dLbl>
            <c:dLbl>
              <c:idx val="3"/>
              <c:layout>
                <c:manualLayout>
                  <c:x val="0.10944178275037618"/>
                  <c:y val="1.87480390689242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7E-4448-8928-0618ED4D4D38}"/>
                </c:ext>
              </c:extLst>
            </c:dLbl>
            <c:dLbl>
              <c:idx val="4"/>
              <c:layout>
                <c:manualLayout>
                  <c:x val="5.4704548190540998E-2"/>
                  <c:y val="0.104212165394240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7E-4448-8928-0618ED4D4D38}"/>
                </c:ext>
              </c:extLst>
            </c:dLbl>
            <c:dLbl>
              <c:idx val="5"/>
              <c:layout>
                <c:manualLayout>
                  <c:x val="1.6929708430735341E-2"/>
                  <c:y val="7.03969240687019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C7E-4448-8928-0618ED4D4D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'PRGEUNTA 2'!$E$16:$E$21</c:f>
              <c:strCache>
                <c:ptCount val="6"/>
                <c:pt idx="0">
                  <c:v> Totalmente en Desacuerdo</c:v>
                </c:pt>
                <c:pt idx="1">
                  <c:v>Totalmente de Acuerdo </c:v>
                </c:pt>
                <c:pt idx="2">
                  <c:v>De Acuerdo </c:v>
                </c:pt>
                <c:pt idx="3">
                  <c:v>Parcialmente de Acuerdo 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'PRGEUNTA 2'!$G$16:$G$21</c:f>
              <c:numCache>
                <c:formatCode>General</c:formatCode>
                <c:ptCount val="6"/>
                <c:pt idx="0">
                  <c:v>107</c:v>
                </c:pt>
                <c:pt idx="1">
                  <c:v>91</c:v>
                </c:pt>
                <c:pt idx="2">
                  <c:v>58</c:v>
                </c:pt>
                <c:pt idx="3">
                  <c:v>54</c:v>
                </c:pt>
                <c:pt idx="4">
                  <c:v>30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7E-4448-8928-0618ED4D4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s-CO"/>
              <a:t>CONSOLIDADO ENCUESTA I-2021</a:t>
            </a:r>
          </a:p>
        </c:rich>
      </c:tx>
      <c:layout>
        <c:manualLayout>
          <c:xMode val="edge"/>
          <c:yMode val="edge"/>
          <c:x val="0.1639067159615800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375629121628618E-2"/>
          <c:y val="0.35175235448510112"/>
          <c:w val="0.8182379890685707"/>
          <c:h val="0.5882995213833565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21-4B8A-A1D6-3EF41533AF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21-4B8A-A1D6-3EF41533AF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21-4B8A-A1D6-3EF41533AF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21-4B8A-A1D6-3EF41533AF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B21-4B8A-A1D6-3EF41533AF5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B21-4B8A-A1D6-3EF41533AF53}"/>
              </c:ext>
            </c:extLst>
          </c:dPt>
          <c:dLbls>
            <c:dLbl>
              <c:idx val="4"/>
              <c:layout>
                <c:manualLayout>
                  <c:x val="-0.10258685406259702"/>
                  <c:y val="-6.6127528176624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21-4B8A-A1D6-3EF41533AF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CONSOLIDADO!$AA$165:$AF$165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N/sr</c:v>
                </c:pt>
              </c:strCache>
            </c:strRef>
          </c:cat>
          <c:val>
            <c:numRef>
              <c:f>CONSOLIDADO!$AA$166:$AF$166</c:f>
              <c:numCache>
                <c:formatCode>0.0%</c:formatCode>
                <c:ptCount val="6"/>
                <c:pt idx="0">
                  <c:v>1.1299435028248588E-2</c:v>
                </c:pt>
                <c:pt idx="1">
                  <c:v>2.3405972558514933E-2</c:v>
                </c:pt>
                <c:pt idx="2">
                  <c:v>5.4075867635189671E-2</c:v>
                </c:pt>
                <c:pt idx="3" formatCode="0.00%">
                  <c:v>0.10573042776432606</c:v>
                </c:pt>
                <c:pt idx="4" formatCode="0.00%">
                  <c:v>0.79418886198547212</c:v>
                </c:pt>
                <c:pt idx="5">
                  <c:v>1.1299435028248588E-2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B21-4B8A-A1D6-3EF41533A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+mj-lt"/>
        </a:defRPr>
      </a:pPr>
      <a:endParaRPr lang="es-CO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'comparativos totales'!$AC$14</c:f>
              <c:strCache>
                <c:ptCount val="1"/>
                <c:pt idx="0">
                  <c:v>ii 2020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3998430263462134E-2"/>
                  <c:y val="4.498030266286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2A-4BB8-8F63-872DBE387792}"/>
                </c:ext>
              </c:extLst>
            </c:dLbl>
            <c:dLbl>
              <c:idx val="1"/>
              <c:layout>
                <c:manualLayout>
                  <c:x val="-3.2171577241831888E-2"/>
                  <c:y val="-5.5573038174475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2A-4BB8-8F63-872DBE387792}"/>
                </c:ext>
              </c:extLst>
            </c:dLbl>
            <c:dLbl>
              <c:idx val="2"/>
              <c:layout>
                <c:manualLayout>
                  <c:x val="-3.6855032705659201E-2"/>
                  <c:y val="-4.637274541427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2A-4BB8-8F63-872DBE387792}"/>
                </c:ext>
              </c:extLst>
            </c:dLbl>
            <c:dLbl>
              <c:idx val="3"/>
              <c:layout>
                <c:manualLayout>
                  <c:x val="2.1265284423179162E-3"/>
                  <c:y val="4.7377326565143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2A-4BB8-8F63-872DBE387792}"/>
                </c:ext>
              </c:extLst>
            </c:dLbl>
            <c:dLbl>
              <c:idx val="4"/>
              <c:layout>
                <c:manualLayout>
                  <c:x val="-3.2758997029265859E-2"/>
                  <c:y val="-7.363925152032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2A-4BB8-8F63-872DBE387792}"/>
                </c:ext>
              </c:extLst>
            </c:dLbl>
            <c:dLbl>
              <c:idx val="5"/>
              <c:layout>
                <c:manualLayout>
                  <c:x val="-3.6333475989743937E-2"/>
                  <c:y val="-7.050194922846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2A-4BB8-8F63-872DBE387792}"/>
                </c:ext>
              </c:extLst>
            </c:dLbl>
            <c:dLbl>
              <c:idx val="6"/>
              <c:layout>
                <c:manualLayout>
                  <c:x val="-3.6150952530638644E-2"/>
                  <c:y val="-6.454458114368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2A-4BB8-8F63-872DBE387792}"/>
                </c:ext>
              </c:extLst>
            </c:dLbl>
            <c:dLbl>
              <c:idx val="7"/>
              <c:layout>
                <c:manualLayout>
                  <c:x val="-2.7984012042898899E-2"/>
                  <c:y val="0.133901232383204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92A-4BB8-8F63-872DBE387792}"/>
                </c:ext>
              </c:extLst>
            </c:dLbl>
            <c:dLbl>
              <c:idx val="8"/>
              <c:layout>
                <c:manualLayout>
                  <c:x val="-5.9052935891106895E-4"/>
                  <c:y val="0.11816150636535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2A-4BB8-8F63-872DBE3877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'comparativos totales'!$Z$15:$Z$23</c:f>
              <c:strCache>
                <c:ptCount val="9"/>
                <c:pt idx="0">
                  <c:v>Trato agentes a cargo</c:v>
                </c:pt>
                <c:pt idx="1">
                  <c:v>Trato psicólogos</c:v>
                </c:pt>
                <c:pt idx="2">
                  <c:v>Trato grupo desplazamientos</c:v>
                </c:pt>
                <c:pt idx="3">
                  <c:v>Calidad seguridad</c:v>
                </c:pt>
                <c:pt idx="4">
                  <c:v>Calidad apoyo psicológico</c:v>
                </c:pt>
                <c:pt idx="5">
                  <c:v>Calidad tiempo respuestas de PQRS</c:v>
                </c:pt>
                <c:pt idx="6">
                  <c:v>Estado elementos de dotación</c:v>
                </c:pt>
                <c:pt idx="7">
                  <c:v>Estado vivienda</c:v>
                </c:pt>
                <c:pt idx="8">
                  <c:v>Estado apta discapacidad</c:v>
                </c:pt>
              </c:strCache>
            </c:strRef>
          </c:cat>
          <c:val>
            <c:numRef>
              <c:f>'comparativos totales'!$AC$15:$AC$23</c:f>
              <c:numCache>
                <c:formatCode>0.00%</c:formatCode>
                <c:ptCount val="9"/>
                <c:pt idx="0">
                  <c:v>0.97142857142857142</c:v>
                </c:pt>
                <c:pt idx="1">
                  <c:v>0.95238095238095233</c:v>
                </c:pt>
                <c:pt idx="2">
                  <c:v>0.96190476190476193</c:v>
                </c:pt>
                <c:pt idx="3" formatCode="0.0%">
                  <c:v>0.94285714285714284</c:v>
                </c:pt>
                <c:pt idx="4" formatCode="0.0%">
                  <c:v>0.94285714285714284</c:v>
                </c:pt>
                <c:pt idx="5" formatCode="0.0%">
                  <c:v>0.77142857142857135</c:v>
                </c:pt>
                <c:pt idx="6" formatCode="0.0%">
                  <c:v>0.87619047619047619</c:v>
                </c:pt>
                <c:pt idx="7" formatCode="0.0%">
                  <c:v>0.88571428571428568</c:v>
                </c:pt>
                <c:pt idx="8" formatCode="0.0%">
                  <c:v>0.9375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2A-4BB8-8F63-872DBE387792}"/>
            </c:ext>
          </c:extLst>
        </c:ser>
        <c:ser>
          <c:idx val="1"/>
          <c:order val="1"/>
          <c:tx>
            <c:strRef>
              <c:f>'comparativos totales'!$AD$14</c:f>
              <c:strCache>
                <c:ptCount val="1"/>
                <c:pt idx="0">
                  <c:v>i 2021</c:v>
                </c:pt>
              </c:strCache>
            </c:strRef>
          </c:tx>
          <c:dLbls>
            <c:dLbl>
              <c:idx val="0"/>
              <c:layout>
                <c:manualLayout>
                  <c:x val="-2.8662539153696123E-2"/>
                  <c:y val="-6.33811615865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D0-4FBF-8B46-A09F7AA14903}"/>
                </c:ext>
              </c:extLst>
            </c:dLbl>
            <c:dLbl>
              <c:idx val="1"/>
              <c:layout>
                <c:manualLayout>
                  <c:x val="-2.5518281153971676E-2"/>
                  <c:y val="5.6260647347810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D0-4FBF-8B46-A09F7AA14903}"/>
                </c:ext>
              </c:extLst>
            </c:dLbl>
            <c:dLbl>
              <c:idx val="2"/>
              <c:layout>
                <c:manualLayout>
                  <c:x val="-3.6150945212479475E-2"/>
                  <c:y val="5.922160454352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D0-4FBF-8B46-A09F7AA14903}"/>
                </c:ext>
              </c:extLst>
            </c:dLbl>
            <c:dLbl>
              <c:idx val="3"/>
              <c:layout>
                <c:manualLayout>
                  <c:x val="-2.5518341307814992E-2"/>
                  <c:y val="-5.4145516074450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D0-4FBF-8B46-A09F7AA14903}"/>
                </c:ext>
              </c:extLst>
            </c:dLbl>
            <c:dLbl>
              <c:idx val="4"/>
              <c:layout>
                <c:manualLayout>
                  <c:x val="-3.0384267395063384E-2"/>
                  <c:y val="5.2083319093580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D0-4FBF-8B46-A09F7AA14903}"/>
                </c:ext>
              </c:extLst>
            </c:dLbl>
            <c:dLbl>
              <c:idx val="5"/>
              <c:layout>
                <c:manualLayout>
                  <c:x val="-3.5746337668427566E-2"/>
                  <c:y val="6.5972204185202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D0-4FBF-8B46-A09F7AA14903}"/>
                </c:ext>
              </c:extLst>
            </c:dLbl>
            <c:dLbl>
              <c:idx val="6"/>
              <c:layout>
                <c:manualLayout>
                  <c:x val="-6.379585326953748E-3"/>
                  <c:y val="3.384094754653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D0-4FBF-8B46-A09F7AA14903}"/>
                </c:ext>
              </c:extLst>
            </c:dLbl>
            <c:dLbl>
              <c:idx val="7"/>
              <c:layout>
                <c:manualLayout>
                  <c:x val="-3.2171577241831888E-2"/>
                  <c:y val="-4.513887654776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D0-4FBF-8B46-A09F7AA14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'comparativos totales'!$Z$15:$Z$23</c:f>
              <c:strCache>
                <c:ptCount val="9"/>
                <c:pt idx="0">
                  <c:v>Trato agentes a cargo</c:v>
                </c:pt>
                <c:pt idx="1">
                  <c:v>Trato psicólogos</c:v>
                </c:pt>
                <c:pt idx="2">
                  <c:v>Trato grupo desplazamientos</c:v>
                </c:pt>
                <c:pt idx="3">
                  <c:v>Calidad seguridad</c:v>
                </c:pt>
                <c:pt idx="4">
                  <c:v>Calidad apoyo psicológico</c:v>
                </c:pt>
                <c:pt idx="5">
                  <c:v>Calidad tiempo respuestas de PQRS</c:v>
                </c:pt>
                <c:pt idx="6">
                  <c:v>Estado elementos de dotación</c:v>
                </c:pt>
                <c:pt idx="7">
                  <c:v>Estado vivienda</c:v>
                </c:pt>
                <c:pt idx="8">
                  <c:v>Estado apta discapacidad</c:v>
                </c:pt>
              </c:strCache>
            </c:strRef>
          </c:cat>
          <c:val>
            <c:numRef>
              <c:f>'comparativos totales'!$AD$15:$AD$23</c:f>
              <c:numCache>
                <c:formatCode>0.00%</c:formatCode>
                <c:ptCount val="9"/>
                <c:pt idx="0">
                  <c:v>0.98039215686274506</c:v>
                </c:pt>
                <c:pt idx="1">
                  <c:v>0.91503267973856206</c:v>
                </c:pt>
                <c:pt idx="2">
                  <c:v>0.96078431372549022</c:v>
                </c:pt>
                <c:pt idx="3" formatCode="0.0%">
                  <c:v>0.94771241830065356</c:v>
                </c:pt>
                <c:pt idx="4" formatCode="0.0%">
                  <c:v>0.89542483660130712</c:v>
                </c:pt>
                <c:pt idx="5" formatCode="0.0%">
                  <c:v>0.71241830065359479</c:v>
                </c:pt>
                <c:pt idx="6" formatCode="0.0%">
                  <c:v>0.86842105263157898</c:v>
                </c:pt>
                <c:pt idx="7" formatCode="0.0%">
                  <c:v>0.91503267973856206</c:v>
                </c:pt>
                <c:pt idx="8" formatCode="0.0%">
                  <c:v>0.9375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AD0-4FBF-8B46-A09F7AA14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570680"/>
        <c:axId val="496571464"/>
      </c:lineChart>
      <c:catAx>
        <c:axId val="49657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571464"/>
        <c:crosses val="autoZero"/>
        <c:auto val="1"/>
        <c:lblAlgn val="ctr"/>
        <c:lblOffset val="100"/>
        <c:noMultiLvlLbl val="0"/>
      </c:catAx>
      <c:valAx>
        <c:axId val="496571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6570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927050183909771"/>
          <c:y val="3.270159409152186E-2"/>
          <c:w val="0.76353806035902139"/>
          <c:h val="0.898332920954605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'PREGUNTA 3'!$D$17</c:f>
              <c:strCache>
                <c:ptCount val="1"/>
                <c:pt idx="0">
                  <c:v>No USURARIOS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073467280843387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C3-447B-83D6-F73DC188C3EC}"/>
                </c:ext>
              </c:extLst>
            </c:dLbl>
            <c:dLbl>
              <c:idx val="1"/>
              <c:layout>
                <c:manualLayout>
                  <c:x val="2.4220401842530517E-2"/>
                  <c:y val="-2.97287219013835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C3-447B-83D6-F73DC188C3EC}"/>
                </c:ext>
              </c:extLst>
            </c:dLbl>
            <c:dLbl>
              <c:idx val="2"/>
              <c:layout>
                <c:manualLayout>
                  <c:x val="-1.9376321474024415E-2"/>
                  <c:y val="-8.0267549133735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C3-447B-83D6-F73DC188C3EC}"/>
                </c:ext>
              </c:extLst>
            </c:dLbl>
            <c:dLbl>
              <c:idx val="3"/>
              <c:layout>
                <c:manualLayout>
                  <c:x val="2.260570838636181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C3-447B-83D6-F73DC188C3EC}"/>
                </c:ext>
              </c:extLst>
            </c:dLbl>
            <c:dLbl>
              <c:idx val="4"/>
              <c:layout>
                <c:manualLayout>
                  <c:x val="3.0679175667205381E-2"/>
                  <c:y val="-1.7837233140830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C3-447B-83D6-F73DC188C3EC}"/>
                </c:ext>
              </c:extLst>
            </c:dLbl>
            <c:dLbl>
              <c:idx val="5"/>
              <c:layout>
                <c:manualLayout>
                  <c:x val="3.0679175667205322E-2"/>
                  <c:y val="-2.97287219013836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C3-447B-83D6-F73DC188C3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3'!$C$18:$C$23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recuerda</c:v>
                </c:pt>
              </c:strCache>
            </c:strRef>
          </c:cat>
          <c:val>
            <c:numRef>
              <c:f>'PREGUNTA 3'!$D$18:$D$23</c:f>
              <c:numCache>
                <c:formatCode>General</c:formatCode>
                <c:ptCount val="6"/>
                <c:pt idx="0">
                  <c:v>311</c:v>
                </c:pt>
                <c:pt idx="1">
                  <c:v>247</c:v>
                </c:pt>
                <c:pt idx="2">
                  <c:v>235</c:v>
                </c:pt>
                <c:pt idx="3">
                  <c:v>168</c:v>
                </c:pt>
                <c:pt idx="4">
                  <c:v>125</c:v>
                </c:pt>
                <c:pt idx="5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C3-447B-83D6-F73DC188C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shape val="box"/>
        <c:axId val="424878096"/>
        <c:axId val="424876528"/>
        <c:axId val="0"/>
      </c:bar3DChart>
      <c:catAx>
        <c:axId val="424878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76528"/>
        <c:crosses val="autoZero"/>
        <c:auto val="1"/>
        <c:lblAlgn val="ctr"/>
        <c:lblOffset val="100"/>
        <c:noMultiLvlLbl val="0"/>
      </c:catAx>
      <c:valAx>
        <c:axId val="424876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487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'PREGUNTA 4'!$F$12</c:f>
              <c:strCache>
                <c:ptCount val="1"/>
                <c:pt idx="0">
                  <c:v>No USUARIOS</c:v>
                </c:pt>
              </c:strCache>
            </c:strRef>
          </c:tx>
          <c:spPr>
            <a:solidFill>
              <a:srgbClr val="004BE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2.2508039534987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72-486E-8423-27BD4B8960C8}"/>
                </c:ext>
              </c:extLst>
            </c:dLbl>
            <c:dLbl>
              <c:idx val="1"/>
              <c:layout>
                <c:manualLayout>
                  <c:x val="4.3010752688171653E-3"/>
                  <c:y val="-3.0010719379983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72-486E-8423-27BD4B8960C8}"/>
                </c:ext>
              </c:extLst>
            </c:dLbl>
            <c:dLbl>
              <c:idx val="2"/>
              <c:layout>
                <c:manualLayout>
                  <c:x val="1.0752688172043012E-2"/>
                  <c:y val="-3.0010719379983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72-486E-8423-27BD4B8960C8}"/>
                </c:ext>
              </c:extLst>
            </c:dLbl>
            <c:dLbl>
              <c:idx val="3"/>
              <c:layout>
                <c:manualLayout>
                  <c:x val="2.1505376344086021E-3"/>
                  <c:y val="-2.625937945748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72-486E-8423-27BD4B8960C8}"/>
                </c:ext>
              </c:extLst>
            </c:dLbl>
            <c:dLbl>
              <c:idx val="4"/>
              <c:layout>
                <c:manualLayout>
                  <c:x val="9.9502487562189053E-3"/>
                  <c:y val="-2.7805611770896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72-486E-8423-27BD4B8960C8}"/>
                </c:ext>
              </c:extLst>
            </c:dLbl>
            <c:dLbl>
              <c:idx val="5"/>
              <c:layout>
                <c:manualLayout>
                  <c:x val="6.6334991708126038E-3"/>
                  <c:y val="-9.268537256965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72-486E-8423-27BD4B8960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4'!$E$13:$E$18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recuerda</c:v>
                </c:pt>
              </c:strCache>
            </c:strRef>
          </c:cat>
          <c:val>
            <c:numRef>
              <c:f>'PREGUNTA 4'!$F$13:$F$18</c:f>
              <c:numCache>
                <c:formatCode>General</c:formatCode>
                <c:ptCount val="6"/>
                <c:pt idx="0">
                  <c:v>538</c:v>
                </c:pt>
                <c:pt idx="1">
                  <c:v>347</c:v>
                </c:pt>
                <c:pt idx="2">
                  <c:v>180</c:v>
                </c:pt>
                <c:pt idx="3">
                  <c:v>88</c:v>
                </c:pt>
                <c:pt idx="4">
                  <c:v>71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72-486E-8423-27BD4B896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876920"/>
        <c:axId val="424880056"/>
        <c:axId val="0"/>
      </c:bar3DChart>
      <c:catAx>
        <c:axId val="424876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80056"/>
        <c:crosses val="autoZero"/>
        <c:auto val="1"/>
        <c:lblAlgn val="ctr"/>
        <c:lblOffset val="100"/>
        <c:noMultiLvlLbl val="0"/>
      </c:catAx>
      <c:valAx>
        <c:axId val="424880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4876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060979877515312"/>
          <c:y val="7.407407407407407E-2"/>
          <c:w val="0.6273902012248469"/>
          <c:h val="0.84167468649752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'PREGUNTA 5'!$D$11</c:f>
              <c:strCache>
                <c:ptCount val="1"/>
                <c:pt idx="0">
                  <c:v>No USUARIOS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125742853012122E-2"/>
                  <c:y val="-1.07211237120168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9F-46D6-A7F6-9D99500F7A30}"/>
                </c:ext>
              </c:extLst>
            </c:dLbl>
            <c:dLbl>
              <c:idx val="1"/>
              <c:layout>
                <c:manualLayout>
                  <c:x val="4.05877384548656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9F-46D6-A7F6-9D99500F7A30}"/>
                </c:ext>
              </c:extLst>
            </c:dLbl>
            <c:dLbl>
              <c:idx val="2"/>
              <c:layout>
                <c:manualLayout>
                  <c:x val="1.93274945023170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9F-46D6-A7F6-9D99500F7A30}"/>
                </c:ext>
              </c:extLst>
            </c:dLbl>
            <c:dLbl>
              <c:idx val="3"/>
              <c:layout>
                <c:manualLayout>
                  <c:x val="1.7394745052085315E-2"/>
                  <c:y val="-5.36056185600841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9F-46D6-A7F6-9D99500F7A30}"/>
                </c:ext>
              </c:extLst>
            </c:dLbl>
            <c:dLbl>
              <c:idx val="4"/>
              <c:layout>
                <c:manualLayout>
                  <c:x val="1.3529246151621911E-2"/>
                  <c:y val="-5.8479532163742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9F-46D6-A7F6-9D99500F7A30}"/>
                </c:ext>
              </c:extLst>
            </c:dLbl>
            <c:dLbl>
              <c:idx val="5"/>
              <c:layout>
                <c:manualLayout>
                  <c:x val="1.93274945023170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9F-46D6-A7F6-9D99500F7A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5'!$C$12:$C$17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Parcialmente de Acuerdo </c:v>
                </c:pt>
                <c:pt idx="3">
                  <c:v>Totalmente en Desacuerdo</c:v>
                </c:pt>
                <c:pt idx="4">
                  <c:v>En Desacuerdo </c:v>
                </c:pt>
                <c:pt idx="5">
                  <c:v>No sabe/no responde </c:v>
                </c:pt>
              </c:strCache>
            </c:strRef>
          </c:cat>
          <c:val>
            <c:numRef>
              <c:f>'PREGUNTA 5'!$D$12:$D$17</c:f>
              <c:numCache>
                <c:formatCode>General</c:formatCode>
                <c:ptCount val="6"/>
                <c:pt idx="0">
                  <c:v>722</c:v>
                </c:pt>
                <c:pt idx="1">
                  <c:v>296</c:v>
                </c:pt>
                <c:pt idx="2">
                  <c:v>117</c:v>
                </c:pt>
                <c:pt idx="3">
                  <c:v>51</c:v>
                </c:pt>
                <c:pt idx="4">
                  <c:v>42</c:v>
                </c:pt>
                <c:pt idx="5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9F-46D6-A7F6-9D99500F7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shape val="box"/>
        <c:axId val="424892208"/>
        <c:axId val="424889856"/>
        <c:axId val="0"/>
      </c:bar3DChart>
      <c:catAx>
        <c:axId val="424892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89856"/>
        <c:crosses val="autoZero"/>
        <c:auto val="1"/>
        <c:lblAlgn val="ctr"/>
        <c:lblOffset val="100"/>
        <c:noMultiLvlLbl val="0"/>
      </c:catAx>
      <c:valAx>
        <c:axId val="424889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2489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'PREGUNTA 4 JT'!$G$5</c:f>
              <c:strCache>
                <c:ptCount val="1"/>
                <c:pt idx="0">
                  <c:v>No Usuarios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'PREGUNTA 4 JT'!$F$6:$F$11</c:f>
              <c:strCache>
                <c:ptCount val="6"/>
                <c:pt idx="0">
                  <c:v>Totalmente de Acuerdo </c:v>
                </c:pt>
                <c:pt idx="1">
                  <c:v>De Acuerdo </c:v>
                </c:pt>
                <c:pt idx="2">
                  <c:v>No sabe/no responde </c:v>
                </c:pt>
                <c:pt idx="3">
                  <c:v>Parcialmente de Acuerdo </c:v>
                </c:pt>
                <c:pt idx="4">
                  <c:v>Totalmente en Desacuerdo</c:v>
                </c:pt>
                <c:pt idx="5">
                  <c:v>En Desacuerdo </c:v>
                </c:pt>
              </c:strCache>
            </c:strRef>
          </c:cat>
          <c:val>
            <c:numRef>
              <c:f>'PREGUNTA 4 JT'!$G$6:$G$11</c:f>
              <c:numCache>
                <c:formatCode>General</c:formatCode>
                <c:ptCount val="6"/>
                <c:pt idx="0">
                  <c:v>70</c:v>
                </c:pt>
                <c:pt idx="1">
                  <c:v>50</c:v>
                </c:pt>
                <c:pt idx="2">
                  <c:v>17</c:v>
                </c:pt>
                <c:pt idx="3">
                  <c:v>12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60-4F11-995E-0E4345E0F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shape val="box"/>
        <c:axId val="424894168"/>
        <c:axId val="424894560"/>
        <c:axId val="0"/>
      </c:bar3DChart>
      <c:catAx>
        <c:axId val="424894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4894560"/>
        <c:crosses val="autoZero"/>
        <c:auto val="1"/>
        <c:lblAlgn val="ctr"/>
        <c:lblOffset val="100"/>
        <c:noMultiLvlLbl val="0"/>
      </c:catAx>
      <c:valAx>
        <c:axId val="424894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24894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Hoja8!$A$36</c:f>
              <c:strCache>
                <c:ptCount val="1"/>
                <c:pt idx="0">
                  <c:v>PAGINA WEB A DENUNCIAR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F3-4029-8AD1-AE68110F5B85}"/>
                </c:ext>
              </c:extLst>
            </c:dLbl>
            <c:dLbl>
              <c:idx val="1"/>
              <c:layout>
                <c:manualLayout>
                  <c:x val="0"/>
                  <c:y val="0.31481481481481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F3-4029-8AD1-AE68110F5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Hoja8!$B$35:$C$35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Hoja8!$B$36:$C$36</c:f>
              <c:numCache>
                <c:formatCode>General</c:formatCode>
                <c:ptCount val="2"/>
                <c:pt idx="0">
                  <c:v>453</c:v>
                </c:pt>
                <c:pt idx="1">
                  <c:v>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F3-4029-8AD1-AE68110F5B85}"/>
            </c:ext>
          </c:extLst>
        </c:ser>
        <c:ser>
          <c:idx val="1"/>
          <c:order val="1"/>
          <c:tx>
            <c:strRef>
              <c:f>Hoja8!$A$37</c:f>
              <c:strCache>
                <c:ptCount val="1"/>
                <c:pt idx="0">
                  <c:v>CENTRO DE CONTACTO (Telefonico)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F3-4029-8AD1-AE68110F5B85}"/>
                </c:ext>
              </c:extLst>
            </c:dLbl>
            <c:dLbl>
              <c:idx val="1"/>
              <c:layout>
                <c:manualLayout>
                  <c:x val="-5.5555555555555558E-3"/>
                  <c:y val="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F3-4029-8AD1-AE68110F5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Hoja8!$B$35:$C$35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Hoja8!$B$37:$C$37</c:f>
              <c:numCache>
                <c:formatCode>General</c:formatCode>
                <c:ptCount val="2"/>
                <c:pt idx="0">
                  <c:v>138</c:v>
                </c:pt>
                <c:pt idx="1">
                  <c:v>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F3-4029-8AD1-AE68110F5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868296"/>
        <c:axId val="424863984"/>
        <c:axId val="0"/>
      </c:bar3DChart>
      <c:catAx>
        <c:axId val="42486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s-CO"/>
          </a:p>
        </c:txPr>
        <c:crossAx val="424863984"/>
        <c:crosses val="autoZero"/>
        <c:auto val="1"/>
        <c:lblAlgn val="ctr"/>
        <c:lblOffset val="100"/>
        <c:noMultiLvlLbl val="0"/>
      </c:catAx>
      <c:valAx>
        <c:axId val="424863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486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0.33505</cdr:x>
      <cdr:y>0.15176</cdr:y>
    </cdr:from>
    <cdr:to>
      <cdr:x>0.40322</cdr:x>
      <cdr:y>0.21559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779295" y="686557"/>
          <a:ext cx="565484" cy="288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600" b="1" dirty="0">
              <a:solidFill>
                <a:schemeClr val="bg1"/>
              </a:solidFill>
            </a:rPr>
            <a:t>5%</a:t>
          </a:r>
        </a:p>
      </cdr:txBody>
    </cdr:sp>
  </cdr:relSizeAnchor>
  <cdr:relSizeAnchor xmlns:cdr="http://schemas.openxmlformats.org/drawingml/2006/chartDrawing">
    <cdr:from>
      <cdr:x>0.33247</cdr:x>
      <cdr:y>0.37161</cdr:y>
    </cdr:from>
    <cdr:to>
      <cdr:x>0.40064</cdr:x>
      <cdr:y>0.43544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2757905" y="1681111"/>
          <a:ext cx="565484" cy="2887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1600" b="1" dirty="0">
              <a:solidFill>
                <a:schemeClr val="bg1"/>
              </a:solidFill>
            </a:rPr>
            <a:t>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0.41948</cdr:x>
      <cdr:y>0.41433</cdr:y>
    </cdr:from>
    <cdr:to>
      <cdr:x>0.5</cdr:x>
      <cdr:y>0.47819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076577" y="1900236"/>
          <a:ext cx="590548" cy="292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800" b="1" dirty="0">
              <a:solidFill>
                <a:schemeClr val="bg1"/>
              </a:solidFill>
              <a:latin typeface="+mj-lt"/>
            </a:rPr>
            <a:t>28%</a:t>
          </a:r>
        </a:p>
      </cdr:txBody>
    </cdr:sp>
  </cdr:relSizeAnchor>
  <cdr:relSizeAnchor xmlns:cdr="http://schemas.openxmlformats.org/drawingml/2006/chartDrawing">
    <cdr:from>
      <cdr:x>0.36883</cdr:x>
      <cdr:y>0.17165</cdr:y>
    </cdr:from>
    <cdr:to>
      <cdr:x>0.4526</cdr:x>
      <cdr:y>0.23396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705102" y="787243"/>
          <a:ext cx="614363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800" b="1" dirty="0">
              <a:solidFill>
                <a:schemeClr val="bg1"/>
              </a:solidFill>
              <a:latin typeface="+mj-lt"/>
            </a:rPr>
            <a:t>21%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0.2324</cdr:x>
      <cdr:y>0.20831</cdr:y>
    </cdr:from>
    <cdr:to>
      <cdr:x>0.34505</cdr:x>
      <cdr:y>0.32367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87576" y="961127"/>
          <a:ext cx="624114" cy="532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CO" sz="1800" b="1" dirty="0"/>
            <a:t>15%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0837C-BB4E-4686-9DCE-23F89F5DD686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3FC44-30A7-4732-A320-50D8B6A24A4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333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3FC44-30A7-4732-A320-50D8B6A24A4D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56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9BE406-B371-1840-A3D3-A1FC1E7E3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813A03-99AD-334A-AE3B-721DD8559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3170E9-B540-DB4E-A6B9-E2862C2E9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F4B820-15C4-7C4D-98CA-F6FDC867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BF74C1-27C0-4F4A-8DBE-76DA6854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98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45194-B812-104A-9E2E-C16DCC2B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52AA4-3D52-B446-A3A4-12BA0E00A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86968-6F82-5347-9A0F-FA3408F4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E0B087-A179-8849-B7DE-65968F2C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646A24-A79F-4943-86A6-E93F130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502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A39C47-0E51-A446-9B7D-32B5D50C8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D78E60-8DC8-FE4F-A022-65F6D423A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10C7A5-EF6F-B441-BEAD-614D0AA6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5CF61-4C0B-7E42-9027-45F1347F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A0295E-F88F-3B40-9156-B2A8EDD6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42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F0F57-60E8-7A41-BBC5-E9AA8056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0B5D5-CCDB-0F45-83A8-42ABB05C4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79B834-29E3-A246-9596-B103CB8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31000E-C96C-214B-B4BB-BB117E3D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AE524C-1760-C441-9351-DDB183F5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134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A1A6F-1D99-9A46-AF37-8B44FFF6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330D5E-D923-394D-B222-B487F790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314870-8313-944A-AA29-A36A019B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88950C-4EA0-B744-90FE-43FB4C3E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F62C59-42A3-B348-BB2A-58190A34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540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0A1E0-9AE6-B14F-A06C-9745C467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19EC41-D894-FB48-A12D-41BC5DD36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6364D1-42B6-D64E-AF60-95E3912D9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7B179-4AE9-094E-9011-513700B0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A331C0-9E37-5F48-807A-ED0650CA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00AF95-C73C-CC47-A64D-8CD141D8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17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3CBC4-56F9-4348-A404-11C61BC1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5FD70C-C731-CE49-849E-F197587E7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98C79B-B8FC-BC41-B3F6-1414BBCB1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3C1684-C879-0045-B7BE-6D612FEA3E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33EB68C-89F3-8242-A68A-4E6A5CCC9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F8146E-36AA-ED4B-A556-8423CDBD9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3000BB-A68E-7B44-8155-863A9D16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A06688-D043-FD45-96EF-1F9778E0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953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5F605-7EC5-1F4A-B00F-EC1B6C6C5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5D6930-1315-404E-8825-2057EA7C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54675E-59FD-C040-B081-F020AD5E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265E82-7DBD-9344-A3C2-D2A583B8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835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D2B8AD0-9A11-0547-8E51-A1590CDA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618F7F-6B80-364D-8409-D1F076FA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8EE74CC-6310-CB49-8810-60B101C2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596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78FD4-D2EB-5A48-970C-8E5AFB13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516717-8801-A54B-87EE-E4B4961F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D12E06-7437-1F4E-9A0D-EAF2040BD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18221F-F348-1449-BD73-BAB3E5CE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AD4378-4A16-7B46-B19F-80AE07C71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6263A4-01C3-CC48-A073-143DA260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768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E419F-8FE3-1A4C-ACAF-04052CD6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F5F820-DAAB-764D-A5FE-CC5FD6A3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06ABD4-E733-1548-A9AA-FB2C1E19F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E18A00-FB17-4946-94D2-13F954C2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AA2C76-4F63-0041-92B8-FC55D3EC7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02015E-498C-C143-BF8F-69FF1CA7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20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5378209-2AA0-A64B-B5FF-793D67D5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E5AAAD-121C-8049-840D-5B4318986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32BBB-CDD8-914F-B985-42A48E115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05056-2B3B-064D-8782-25FF5C39B0C5}" type="datetimeFigureOut">
              <a:rPr lang="es-CO" smtClean="0"/>
              <a:t>30/06/2021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C31935-CC21-694C-AE55-0D8EC475F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B5CEEB-CA54-1C4B-AB26-1437B85D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A57D-D4F6-C341-B32D-67FAA574FF5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283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9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929663-9EC5-5541-B560-093586610163}"/>
              </a:ext>
            </a:extLst>
          </p:cNvPr>
          <p:cNvSpPr txBox="1"/>
          <p:nvPr/>
        </p:nvSpPr>
        <p:spPr>
          <a:xfrm>
            <a:off x="463601" y="4272589"/>
            <a:ext cx="1083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INFORME MEDICIÓN DE PERCEPCIÓN DE LA SATISFACCIÓN DEL USUARIO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767D7C-C702-854F-9C5B-4AA94B933D43}"/>
              </a:ext>
            </a:extLst>
          </p:cNvPr>
          <p:cNvSpPr txBox="1"/>
          <p:nvPr/>
        </p:nvSpPr>
        <p:spPr>
          <a:xfrm>
            <a:off x="463601" y="4705027"/>
            <a:ext cx="632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7DDEB"/>
                </a:solidFill>
                <a:latin typeface="Century Gothic" panose="020B0502020202020204" pitchFamily="34" charset="0"/>
              </a:rPr>
              <a:t>FISCALIA GENERAL DE LA NACIÓN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B6E1B8-75FD-494D-A693-C182925B4CA3}"/>
              </a:ext>
            </a:extLst>
          </p:cNvPr>
          <p:cNvSpPr txBox="1"/>
          <p:nvPr/>
        </p:nvSpPr>
        <p:spPr>
          <a:xfrm>
            <a:off x="8482925" y="6004918"/>
            <a:ext cx="3888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Doctor: </a:t>
            </a:r>
          </a:p>
          <a:p>
            <a:r>
              <a:rPr lang="es-CO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Guillermo Forero Perea</a:t>
            </a:r>
          </a:p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Dirección de Atención al Usuario, Intervención Temprana y Asignaciones</a:t>
            </a:r>
          </a:p>
        </p:txBody>
      </p:sp>
    </p:spTree>
    <p:extLst>
      <p:ext uri="{BB962C8B-B14F-4D97-AF65-F5344CB8AC3E}">
        <p14:creationId xmlns:p14="http://schemas.microsoft.com/office/powerpoint/2010/main" val="4294777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41058" y="725793"/>
            <a:ext cx="8774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Respuesta No 4. ¿Cómo califica el tiempo de espera para ser atendido? 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adroTexto 1">
            <a:extLst>
              <a:ext uri="{FF2B5EF4-FFF2-40B4-BE49-F238E27FC236}">
                <a16:creationId xmlns:a16="http://schemas.microsoft.com/office/drawing/2014/main" id="{374BA370-15B3-423E-BEDB-E21104FACFB9}"/>
              </a:ext>
            </a:extLst>
          </p:cNvPr>
          <p:cNvSpPr txBox="1"/>
          <p:nvPr/>
        </p:nvSpPr>
        <p:spPr>
          <a:xfrm>
            <a:off x="7224720" y="3830053"/>
            <a:ext cx="4368785" cy="9940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latin typeface="+mj-lt"/>
                <a:cs typeface="Arial" panose="020B0604020202020204" pitchFamily="34" charset="0"/>
              </a:rPr>
              <a:t>*A</a:t>
            </a:r>
            <a:r>
              <a:rPr lang="es-CO" sz="1400" b="1" dirty="0">
                <a:latin typeface="+mj-lt"/>
                <a:cs typeface="Arial" panose="020B0604020202020204" pitchFamily="34" charset="0"/>
              </a:rPr>
              <a:t>plica  para  el proceso de Gestión de Denuncias y Análisis de la Información e Investigación u Judicialización,  teniendo en cuenta que este aspecto no se mide en Justicia Transicional y Canales virtuales y telefónicos. 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508141"/>
              </p:ext>
            </p:extLst>
          </p:nvPr>
        </p:nvGraphicFramePr>
        <p:xfrm>
          <a:off x="7358063" y="2043834"/>
          <a:ext cx="4102100" cy="1701165"/>
        </p:xfrm>
        <a:graphic>
          <a:graphicData uri="http://schemas.openxmlformats.org/drawingml/2006/table">
            <a:tbl>
              <a:tblPr/>
              <a:tblGrid>
                <a:gridCol w="1966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USURARIOS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58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recuerda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298737"/>
              </p:ext>
            </p:extLst>
          </p:nvPr>
        </p:nvGraphicFramePr>
        <p:xfrm>
          <a:off x="1378743" y="2057400"/>
          <a:ext cx="7865270" cy="4271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6513"/>
            <a:ext cx="139084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78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464627" y="747849"/>
            <a:ext cx="96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5. ¿Cómo califica la información suministrada por parte del servidor que lo atendió?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7" y="3143250"/>
            <a:ext cx="1324160" cy="1086002"/>
          </a:xfrm>
          <a:prstGeom prst="rect">
            <a:avLst/>
          </a:prstGeom>
        </p:spPr>
      </p:pic>
      <p:sp>
        <p:nvSpPr>
          <p:cNvPr id="9" name="CuadroTexto 1">
            <a:extLst>
              <a:ext uri="{FF2B5EF4-FFF2-40B4-BE49-F238E27FC236}">
                <a16:creationId xmlns:a16="http://schemas.microsoft.com/office/drawing/2014/main" id="{374BA370-15B3-423E-BEDB-E21104FACFB9}"/>
              </a:ext>
            </a:extLst>
          </p:cNvPr>
          <p:cNvSpPr txBox="1"/>
          <p:nvPr/>
        </p:nvSpPr>
        <p:spPr>
          <a:xfrm>
            <a:off x="565336" y="5846953"/>
            <a:ext cx="9221602" cy="3919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latin typeface="+mj-lt"/>
                <a:cs typeface="Arial" panose="020B0604020202020204" pitchFamily="34" charset="0"/>
              </a:rPr>
              <a:t>*</a:t>
            </a:r>
            <a:r>
              <a:rPr lang="es-CO" sz="1400" b="1" dirty="0">
                <a:latin typeface="+mj-lt"/>
                <a:cs typeface="Arial" panose="020B0604020202020204" pitchFamily="34" charset="0"/>
              </a:rPr>
              <a:t>Para esta pregunta se excluye !Adenunciar¡ y Centro de Contacto.</a:t>
            </a:r>
            <a:endParaRPr lang="es-CO" sz="1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782082"/>
              </p:ext>
            </p:extLst>
          </p:nvPr>
        </p:nvGraphicFramePr>
        <p:xfrm>
          <a:off x="1685925" y="1729465"/>
          <a:ext cx="7658100" cy="4110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282201"/>
              </p:ext>
            </p:extLst>
          </p:nvPr>
        </p:nvGraphicFramePr>
        <p:xfrm>
          <a:off x="6507163" y="2128249"/>
          <a:ext cx="4922836" cy="184081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62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1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34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recuerda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464627" y="716132"/>
            <a:ext cx="962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6. ¿Como califica el trato recibido?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16622"/>
              </p:ext>
            </p:extLst>
          </p:nvPr>
        </p:nvGraphicFramePr>
        <p:xfrm>
          <a:off x="433228" y="2697716"/>
          <a:ext cx="4406475" cy="1863810"/>
        </p:xfrm>
        <a:graphic>
          <a:graphicData uri="http://schemas.openxmlformats.org/drawingml/2006/table">
            <a:tbl>
              <a:tblPr/>
              <a:tblGrid>
                <a:gridCol w="2431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90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03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9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3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9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03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03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95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994040"/>
              </p:ext>
            </p:extLst>
          </p:nvPr>
        </p:nvGraphicFramePr>
        <p:xfrm>
          <a:off x="4119562" y="1283207"/>
          <a:ext cx="8072438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177" y="557136"/>
            <a:ext cx="1771897" cy="1933845"/>
          </a:xfrm>
          <a:prstGeom prst="rect">
            <a:avLst/>
          </a:prstGeom>
        </p:spPr>
      </p:pic>
      <p:sp>
        <p:nvSpPr>
          <p:cNvPr id="9" name="CuadroTexto 1">
            <a:extLst>
              <a:ext uri="{FF2B5EF4-FFF2-40B4-BE49-F238E27FC236}">
                <a16:creationId xmlns:a16="http://schemas.microsoft.com/office/drawing/2014/main" id="{374BA370-15B3-423E-BEDB-E21104FACFB9}"/>
              </a:ext>
            </a:extLst>
          </p:cNvPr>
          <p:cNvSpPr txBox="1"/>
          <p:nvPr/>
        </p:nvSpPr>
        <p:spPr>
          <a:xfrm>
            <a:off x="336975" y="6042941"/>
            <a:ext cx="9221602" cy="3919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latin typeface="+mj-lt"/>
                <a:cs typeface="Arial" panose="020B0604020202020204" pitchFamily="34" charset="0"/>
              </a:rPr>
              <a:t>*</a:t>
            </a:r>
            <a:r>
              <a:rPr lang="es-CO" sz="1800" b="1" dirty="0">
                <a:cs typeface="Arial" panose="020B0604020202020204" pitchFamily="34" charset="0"/>
              </a:rPr>
              <a:t> *</a:t>
            </a:r>
            <a:r>
              <a:rPr lang="es-CO" sz="1400" b="1" dirty="0">
                <a:cs typeface="Arial" panose="020B0604020202020204" pitchFamily="34" charset="0"/>
              </a:rPr>
              <a:t>Para esta pregunta se excluye !Adenunciar¡ y Centro de Contacto</a:t>
            </a:r>
            <a:endParaRPr lang="es-CO" sz="1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464627" y="747849"/>
            <a:ext cx="9623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7. ¿Como califica la orientación recibida? 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713"/>
              </p:ext>
            </p:extLst>
          </p:nvPr>
        </p:nvGraphicFramePr>
        <p:xfrm>
          <a:off x="7226393" y="3137534"/>
          <a:ext cx="4476751" cy="1783080"/>
        </p:xfrm>
        <a:graphic>
          <a:graphicData uri="http://schemas.openxmlformats.org/drawingml/2006/table">
            <a:tbl>
              <a:tblPr/>
              <a:tblGrid>
                <a:gridCol w="2344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38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381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uadroTexto 1">
            <a:extLst>
              <a:ext uri="{FF2B5EF4-FFF2-40B4-BE49-F238E27FC236}">
                <a16:creationId xmlns:a16="http://schemas.microsoft.com/office/drawing/2014/main" id="{374BA370-15B3-423E-BEDB-E21104FACFB9}"/>
              </a:ext>
            </a:extLst>
          </p:cNvPr>
          <p:cNvSpPr txBox="1"/>
          <p:nvPr/>
        </p:nvSpPr>
        <p:spPr>
          <a:xfrm>
            <a:off x="7147111" y="5017585"/>
            <a:ext cx="4635314" cy="8395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latin typeface="+mj-lt"/>
                <a:cs typeface="Arial" panose="020B0604020202020204" pitchFamily="34" charset="0"/>
              </a:rPr>
              <a:t>*</a:t>
            </a:r>
            <a:r>
              <a:rPr lang="es-CO" sz="1200" b="1" dirty="0">
                <a:latin typeface="+mj-lt"/>
                <a:cs typeface="Arial" panose="020B0604020202020204" pitchFamily="34" charset="0"/>
              </a:rPr>
              <a:t>Medición aplica únicamente a Justicia Transicional</a:t>
            </a:r>
            <a:r>
              <a:rPr lang="es-CO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060070"/>
              </p:ext>
            </p:extLst>
          </p:nvPr>
        </p:nvGraphicFramePr>
        <p:xfrm>
          <a:off x="157163" y="1900237"/>
          <a:ext cx="7358062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120" y="1327194"/>
            <a:ext cx="1686160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0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8409EBE-753F-464F-86C9-FF0CEBB15DFB}"/>
              </a:ext>
            </a:extLst>
          </p:cNvPr>
          <p:cNvSpPr txBox="1"/>
          <p:nvPr/>
        </p:nvSpPr>
        <p:spPr>
          <a:xfrm>
            <a:off x="727419" y="3019100"/>
            <a:ext cx="1174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</a:rPr>
              <a:t>PLATAFORMAS !ADENUNCIAR¡ Y CENTRO DE CONTACTO</a:t>
            </a:r>
          </a:p>
        </p:txBody>
      </p:sp>
    </p:spTree>
    <p:extLst>
      <p:ext uri="{BB962C8B-B14F-4D97-AF65-F5344CB8AC3E}">
        <p14:creationId xmlns:p14="http://schemas.microsoft.com/office/powerpoint/2010/main" val="210032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464627" y="856545"/>
            <a:ext cx="96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Comparativo de respuestas brindadas en pagina web ¡ADenunciar! y Centro de Contacto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146758" y="3264068"/>
            <a:ext cx="4421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400" b="1" dirty="0">
                <a:latin typeface="+mj-lt"/>
              </a:rPr>
              <a:t>En lo que respecta al uso de los canales de !Adenunciar¡ y Centro de Contacto, se evidencia un incremento en las respuestas dadas por los usuarios, teniendo en cuenta que para el 2021 la pagina </a:t>
            </a:r>
            <a:r>
              <a:rPr lang="es-CO" sz="1400" b="1" i="1" dirty="0">
                <a:latin typeface="+mj-lt"/>
              </a:rPr>
              <a:t>web</a:t>
            </a:r>
            <a:r>
              <a:rPr lang="es-CO" sz="1400" b="1" dirty="0">
                <a:latin typeface="+mj-lt"/>
              </a:rPr>
              <a:t>  ¡ADenunciar! tuvo un aumento del 103% y </a:t>
            </a:r>
            <a:r>
              <a:rPr lang="es-CO" sz="1400" b="1" i="1" dirty="0">
                <a:latin typeface="+mj-lt"/>
              </a:rPr>
              <a:t>Centro de Contacto </a:t>
            </a:r>
            <a:r>
              <a:rPr lang="es-CO" sz="1400" b="1" dirty="0">
                <a:latin typeface="+mj-lt"/>
              </a:rPr>
              <a:t>del 214%, de lo que se puede concluir que los canales diferentes al presencial y escrito reportan mas usos respecto al año inmediatamente anterior.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163760"/>
              </p:ext>
            </p:extLst>
          </p:nvPr>
        </p:nvGraphicFramePr>
        <p:xfrm>
          <a:off x="745958" y="1997242"/>
          <a:ext cx="5835316" cy="354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lecha derecha 4"/>
          <p:cNvSpPr/>
          <p:nvPr/>
        </p:nvSpPr>
        <p:spPr>
          <a:xfrm>
            <a:off x="6184232" y="3549316"/>
            <a:ext cx="637673" cy="1094873"/>
          </a:xfrm>
          <a:prstGeom prst="rightArrow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83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464627" y="712166"/>
            <a:ext cx="96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1. ¿Se siente cómodo al utilizar esta herramienta para presentar las denuncias?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544088"/>
              </p:ext>
            </p:extLst>
          </p:nvPr>
        </p:nvGraphicFramePr>
        <p:xfrm>
          <a:off x="1035843" y="1688304"/>
          <a:ext cx="4764882" cy="1797849"/>
        </p:xfrm>
        <a:graphic>
          <a:graphicData uri="http://schemas.openxmlformats.org/drawingml/2006/table">
            <a:tbl>
              <a:tblPr/>
              <a:tblGrid>
                <a:gridCol w="248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9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RESPUESTAS PAGINA WEB (ADENUNCIAR)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184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802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311242"/>
              </p:ext>
            </p:extLst>
          </p:nvPr>
        </p:nvGraphicFramePr>
        <p:xfrm>
          <a:off x="7014683" y="1622818"/>
          <a:ext cx="4786791" cy="1863333"/>
        </p:xfrm>
        <a:graphic>
          <a:graphicData uri="http://schemas.openxmlformats.org/drawingml/2006/table">
            <a:tbl>
              <a:tblPr/>
              <a:tblGrid>
                <a:gridCol w="2448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5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RESPUESTA CENTRO DE CONTACTO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551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437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977661"/>
              </p:ext>
            </p:extLst>
          </p:nvPr>
        </p:nvGraphicFramePr>
        <p:xfrm>
          <a:off x="724444" y="3427316"/>
          <a:ext cx="53715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801776"/>
              </p:ext>
            </p:extLst>
          </p:nvPr>
        </p:nvGraphicFramePr>
        <p:xfrm>
          <a:off x="6930319" y="3334448"/>
          <a:ext cx="5538788" cy="2928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67" y="2711676"/>
            <a:ext cx="638264" cy="2095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760" y="2368728"/>
            <a:ext cx="390580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1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464627" y="783603"/>
            <a:ext cx="962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Respuesta 2. ¿El tiempo tomado para el registro de las denuncias es el adecuado?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169700"/>
              </p:ext>
            </p:extLst>
          </p:nvPr>
        </p:nvGraphicFramePr>
        <p:xfrm>
          <a:off x="1287786" y="1729679"/>
          <a:ext cx="4845051" cy="1842135"/>
        </p:xfrm>
        <a:graphic>
          <a:graphicData uri="http://schemas.openxmlformats.org/drawingml/2006/table">
            <a:tbl>
              <a:tblPr/>
              <a:tblGrid>
                <a:gridCol w="2380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RESPUESTAS PAGINA WEB- A DENUNCIAR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192548"/>
              </p:ext>
            </p:extLst>
          </p:nvPr>
        </p:nvGraphicFramePr>
        <p:xfrm>
          <a:off x="653143" y="3652303"/>
          <a:ext cx="6347731" cy="286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55322"/>
              </p:ext>
            </p:extLst>
          </p:nvPr>
        </p:nvGraphicFramePr>
        <p:xfrm>
          <a:off x="6888701" y="1741390"/>
          <a:ext cx="4919919" cy="1784122"/>
        </p:xfrm>
        <a:graphic>
          <a:graphicData uri="http://schemas.openxmlformats.org/drawingml/2006/table">
            <a:tbl>
              <a:tblPr/>
              <a:tblGrid>
                <a:gridCol w="2429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6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2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RESPUESTAS CENTRO DE CONTACTO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264597"/>
              </p:ext>
            </p:extLst>
          </p:nvPr>
        </p:nvGraphicFramePr>
        <p:xfrm>
          <a:off x="6277374" y="3525513"/>
          <a:ext cx="5531246" cy="292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1" y="2848154"/>
            <a:ext cx="638264" cy="20957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374" y="2505206"/>
            <a:ext cx="390580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6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624283" y="726501"/>
            <a:ext cx="1023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Respuesta No 3. ¿Como califica la respuesta brindada a su solicitud?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244369"/>
              </p:ext>
            </p:extLst>
          </p:nvPr>
        </p:nvGraphicFramePr>
        <p:xfrm>
          <a:off x="1089480" y="1997415"/>
          <a:ext cx="4135663" cy="1716405"/>
        </p:xfrm>
        <a:graphic>
          <a:graphicData uri="http://schemas.openxmlformats.org/drawingml/2006/table">
            <a:tbl>
              <a:tblPr/>
              <a:tblGrid>
                <a:gridCol w="252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RESPUESTA PAGINA WEB - ADENUNCIAR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DE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18008"/>
              </p:ext>
            </p:extLst>
          </p:nvPr>
        </p:nvGraphicFramePr>
        <p:xfrm>
          <a:off x="7170057" y="1989795"/>
          <a:ext cx="4038600" cy="1724025"/>
        </p:xfrm>
        <a:graphic>
          <a:graphicData uri="http://schemas.openxmlformats.org/drawingml/2006/table">
            <a:tbl>
              <a:tblPr/>
              <a:tblGrid>
                <a:gridCol w="214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RESPUESTA CENTRO DE CONTACTO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DE USUARIOS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Parcialmente de 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Totalmente en Desacuerdo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Desacuerdo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sabe/no responde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954558"/>
              </p:ext>
            </p:extLst>
          </p:nvPr>
        </p:nvGraphicFramePr>
        <p:xfrm>
          <a:off x="6430995" y="3457272"/>
          <a:ext cx="5467351" cy="290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4021638"/>
              </p:ext>
            </p:extLst>
          </p:nvPr>
        </p:nvGraphicFramePr>
        <p:xfrm>
          <a:off x="714476" y="3713820"/>
          <a:ext cx="4912847" cy="282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1" y="2848154"/>
            <a:ext cx="638264" cy="209579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351" y="2505206"/>
            <a:ext cx="390580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2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26B1EE2-21FA-4B76-9D7D-0B2E1CD7A21A}"/>
              </a:ext>
            </a:extLst>
          </p:cNvPr>
          <p:cNvSpPr/>
          <p:nvPr/>
        </p:nvSpPr>
        <p:spPr>
          <a:xfrm>
            <a:off x="830833" y="3605185"/>
            <a:ext cx="11087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CENTRO DE CONTACTO – ENCUESTA TELEFONICA</a:t>
            </a:r>
          </a:p>
        </p:txBody>
      </p:sp>
    </p:spTree>
    <p:extLst>
      <p:ext uri="{BB962C8B-B14F-4D97-AF65-F5344CB8AC3E}">
        <p14:creationId xmlns:p14="http://schemas.microsoft.com/office/powerpoint/2010/main" val="221547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8409EBE-753F-464F-86C9-FF0CEBB15DFB}"/>
              </a:ext>
            </a:extLst>
          </p:cNvPr>
          <p:cNvSpPr txBox="1"/>
          <p:nvPr/>
        </p:nvSpPr>
        <p:spPr>
          <a:xfrm>
            <a:off x="693018" y="3622394"/>
            <a:ext cx="1174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ALCANCE ENCUESTA DE SATISFACCIÓN</a:t>
            </a:r>
          </a:p>
        </p:txBody>
      </p:sp>
    </p:spTree>
    <p:extLst>
      <p:ext uri="{BB962C8B-B14F-4D97-AF65-F5344CB8AC3E}">
        <p14:creationId xmlns:p14="http://schemas.microsoft.com/office/powerpoint/2010/main" val="2560010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660723-EE7E-C34C-9C45-2EB9DD0DD567}"/>
              </a:ext>
            </a:extLst>
          </p:cNvPr>
          <p:cNvSpPr txBox="1"/>
          <p:nvPr/>
        </p:nvSpPr>
        <p:spPr>
          <a:xfrm>
            <a:off x="1607418" y="885059"/>
            <a:ext cx="621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FICHA TÉCNICA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AE5DAE72-0CEA-4BE1-BCE6-C35B8E5C4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512944"/>
              </p:ext>
            </p:extLst>
          </p:nvPr>
        </p:nvGraphicFramePr>
        <p:xfrm>
          <a:off x="3091542" y="2061029"/>
          <a:ext cx="8418287" cy="351245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77782">
                  <a:extLst>
                    <a:ext uri="{9D8B030D-6E8A-4147-A177-3AD203B41FA5}">
                      <a16:colId xmlns:a16="http://schemas.microsoft.com/office/drawing/2014/main" val="3171859743"/>
                    </a:ext>
                  </a:extLst>
                </a:gridCol>
                <a:gridCol w="5440505">
                  <a:extLst>
                    <a:ext uri="{9D8B030D-6E8A-4147-A177-3AD203B41FA5}">
                      <a16:colId xmlns:a16="http://schemas.microsoft.com/office/drawing/2014/main" val="3782384896"/>
                    </a:ext>
                  </a:extLst>
                </a:gridCol>
              </a:tblGrid>
              <a:tr h="8357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Universo de estudio</a:t>
                      </a:r>
                      <a:endParaRPr lang="es-CO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Usuarios que hicieron uso del canal telefónico dispuesto en el Centro de Contacto de la Fiscalía General de la Nación.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259934"/>
                  </a:ext>
                </a:extLst>
              </a:tr>
              <a:tr h="6842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Unidades de Selección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215"/>
                        </a:spcAft>
                      </a:pPr>
                      <a:r>
                        <a:rPr lang="es-CO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Usuarios que respondieron de manera voluntaria las tres (3) preguntas, una vez se comunicaron con el Centro de Contacto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062589"/>
                  </a:ext>
                </a:extLst>
              </a:tr>
              <a:tr h="4725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Población Objeto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231.459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7579493"/>
                  </a:ext>
                </a:extLst>
              </a:tr>
              <a:tr h="4725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Tamaño de la muestra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89.116</a:t>
                      </a:r>
                      <a:r>
                        <a:rPr lang="es-CO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 usuarios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717737"/>
                  </a:ext>
                </a:extLst>
              </a:tr>
              <a:tr h="4725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Fecha de aplicación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Agosto de 2020 a mayo de 2021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8723790"/>
                  </a:ext>
                </a:extLst>
              </a:tr>
              <a:tr h="5746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Método de aplicación de la encuesta</a:t>
                      </a:r>
                      <a:endParaRPr lang="es-CO" sz="1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Telefónico, Aleatorio y voluntario </a:t>
                      </a:r>
                      <a:endParaRPr lang="es-CO" sz="160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478337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58" y="2199929"/>
            <a:ext cx="143268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2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2" y="588051"/>
            <a:ext cx="10019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ENCUESTA DE SATISFACCIÓN LÍNEA 122</a:t>
            </a:r>
          </a:p>
          <a:p>
            <a:r>
              <a:rPr lang="es-CO" sz="2400" b="1" dirty="0">
                <a:latin typeface="Century Gothic" panose="020B0502020202020204" pitchFamily="34" charset="0"/>
              </a:rPr>
              <a:t>Pregunta No 1. ¿Indique su Grado de satisfacción general con el servicio recibido?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656909"/>
              </p:ext>
            </p:extLst>
          </p:nvPr>
        </p:nvGraphicFramePr>
        <p:xfrm>
          <a:off x="4817660" y="1819580"/>
          <a:ext cx="6728346" cy="3653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384" y="1788380"/>
            <a:ext cx="1286054" cy="17052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0F173F-EEC0-4BFA-A91A-5346E2AF3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69" y="3467342"/>
            <a:ext cx="3548908" cy="1918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7847461" y="4660289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76%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737546" y="4065689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649284" y="3508172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649283" y="2875943"/>
            <a:ext cx="887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</a:rPr>
              <a:t>2%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801684" y="2257361"/>
            <a:ext cx="88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85285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2" y="817413"/>
            <a:ext cx="989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2. ¿ El agente resolvió su inquietud en esta llamada? 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872" y="3766014"/>
            <a:ext cx="2093367" cy="2427725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503026"/>
              </p:ext>
            </p:extLst>
          </p:nvPr>
        </p:nvGraphicFramePr>
        <p:xfrm>
          <a:off x="725713" y="1553029"/>
          <a:ext cx="6303371" cy="423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293257" y="4020457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78%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877398" y="4795210"/>
            <a:ext cx="65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</a:rPr>
              <a:t>78%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568312" y="5010653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bg1"/>
                </a:solidFill>
              </a:rPr>
              <a:t>0,05%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266D30-E86E-4EA7-86CE-1D055810D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148" y="1737206"/>
            <a:ext cx="3382717" cy="13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4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2" y="694583"/>
            <a:ext cx="1027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3. ¿ Se encuentra satisfecho con el tiempo de respuesta para atender esta llamada?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438" y="4024140"/>
            <a:ext cx="1657581" cy="2467319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514935"/>
              </p:ext>
            </p:extLst>
          </p:nvPr>
        </p:nvGraphicFramePr>
        <p:xfrm>
          <a:off x="5592195" y="1525579"/>
          <a:ext cx="5540262" cy="4613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1"/>
          <p:cNvSpPr txBox="1"/>
          <p:nvPr/>
        </p:nvSpPr>
        <p:spPr>
          <a:xfrm>
            <a:off x="7061201" y="3787396"/>
            <a:ext cx="624114" cy="5322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/>
              <a:t>20%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7685315" y="5013436"/>
            <a:ext cx="624114" cy="5322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solidFill>
                  <a:schemeClr val="bg1"/>
                </a:solidFill>
              </a:rPr>
              <a:t>65%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1BF6A-51DD-4A01-BF93-D8AE852C0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79" y="2370592"/>
            <a:ext cx="4100302" cy="16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2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192" y="931890"/>
            <a:ext cx="1552792" cy="20576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2" y="331726"/>
            <a:ext cx="951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CHAT</a:t>
            </a:r>
          </a:p>
          <a:p>
            <a:r>
              <a:rPr lang="es-CO" sz="2400" b="1" dirty="0">
                <a:latin typeface="Century Gothic" panose="020B0502020202020204" pitchFamily="34" charset="0"/>
              </a:rPr>
              <a:t>Pregunta No 1. ¿ Indique su Grado de satisfacción general con el servicio recibido? 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B56BF7-9E0E-4785-A34B-CCAC3FC02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086" y="3030348"/>
            <a:ext cx="4104861" cy="1888430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843274"/>
              </p:ext>
            </p:extLst>
          </p:nvPr>
        </p:nvGraphicFramePr>
        <p:xfrm>
          <a:off x="362857" y="2057399"/>
          <a:ext cx="6516914" cy="3588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29229" y="4180114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41%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97894" y="4549446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13%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366559" y="4881710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9%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456240" y="4897115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5%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466269" y="4727071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4153300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1" y="694583"/>
            <a:ext cx="9605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Pregunta No 1. ¿Se siente cómodo al utilizar esta herramienta para presentar las denuncias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063995"/>
              </p:ext>
            </p:extLst>
          </p:nvPr>
        </p:nvGraphicFramePr>
        <p:xfrm>
          <a:off x="841147" y="2002971"/>
          <a:ext cx="6198282" cy="4238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99" y="3433634"/>
            <a:ext cx="2228949" cy="29970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87788E-1C0F-4DCB-AE78-32BA182B7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429" y="2122772"/>
            <a:ext cx="4460217" cy="15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24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26B1EE2-21FA-4B76-9D7D-0B2E1CD7A21A}"/>
              </a:ext>
            </a:extLst>
          </p:cNvPr>
          <p:cNvSpPr/>
          <p:nvPr/>
        </p:nvSpPr>
        <p:spPr>
          <a:xfrm>
            <a:off x="613119" y="3721299"/>
            <a:ext cx="11087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PROGRAMA PROTECCIÓN Y ASISTENCIA</a:t>
            </a:r>
          </a:p>
        </p:txBody>
      </p:sp>
    </p:spTree>
    <p:extLst>
      <p:ext uri="{BB962C8B-B14F-4D97-AF65-F5344CB8AC3E}">
        <p14:creationId xmlns:p14="http://schemas.microsoft.com/office/powerpoint/2010/main" val="55371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660723-EE7E-C34C-9C45-2EB9DD0DD567}"/>
              </a:ext>
            </a:extLst>
          </p:cNvPr>
          <p:cNvSpPr txBox="1"/>
          <p:nvPr/>
        </p:nvSpPr>
        <p:spPr>
          <a:xfrm>
            <a:off x="1607418" y="885059"/>
            <a:ext cx="621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FICHA TÉCNICA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0EE524D-D156-4EC2-9A5E-0034D8FD6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723238"/>
              </p:ext>
            </p:extLst>
          </p:nvPr>
        </p:nvGraphicFramePr>
        <p:xfrm>
          <a:off x="2743199" y="1545567"/>
          <a:ext cx="8868229" cy="4041928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136941">
                  <a:extLst>
                    <a:ext uri="{9D8B030D-6E8A-4147-A177-3AD203B41FA5}">
                      <a16:colId xmlns:a16="http://schemas.microsoft.com/office/drawing/2014/main" val="3171859743"/>
                    </a:ext>
                  </a:extLst>
                </a:gridCol>
                <a:gridCol w="5731288">
                  <a:extLst>
                    <a:ext uri="{9D8B030D-6E8A-4147-A177-3AD203B41FA5}">
                      <a16:colId xmlns:a16="http://schemas.microsoft.com/office/drawing/2014/main" val="3782384896"/>
                    </a:ext>
                  </a:extLst>
                </a:gridCol>
              </a:tblGrid>
              <a:tr h="881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Universo de estudio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Beneficiarios del Programa de Protección y Asistencia de la Fiscalía General de la Nación. 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259934"/>
                  </a:ext>
                </a:extLst>
              </a:tr>
              <a:tr h="5788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Unidades de Selección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215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Testigos protegidos en cuanto al cumplimiento de los servicios prestados por el Programa de Protección y Asistencia.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062589"/>
                  </a:ext>
                </a:extLst>
              </a:tr>
              <a:tr h="6937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Estratos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Estratificado por las siete (7)  regionales con afijación proporcional al tamaño de los estratos 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931137"/>
                  </a:ext>
                </a:extLst>
              </a:tr>
              <a:tr h="3997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Población Objeto</a:t>
                      </a: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Casos protegidos por el Programa de Protección y Asistencia 468 casos.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9184740"/>
                  </a:ext>
                </a:extLst>
              </a:tr>
              <a:tr h="3997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Tamaño de la muestra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Casos seleccionados 149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717737"/>
                  </a:ext>
                </a:extLst>
              </a:tr>
              <a:tr h="4861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Método de recolección de la muestra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La selección dentro de cada estrato fue aleatoria usando el módulo de "Encuestas complejas del </a:t>
                      </a:r>
                      <a:r>
                        <a:rPr lang="es-CO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SPSS</a:t>
                      </a: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"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1599122"/>
                  </a:ext>
                </a:extLst>
              </a:tr>
              <a:tr h="3997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Fecha de aplicación</a:t>
                      </a:r>
                      <a:endParaRPr lang="es-CO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6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Febrero y Marzo de 2021.</a:t>
                      </a:r>
                      <a:endParaRPr lang="es-CO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8723790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82" y="2293257"/>
            <a:ext cx="1433027" cy="16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5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624283" y="726501"/>
            <a:ext cx="1023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Foco temático No 1. Trato recibido por parte de los servidores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63604"/>
              </p:ext>
            </p:extLst>
          </p:nvPr>
        </p:nvGraphicFramePr>
        <p:xfrm>
          <a:off x="4261756" y="4539338"/>
          <a:ext cx="4423229" cy="154660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6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2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CALIFICACIÓN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SEGUNDO SEMESTRE  2020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PRIMER SEMESTRE  2021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90,48%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88,89%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5,71%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6,32%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1,59%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3,49%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0,63%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1,09%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0,95%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0,22%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sabe / No Responde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0,63%</a:t>
                      </a:r>
                      <a:endParaRPr lang="es-CO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  <a:endParaRPr lang="es-CO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8B22496-883C-40E0-ABA2-79FA90748B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958278"/>
              </p:ext>
            </p:extLst>
          </p:nvPr>
        </p:nvGraphicFramePr>
        <p:xfrm>
          <a:off x="693052" y="1588134"/>
          <a:ext cx="5308603" cy="277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8B22496-883C-40E0-ABA2-79FA90748B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511537"/>
              </p:ext>
            </p:extLst>
          </p:nvPr>
        </p:nvGraphicFramePr>
        <p:xfrm>
          <a:off x="6473371" y="1588134"/>
          <a:ext cx="5384799" cy="277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7"/>
          <p:cNvSpPr/>
          <p:nvPr/>
        </p:nvSpPr>
        <p:spPr>
          <a:xfrm>
            <a:off x="0" y="6273833"/>
            <a:ext cx="1002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Disminución de la percepción del trato que reciben los beneficiarios de la protección por parte de los servidores de Programa, ya que las calificaciones “4” y “5” bajaron en 0,98% en el primer semestre de 2021 (del 96,19% al 95,21% en el índice de satisfacción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58010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624283" y="436215"/>
            <a:ext cx="1023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Foco temático No 1. Trato recibido por parte de los Agentes a Cargo, Psicólogos y Grupos de Desplazamientos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14361" y="3741112"/>
            <a:ext cx="1100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Según el rol se evidencia que, si bien no es baja, el trato de los psicólogos es el aspecto que tiene la menor calificación (91,50% en la suma de las calificaciones “4” y “5”).</a:t>
            </a:r>
            <a:endParaRPr lang="es-CO" sz="1200" b="1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F38874E-BBA2-489F-8DFF-9E31F94D06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867975"/>
              </p:ext>
            </p:extLst>
          </p:nvPr>
        </p:nvGraphicFramePr>
        <p:xfrm>
          <a:off x="614361" y="1626475"/>
          <a:ext cx="3928609" cy="208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06BCE89-A09B-4ADA-9D04-43D6CC19C8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775300"/>
              </p:ext>
            </p:extLst>
          </p:nvPr>
        </p:nvGraphicFramePr>
        <p:xfrm>
          <a:off x="4789713" y="1626475"/>
          <a:ext cx="3381829" cy="208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C6CE061-5121-458B-911B-E7D22A53F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08721"/>
              </p:ext>
            </p:extLst>
          </p:nvPr>
        </p:nvGraphicFramePr>
        <p:xfrm>
          <a:off x="8435181" y="1626475"/>
          <a:ext cx="3188380" cy="208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67520C9-6882-41BB-B8F1-847E059E8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062539"/>
              </p:ext>
            </p:extLst>
          </p:nvPr>
        </p:nvGraphicFramePr>
        <p:xfrm>
          <a:off x="1030515" y="4261736"/>
          <a:ext cx="5287370" cy="232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Flecha derecha 1"/>
          <p:cNvSpPr/>
          <p:nvPr/>
        </p:nvSpPr>
        <p:spPr>
          <a:xfrm>
            <a:off x="6443683" y="5004695"/>
            <a:ext cx="595086" cy="8418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7038769" y="4249954"/>
            <a:ext cx="373255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1200" b="1" dirty="0"/>
              <a:t>En el Trato recibido por parte de los servidores" Comparativo frente al periodo anterior, </a:t>
            </a:r>
            <a:r>
              <a:rPr lang="es-CO" sz="1200" b="1" dirty="0"/>
              <a:t>evaluados se observa que bajan los niveles de satisfacción de los usuarios en el Trato de los Psicólogos (en un 3,73%) y en el Trato ofrecido por los Agentes a Cargo (en 0,90%), mientras que el Trato que brindan los Grupos de Desplazamiento, se mantiene en el orden del 96,09% de satisfacción</a:t>
            </a:r>
          </a:p>
        </p:txBody>
      </p:sp>
    </p:spTree>
    <p:extLst>
      <p:ext uri="{BB962C8B-B14F-4D97-AF65-F5344CB8AC3E}">
        <p14:creationId xmlns:p14="http://schemas.microsoft.com/office/powerpoint/2010/main" val="305869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7660723-EE7E-C34C-9C45-2EB9DD0DD567}"/>
              </a:ext>
            </a:extLst>
          </p:cNvPr>
          <p:cNvSpPr txBox="1"/>
          <p:nvPr/>
        </p:nvSpPr>
        <p:spPr>
          <a:xfrm>
            <a:off x="1568546" y="256091"/>
            <a:ext cx="621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ENCUESTA DE SATISFACCIÓN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04CD7E08-ABBF-457E-AC69-4C703056E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5095" y="1365933"/>
            <a:ext cx="2531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CO" sz="1800" b="1" dirty="0">
                <a:solidFill>
                  <a:srgbClr val="494949"/>
                </a:solidFill>
                <a:latin typeface="Century Gothic" panose="020B0502020202020204" pitchFamily="34" charset="0"/>
                <a:ea typeface="Roboto" charset="0"/>
                <a:cs typeface="Lato Light"/>
              </a:rPr>
              <a:t>SERVICIOS PRESENCIALES</a:t>
            </a: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E4B318CA-3426-4D60-BD0F-7697F881E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574" y="1365933"/>
            <a:ext cx="237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CO" sz="1800" b="1" dirty="0">
                <a:solidFill>
                  <a:srgbClr val="494949"/>
                </a:solidFill>
                <a:latin typeface="Century Gothic" panose="020B0502020202020204" pitchFamily="34" charset="0"/>
                <a:ea typeface="Roboto" charset="0"/>
                <a:cs typeface="Lato Light"/>
              </a:rPr>
              <a:t>CENTRO DE CONTACTO</a:t>
            </a:r>
          </a:p>
        </p:txBody>
      </p:sp>
      <p:sp>
        <p:nvSpPr>
          <p:cNvPr id="10" name="Rectangle 32">
            <a:extLst>
              <a:ext uri="{FF2B5EF4-FFF2-40B4-BE49-F238E27FC236}">
                <a16:creationId xmlns:a16="http://schemas.microsoft.com/office/drawing/2014/main" id="{A3DB8AC9-8994-4A31-B550-B1C711FF4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2552" y="1365933"/>
            <a:ext cx="30431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CO" sz="1800" b="1" dirty="0">
                <a:solidFill>
                  <a:srgbClr val="494949"/>
                </a:solidFill>
                <a:latin typeface="Century Gothic" panose="020B0502020202020204" pitchFamily="34" charset="0"/>
                <a:ea typeface="Roboto" charset="0"/>
                <a:cs typeface="Lato Light"/>
              </a:rPr>
              <a:t>PROGRAMA DE  PROTECCIÓN Y ASISTENCIA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4FD6499-5BE7-48A8-971B-97E61C95D9F7}"/>
              </a:ext>
            </a:extLst>
          </p:cNvPr>
          <p:cNvSpPr txBox="1">
            <a:spLocks/>
          </p:cNvSpPr>
          <p:nvPr/>
        </p:nvSpPr>
        <p:spPr>
          <a:xfrm>
            <a:off x="1203268" y="2923164"/>
            <a:ext cx="2972497" cy="2685870"/>
          </a:xfrm>
          <a:prstGeom prst="rect">
            <a:avLst/>
          </a:prstGeom>
        </p:spPr>
        <p:txBody>
          <a:bodyPr wrap="square" lIns="108717" tIns="54359" rIns="108717" bIns="54359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Usuarios atención presencial FGN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 </a:t>
            </a:r>
          </a:p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Se aplicó a los usuarios que hicieron uso de los servicios de la FGN  de manera presencial durante le período comprendido entre </a:t>
            </a:r>
            <a:r>
              <a:rPr lang="es-CO" sz="1200" b="1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el 01 de enero y 31 de diciembre de 2020</a:t>
            </a:r>
            <a:r>
              <a:rPr lang="es-CO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, los cuales fueron seleccionados aleatoriamente mediante muestreo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, población objeto en total </a:t>
            </a:r>
            <a:r>
              <a:rPr lang="es-CO" sz="1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2622</a:t>
            </a:r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.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Roboto Light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0223D9-AE73-4FA1-8D82-6866A3898BE7}"/>
              </a:ext>
            </a:extLst>
          </p:cNvPr>
          <p:cNvSpPr txBox="1">
            <a:spLocks/>
          </p:cNvSpPr>
          <p:nvPr/>
        </p:nvSpPr>
        <p:spPr>
          <a:xfrm>
            <a:off x="4473911" y="3231846"/>
            <a:ext cx="3196497" cy="2649514"/>
          </a:xfrm>
          <a:prstGeom prst="rect">
            <a:avLst/>
          </a:prstGeom>
        </p:spPr>
        <p:txBody>
          <a:bodyPr wrap="square" lIns="108717" tIns="54359" rIns="108717" bIns="54359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 Usuarios Centro de Contacto </a:t>
            </a:r>
          </a:p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Se aplicó a usuarios que hicieron uso del canal telefónico durante 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el periodo 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de agosto de 2020 a diciembre de 2020</a:t>
            </a:r>
            <a:r>
              <a:rPr lang="es-CO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,  quienes resolvieron de manera voluntaria las tres (3) preguntas una vez finalizada la atención en la línea y las dos preguntas del chat,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 para un total de 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89.116</a:t>
            </a:r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 encuestas aplicadas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B1160A-9B23-462B-BED8-4B3634DBAF9E}"/>
              </a:ext>
            </a:extLst>
          </p:cNvPr>
          <p:cNvSpPr txBox="1">
            <a:spLocks/>
          </p:cNvSpPr>
          <p:nvPr/>
        </p:nvSpPr>
        <p:spPr>
          <a:xfrm>
            <a:off x="8082552" y="3628485"/>
            <a:ext cx="3245351" cy="1275227"/>
          </a:xfrm>
          <a:prstGeom prst="rect">
            <a:avLst/>
          </a:prstGeom>
        </p:spPr>
        <p:txBody>
          <a:bodyPr wrap="square" lIns="108717" tIns="54359" rIns="108717" bIns="54359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Usuarios del Subproceso  de Protección y Asistencia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Roboto Light" panose="02000000000000000000" pitchFamily="2" charset="0"/>
              <a:cs typeface="Lato Light" panose="020F0502020204030203" pitchFamily="34" charset="0"/>
            </a:endParaRPr>
          </a:p>
          <a:p>
            <a:pPr defTabSz="543818" fontAlgn="auto">
              <a:lnSpc>
                <a:spcPts val="2150"/>
              </a:lnSpc>
              <a:spcAft>
                <a:spcPts val="0"/>
              </a:spcAft>
              <a:defRPr/>
            </a:pPr>
            <a:r>
              <a:rPr lang="es-CO" sz="1200" dirty="0">
                <a:solidFill>
                  <a:schemeClr val="tx1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Se aplicó a los beneficiarios del Programa de Protección de la FGN.</a:t>
            </a:r>
            <a:endParaRPr lang="en-US" sz="1200" dirty="0">
              <a:solidFill>
                <a:srgbClr val="FF0000"/>
              </a:solidFill>
              <a:latin typeface="Century Gothic" panose="020B0502020202020204" pitchFamily="34" charset="0"/>
              <a:ea typeface="Roboto Light" panose="02000000000000000000" pitchFamily="2" charset="0"/>
              <a:cs typeface="Lato Light" panose="020F0502020204030203" pitchFamily="34" charset="0"/>
            </a:endParaRPr>
          </a:p>
        </p:txBody>
      </p: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F6E56422-DF28-4231-B403-0263355BD324}"/>
              </a:ext>
            </a:extLst>
          </p:cNvPr>
          <p:cNvCxnSpPr>
            <a:cxnSpLocks/>
          </p:cNvCxnSpPr>
          <p:nvPr/>
        </p:nvCxnSpPr>
        <p:spPr bwMode="auto">
          <a:xfrm>
            <a:off x="4221756" y="1254481"/>
            <a:ext cx="0" cy="4354553"/>
          </a:xfrm>
          <a:prstGeom prst="line">
            <a:avLst/>
          </a:prstGeom>
          <a:noFill/>
          <a:ln w="12700" algn="ctr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43">
            <a:extLst>
              <a:ext uri="{FF2B5EF4-FFF2-40B4-BE49-F238E27FC236}">
                <a16:creationId xmlns:a16="http://schemas.microsoft.com/office/drawing/2014/main" id="{9D215C0B-28C4-4720-A517-D0D600733565}"/>
              </a:ext>
            </a:extLst>
          </p:cNvPr>
          <p:cNvCxnSpPr>
            <a:cxnSpLocks/>
          </p:cNvCxnSpPr>
          <p:nvPr/>
        </p:nvCxnSpPr>
        <p:spPr bwMode="auto">
          <a:xfrm>
            <a:off x="7830397" y="1199287"/>
            <a:ext cx="0" cy="4378244"/>
          </a:xfrm>
          <a:prstGeom prst="line">
            <a:avLst/>
          </a:prstGeom>
          <a:noFill/>
          <a:ln w="12700" algn="ctr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00" y="2075863"/>
            <a:ext cx="2219635" cy="9621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649" y="1986108"/>
            <a:ext cx="1117639" cy="13113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2200" y="2323378"/>
            <a:ext cx="1286054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6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435597" y="957333"/>
            <a:ext cx="1023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Foco temático No 2. Calidad del servicio prestado por el Programa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85143" y="6034137"/>
            <a:ext cx="10029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percepción de la calidad del servicio disminuyó en el 3,39%% en el último período objeto de evaluación</a:t>
            </a:r>
            <a:endParaRPr lang="es-CO" sz="1200" dirty="0">
              <a:solidFill>
                <a:prstClr val="black"/>
              </a:solidFill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C2C74E1-C275-45FC-B7D7-8214A0D64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210916"/>
              </p:ext>
            </p:extLst>
          </p:nvPr>
        </p:nvGraphicFramePr>
        <p:xfrm>
          <a:off x="1435598" y="1682840"/>
          <a:ext cx="4471716" cy="2206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C2C74E1-C275-45FC-B7D7-8214A0D64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440521"/>
              </p:ext>
            </p:extLst>
          </p:nvPr>
        </p:nvGraphicFramePr>
        <p:xfrm>
          <a:off x="6276767" y="1682840"/>
          <a:ext cx="4768603" cy="2206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661059"/>
              </p:ext>
            </p:extLst>
          </p:nvPr>
        </p:nvGraphicFramePr>
        <p:xfrm>
          <a:off x="4077853" y="4152985"/>
          <a:ext cx="4397829" cy="172707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12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CALIFICACIÓN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SEGUNDO SEMESTRE  2020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PRIMER SEMESTRE  2021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72,70%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73,64%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15,87%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11,65%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6,67%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6,75%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1,27% 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3,70% 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2,54%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1,74%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sabe / No Responde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0,95%</a:t>
                      </a:r>
                      <a:endParaRPr lang="es-CO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2,61%</a:t>
                      </a:r>
                      <a:endParaRPr lang="es-C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654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537197" y="541834"/>
            <a:ext cx="1042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Foco temático No 3. Calidad en seguridad, asistencia psicológica y atención de </a:t>
            </a:r>
            <a:r>
              <a:rPr lang="es-CO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PQRS</a:t>
            </a:r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33828" y="3788052"/>
            <a:ext cx="11698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Los resultados de las preguntas específicas del foco de “Calidad en el servicio prestado por el Programa”, muestran que la calidad en el tiempo de respuesta de las </a:t>
            </a:r>
            <a:r>
              <a:rPr lang="es-CO" sz="12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PQRS</a:t>
            </a:r>
            <a:r>
              <a:rPr lang="es-CO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(F24) es la que tiene la calificación más baja, ya que un 20,9% de los beneficiarios de protección encuestados marcaron sus respuestas en el rango de “1” a “3”</a:t>
            </a:r>
            <a:endParaRPr lang="es-CO" sz="1200" dirty="0">
              <a:solidFill>
                <a:prstClr val="black"/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B90A32C-73CB-4141-9298-939D222856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926850"/>
              </p:ext>
            </p:extLst>
          </p:nvPr>
        </p:nvGraphicFramePr>
        <p:xfrm>
          <a:off x="348344" y="1630942"/>
          <a:ext cx="3976913" cy="208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8FD2731-CB60-4ED9-8A76-BE4775578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968779"/>
              </p:ext>
            </p:extLst>
          </p:nvPr>
        </p:nvGraphicFramePr>
        <p:xfrm>
          <a:off x="4542972" y="1630942"/>
          <a:ext cx="3570514" cy="208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8F38F27-4C4C-4CFE-AA08-F3189D83F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814096"/>
              </p:ext>
            </p:extLst>
          </p:nvPr>
        </p:nvGraphicFramePr>
        <p:xfrm>
          <a:off x="8505371" y="1591881"/>
          <a:ext cx="3338286" cy="208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772F9DD-0369-4A01-B8AC-257CF41EC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696117"/>
              </p:ext>
            </p:extLst>
          </p:nvPr>
        </p:nvGraphicFramePr>
        <p:xfrm>
          <a:off x="703943" y="4317222"/>
          <a:ext cx="4572000" cy="231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ángulo 2"/>
          <p:cNvSpPr/>
          <p:nvPr/>
        </p:nvSpPr>
        <p:spPr>
          <a:xfrm>
            <a:off x="6661399" y="4420578"/>
            <a:ext cx="44486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Respecto de la calidad del servicio prestado por el Programa", II 2020 – I 2021, se tiene que: </a:t>
            </a:r>
            <a:r>
              <a:rPr lang="es-CO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i) sube la percepción de la calidad de la seguridad (las calificaciones “4” y “5” suben el 0,49% -del 94,29% al 94,77%-); ii) disminuye la percepción sobre la calidad de las asistencias psicológicas (las calificaciones “4” y “5” bajan el 4,74% - del 94,24% al 89,54%-); y, iii) baja también la percepción en la atención de </a:t>
            </a:r>
            <a:r>
              <a:rPr lang="es-CO" sz="12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PQRS</a:t>
            </a:r>
            <a:r>
              <a:rPr lang="es-CO" sz="12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(las calificaciones “4” y “5” disminuyen el 5,9% - del 77,14% al 71,24%-), </a:t>
            </a:r>
          </a:p>
        </p:txBody>
      </p:sp>
      <p:sp>
        <p:nvSpPr>
          <p:cNvPr id="14" name="Flecha derecha 13"/>
          <p:cNvSpPr/>
          <p:nvPr/>
        </p:nvSpPr>
        <p:spPr>
          <a:xfrm>
            <a:off x="5885542" y="4784493"/>
            <a:ext cx="595086" cy="8418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3623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537197" y="667047"/>
            <a:ext cx="10233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Foco temático No 3. Estado de la vivienda de protección donde fue ubicado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45143" y="5912359"/>
            <a:ext cx="10029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Como resultado de la encuesta se observa que el 9,97% de los encuestados tiene una percepción del estado de la vivienda en calificación “1”, “2” y “3” y el 89,41% lo califica entre “4” y “5”.</a:t>
            </a:r>
            <a:endParaRPr lang="es-CO" sz="1200" b="1" dirty="0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4D4EB79-67BD-46A8-A9A3-CA5447981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72035"/>
              </p:ext>
            </p:extLst>
          </p:nvPr>
        </p:nvGraphicFramePr>
        <p:xfrm>
          <a:off x="1422403" y="1573665"/>
          <a:ext cx="4513940" cy="230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4D4EB79-67BD-46A8-A9A3-CA5447981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375081"/>
              </p:ext>
            </p:extLst>
          </p:nvPr>
        </p:nvGraphicFramePr>
        <p:xfrm>
          <a:off x="6531430" y="1498043"/>
          <a:ext cx="4630056" cy="237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824162"/>
              </p:ext>
            </p:extLst>
          </p:nvPr>
        </p:nvGraphicFramePr>
        <p:xfrm>
          <a:off x="4020457" y="4001294"/>
          <a:ext cx="5355771" cy="159626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50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CALIFICACIÓN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SEGUNDO SEMESTRE  2020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PRIMER SEMESTRE  2021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74,78%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74,14%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13.72%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15.26%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6,19%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6,23% 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3,98%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2,18%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1,33%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1,56%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sabe / No Responde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0,00%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0,62%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365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566226" y="478361"/>
            <a:ext cx="1052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Foco temático No 3.- Estado elementos de dotación, vivienda digna y adecuada, y apta para personas en situación de discapacidad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2856" y="3658570"/>
            <a:ext cx="10029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Comparados los resultados con la anterior evaluación se encuentra el siguiente comportamiento</a:t>
            </a:r>
            <a:endParaRPr lang="es-CO" sz="1200" b="1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205F224-E211-4342-97DC-4F461F071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935658"/>
              </p:ext>
            </p:extLst>
          </p:nvPr>
        </p:nvGraphicFramePr>
        <p:xfrm>
          <a:off x="362856" y="1655080"/>
          <a:ext cx="3976915" cy="172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641B1BF-1E60-41E5-8DBA-7AA3087D92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232983"/>
              </p:ext>
            </p:extLst>
          </p:nvPr>
        </p:nvGraphicFramePr>
        <p:xfrm>
          <a:off x="4557486" y="1682745"/>
          <a:ext cx="3497943" cy="1800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15393F9-7E3B-4E9A-81AC-1FFA8D348A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47894"/>
              </p:ext>
            </p:extLst>
          </p:nvPr>
        </p:nvGraphicFramePr>
        <p:xfrm>
          <a:off x="8273143" y="1741939"/>
          <a:ext cx="3280228" cy="1741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941F919F-D3FD-4DCA-AC9F-0A46C3E91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0636083"/>
              </p:ext>
            </p:extLst>
          </p:nvPr>
        </p:nvGraphicFramePr>
        <p:xfrm>
          <a:off x="805540" y="4212312"/>
          <a:ext cx="5290460" cy="2319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ángulo 1"/>
          <p:cNvSpPr/>
          <p:nvPr/>
        </p:nvSpPr>
        <p:spPr>
          <a:xfrm>
            <a:off x="6923315" y="4027994"/>
            <a:ext cx="478971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/>
              <a:t>Se</a:t>
            </a:r>
            <a:r>
              <a:rPr lang="es-CO" dirty="0"/>
              <a:t> </a:t>
            </a:r>
            <a:r>
              <a:rPr lang="es-CO" sz="1200" b="1" dirty="0"/>
              <a:t>concluye que los índices de satisfacción relacionados con el “Estado de la vivienda en términos de accesibilidad, seguridad y habitabilidad“ y el “Estado de los elementos de dotación” evidencian la necesidad de tomar acciones de mejora teniendo en cuenta que el 7,19% y el 13,16%, de los encuestados, respectivamente, calificaron estos temas con puntajes entre “1” y “3”, siendo estos los aspectos evaluados que arrojan los menores niveles de satisfacción -después de los tiempos de respuesta a las </a:t>
            </a:r>
            <a:r>
              <a:rPr lang="es-CO" sz="1200" b="1" dirty="0" err="1"/>
              <a:t>PQRS</a:t>
            </a:r>
            <a:r>
              <a:rPr lang="es-CO" sz="1200" b="1" dirty="0"/>
              <a:t> y la atención psicológica-, motivo por el cual se recomienda tomar acciones de manera prioritaria. </a:t>
            </a:r>
          </a:p>
        </p:txBody>
      </p:sp>
      <p:sp>
        <p:nvSpPr>
          <p:cNvPr id="14" name="Flecha derecha 13"/>
          <p:cNvSpPr/>
          <p:nvPr/>
        </p:nvSpPr>
        <p:spPr>
          <a:xfrm>
            <a:off x="6313714" y="4530410"/>
            <a:ext cx="595086" cy="84182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725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508827" y="717965"/>
            <a:ext cx="1052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Resultado Consolidado Encuesta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61259" y="5875914"/>
            <a:ext cx="976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/>
              <a:t>Los resultados consolidados del primer semestre de 2021 muestran una pequeña disminución en el nivel de satisfacción de los usuarios frente al periodo anterior: los puntajes de “4” y “5” bajaron el 1,36% (de 91,36% a 89,99%), mientras que los puntajes de “1”, “2” y “3” subieron el 0,82% (del 8,06% al 8,88%). 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F157DA78-0ABF-4391-841A-49DE15CC8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563424"/>
              </p:ext>
            </p:extLst>
          </p:nvPr>
        </p:nvGraphicFramePr>
        <p:xfrm>
          <a:off x="1508827" y="1453510"/>
          <a:ext cx="4717802" cy="2415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157DA78-0ABF-4391-841A-49DE15CC8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1056089"/>
              </p:ext>
            </p:extLst>
          </p:nvPr>
        </p:nvGraphicFramePr>
        <p:xfrm>
          <a:off x="6770914" y="1433169"/>
          <a:ext cx="4557484" cy="2299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090689"/>
              </p:ext>
            </p:extLst>
          </p:nvPr>
        </p:nvGraphicFramePr>
        <p:xfrm>
          <a:off x="3599544" y="3963030"/>
          <a:ext cx="5326742" cy="159626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14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9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CALIFICACIÓN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SEGUNDO SEMESTRE 2020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PRIMER SEMESTRE  2021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79,79%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79,42%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11,57%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10,57%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4,67%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5,41%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1,75%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2,34%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1,64%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1,13%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sabe / No Responde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0,00%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1,13%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996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4D518D-F2BF-40F8-B8D5-2E09549B9B41}"/>
              </a:ext>
            </a:extLst>
          </p:cNvPr>
          <p:cNvSpPr txBox="1"/>
          <p:nvPr/>
        </p:nvSpPr>
        <p:spPr>
          <a:xfrm>
            <a:off x="1508827" y="717965"/>
            <a:ext cx="1052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Resultados índices de satisfacción por focos temáticos y Regionales,  Primer semestre de 2021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6402" y="4774654"/>
            <a:ext cx="976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b="1" dirty="0"/>
              <a:t>De manera general frente al periodo anterior se presenta una disminución del orden del 1,36% en la satisfacción de los usuarios del Programa de Protección y Asistencia (91,36% en el segundo semestre de 2020 frente al 89,99% en el primer semestre de 2021.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652338"/>
              </p:ext>
            </p:extLst>
          </p:nvPr>
        </p:nvGraphicFramePr>
        <p:xfrm>
          <a:off x="261259" y="1824678"/>
          <a:ext cx="6487884" cy="2433672"/>
        </p:xfrm>
        <a:graphic>
          <a:graphicData uri="http://schemas.openxmlformats.org/drawingml/2006/table">
            <a:tbl>
              <a:tblPr firstRow="1" firstCol="1" bandRow="1"/>
              <a:tblGrid>
                <a:gridCol w="100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05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4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8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3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FOCOS TEMÁTICOS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BOGOTÁ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BARRANQUILLA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BUCARAMANGA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IBAGUÉ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MEDELLÍN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PEREIRA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CONSOLIDADO TOTAL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Trato agentes a cargo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94,44%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98,04%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Trato psicólogos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82,86%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95,65%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94,44%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91,67%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93,33%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91,50%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Trato grupo desplazamientos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94,29%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94,44%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94,74%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91,67%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96,08%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Calidad seguridad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94,29%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78,95%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95,65%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94,44%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94,77%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Calidad apoyo psicológico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85,71%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94,74%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91,30%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88,89%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84,21%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95,83%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86,67%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89,54%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Calidad tiempo respuestas de PQRS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71,43%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36,84%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73,91%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61,11%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83,33%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71,24%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elementos de dotación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91,43%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91,30%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77,78%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94,74%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83,33%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71,43%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86,84%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3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vivienda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88,57%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89,47%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86,96%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91,67%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86,67%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91,50%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apta discapacidad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100,00%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O" sz="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93,75%</a:t>
                      </a:r>
                      <a:endParaRPr lang="es-CO" sz="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88,77%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84,42%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91,94%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88,28%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94,12%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92,19%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89,92%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89,99%</a:t>
                      </a:r>
                      <a:endParaRPr lang="es-CO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817B6FB-0892-4FE8-8347-6C7E734B4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0031228"/>
              </p:ext>
            </p:extLst>
          </p:nvPr>
        </p:nvGraphicFramePr>
        <p:xfrm>
          <a:off x="6865258" y="1606165"/>
          <a:ext cx="5167744" cy="265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7431315" y="410455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Resultados Encuesta de Satisfacción de Usuarios,  II semestre 2020 vs. I semestre 2021</a:t>
            </a:r>
            <a:endParaRPr lang="es-CO" sz="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06402" y="5247678"/>
            <a:ext cx="963748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s-ES" sz="1200" b="1" dirty="0"/>
              <a:t>Por Regionales y el Nivel Central, se presentan los siguientes resultados, en su orden: Regional Ibagué (94,12%), Regional Medellín (92,19%), Regional Bucaramanga (91,94%), Regional Pereira (89,92%), Nivel Central (88,77%) Regional Cali (88,28%),  y Regional Barranquilla (84,42%) </a:t>
            </a:r>
            <a:endParaRPr lang="es-CO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406402" y="5905334"/>
            <a:ext cx="9535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Los aspectos puntuales evaluados que presentan los mayores índices de satisfacción son: i) Trato ofrecido por los Agentes a cargo (98,04%); ii) Trato ofrecido por los Grupos de Desplazamientos (96,08%); iii) Calidad en el servicio de seguridad y en la Asistencia psicológica (94,77%); y v) Estado de la vivienda en términos de accesibilidad (93,75%)</a:t>
            </a:r>
            <a:endParaRPr lang="es-CO" sz="1200" b="1" dirty="0"/>
          </a:p>
        </p:txBody>
      </p:sp>
    </p:spTree>
    <p:extLst>
      <p:ext uri="{BB962C8B-B14F-4D97-AF65-F5344CB8AC3E}">
        <p14:creationId xmlns:p14="http://schemas.microsoft.com/office/powerpoint/2010/main" val="2776389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452336B-9F37-C946-907D-8975DE6755CE}"/>
              </a:ext>
            </a:extLst>
          </p:cNvPr>
          <p:cNvSpPr txBox="1"/>
          <p:nvPr/>
        </p:nvSpPr>
        <p:spPr>
          <a:xfrm>
            <a:off x="9413508" y="5292290"/>
            <a:ext cx="227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Doctor: </a:t>
            </a:r>
          </a:p>
          <a:p>
            <a:r>
              <a:rPr lang="es-CO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Francisco Barbosa Delgado</a:t>
            </a:r>
          </a:p>
          <a:p>
            <a:r>
              <a:rPr lang="es-CO" sz="12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Fiscal General de la Nación </a:t>
            </a:r>
          </a:p>
        </p:txBody>
      </p:sp>
    </p:spTree>
    <p:extLst>
      <p:ext uri="{BB962C8B-B14F-4D97-AF65-F5344CB8AC3E}">
        <p14:creationId xmlns:p14="http://schemas.microsoft.com/office/powerpoint/2010/main" val="1698835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8409EBE-753F-464F-86C9-FF0CEBB15DFB}"/>
              </a:ext>
            </a:extLst>
          </p:cNvPr>
          <p:cNvSpPr txBox="1"/>
          <p:nvPr/>
        </p:nvSpPr>
        <p:spPr>
          <a:xfrm>
            <a:off x="735949" y="3128156"/>
            <a:ext cx="11747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PROCESOS MISIONALES SOBRE LOS QUE SE APLICÓ LA ENCUESTA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26B1EE2-21FA-4B76-9D7D-0B2E1CD7A21A}"/>
              </a:ext>
            </a:extLst>
          </p:cNvPr>
          <p:cNvSpPr/>
          <p:nvPr/>
        </p:nvSpPr>
        <p:spPr>
          <a:xfrm>
            <a:off x="735949" y="4710340"/>
            <a:ext cx="11087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Century Gothic" panose="020B0502020202020204" pitchFamily="34" charset="0"/>
              </a:rPr>
              <a:t>INVESTIGACIÓN Y JUDICIALIZACIÓN</a:t>
            </a:r>
          </a:p>
          <a:p>
            <a:r>
              <a:rPr lang="es-CO" b="1" dirty="0">
                <a:solidFill>
                  <a:schemeClr val="bg1"/>
                </a:solidFill>
                <a:latin typeface="Century Gothic" panose="020B0502020202020204" pitchFamily="34" charset="0"/>
              </a:rPr>
              <a:t>GESTIÓN DE DENUNICAS Y ANALISIS DE INFORMACIÓN</a:t>
            </a:r>
          </a:p>
          <a:p>
            <a:r>
              <a:rPr lang="es-CO" b="1" dirty="0">
                <a:solidFill>
                  <a:schemeClr val="bg1"/>
                </a:solidFill>
                <a:latin typeface="Century Gothic" panose="020B0502020202020204" pitchFamily="34" charset="0"/>
              </a:rPr>
              <a:t>JUSTICIA TRANSICIONAL</a:t>
            </a:r>
          </a:p>
          <a:p>
            <a:r>
              <a:rPr lang="es-CO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PROTECCIÓN Y ASISTENCIA</a:t>
            </a:r>
          </a:p>
        </p:txBody>
      </p:sp>
    </p:spTree>
    <p:extLst>
      <p:ext uri="{BB962C8B-B14F-4D97-AF65-F5344CB8AC3E}">
        <p14:creationId xmlns:p14="http://schemas.microsoft.com/office/powerpoint/2010/main" val="4928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E94D5F78-AFAE-4CA8-B71B-0337B7E3E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40908"/>
              </p:ext>
            </p:extLst>
          </p:nvPr>
        </p:nvGraphicFramePr>
        <p:xfrm>
          <a:off x="2630538" y="808302"/>
          <a:ext cx="9100065" cy="5046589"/>
        </p:xfrm>
        <a:graphic>
          <a:graphicData uri="http://schemas.openxmlformats.org/drawingml/2006/table">
            <a:tbl>
              <a:tblPr firstCol="1" bandRow="1">
                <a:tableStyleId>{2A488322-F2BA-4B5B-9748-0D474271808F}</a:tableStyleId>
              </a:tblPr>
              <a:tblGrid>
                <a:gridCol w="1755918">
                  <a:extLst>
                    <a:ext uri="{9D8B030D-6E8A-4147-A177-3AD203B41FA5}">
                      <a16:colId xmlns:a16="http://schemas.microsoft.com/office/drawing/2014/main" val="3171859743"/>
                    </a:ext>
                  </a:extLst>
                </a:gridCol>
                <a:gridCol w="7344147">
                  <a:extLst>
                    <a:ext uri="{9D8B030D-6E8A-4147-A177-3AD203B41FA5}">
                      <a16:colId xmlns:a16="http://schemas.microsoft.com/office/drawing/2014/main" val="3782384896"/>
                    </a:ext>
                  </a:extLst>
                </a:gridCol>
              </a:tblGrid>
              <a:tr h="5163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Universo de estudio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defTabSz="914400" rtl="0" eaLnBrk="1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s-ES" sz="1250" kern="1200" dirty="0">
                          <a:effectLst/>
                        </a:rPr>
                        <a:t>Usuarios que hicieron uso de los servicios de la Fiscalía General de la Nación (Orientación, Recepción de denuncia y atención por parte de despachos fiscales y Policía Judicial de enero a diciembre de 2020.</a:t>
                      </a:r>
                      <a:endParaRPr lang="es-ES" sz="125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6259934"/>
                  </a:ext>
                </a:extLst>
              </a:tr>
              <a:tr h="5119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Unidades de Selección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215"/>
                        </a:spcAft>
                      </a:pPr>
                      <a:r>
                        <a:rPr lang="es-CO" sz="1250" dirty="0">
                          <a:effectLst/>
                        </a:rPr>
                        <a:t>Usuarios registrados en las bases de datos misionales SPOA y SIJYP que ingresaron por Sala de recepción de denuncias, Despachos de Fiscal, Despachos de Justicia Transicional.</a:t>
                      </a:r>
                      <a:endParaRPr lang="es-CO" sz="125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062589"/>
                  </a:ext>
                </a:extLst>
              </a:tr>
              <a:tr h="10952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Estratos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250" dirty="0">
                          <a:effectLst/>
                        </a:rPr>
                        <a:t>Para la aplicación de la encuesta se hizo una estratificación por departamentos de acuerdo al proceso misional: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250" dirty="0">
                          <a:effectLst/>
                        </a:rPr>
                        <a:t>Gestión de Denuncias y Análisis de la Información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250" dirty="0">
                          <a:effectLst/>
                        </a:rPr>
                        <a:t>Investigación y Judicialización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ES" sz="1250" dirty="0">
                          <a:effectLst/>
                        </a:rPr>
                        <a:t>Grupo de orientación a víctimas – Justicia Transicional</a:t>
                      </a:r>
                      <a:endParaRPr lang="es-CO" sz="1250" dirty="0"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931137"/>
                  </a:ext>
                </a:extLst>
              </a:tr>
              <a:tr h="380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Población Objeto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50" b="1" dirty="0">
                          <a:effectLst/>
                        </a:rPr>
                        <a:t>964.912 Usuarios</a:t>
                      </a:r>
                      <a:endParaRPr lang="es-CO" sz="125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8734328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Tamaño de la muestra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250" dirty="0">
                          <a:effectLst/>
                        </a:rPr>
                        <a:t> 5252 usuarios proceso de  Investigación y Judicialización y Dirección de Atención al Usuario, Intervención Temprana y Asignaciones y 519 usuarios Justicia Transicional, para un total de </a:t>
                      </a:r>
                      <a:r>
                        <a:rPr lang="es-CO" sz="1250" b="1" dirty="0">
                          <a:effectLst/>
                        </a:rPr>
                        <a:t>5.771</a:t>
                      </a:r>
                      <a:r>
                        <a:rPr lang="es-CO" sz="1250" baseline="0" dirty="0">
                          <a:effectLst/>
                        </a:rPr>
                        <a:t> usuarios.</a:t>
                      </a:r>
                      <a:endParaRPr lang="es-CO" sz="125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717737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Cobertura de la Encuesta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250" b="1" dirty="0">
                          <a:effectLst/>
                        </a:rPr>
                        <a:t>2.622 encuestas efectivas</a:t>
                      </a:r>
                      <a:endParaRPr lang="es-CO" sz="125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815793"/>
                  </a:ext>
                </a:extLst>
              </a:tr>
              <a:tr h="720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Método de recolección de la muestra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ES" sz="1250" dirty="0">
                          <a:effectLst/>
                        </a:rPr>
                        <a:t>Estratificado con afijación proporcional al numero de casos y la selección aleatoria</a:t>
                      </a:r>
                      <a:endParaRPr lang="es-CO" sz="1250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1599122"/>
                  </a:ext>
                </a:extLst>
              </a:tr>
              <a:tr h="380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Fecha de aplicación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250" dirty="0">
                          <a:effectLst/>
                        </a:rPr>
                        <a:t>Junio  2021</a:t>
                      </a:r>
                      <a:endParaRPr lang="es-CO" sz="125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8723790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300" dirty="0">
                          <a:effectLst/>
                        </a:rPr>
                        <a:t>Método de aplicación de la encuesta</a:t>
                      </a:r>
                      <a:endParaRPr lang="es-CO" sz="13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s-CO" sz="1250" dirty="0">
                          <a:effectLst/>
                        </a:rPr>
                        <a:t>Telefónicamente</a:t>
                      </a:r>
                      <a:endParaRPr lang="es-CO" sz="125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7478337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4999CD4-8A8F-4182-927D-4F74787F9D5A}"/>
              </a:ext>
            </a:extLst>
          </p:cNvPr>
          <p:cNvSpPr txBox="1"/>
          <p:nvPr/>
        </p:nvSpPr>
        <p:spPr>
          <a:xfrm>
            <a:off x="1613427" y="346637"/>
            <a:ext cx="974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FICHA TÉCNICA</a:t>
            </a:r>
            <a:endParaRPr lang="es-CO" sz="2400" b="1" dirty="0">
              <a:solidFill>
                <a:srgbClr val="2F308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4691">
            <a:off x="1244435" y="1559106"/>
            <a:ext cx="1227418" cy="15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4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1559190-AA89-42F9-8B3F-FAA28A2F8A67}"/>
              </a:ext>
            </a:extLst>
          </p:cNvPr>
          <p:cNvSpPr txBox="1"/>
          <p:nvPr/>
        </p:nvSpPr>
        <p:spPr>
          <a:xfrm>
            <a:off x="1503395" y="807867"/>
            <a:ext cx="879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NÚMERO DE ENCUESTAS  EFECTIVAS POR PROCESOS 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9003796-8879-498D-8678-1819944B9BC4}"/>
              </a:ext>
            </a:extLst>
          </p:cNvPr>
          <p:cNvSpPr txBox="1"/>
          <p:nvPr/>
        </p:nvSpPr>
        <p:spPr>
          <a:xfrm>
            <a:off x="9679323" y="3780310"/>
            <a:ext cx="152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+mj-lt"/>
              </a:rPr>
              <a:t>Total encuestados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9564572" y="2316772"/>
            <a:ext cx="1756460" cy="1367187"/>
            <a:chOff x="10059303" y="2886316"/>
            <a:chExt cx="1756460" cy="13671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Elipse 2"/>
            <p:cNvSpPr/>
            <p:nvPr/>
          </p:nvSpPr>
          <p:spPr>
            <a:xfrm>
              <a:off x="10059303" y="2886316"/>
              <a:ext cx="1756460" cy="1367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3200" b="1" dirty="0">
                <a:solidFill>
                  <a:schemeClr val="tx1"/>
                </a:solidFill>
                <a:latin typeface="+mj-lt"/>
              </a:endParaRPr>
            </a:p>
            <a:p>
              <a:pPr algn="ctr"/>
              <a:r>
                <a:rPr lang="es-CO" sz="2400" b="1" dirty="0">
                  <a:solidFill>
                    <a:schemeClr val="tx1"/>
                  </a:solidFill>
                  <a:latin typeface="+mj-lt"/>
                </a:rPr>
                <a:t>2771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26891" y="2947989"/>
              <a:ext cx="621284" cy="621920"/>
            </a:xfrm>
            <a:prstGeom prst="rect">
              <a:avLst/>
            </a:prstGeom>
            <a:effectLst/>
          </p:spPr>
        </p:pic>
      </p:grpSp>
      <p:sp>
        <p:nvSpPr>
          <p:cNvPr id="5" name="CuadroTexto 4"/>
          <p:cNvSpPr txBox="1"/>
          <p:nvPr/>
        </p:nvSpPr>
        <p:spPr>
          <a:xfrm>
            <a:off x="2090782" y="6382343"/>
            <a:ext cx="7784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+mj-lt"/>
              </a:rPr>
              <a:t>En Gestión de Denuncias, se excluye el resultado de la encuesta ejecutada directamente en el Centro de Contacto 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9206112"/>
              </p:ext>
            </p:extLst>
          </p:nvPr>
        </p:nvGraphicFramePr>
        <p:xfrm>
          <a:off x="782053" y="1858469"/>
          <a:ext cx="8295261" cy="452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"/>
          <p:cNvSpPr txBox="1"/>
          <p:nvPr/>
        </p:nvSpPr>
        <p:spPr>
          <a:xfrm>
            <a:off x="5055268" y="4438673"/>
            <a:ext cx="565484" cy="2887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>
                <a:solidFill>
                  <a:schemeClr val="bg1"/>
                </a:solidFill>
              </a:rPr>
              <a:t>76%</a:t>
            </a:r>
          </a:p>
        </p:txBody>
      </p:sp>
      <p:sp>
        <p:nvSpPr>
          <p:cNvPr id="13" name="CuadroTexto 1"/>
          <p:cNvSpPr txBox="1"/>
          <p:nvPr/>
        </p:nvSpPr>
        <p:spPr>
          <a:xfrm>
            <a:off x="3655594" y="5433592"/>
            <a:ext cx="565484" cy="2887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600" b="1" dirty="0">
                <a:solidFill>
                  <a:schemeClr val="bg1"/>
                </a:solidFill>
              </a:rPr>
              <a:t>13%</a:t>
            </a:r>
          </a:p>
        </p:txBody>
      </p:sp>
    </p:spTree>
    <p:extLst>
      <p:ext uri="{BB962C8B-B14F-4D97-AF65-F5344CB8AC3E}">
        <p14:creationId xmlns:p14="http://schemas.microsoft.com/office/powerpoint/2010/main" val="288631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364000"/>
              </p:ext>
            </p:extLst>
          </p:nvPr>
        </p:nvGraphicFramePr>
        <p:xfrm>
          <a:off x="139303" y="2110978"/>
          <a:ext cx="8990410" cy="3950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5F0A401-E87E-4FA1-A67E-C640737E534B}"/>
              </a:ext>
            </a:extLst>
          </p:cNvPr>
          <p:cNvSpPr txBox="1"/>
          <p:nvPr/>
        </p:nvSpPr>
        <p:spPr>
          <a:xfrm>
            <a:off x="1435359" y="287966"/>
            <a:ext cx="8794491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PREGUNTA No 1. ¿Cuál fue el punto de atención con el que usted tuvo recientemente contacto con la Fiscalía General de la Nación?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118573"/>
              </p:ext>
            </p:extLst>
          </p:nvPr>
        </p:nvGraphicFramePr>
        <p:xfrm>
          <a:off x="6827094" y="1882559"/>
          <a:ext cx="4813300" cy="19431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chemeClr val="accent4">
                      <a:lumMod val="40000"/>
                      <a:lumOff val="60000"/>
                      <a:alpha val="40000"/>
                    </a:schemeClr>
                  </a:outerShdw>
                </a:effectLst>
              </a:tblPr>
              <a:tblGrid>
                <a:gridCol w="276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5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DEPENDENCIA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 DE USUARIOS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¡ADenunciar!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 de orientación o recepción de denuncias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contacto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Justicia Transicional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Judicial de la </a:t>
                      </a: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SIJIN</a:t>
                      </a: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otros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Despacho de Fiscal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Judicial del </a:t>
                      </a:r>
                      <a:r>
                        <a:rPr lang="es-C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CTI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513" y="287966"/>
            <a:ext cx="1371791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1" y="705091"/>
            <a:ext cx="77315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Pregunta No 2. ¿Fue informado sobre sus derechos y deberes como usuario?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E80527F-0B2F-4660-B902-A49CBFD3B51A}"/>
              </a:ext>
            </a:extLst>
          </p:cNvPr>
          <p:cNvSpPr/>
          <p:nvPr/>
        </p:nvSpPr>
        <p:spPr>
          <a:xfrm>
            <a:off x="7375357" y="4126880"/>
            <a:ext cx="4429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latin typeface="+mj-lt"/>
                <a:cs typeface="Arial" panose="020B0604020202020204" pitchFamily="34" charset="0"/>
              </a:rPr>
              <a:t>Aplica únicamente para los 921 usuarios encuestados en los procesos de Justicia Transicional y Gestión de Denuncias y Análisis de Información.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262804"/>
              </p:ext>
            </p:extLst>
          </p:nvPr>
        </p:nvGraphicFramePr>
        <p:xfrm>
          <a:off x="209548" y="1685926"/>
          <a:ext cx="7334251" cy="458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737" y="1083656"/>
            <a:ext cx="3333289" cy="30647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29100" y="4777633"/>
            <a:ext cx="81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+mj-lt"/>
              </a:rPr>
              <a:t>51%</a:t>
            </a:r>
          </a:p>
        </p:txBody>
      </p:sp>
    </p:spTree>
    <p:extLst>
      <p:ext uri="{BB962C8B-B14F-4D97-AF65-F5344CB8AC3E}">
        <p14:creationId xmlns:p14="http://schemas.microsoft.com/office/powerpoint/2010/main" val="13823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4BC541-0BB9-D244-8F21-4C4C7B0C0496}"/>
              </a:ext>
            </a:extLst>
          </p:cNvPr>
          <p:cNvSpPr txBox="1"/>
          <p:nvPr/>
        </p:nvSpPr>
        <p:spPr>
          <a:xfrm>
            <a:off x="1526771" y="837224"/>
            <a:ext cx="983179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Pregunta No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3. ¿Ha obtenido respuesta pronta a sus solicitudes? </a:t>
            </a: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374BA370-15B3-423E-BEDB-E21104FACFB9}"/>
              </a:ext>
            </a:extLst>
          </p:cNvPr>
          <p:cNvSpPr txBox="1"/>
          <p:nvPr/>
        </p:nvSpPr>
        <p:spPr>
          <a:xfrm>
            <a:off x="293873" y="4414789"/>
            <a:ext cx="6203952" cy="13893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b="1" dirty="0">
                <a:latin typeface="+mj-lt"/>
                <a:cs typeface="Arial" panose="020B0604020202020204" pitchFamily="34" charset="0"/>
              </a:rPr>
              <a:t>*</a:t>
            </a:r>
            <a:r>
              <a:rPr lang="es-CO" sz="1400" b="1" dirty="0">
                <a:latin typeface="+mj-lt"/>
                <a:cs typeface="Arial" panose="020B0604020202020204" pitchFamily="34" charset="0"/>
              </a:rPr>
              <a:t>Aplica únicamente para los 349 usuarios encuestados en el proceso de investigación y judicialización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364917"/>
              </p:ext>
            </p:extLst>
          </p:nvPr>
        </p:nvGraphicFramePr>
        <p:xfrm>
          <a:off x="425449" y="2199767"/>
          <a:ext cx="5118103" cy="2017902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702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52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Respuesta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No de Usuarios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 Totalmente en desacuerdo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Totalmente de acuerdo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De acuerdo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Parcialmente de acuerdo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En desacuerdo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261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No sabe/no responde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813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349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797386"/>
              </p:ext>
            </p:extLst>
          </p:nvPr>
        </p:nvGraphicFramePr>
        <p:xfrm>
          <a:off x="5300661" y="1514475"/>
          <a:ext cx="6729413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0264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7396</TotalTime>
  <Words>3238</Words>
  <Application>Microsoft Office PowerPoint</Application>
  <PresentationFormat>Panorámica</PresentationFormat>
  <Paragraphs>779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Enet Alvarez Manrique</dc:creator>
  <cp:lastModifiedBy>Maria Enet Alvarez Manrique</cp:lastModifiedBy>
  <cp:revision>120</cp:revision>
  <dcterms:created xsi:type="dcterms:W3CDTF">2021-06-17T18:55:12Z</dcterms:created>
  <dcterms:modified xsi:type="dcterms:W3CDTF">2021-06-30T17:07:25Z</dcterms:modified>
</cp:coreProperties>
</file>