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charts/chart6.xml" ContentType="application/vnd.openxmlformats-officedocument.drawingml.chart+xml"/>
  <Override PartName="/ppt/theme/themeOverride3.xml" ContentType="application/vnd.openxmlformats-officedocument.themeOverride+xml"/>
  <Override PartName="/ppt/charts/chart7.xml" ContentType="application/vnd.openxmlformats-officedocument.drawingml.chart+xml"/>
  <Override PartName="/ppt/theme/themeOverride4.xml" ContentType="application/vnd.openxmlformats-officedocument.themeOverr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5.xml" ContentType="application/vnd.openxmlformats-officedocument.themeOverrid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6.xml" ContentType="application/vnd.openxmlformats-officedocument.themeOverrid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7.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256" r:id="rId2"/>
    <p:sldId id="257" r:id="rId3"/>
    <p:sldId id="258" r:id="rId4"/>
    <p:sldId id="279" r:id="rId5"/>
    <p:sldId id="265" r:id="rId6"/>
    <p:sldId id="259" r:id="rId7"/>
    <p:sldId id="260" r:id="rId8"/>
    <p:sldId id="267" r:id="rId9"/>
    <p:sldId id="266" r:id="rId10"/>
    <p:sldId id="270" r:id="rId11"/>
    <p:sldId id="271" r:id="rId12"/>
    <p:sldId id="272" r:id="rId13"/>
    <p:sldId id="283" r:id="rId14"/>
    <p:sldId id="273" r:id="rId15"/>
    <p:sldId id="274" r:id="rId16"/>
    <p:sldId id="275" r:id="rId17"/>
    <p:sldId id="284" r:id="rId18"/>
    <p:sldId id="276" r:id="rId19"/>
    <p:sldId id="277" r:id="rId20"/>
    <p:sldId id="278" r:id="rId21"/>
    <p:sldId id="261" r:id="rId22"/>
    <p:sldId id="285" r:id="rId23"/>
    <p:sldId id="262" r:id="rId24"/>
    <p:sldId id="268" r:id="rId25"/>
    <p:sldId id="286" r:id="rId26"/>
    <p:sldId id="269" r:id="rId27"/>
    <p:sldId id="264" r:id="rId2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74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D:\Users\maalvare\Desktop\VICTIMAS\A&#209;O%202019\ENCUESTA%20DE%20SATISFACCI&#211;N\INFORME%202019\Resultados%20encuesta%20de%20satisfacci&#243;n%20de%20la%20FGN%202019_12_07_2019.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2.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3.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4.xlsx"/></Relationships>
</file>

<file path=ppt/charts/_rels/chart2.xml.rels><?xml version="1.0" encoding="UTF-8" standalone="yes"?>
<Relationships xmlns="http://schemas.openxmlformats.org/package/2006/relationships"><Relationship Id="rId3" Type="http://schemas.openxmlformats.org/officeDocument/2006/relationships/oleObject" Target="file:///D:\Users\maalvare\Desktop\VICTIMAS\A&#209;O%202019\ENCUESTA%20DE%20SATISFACCI&#211;N\INFORME%202019\Resultados%20encuesta%20de%20satisfacci&#243;n%20de%20la%20FGN%202019_12_07_2019.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Users\maalvare\Desktop\VICTIMAS\A&#209;O%202019\ENCUESTA%20DE%20SATISFACCI&#211;N\INFORME%202019\Resultados%20encuesta%20de%20satisfacci&#243;n%20de%20la%20FGN%202019_12_07_2019.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xlsx"/></Relationships>
</file>

<file path=ppt/charts/_rels/chart6.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3" Type="http://schemas.openxmlformats.org/officeDocument/2006/relationships/oleObject" Target="file:///D:\Users\maalvare\Desktop\VICTIMAS\A&#209;O%202019\ENCUESTA%20DE%20SATISFACCI&#211;N\INFORME%202019\ANALISIS%20ENCUESTA%20SATISFACCI&#211;N%20CENTRO%20DE%20CONTACTO%202019.xlsx" TargetMode="External"/><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oleObject" Target="file:///D:\Users\maalvare\Desktop\VICTIMAS\A&#209;O%202019\ENCUESTA%20DE%20SATISFACCI&#211;N\INFORME%202019\ANALISIS%20ENCUESTA%20SATISFACCI&#211;N%20CENTRO%20DE%20CONTACTO%202019.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s-CO" sz="2000"/>
              <a:t>RESULTADOS</a:t>
            </a:r>
            <a:r>
              <a:rPr lang="es-CO" sz="2000" baseline="0"/>
              <a:t> DE LA APLICACIÓN ENCUESTA EN PROCESOS MISIONALES</a:t>
            </a:r>
            <a:endParaRPr lang="es-CO" sz="2000"/>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5.4109310304917432E-2"/>
          <c:y val="0.1330749051840433"/>
          <c:w val="0.75827057560181077"/>
          <c:h val="0.75952560795423452"/>
        </c:manualLayout>
      </c:layout>
      <c:barChart>
        <c:barDir val="col"/>
        <c:grouping val="clustered"/>
        <c:varyColors val="0"/>
        <c:ser>
          <c:idx val="0"/>
          <c:order val="0"/>
          <c:tx>
            <c:strRef>
              <c:f>Resultados!$B$4</c:f>
              <c:strCache>
                <c:ptCount val="1"/>
                <c:pt idx="0">
                  <c:v>INVESTOGACIÓN Y JUDICIALIZACIÓN</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s-C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Resultados!$C$4</c:f>
              <c:numCache>
                <c:formatCode>General</c:formatCode>
                <c:ptCount val="1"/>
                <c:pt idx="0">
                  <c:v>48</c:v>
                </c:pt>
              </c:numCache>
            </c:numRef>
          </c:val>
          <c:extLst>
            <c:ext xmlns:c16="http://schemas.microsoft.com/office/drawing/2014/chart" uri="{C3380CC4-5D6E-409C-BE32-E72D297353CC}">
              <c16:uniqueId val="{00000000-82F3-42D3-9F3A-D7B538D7152B}"/>
            </c:ext>
          </c:extLst>
        </c:ser>
        <c:ser>
          <c:idx val="1"/>
          <c:order val="1"/>
          <c:tx>
            <c:strRef>
              <c:f>Resultados!$B$5</c:f>
              <c:strCache>
                <c:ptCount val="1"/>
                <c:pt idx="0">
                  <c:v>GESTIÓN DE DENUNCIAS Y ANALISIS DE LA INFORMACIÓN</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s-C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Resultados!$C$5</c:f>
              <c:numCache>
                <c:formatCode>###0</c:formatCode>
                <c:ptCount val="1"/>
                <c:pt idx="0">
                  <c:v>227</c:v>
                </c:pt>
              </c:numCache>
            </c:numRef>
          </c:val>
          <c:extLst>
            <c:ext xmlns:c16="http://schemas.microsoft.com/office/drawing/2014/chart" uri="{C3380CC4-5D6E-409C-BE32-E72D297353CC}">
              <c16:uniqueId val="{00000001-82F3-42D3-9F3A-D7B538D7152B}"/>
            </c:ext>
          </c:extLst>
        </c:ser>
        <c:ser>
          <c:idx val="2"/>
          <c:order val="2"/>
          <c:tx>
            <c:strRef>
              <c:f>Resultados!$B$6</c:f>
              <c:strCache>
                <c:ptCount val="1"/>
                <c:pt idx="0">
                  <c:v>JUSTICIA TRANCICIONAL </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s-C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Resultados!$C$6</c:f>
              <c:numCache>
                <c:formatCode>General</c:formatCode>
                <c:ptCount val="1"/>
                <c:pt idx="0">
                  <c:v>150</c:v>
                </c:pt>
              </c:numCache>
            </c:numRef>
          </c:val>
          <c:extLst>
            <c:ext xmlns:c16="http://schemas.microsoft.com/office/drawing/2014/chart" uri="{C3380CC4-5D6E-409C-BE32-E72D297353CC}">
              <c16:uniqueId val="{00000002-82F3-42D3-9F3A-D7B538D7152B}"/>
            </c:ext>
          </c:extLst>
        </c:ser>
        <c:ser>
          <c:idx val="3"/>
          <c:order val="3"/>
          <c:tx>
            <c:strRef>
              <c:f>Resultados!$B$7</c:f>
              <c:strCache>
                <c:ptCount val="1"/>
                <c:pt idx="0">
                  <c:v>TOTAL</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s-C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Resultados!$C$7</c:f>
              <c:numCache>
                <c:formatCode>General</c:formatCode>
                <c:ptCount val="1"/>
                <c:pt idx="0">
                  <c:v>425</c:v>
                </c:pt>
              </c:numCache>
            </c:numRef>
          </c:val>
          <c:extLst>
            <c:ext xmlns:c16="http://schemas.microsoft.com/office/drawing/2014/chart" uri="{C3380CC4-5D6E-409C-BE32-E72D297353CC}">
              <c16:uniqueId val="{00000003-82F3-42D3-9F3A-D7B538D7152B}"/>
            </c:ext>
          </c:extLst>
        </c:ser>
        <c:dLbls>
          <c:dLblPos val="inEnd"/>
          <c:showLegendKey val="0"/>
          <c:showVal val="1"/>
          <c:showCatName val="0"/>
          <c:showSerName val="0"/>
          <c:showPercent val="0"/>
          <c:showBubbleSize val="0"/>
        </c:dLbls>
        <c:gapWidth val="100"/>
        <c:overlap val="-24"/>
        <c:axId val="103158128"/>
        <c:axId val="278488784"/>
      </c:barChart>
      <c:catAx>
        <c:axId val="10315812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78488784"/>
        <c:crosses val="autoZero"/>
        <c:auto val="1"/>
        <c:lblAlgn val="ctr"/>
        <c:lblOffset val="100"/>
        <c:noMultiLvlLbl val="0"/>
      </c:catAx>
      <c:valAx>
        <c:axId val="2784887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03158128"/>
        <c:crosses val="autoZero"/>
        <c:crossBetween val="between"/>
      </c:valAx>
      <c:spPr>
        <a:solidFill>
          <a:schemeClr val="bg1"/>
        </a:solidFill>
        <a:ln>
          <a:noFill/>
        </a:ln>
        <a:effectLst/>
      </c:spPr>
    </c:plotArea>
    <c:legend>
      <c:legendPos val="r"/>
      <c:layout>
        <c:manualLayout>
          <c:xMode val="edge"/>
          <c:yMode val="edge"/>
          <c:x val="0.82467633186500855"/>
          <c:y val="9.4789315783483943E-2"/>
          <c:w val="0.16394394572438042"/>
          <c:h val="0.8260206930114236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F4FC-499B-BA29-99DE4D990B58}"/>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F4FC-499B-BA29-99DE4D990B58}"/>
              </c:ext>
            </c:extLst>
          </c:dPt>
          <c:dLbls>
            <c:spPr>
              <a:noFill/>
              <a:ln>
                <a:noFill/>
              </a:ln>
              <a:effectLst/>
            </c:spPr>
            <c:txPr>
              <a:bodyPr rot="0" spcFirstLastPara="1" vertOverflow="ellipsis" vert="horz" wrap="square" anchor="ctr" anchorCtr="1"/>
              <a:lstStyle/>
              <a:p>
                <a:pPr>
                  <a:defRPr sz="1800" b="1" i="0" u="none" strike="noStrike" kern="1200" baseline="0">
                    <a:solidFill>
                      <a:schemeClr val="lt1"/>
                    </a:solidFill>
                    <a:latin typeface="+mn-lt"/>
                    <a:ea typeface="+mn-ea"/>
                    <a:cs typeface="+mn-cs"/>
                  </a:defRPr>
                </a:pPr>
                <a:endParaRPr lang="es-CO"/>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'Item 3'!$C$5:$D$5</c:f>
              <c:strCache>
                <c:ptCount val="2"/>
                <c:pt idx="0">
                  <c:v>DE ACUERDO</c:v>
                </c:pt>
                <c:pt idx="1">
                  <c:v>DESACUERDO</c:v>
                </c:pt>
              </c:strCache>
            </c:strRef>
          </c:cat>
          <c:val>
            <c:numRef>
              <c:f>'Item 3'!$C$6:$D$6</c:f>
              <c:numCache>
                <c:formatCode>General</c:formatCode>
                <c:ptCount val="2"/>
                <c:pt idx="0">
                  <c:v>19560</c:v>
                </c:pt>
                <c:pt idx="1">
                  <c:v>932</c:v>
                </c:pt>
              </c:numCache>
            </c:numRef>
          </c:val>
          <c:extLst>
            <c:ext xmlns:c16="http://schemas.microsoft.com/office/drawing/2014/chart" uri="{C3380CC4-5D6E-409C-BE32-E72D297353CC}">
              <c16:uniqueId val="{00000004-F4FC-499B-BA29-99DE4D990B58}"/>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8009904845136382"/>
          <c:y val="0.44186506588703794"/>
          <c:w val="0.17144729246879817"/>
          <c:h val="0.15548361712207254"/>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s-CO"/>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Hoja2!$C$5</c:f>
              <c:strCache>
                <c:ptCount val="1"/>
                <c:pt idx="0">
                  <c:v>TOTAL</c:v>
                </c:pt>
              </c:strCache>
            </c:strRef>
          </c:tx>
          <c:spPr>
            <a:solidFill>
              <a:schemeClr val="accent6"/>
            </a:solidFill>
            <a:ln>
              <a:noFill/>
            </a:ln>
            <a:effectLst/>
            <a:sp3d/>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Hoja2!$D$4:$H$4</c:f>
              <c:strCache>
                <c:ptCount val="5"/>
                <c:pt idx="0">
                  <c:v>MALO</c:v>
                </c:pt>
                <c:pt idx="1">
                  <c:v>REGULAR</c:v>
                </c:pt>
                <c:pt idx="2">
                  <c:v>BUENO</c:v>
                </c:pt>
                <c:pt idx="3">
                  <c:v>EXCELENTE</c:v>
                </c:pt>
                <c:pt idx="4">
                  <c:v>NO RESPONDE</c:v>
                </c:pt>
              </c:strCache>
            </c:strRef>
          </c:cat>
          <c:val>
            <c:numRef>
              <c:f>Hoja2!$D$5:$H$5</c:f>
              <c:numCache>
                <c:formatCode>General</c:formatCode>
                <c:ptCount val="5"/>
                <c:pt idx="0">
                  <c:v>257</c:v>
                </c:pt>
                <c:pt idx="1">
                  <c:v>445</c:v>
                </c:pt>
                <c:pt idx="2">
                  <c:v>12864</c:v>
                </c:pt>
                <c:pt idx="3">
                  <c:v>131143</c:v>
                </c:pt>
                <c:pt idx="4">
                  <c:v>463</c:v>
                </c:pt>
              </c:numCache>
            </c:numRef>
          </c:val>
          <c:extLst>
            <c:ext xmlns:c16="http://schemas.microsoft.com/office/drawing/2014/chart" uri="{C3380CC4-5D6E-409C-BE32-E72D297353CC}">
              <c16:uniqueId val="{00000000-4418-44B9-8F94-BEE1B976FC1F}"/>
            </c:ext>
          </c:extLst>
        </c:ser>
        <c:dLbls>
          <c:showLegendKey val="0"/>
          <c:showVal val="1"/>
          <c:showCatName val="0"/>
          <c:showSerName val="0"/>
          <c:showPercent val="0"/>
          <c:showBubbleSize val="0"/>
        </c:dLbls>
        <c:gapWidth val="150"/>
        <c:shape val="box"/>
        <c:axId val="376889536"/>
        <c:axId val="425917472"/>
        <c:axId val="108385872"/>
      </c:bar3DChart>
      <c:catAx>
        <c:axId val="3768895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cap="none" spc="0" normalizeH="0" baseline="0">
                <a:solidFill>
                  <a:schemeClr val="tx1">
                    <a:lumMod val="65000"/>
                    <a:lumOff val="35000"/>
                  </a:schemeClr>
                </a:solidFill>
                <a:latin typeface="+mn-lt"/>
                <a:ea typeface="+mn-ea"/>
                <a:cs typeface="+mn-cs"/>
              </a:defRPr>
            </a:pPr>
            <a:endParaRPr lang="es-CO"/>
          </a:p>
        </c:txPr>
        <c:crossAx val="425917472"/>
        <c:crosses val="autoZero"/>
        <c:auto val="1"/>
        <c:lblAlgn val="ctr"/>
        <c:lblOffset val="100"/>
        <c:noMultiLvlLbl val="0"/>
      </c:catAx>
      <c:valAx>
        <c:axId val="42591747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O"/>
          </a:p>
        </c:txPr>
        <c:crossAx val="376889536"/>
        <c:crosses val="autoZero"/>
        <c:crossBetween val="between"/>
      </c:valAx>
      <c:serAx>
        <c:axId val="108385872"/>
        <c:scaling>
          <c:orientation val="minMax"/>
        </c:scaling>
        <c:delete val="1"/>
        <c:axPos val="b"/>
        <c:majorTickMark val="none"/>
        <c:minorTickMark val="none"/>
        <c:tickLblPos val="nextTo"/>
        <c:crossAx val="425917472"/>
        <c:crosses val="autoZero"/>
      </c:ser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s-CO"/>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r>
              <a:rPr lang="es-CO"/>
              <a:t>SONDEO 2019. SEMESTRE 1</a:t>
            </a:r>
          </a:p>
        </c:rich>
      </c:tx>
      <c:overlay val="0"/>
      <c:spPr>
        <a:noFill/>
        <a:ln>
          <a:noFill/>
        </a:ln>
        <a:effectLst/>
      </c:spPr>
      <c:txPr>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0.21610934327034173"/>
          <c:y val="9.6747293710238297E-2"/>
          <c:w val="0.62048385935751538"/>
          <c:h val="0.87191996581882858"/>
        </c:manualLayout>
      </c:layout>
      <c:pie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AEF3-45A6-80CF-3E2F3E4D0DAE}"/>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AEF3-45A6-80CF-3E2F3E4D0DAE}"/>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CO"/>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'2019'!$C$16:$C$17</c:f>
              <c:strCache>
                <c:ptCount val="2"/>
                <c:pt idx="0">
                  <c:v>SI</c:v>
                </c:pt>
                <c:pt idx="1">
                  <c:v>NO</c:v>
                </c:pt>
              </c:strCache>
            </c:strRef>
          </c:cat>
          <c:val>
            <c:numRef>
              <c:f>'2019'!$D$16:$D$17</c:f>
              <c:numCache>
                <c:formatCode>0%</c:formatCode>
                <c:ptCount val="2"/>
                <c:pt idx="0">
                  <c:v>0.61</c:v>
                </c:pt>
                <c:pt idx="1">
                  <c:v>0.39</c:v>
                </c:pt>
              </c:numCache>
            </c:numRef>
          </c:val>
          <c:extLst>
            <c:ext xmlns:c16="http://schemas.microsoft.com/office/drawing/2014/chart" uri="{C3380CC4-5D6E-409C-BE32-E72D297353CC}">
              <c16:uniqueId val="{00000004-AEF3-45A6-80CF-3E2F3E4D0DAE}"/>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manualLayout>
          <c:xMode val="edge"/>
          <c:yMode val="edge"/>
          <c:x val="0.85041273943460005"/>
          <c:y val="0.53703801309605392"/>
          <c:w val="0.13216642059684994"/>
          <c:h val="6.089810660763543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TIEMPO!$L$21</c:f>
              <c:strCache>
                <c:ptCount val="1"/>
                <c:pt idx="0">
                  <c:v>¿Cómo califica el tiempo de espera para ser atendido?</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TIEMPO!$M$20:$P$20</c:f>
              <c:strCache>
                <c:ptCount val="4"/>
                <c:pt idx="0">
                  <c:v>Malo (M)</c:v>
                </c:pt>
                <c:pt idx="1">
                  <c:v>Regular (R)</c:v>
                </c:pt>
                <c:pt idx="2">
                  <c:v>Bueno (B)</c:v>
                </c:pt>
                <c:pt idx="3">
                  <c:v>Muy Bueno (MB)/Excelente</c:v>
                </c:pt>
              </c:strCache>
            </c:strRef>
          </c:cat>
          <c:val>
            <c:numRef>
              <c:f>TIEMPO!$M$21:$P$21</c:f>
              <c:numCache>
                <c:formatCode>General</c:formatCode>
                <c:ptCount val="4"/>
                <c:pt idx="0">
                  <c:v>24</c:v>
                </c:pt>
                <c:pt idx="1">
                  <c:v>70</c:v>
                </c:pt>
                <c:pt idx="2">
                  <c:v>155</c:v>
                </c:pt>
                <c:pt idx="3">
                  <c:v>176</c:v>
                </c:pt>
              </c:numCache>
            </c:numRef>
          </c:val>
          <c:extLst>
            <c:ext xmlns:c16="http://schemas.microsoft.com/office/drawing/2014/chart" uri="{C3380CC4-5D6E-409C-BE32-E72D297353CC}">
              <c16:uniqueId val="{00000000-ADD2-43EF-A85B-AD751DDEF775}"/>
            </c:ext>
          </c:extLst>
        </c:ser>
        <c:dLbls>
          <c:dLblPos val="outEnd"/>
          <c:showLegendKey val="0"/>
          <c:showVal val="1"/>
          <c:showCatName val="0"/>
          <c:showSerName val="0"/>
          <c:showPercent val="0"/>
          <c:showBubbleSize val="0"/>
        </c:dLbls>
        <c:gapWidth val="100"/>
        <c:overlap val="-24"/>
        <c:axId val="275079216"/>
        <c:axId val="276809120"/>
      </c:barChart>
      <c:catAx>
        <c:axId val="27507921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s-CO"/>
          </a:p>
        </c:txPr>
        <c:crossAx val="276809120"/>
        <c:crosses val="autoZero"/>
        <c:auto val="1"/>
        <c:lblAlgn val="ctr"/>
        <c:lblOffset val="100"/>
        <c:noMultiLvlLbl val="0"/>
      </c:catAx>
      <c:valAx>
        <c:axId val="2768091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750792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058636009590259E-2"/>
          <c:y val="4.0272316422766116E-2"/>
          <c:w val="0.90307781251253028"/>
          <c:h val="0.82139516743370833"/>
        </c:manualLayout>
      </c:layout>
      <c:barChart>
        <c:barDir val="col"/>
        <c:grouping val="clustered"/>
        <c:varyColors val="0"/>
        <c:ser>
          <c:idx val="0"/>
          <c:order val="0"/>
          <c:tx>
            <c:strRef>
              <c:f>INFORMACIÓN!$L$18</c:f>
              <c:strCache>
                <c:ptCount val="1"/>
                <c:pt idx="0">
                  <c:v>¿Cómo califica la información suministrada? </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INFORMACIÓN!$M$17:$P$17</c:f>
              <c:strCache>
                <c:ptCount val="4"/>
                <c:pt idx="0">
                  <c:v>Malo (M)</c:v>
                </c:pt>
                <c:pt idx="1">
                  <c:v>Regular (R)</c:v>
                </c:pt>
                <c:pt idx="2">
                  <c:v>Bueno (B)</c:v>
                </c:pt>
                <c:pt idx="3">
                  <c:v>Muy Bueno (MB)/Excelente</c:v>
                </c:pt>
              </c:strCache>
            </c:strRef>
          </c:cat>
          <c:val>
            <c:numRef>
              <c:f>INFORMACIÓN!$M$18:$P$18</c:f>
              <c:numCache>
                <c:formatCode>General</c:formatCode>
                <c:ptCount val="4"/>
                <c:pt idx="0">
                  <c:v>20</c:v>
                </c:pt>
                <c:pt idx="1">
                  <c:v>48</c:v>
                </c:pt>
                <c:pt idx="2">
                  <c:v>154</c:v>
                </c:pt>
                <c:pt idx="3">
                  <c:v>203</c:v>
                </c:pt>
              </c:numCache>
            </c:numRef>
          </c:val>
          <c:extLst>
            <c:ext xmlns:c16="http://schemas.microsoft.com/office/drawing/2014/chart" uri="{C3380CC4-5D6E-409C-BE32-E72D297353CC}">
              <c16:uniqueId val="{00000000-1B39-4442-ABD1-E9ED60BCF7AE}"/>
            </c:ext>
          </c:extLst>
        </c:ser>
        <c:dLbls>
          <c:dLblPos val="inEnd"/>
          <c:showLegendKey val="0"/>
          <c:showVal val="1"/>
          <c:showCatName val="0"/>
          <c:showSerName val="0"/>
          <c:showPercent val="0"/>
          <c:showBubbleSize val="0"/>
        </c:dLbls>
        <c:gapWidth val="100"/>
        <c:axId val="277628752"/>
        <c:axId val="318758064"/>
      </c:barChart>
      <c:catAx>
        <c:axId val="2776287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CO"/>
          </a:p>
        </c:txPr>
        <c:crossAx val="318758064"/>
        <c:crosses val="autoZero"/>
        <c:auto val="1"/>
        <c:lblAlgn val="ctr"/>
        <c:lblOffset val="100"/>
        <c:noMultiLvlLbl val="0"/>
      </c:catAx>
      <c:valAx>
        <c:axId val="318758064"/>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s-CO"/>
          </a:p>
        </c:txPr>
        <c:crossAx val="277628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TRATO!$M$16</c:f>
              <c:strCache>
                <c:ptCount val="1"/>
                <c:pt idx="0">
                  <c:v>¿Cómo califica el trato recibido por parte del servidor que lo atendió?</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TRATO!$N$15:$Q$15</c:f>
              <c:strCache>
                <c:ptCount val="4"/>
                <c:pt idx="0">
                  <c:v>Malo (M)</c:v>
                </c:pt>
                <c:pt idx="1">
                  <c:v>Regular (R)</c:v>
                </c:pt>
                <c:pt idx="2">
                  <c:v>Bueno (B)</c:v>
                </c:pt>
                <c:pt idx="3">
                  <c:v>Muy Bueno (MB)/Excelente</c:v>
                </c:pt>
              </c:strCache>
            </c:strRef>
          </c:cat>
          <c:val>
            <c:numRef>
              <c:f>TRATO!$N$16:$Q$16</c:f>
              <c:numCache>
                <c:formatCode>General</c:formatCode>
                <c:ptCount val="4"/>
                <c:pt idx="0">
                  <c:v>24</c:v>
                </c:pt>
                <c:pt idx="1">
                  <c:v>46</c:v>
                </c:pt>
                <c:pt idx="2">
                  <c:v>121</c:v>
                </c:pt>
                <c:pt idx="3">
                  <c:v>234</c:v>
                </c:pt>
              </c:numCache>
            </c:numRef>
          </c:val>
          <c:extLst>
            <c:ext xmlns:c16="http://schemas.microsoft.com/office/drawing/2014/chart" uri="{C3380CC4-5D6E-409C-BE32-E72D297353CC}">
              <c16:uniqueId val="{00000000-FBA0-457C-9502-155F1ECAE8D8}"/>
            </c:ext>
          </c:extLst>
        </c:ser>
        <c:dLbls>
          <c:dLblPos val="inEnd"/>
          <c:showLegendKey val="0"/>
          <c:showVal val="1"/>
          <c:showCatName val="0"/>
          <c:showSerName val="0"/>
          <c:showPercent val="0"/>
          <c:showBubbleSize val="0"/>
        </c:dLbls>
        <c:gapWidth val="100"/>
        <c:axId val="277619552"/>
        <c:axId val="318754320"/>
      </c:barChart>
      <c:catAx>
        <c:axId val="2776195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es-CO"/>
          </a:p>
        </c:txPr>
        <c:crossAx val="318754320"/>
        <c:crosses val="autoZero"/>
        <c:auto val="1"/>
        <c:lblAlgn val="ctr"/>
        <c:lblOffset val="100"/>
        <c:noMultiLvlLbl val="0"/>
      </c:catAx>
      <c:valAx>
        <c:axId val="318754320"/>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CO"/>
          </a:p>
        </c:txPr>
        <c:crossAx val="2776195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'Resultados_generalres (2)'!$K$8</c:f>
              <c:strCache>
                <c:ptCount val="1"/>
                <c:pt idx="0">
                  <c:v>SI</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2"/>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'Resultados_generalres (2)'!$J$9</c:f>
              <c:strCache>
                <c:ptCount val="1"/>
                <c:pt idx="0">
                  <c:v>¿Fue informado sobre sus derechos y deberes como usuario?</c:v>
                </c:pt>
              </c:strCache>
            </c:strRef>
          </c:cat>
          <c:val>
            <c:numRef>
              <c:f>'Resultados_generalres (2)'!$K$9</c:f>
              <c:numCache>
                <c:formatCode>General</c:formatCode>
                <c:ptCount val="1"/>
                <c:pt idx="0">
                  <c:v>150</c:v>
                </c:pt>
              </c:numCache>
            </c:numRef>
          </c:val>
          <c:extLst>
            <c:ext xmlns:c16="http://schemas.microsoft.com/office/drawing/2014/chart" uri="{C3380CC4-5D6E-409C-BE32-E72D297353CC}">
              <c16:uniqueId val="{00000000-D131-4E67-BDC2-BADDB823FFFB}"/>
            </c:ext>
          </c:extLst>
        </c:ser>
        <c:ser>
          <c:idx val="1"/>
          <c:order val="1"/>
          <c:tx>
            <c:strRef>
              <c:f>'Resultados_generalres (2)'!$L$8</c:f>
              <c:strCache>
                <c:ptCount val="1"/>
                <c:pt idx="0">
                  <c:v>NO</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2"/>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'Resultados_generalres (2)'!$J$9</c:f>
              <c:strCache>
                <c:ptCount val="1"/>
                <c:pt idx="0">
                  <c:v>¿Fue informado sobre sus derechos y deberes como usuario?</c:v>
                </c:pt>
              </c:strCache>
            </c:strRef>
          </c:cat>
          <c:val>
            <c:numRef>
              <c:f>'Resultados_generalres (2)'!$L$9</c:f>
              <c:numCache>
                <c:formatCode>General</c:formatCode>
                <c:ptCount val="1"/>
                <c:pt idx="0">
                  <c:v>275</c:v>
                </c:pt>
              </c:numCache>
            </c:numRef>
          </c:val>
          <c:extLst>
            <c:ext xmlns:c16="http://schemas.microsoft.com/office/drawing/2014/chart" uri="{C3380CC4-5D6E-409C-BE32-E72D297353CC}">
              <c16:uniqueId val="{00000001-D131-4E67-BDC2-BADDB823FFFB}"/>
            </c:ext>
          </c:extLst>
        </c:ser>
        <c:ser>
          <c:idx val="2"/>
          <c:order val="2"/>
          <c:tx>
            <c:strRef>
              <c:f>'Resultados_generalres (2)'!$M$8</c:f>
              <c:strCache>
                <c:ptCount val="1"/>
                <c:pt idx="0">
                  <c:v>TOTAL</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2"/>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'Resultados_generalres (2)'!$J$9</c:f>
              <c:strCache>
                <c:ptCount val="1"/>
                <c:pt idx="0">
                  <c:v>¿Fue informado sobre sus derechos y deberes como usuario?</c:v>
                </c:pt>
              </c:strCache>
            </c:strRef>
          </c:cat>
          <c:val>
            <c:numRef>
              <c:f>'Resultados_generalres (2)'!$M$9</c:f>
              <c:numCache>
                <c:formatCode>General</c:formatCode>
                <c:ptCount val="1"/>
                <c:pt idx="0">
                  <c:v>425</c:v>
                </c:pt>
              </c:numCache>
            </c:numRef>
          </c:val>
          <c:extLst>
            <c:ext xmlns:c16="http://schemas.microsoft.com/office/drawing/2014/chart" uri="{C3380CC4-5D6E-409C-BE32-E72D297353CC}">
              <c16:uniqueId val="{00000002-D131-4E67-BDC2-BADDB823FFFB}"/>
            </c:ext>
          </c:extLst>
        </c:ser>
        <c:dLbls>
          <c:dLblPos val="outEnd"/>
          <c:showLegendKey val="0"/>
          <c:showVal val="1"/>
          <c:showCatName val="0"/>
          <c:showSerName val="0"/>
          <c:showPercent val="0"/>
          <c:showBubbleSize val="0"/>
        </c:dLbls>
        <c:gapWidth val="100"/>
        <c:overlap val="-24"/>
        <c:axId val="111964368"/>
        <c:axId val="113942784"/>
      </c:barChart>
      <c:catAx>
        <c:axId val="111964368"/>
        <c:scaling>
          <c:orientation val="minMax"/>
        </c:scaling>
        <c:delete val="1"/>
        <c:axPos val="b"/>
        <c:numFmt formatCode="General" sourceLinked="1"/>
        <c:majorTickMark val="none"/>
        <c:minorTickMark val="none"/>
        <c:tickLblPos val="nextTo"/>
        <c:crossAx val="113942784"/>
        <c:crosses val="autoZero"/>
        <c:auto val="1"/>
        <c:lblAlgn val="ctr"/>
        <c:lblOffset val="100"/>
        <c:noMultiLvlLbl val="0"/>
      </c:catAx>
      <c:valAx>
        <c:axId val="113942784"/>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CO"/>
          </a:p>
        </c:txPr>
        <c:crossAx val="111964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a:defRPr/>
            </a:pPr>
            <a:r>
              <a:rPr lang="es-ES"/>
              <a:t>CALIDAD DEL SERVICIO PRESTADO POR EL PROGRAMA 2019</a:t>
            </a:r>
          </a:p>
        </c:rich>
      </c:tx>
      <c:layout>
        <c:manualLayout>
          <c:xMode val="edge"/>
          <c:yMode val="edge"/>
          <c:x val="0.14072408657106703"/>
          <c:y val="5.9146012950844346E-2"/>
        </c:manualLayout>
      </c:layout>
      <c:overlay val="0"/>
      <c:spPr>
        <a:noFill/>
        <a:ln>
          <a:noFill/>
        </a:ln>
      </c:spPr>
    </c:title>
    <c:autoTitleDeleted val="0"/>
    <c:view3D>
      <c:rotX val="27"/>
      <c:rotY val="140"/>
      <c:rAngAx val="0"/>
    </c:view3D>
    <c:floor>
      <c:thickness val="0"/>
      <c:spPr>
        <a:noFill/>
        <a:ln>
          <a:noFill/>
        </a:ln>
      </c:spPr>
    </c:floor>
    <c:sideWall>
      <c:thickness val="0"/>
      <c:spPr>
        <a:noFill/>
        <a:ln>
          <a:noFill/>
        </a:ln>
      </c:spPr>
    </c:sideWall>
    <c:backWall>
      <c:thickness val="0"/>
      <c:spPr>
        <a:noFill/>
        <a:ln>
          <a:noFill/>
        </a:ln>
      </c:spPr>
    </c:backWall>
    <c:plotArea>
      <c:layout>
        <c:manualLayout>
          <c:xMode val="edge"/>
          <c:yMode val="edge"/>
          <c:x val="0.10731568390016821"/>
          <c:y val="0.30863864515367212"/>
          <c:w val="0.81388883766578357"/>
          <c:h val="0.56009522695589942"/>
        </c:manualLayout>
      </c:layout>
      <c:pie3DChart>
        <c:varyColors val="1"/>
        <c:ser>
          <c:idx val="0"/>
          <c:order val="0"/>
          <c:tx>
            <c:v>Series1</c:v>
          </c:tx>
          <c:dPt>
            <c:idx val="0"/>
            <c:bubble3D val="0"/>
            <c:spPr>
              <a:solidFill>
                <a:srgbClr val="C00000"/>
              </a:solidFill>
              <a:ln w="25402">
                <a:solidFill>
                  <a:srgbClr val="FFFFFF"/>
                </a:solidFill>
                <a:prstDash val="solid"/>
              </a:ln>
            </c:spPr>
            <c:extLst>
              <c:ext xmlns:c16="http://schemas.microsoft.com/office/drawing/2014/chart" uri="{C3380CC4-5D6E-409C-BE32-E72D297353CC}">
                <c16:uniqueId val="{00000001-7201-4EA8-8E30-50DDDA0EEB77}"/>
              </c:ext>
            </c:extLst>
          </c:dPt>
          <c:dPt>
            <c:idx val="1"/>
            <c:bubble3D val="0"/>
            <c:spPr>
              <a:solidFill>
                <a:srgbClr val="ED7D31"/>
              </a:solidFill>
              <a:ln w="25402">
                <a:solidFill>
                  <a:srgbClr val="FFFFFF"/>
                </a:solidFill>
                <a:prstDash val="solid"/>
              </a:ln>
            </c:spPr>
            <c:extLst>
              <c:ext xmlns:c16="http://schemas.microsoft.com/office/drawing/2014/chart" uri="{C3380CC4-5D6E-409C-BE32-E72D297353CC}">
                <c16:uniqueId val="{00000003-7201-4EA8-8E30-50DDDA0EEB77}"/>
              </c:ext>
            </c:extLst>
          </c:dPt>
          <c:dPt>
            <c:idx val="2"/>
            <c:bubble3D val="0"/>
            <c:spPr>
              <a:solidFill>
                <a:srgbClr val="A5A5A5"/>
              </a:solidFill>
              <a:ln w="25402">
                <a:solidFill>
                  <a:srgbClr val="FFFFFF"/>
                </a:solidFill>
                <a:prstDash val="solid"/>
              </a:ln>
            </c:spPr>
            <c:extLst>
              <c:ext xmlns:c16="http://schemas.microsoft.com/office/drawing/2014/chart" uri="{C3380CC4-5D6E-409C-BE32-E72D297353CC}">
                <c16:uniqueId val="{00000005-7201-4EA8-8E30-50DDDA0EEB77}"/>
              </c:ext>
            </c:extLst>
          </c:dPt>
          <c:dPt>
            <c:idx val="3"/>
            <c:bubble3D val="0"/>
            <c:spPr>
              <a:solidFill>
                <a:srgbClr val="FFC000"/>
              </a:solidFill>
              <a:ln w="25402">
                <a:solidFill>
                  <a:srgbClr val="FFFFFF"/>
                </a:solidFill>
                <a:prstDash val="solid"/>
              </a:ln>
            </c:spPr>
            <c:extLst>
              <c:ext xmlns:c16="http://schemas.microsoft.com/office/drawing/2014/chart" uri="{C3380CC4-5D6E-409C-BE32-E72D297353CC}">
                <c16:uniqueId val="{00000007-7201-4EA8-8E30-50DDDA0EEB77}"/>
              </c:ext>
            </c:extLst>
          </c:dPt>
          <c:dPt>
            <c:idx val="4"/>
            <c:bubble3D val="0"/>
            <c:spPr>
              <a:solidFill>
                <a:srgbClr val="4472C4"/>
              </a:solidFill>
              <a:ln w="25402">
                <a:solidFill>
                  <a:srgbClr val="FFFFFF"/>
                </a:solidFill>
                <a:prstDash val="solid"/>
              </a:ln>
            </c:spPr>
            <c:extLst>
              <c:ext xmlns:c16="http://schemas.microsoft.com/office/drawing/2014/chart" uri="{C3380CC4-5D6E-409C-BE32-E72D297353CC}">
                <c16:uniqueId val="{00000009-7201-4EA8-8E30-50DDDA0EEB77}"/>
              </c:ext>
            </c:extLst>
          </c:dPt>
          <c:dPt>
            <c:idx val="5"/>
            <c:bubble3D val="0"/>
            <c:spPr>
              <a:solidFill>
                <a:srgbClr val="70AD47"/>
              </a:solidFill>
              <a:ln w="25402">
                <a:solidFill>
                  <a:srgbClr val="FFFFFF"/>
                </a:solidFill>
                <a:prstDash val="solid"/>
              </a:ln>
            </c:spPr>
            <c:extLst>
              <c:ext xmlns:c16="http://schemas.microsoft.com/office/drawing/2014/chart" uri="{C3380CC4-5D6E-409C-BE32-E72D297353CC}">
                <c16:uniqueId val="{0000000B-7201-4EA8-8E30-50DDDA0EEB77}"/>
              </c:ext>
            </c:extLst>
          </c:dPt>
          <c:dLbls>
            <c:dLbl>
              <c:idx val="2"/>
              <c:layout>
                <c:manualLayout>
                  <c:x val="-7.7625952493643235E-2"/>
                  <c:y val="1.1391792077012131E-2"/>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7201-4EA8-8E30-50DDDA0EEB77}"/>
                </c:ext>
              </c:extLst>
            </c:dLbl>
            <c:dLbl>
              <c:idx val="3"/>
              <c:layout>
                <c:manualLayout>
                  <c:x val="-2.8713214126922681E-2"/>
                  <c:y val="-8.9827508002193746E-3"/>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7201-4EA8-8E30-50DDDA0EEB77}"/>
                </c:ext>
              </c:extLst>
            </c:dLbl>
            <c:dLbl>
              <c:idx val="4"/>
              <c:layout>
                <c:manualLayout>
                  <c:x val="-7.5205353429181998E-2"/>
                  <c:y val="7.6536511009899888E-2"/>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7201-4EA8-8E30-50DDDA0EEB77}"/>
                </c:ext>
              </c:extLst>
            </c:dLbl>
            <c:numFmt formatCode="0.0%" sourceLinked="0"/>
            <c:spPr>
              <a:noFill/>
              <a:ln>
                <a:noFill/>
              </a:ln>
              <a:effectLst/>
            </c:spPr>
            <c:txPr>
              <a:bodyPr/>
              <a:lstStyle/>
              <a:p>
                <a:pPr algn="ctr">
                  <a:defRPr/>
                </a:pPr>
                <a:endParaRPr lang="es-CO"/>
              </a:p>
            </c:txPr>
            <c:showLegendKey val="0"/>
            <c:showVal val="1"/>
            <c:showCatName val="0"/>
            <c:showSerName val="0"/>
            <c:showPercent val="0"/>
            <c:showBubbleSize val="0"/>
            <c:separator>; </c:separator>
            <c:showLeaderLines val="1"/>
            <c:extLst>
              <c:ext xmlns:c15="http://schemas.microsoft.com/office/drawing/2012/chart" uri="{CE6537A1-D6FC-4f65-9D91-7224C49458BB}">
                <c15:spPr xmlns:c15="http://schemas.microsoft.com/office/drawing/2012/chart">
                  <a:prstGeom prst="rect">
                    <a:avLst/>
                  </a:prstGeom>
                </c15:spPr>
              </c:ext>
            </c:extLst>
          </c:dLbls>
          <c:cat>
            <c:strLit>
              <c:ptCount val="6"/>
              <c:pt idx="0">
                <c:v>1</c:v>
              </c:pt>
              <c:pt idx="1">
                <c:v>2</c:v>
              </c:pt>
              <c:pt idx="2">
                <c:v>3</c:v>
              </c:pt>
              <c:pt idx="3">
                <c:v>4</c:v>
              </c:pt>
              <c:pt idx="4">
                <c:v>5</c:v>
              </c:pt>
              <c:pt idx="5">
                <c:v>N/sr</c:v>
              </c:pt>
            </c:strLit>
          </c:cat>
          <c:val>
            <c:numLit>
              <c:formatCode>General</c:formatCode>
              <c:ptCount val="6"/>
              <c:pt idx="0">
                <c:v>4.3981481481481483E-2</c:v>
              </c:pt>
              <c:pt idx="1">
                <c:v>1.8518518518518517E-2</c:v>
              </c:pt>
              <c:pt idx="2">
                <c:v>6.4814814814814811E-2</c:v>
              </c:pt>
              <c:pt idx="3">
                <c:v>0.12731481481481483</c:v>
              </c:pt>
              <c:pt idx="4">
                <c:v>0.72916666666666663</c:v>
              </c:pt>
              <c:pt idx="5">
                <c:v>1.6203703703703703E-2</c:v>
              </c:pt>
            </c:numLit>
          </c:val>
          <c:extLst>
            <c:ext xmlns:c16="http://schemas.microsoft.com/office/drawing/2014/chart" uri="{C3380CC4-5D6E-409C-BE32-E72D297353CC}">
              <c16:uniqueId val="{0000000C-7201-4EA8-8E30-50DDDA0EEB77}"/>
            </c:ext>
          </c:extLst>
        </c:ser>
        <c:dLbls>
          <c:showLegendKey val="0"/>
          <c:showVal val="0"/>
          <c:showCatName val="0"/>
          <c:showSerName val="0"/>
          <c:showPercent val="0"/>
          <c:showBubbleSize val="0"/>
          <c:showLeaderLines val="1"/>
        </c:dLbls>
      </c:pie3DChart>
      <c:spPr>
        <a:noFill/>
        <a:ln>
          <a:noFill/>
        </a:ln>
      </c:spPr>
    </c:plotArea>
    <c:plotVisOnly val="1"/>
    <c:dispBlanksAs val="gap"/>
    <c:showDLblsOverMax val="0"/>
  </c:chart>
  <c:spPr>
    <a:solidFill>
      <a:srgbClr val="FFFFFF"/>
    </a:solidFill>
    <a:ln w="9528" cap="flat">
      <a:solidFill>
        <a:srgbClr val="000000"/>
      </a:solidFill>
      <a:prstDash val="solid"/>
      <a:round/>
    </a:ln>
  </c:spPr>
  <c:txPr>
    <a:bodyPr lIns="0" tIns="0" rIns="0" bIns="0"/>
    <a:lstStyle/>
    <a:p>
      <a:pPr marL="0" marR="0" indent="0" defTabSz="914400" fontAlgn="auto" hangingPunct="1">
        <a:lnSpc>
          <a:spcPct val="100000"/>
        </a:lnSpc>
        <a:spcBef>
          <a:spcPts val="0"/>
        </a:spcBef>
        <a:spcAft>
          <a:spcPts val="0"/>
        </a:spcAft>
        <a:tabLst/>
        <a:defRPr lang="es-ES" sz="1800" b="1" i="0" u="none" strike="noStrike" kern="1200" baseline="0">
          <a:solidFill>
            <a:srgbClr val="000000"/>
          </a:solidFill>
          <a:latin typeface="Calibri"/>
        </a:defRPr>
      </a:pPr>
      <a:endParaRPr lang="es-CO"/>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a:defRPr b="1"/>
            </a:pPr>
            <a:r>
              <a:rPr lang="es-ES" b="1"/>
              <a:t>ESTADO DE LA VIVIENDA 2019 </a:t>
            </a:r>
          </a:p>
        </c:rich>
      </c:tx>
      <c:overlay val="0"/>
      <c:spPr>
        <a:noFill/>
        <a:ln>
          <a:noFill/>
        </a:ln>
      </c:spPr>
    </c:title>
    <c:autoTitleDeleted val="0"/>
    <c:view3D>
      <c:rotX val="28"/>
      <c:rotY val="130"/>
      <c:rAngAx val="0"/>
    </c:view3D>
    <c:floor>
      <c:thickness val="0"/>
      <c:spPr>
        <a:noFill/>
        <a:ln>
          <a:noFill/>
        </a:ln>
      </c:spPr>
    </c:floor>
    <c:sideWall>
      <c:thickness val="0"/>
      <c:spPr>
        <a:noFill/>
        <a:ln>
          <a:noFill/>
        </a:ln>
      </c:spPr>
    </c:sideWall>
    <c:backWall>
      <c:thickness val="0"/>
      <c:spPr>
        <a:noFill/>
        <a:ln>
          <a:noFill/>
        </a:ln>
      </c:spPr>
    </c:backWall>
    <c:plotArea>
      <c:layout/>
      <c:pie3DChart>
        <c:varyColors val="1"/>
        <c:ser>
          <c:idx val="0"/>
          <c:order val="0"/>
          <c:tx>
            <c:v>Series1</c:v>
          </c:tx>
          <c:dPt>
            <c:idx val="0"/>
            <c:bubble3D val="0"/>
            <c:spPr>
              <a:solidFill>
                <a:srgbClr val="C00000"/>
              </a:solidFill>
              <a:ln w="25402">
                <a:solidFill>
                  <a:srgbClr val="FFFFFF"/>
                </a:solidFill>
                <a:prstDash val="solid"/>
              </a:ln>
            </c:spPr>
            <c:extLst>
              <c:ext xmlns:c16="http://schemas.microsoft.com/office/drawing/2014/chart" uri="{C3380CC4-5D6E-409C-BE32-E72D297353CC}">
                <c16:uniqueId val="{00000001-885A-4129-ADC7-A0BD57D4DF13}"/>
              </c:ext>
            </c:extLst>
          </c:dPt>
          <c:dPt>
            <c:idx val="1"/>
            <c:bubble3D val="0"/>
            <c:spPr>
              <a:solidFill>
                <a:srgbClr val="ED7D31"/>
              </a:solidFill>
              <a:ln w="25402">
                <a:solidFill>
                  <a:srgbClr val="FFFFFF"/>
                </a:solidFill>
                <a:prstDash val="solid"/>
              </a:ln>
            </c:spPr>
            <c:extLst>
              <c:ext xmlns:c16="http://schemas.microsoft.com/office/drawing/2014/chart" uri="{C3380CC4-5D6E-409C-BE32-E72D297353CC}">
                <c16:uniqueId val="{00000003-885A-4129-ADC7-A0BD57D4DF13}"/>
              </c:ext>
            </c:extLst>
          </c:dPt>
          <c:dPt>
            <c:idx val="2"/>
            <c:bubble3D val="0"/>
            <c:spPr>
              <a:solidFill>
                <a:srgbClr val="A5A5A5"/>
              </a:solidFill>
              <a:ln w="25402">
                <a:solidFill>
                  <a:srgbClr val="FFFFFF"/>
                </a:solidFill>
                <a:prstDash val="solid"/>
              </a:ln>
            </c:spPr>
            <c:extLst>
              <c:ext xmlns:c16="http://schemas.microsoft.com/office/drawing/2014/chart" uri="{C3380CC4-5D6E-409C-BE32-E72D297353CC}">
                <c16:uniqueId val="{00000005-885A-4129-ADC7-A0BD57D4DF13}"/>
              </c:ext>
            </c:extLst>
          </c:dPt>
          <c:dPt>
            <c:idx val="3"/>
            <c:bubble3D val="0"/>
            <c:spPr>
              <a:solidFill>
                <a:srgbClr val="FFC000"/>
              </a:solidFill>
              <a:ln w="25402">
                <a:solidFill>
                  <a:srgbClr val="FFFFFF"/>
                </a:solidFill>
                <a:prstDash val="solid"/>
              </a:ln>
            </c:spPr>
            <c:extLst>
              <c:ext xmlns:c16="http://schemas.microsoft.com/office/drawing/2014/chart" uri="{C3380CC4-5D6E-409C-BE32-E72D297353CC}">
                <c16:uniqueId val="{00000007-885A-4129-ADC7-A0BD57D4DF13}"/>
              </c:ext>
            </c:extLst>
          </c:dPt>
          <c:dPt>
            <c:idx val="4"/>
            <c:bubble3D val="0"/>
            <c:spPr>
              <a:solidFill>
                <a:srgbClr val="4472C4"/>
              </a:solidFill>
              <a:ln w="25402">
                <a:solidFill>
                  <a:srgbClr val="FFFFFF"/>
                </a:solidFill>
                <a:prstDash val="solid"/>
              </a:ln>
            </c:spPr>
            <c:extLst>
              <c:ext xmlns:c16="http://schemas.microsoft.com/office/drawing/2014/chart" uri="{C3380CC4-5D6E-409C-BE32-E72D297353CC}">
                <c16:uniqueId val="{00000009-885A-4129-ADC7-A0BD57D4DF13}"/>
              </c:ext>
            </c:extLst>
          </c:dPt>
          <c:dPt>
            <c:idx val="5"/>
            <c:bubble3D val="0"/>
            <c:spPr>
              <a:solidFill>
                <a:srgbClr val="70AD47"/>
              </a:solidFill>
              <a:ln w="25402">
                <a:solidFill>
                  <a:srgbClr val="FFFFFF"/>
                </a:solidFill>
                <a:prstDash val="solid"/>
              </a:ln>
            </c:spPr>
            <c:extLst>
              <c:ext xmlns:c16="http://schemas.microsoft.com/office/drawing/2014/chart" uri="{C3380CC4-5D6E-409C-BE32-E72D297353CC}">
                <c16:uniqueId val="{0000000B-885A-4129-ADC7-A0BD57D4DF13}"/>
              </c:ext>
            </c:extLst>
          </c:dPt>
          <c:dLbls>
            <c:dLbl>
              <c:idx val="0"/>
              <c:layout>
                <c:manualLayout>
                  <c:x val="1.9468484147366905E-3"/>
                  <c:y val="5.2505261166677641E-3"/>
                </c:manualLayout>
              </c:layout>
              <c:numFmt formatCode="0.0%" sourceLinked="0"/>
              <c:spPr>
                <a:noFill/>
                <a:ln>
                  <a:noFill/>
                </a:ln>
                <a:effectLst/>
              </c:spPr>
              <c:txPr>
                <a:bodyPr/>
                <a:lstStyle/>
                <a:p>
                  <a:pPr algn="ctr">
                    <a:defRPr/>
                  </a:pPr>
                  <a:endParaRPr lang="es-CO"/>
                </a:p>
              </c:txPr>
              <c:showLegendKey val="0"/>
              <c:showVal val="1"/>
              <c:showCatName val="0"/>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885A-4129-ADC7-A0BD57D4DF13}"/>
                </c:ext>
              </c:extLst>
            </c:dLbl>
            <c:dLbl>
              <c:idx val="1"/>
              <c:layout>
                <c:manualLayout>
                  <c:x val="-2.4502516677013753E-2"/>
                  <c:y val="-1.026498939884779E-2"/>
                </c:manualLayout>
              </c:layout>
              <c:numFmt formatCode="0.0%" sourceLinked="0"/>
              <c:spPr>
                <a:noFill/>
                <a:ln>
                  <a:noFill/>
                </a:ln>
                <a:effectLst/>
              </c:spPr>
              <c:txPr>
                <a:bodyPr/>
                <a:lstStyle/>
                <a:p>
                  <a:pPr algn="ctr">
                    <a:defRPr/>
                  </a:pPr>
                  <a:endParaRPr lang="es-CO"/>
                </a:p>
              </c:txPr>
              <c:showLegendKey val="0"/>
              <c:showVal val="1"/>
              <c:showCatName val="0"/>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885A-4129-ADC7-A0BD57D4DF13}"/>
                </c:ext>
              </c:extLst>
            </c:dLbl>
            <c:dLbl>
              <c:idx val="2"/>
              <c:layout>
                <c:manualLayout>
                  <c:x val="3.4954161535495354E-3"/>
                  <c:y val="-9.7428136798215492E-3"/>
                </c:manualLayout>
              </c:layout>
              <c:numFmt formatCode="0.0%" sourceLinked="0"/>
              <c:spPr>
                <a:noFill/>
                <a:ln>
                  <a:noFill/>
                </a:ln>
                <a:effectLst/>
              </c:spPr>
              <c:txPr>
                <a:bodyPr/>
                <a:lstStyle/>
                <a:p>
                  <a:pPr algn="ctr">
                    <a:defRPr/>
                  </a:pPr>
                  <a:endParaRPr lang="es-CO"/>
                </a:p>
              </c:txPr>
              <c:showLegendKey val="0"/>
              <c:showVal val="1"/>
              <c:showCatName val="0"/>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885A-4129-ADC7-A0BD57D4DF13}"/>
                </c:ext>
              </c:extLst>
            </c:dLbl>
            <c:dLbl>
              <c:idx val="3"/>
              <c:layout>
                <c:manualLayout>
                  <c:x val="2.273660212981779E-2"/>
                  <c:y val="2.6593916751396995E-2"/>
                </c:manualLayout>
              </c:layout>
              <c:numFmt formatCode="0.0%" sourceLinked="0"/>
              <c:spPr>
                <a:noFill/>
                <a:ln>
                  <a:noFill/>
                </a:ln>
                <a:effectLst/>
              </c:spPr>
              <c:txPr>
                <a:bodyPr/>
                <a:lstStyle/>
                <a:p>
                  <a:pPr algn="ctr">
                    <a:defRPr/>
                  </a:pPr>
                  <a:endParaRPr lang="es-CO"/>
                </a:p>
              </c:txPr>
              <c:showLegendKey val="0"/>
              <c:showVal val="1"/>
              <c:showCatName val="0"/>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885A-4129-ADC7-A0BD57D4DF13}"/>
                </c:ext>
              </c:extLst>
            </c:dLbl>
            <c:dLbl>
              <c:idx val="4"/>
              <c:layout>
                <c:manualLayout>
                  <c:x val="-5.6198963927440948E-2"/>
                  <c:y val="8.6511708558952627E-2"/>
                </c:manualLayout>
              </c:layout>
              <c:numFmt formatCode="0.0%" sourceLinked="0"/>
              <c:spPr>
                <a:noFill/>
                <a:ln>
                  <a:noFill/>
                </a:ln>
                <a:effectLst/>
              </c:spPr>
              <c:txPr>
                <a:bodyPr/>
                <a:lstStyle/>
                <a:p>
                  <a:pPr algn="ctr">
                    <a:defRPr/>
                  </a:pPr>
                  <a:endParaRPr lang="es-CO"/>
                </a:p>
              </c:txPr>
              <c:showLegendKey val="0"/>
              <c:showVal val="1"/>
              <c:showCatName val="0"/>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885A-4129-ADC7-A0BD57D4DF13}"/>
                </c:ext>
              </c:extLst>
            </c:dLbl>
            <c:dLbl>
              <c:idx val="5"/>
              <c:delete val="1"/>
              <c:extLst>
                <c:ext xmlns:c15="http://schemas.microsoft.com/office/drawing/2012/chart" uri="{CE6537A1-D6FC-4f65-9D91-7224C49458BB}"/>
                <c:ext xmlns:c16="http://schemas.microsoft.com/office/drawing/2014/chart" uri="{C3380CC4-5D6E-409C-BE32-E72D297353CC}">
                  <c16:uniqueId val="{0000000B-885A-4129-ADC7-A0BD57D4DF13}"/>
                </c:ext>
              </c:extLst>
            </c:dLbl>
            <c:numFmt formatCode="0.0%" sourceLinked="0"/>
            <c:spPr>
              <a:noFill/>
              <a:ln>
                <a:noFill/>
              </a:ln>
              <a:effectLst/>
            </c:spPr>
            <c:txPr>
              <a:bodyPr/>
              <a:lstStyle/>
              <a:p>
                <a:pPr algn="ctr">
                  <a:defRPr/>
                </a:pPr>
                <a:endParaRPr lang="es-CO"/>
              </a:p>
            </c:txPr>
            <c:showLegendKey val="0"/>
            <c:showVal val="1"/>
            <c:showCatName val="0"/>
            <c:showSerName val="0"/>
            <c:showPercent val="0"/>
            <c:showBubbleSize val="0"/>
            <c:separator>; </c:separator>
            <c:showLeaderLines val="1"/>
            <c:extLst>
              <c:ext xmlns:c15="http://schemas.microsoft.com/office/drawing/2012/chart" uri="{CE6537A1-D6FC-4f65-9D91-7224C49458BB}"/>
            </c:extLst>
          </c:dLbls>
          <c:cat>
            <c:strLit>
              <c:ptCount val="6"/>
              <c:pt idx="0">
                <c:v>1</c:v>
              </c:pt>
              <c:pt idx="1">
                <c:v>2</c:v>
              </c:pt>
              <c:pt idx="2">
                <c:v>3</c:v>
              </c:pt>
              <c:pt idx="3">
                <c:v>4</c:v>
              </c:pt>
              <c:pt idx="4">
                <c:v>5</c:v>
              </c:pt>
              <c:pt idx="5">
                <c:v>N/sr</c:v>
              </c:pt>
            </c:strLit>
          </c:cat>
          <c:val>
            <c:numLit>
              <c:formatCode>General</c:formatCode>
              <c:ptCount val="6"/>
              <c:pt idx="0">
                <c:v>7.6388888888888895E-2</c:v>
              </c:pt>
              <c:pt idx="1">
                <c:v>3.9351851851851853E-2</c:v>
              </c:pt>
              <c:pt idx="2">
                <c:v>6.9444444444444448E-2</c:v>
              </c:pt>
              <c:pt idx="3">
                <c:v>0.11805555555555555</c:v>
              </c:pt>
              <c:pt idx="4">
                <c:v>0.6967592592592593</c:v>
              </c:pt>
              <c:pt idx="5">
                <c:v>0</c:v>
              </c:pt>
            </c:numLit>
          </c:val>
          <c:extLst>
            <c:ext xmlns:c16="http://schemas.microsoft.com/office/drawing/2014/chart" uri="{C3380CC4-5D6E-409C-BE32-E72D297353CC}">
              <c16:uniqueId val="{0000000C-885A-4129-ADC7-A0BD57D4DF13}"/>
            </c:ext>
          </c:extLst>
        </c:ser>
        <c:dLbls>
          <c:showLegendKey val="0"/>
          <c:showVal val="0"/>
          <c:showCatName val="0"/>
          <c:showSerName val="0"/>
          <c:showPercent val="0"/>
          <c:showBubbleSize val="0"/>
          <c:showLeaderLines val="1"/>
        </c:dLbls>
      </c:pie3DChart>
      <c:spPr>
        <a:noFill/>
        <a:ln>
          <a:noFill/>
        </a:ln>
      </c:spPr>
    </c:plotArea>
    <c:plotVisOnly val="1"/>
    <c:dispBlanksAs val="gap"/>
    <c:showDLblsOverMax val="0"/>
  </c:chart>
  <c:spPr>
    <a:solidFill>
      <a:srgbClr val="FFFFFF"/>
    </a:solidFill>
    <a:ln w="9528" cap="flat">
      <a:solidFill>
        <a:srgbClr val="D9D9D9"/>
      </a:solidFill>
      <a:prstDash val="solid"/>
      <a:round/>
    </a:ln>
  </c:spPr>
  <c:txPr>
    <a:bodyPr lIns="0" tIns="0" rIns="0" bIns="0"/>
    <a:lstStyle/>
    <a:p>
      <a:pPr marL="0" marR="0" indent="0" defTabSz="914400" fontAlgn="auto" hangingPunct="1">
        <a:lnSpc>
          <a:spcPct val="100000"/>
        </a:lnSpc>
        <a:spcBef>
          <a:spcPts val="0"/>
        </a:spcBef>
        <a:spcAft>
          <a:spcPts val="0"/>
        </a:spcAft>
        <a:tabLst/>
        <a:defRPr lang="es-ES" sz="2000" b="0" i="0" u="none" strike="noStrike" kern="1200" baseline="0">
          <a:solidFill>
            <a:srgbClr val="000000"/>
          </a:solidFill>
          <a:latin typeface="Calibri"/>
        </a:defRPr>
      </a:pPr>
      <a:endParaRPr lang="es-CO"/>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448695141005209E-2"/>
          <c:y val="0.19330313681102176"/>
          <c:w val="0.9057366355728127"/>
          <c:h val="0.63300837551282041"/>
        </c:manualLayout>
      </c:layout>
      <c:barChart>
        <c:barDir val="col"/>
        <c:grouping val="clustered"/>
        <c:varyColors val="0"/>
        <c:ser>
          <c:idx val="0"/>
          <c:order val="0"/>
          <c:spPr>
            <a:gradFill>
              <a:gsLst>
                <a:gs pos="0">
                  <a:schemeClr val="accent6"/>
                </a:gs>
                <a:gs pos="100000">
                  <a:schemeClr val="accent6">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ysClr val="windowText" lastClr="000000"/>
                    </a:solidFill>
                    <a:latin typeface="+mn-lt"/>
                    <a:ea typeface="+mn-ea"/>
                    <a:cs typeface="+mn-cs"/>
                  </a:defRPr>
                </a:pPr>
                <a:endParaRPr lang="es-C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Hoja2!$C$5:$G$5</c:f>
              <c:strCache>
                <c:ptCount val="5"/>
                <c:pt idx="0">
                  <c:v>DEIFICENTE</c:v>
                </c:pt>
                <c:pt idx="1">
                  <c:v>REGULAR</c:v>
                </c:pt>
                <c:pt idx="2">
                  <c:v>MALO</c:v>
                </c:pt>
                <c:pt idx="3">
                  <c:v>BUENO</c:v>
                </c:pt>
                <c:pt idx="4">
                  <c:v>EXCELENTE</c:v>
                </c:pt>
              </c:strCache>
            </c:strRef>
          </c:cat>
          <c:val>
            <c:numRef>
              <c:f>Hoja2!$C$6:$G$6</c:f>
              <c:numCache>
                <c:formatCode>General</c:formatCode>
                <c:ptCount val="5"/>
                <c:pt idx="0">
                  <c:v>978</c:v>
                </c:pt>
                <c:pt idx="1">
                  <c:v>359</c:v>
                </c:pt>
                <c:pt idx="2">
                  <c:v>417</c:v>
                </c:pt>
                <c:pt idx="3">
                  <c:v>1866</c:v>
                </c:pt>
                <c:pt idx="4">
                  <c:v>20010</c:v>
                </c:pt>
              </c:numCache>
            </c:numRef>
          </c:val>
          <c:extLst>
            <c:ext xmlns:c16="http://schemas.microsoft.com/office/drawing/2014/chart" uri="{C3380CC4-5D6E-409C-BE32-E72D297353CC}">
              <c16:uniqueId val="{00000000-1CBB-41A0-8BA6-B615ABA16B50}"/>
            </c:ext>
          </c:extLst>
        </c:ser>
        <c:dLbls>
          <c:dLblPos val="inEnd"/>
          <c:showLegendKey val="0"/>
          <c:showVal val="1"/>
          <c:showCatName val="0"/>
          <c:showSerName val="0"/>
          <c:showPercent val="0"/>
          <c:showBubbleSize val="0"/>
        </c:dLbls>
        <c:gapWidth val="41"/>
        <c:axId val="795330560"/>
        <c:axId val="795110592"/>
      </c:barChart>
      <c:catAx>
        <c:axId val="795330560"/>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r>
                  <a:rPr lang="es-CO" sz="1600"/>
                  <a:t>CALIFICACIONES </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endParaRPr lang="es-C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s-CO"/>
          </a:p>
        </c:txPr>
        <c:crossAx val="795110592"/>
        <c:crosses val="autoZero"/>
        <c:auto val="1"/>
        <c:lblAlgn val="ctr"/>
        <c:lblOffset val="100"/>
        <c:noMultiLvlLbl val="0"/>
      </c:catAx>
      <c:valAx>
        <c:axId val="795110592"/>
        <c:scaling>
          <c:orientation val="minMax"/>
        </c:scaling>
        <c:delete val="1"/>
        <c:axPos val="l"/>
        <c:title>
          <c:tx>
            <c:rich>
              <a:bodyPr rot="-5400000" spcFirstLastPara="1" vertOverflow="ellipsis" vert="horz" wrap="square" anchor="ctr" anchorCtr="1"/>
              <a:lstStyle/>
              <a:p>
                <a:pPr>
                  <a:defRPr sz="1200" b="1" i="0" u="none" strike="noStrike" kern="1200" baseline="0">
                    <a:solidFill>
                      <a:schemeClr val="dk1">
                        <a:lumMod val="65000"/>
                        <a:lumOff val="35000"/>
                      </a:schemeClr>
                    </a:solidFill>
                    <a:latin typeface="+mn-lt"/>
                    <a:ea typeface="+mn-ea"/>
                    <a:cs typeface="+mn-cs"/>
                  </a:defRPr>
                </a:pPr>
                <a:r>
                  <a:rPr lang="en-US" sz="1200"/>
                  <a:t>CANTIDAD DE USUARIO</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dk1">
                      <a:lumMod val="65000"/>
                      <a:lumOff val="35000"/>
                    </a:schemeClr>
                  </a:solidFill>
                  <a:latin typeface="+mn-lt"/>
                  <a:ea typeface="+mn-ea"/>
                  <a:cs typeface="+mn-cs"/>
                </a:defRPr>
              </a:pPr>
              <a:endParaRPr lang="es-CO"/>
            </a:p>
          </c:txPr>
        </c:title>
        <c:numFmt formatCode="General" sourceLinked="1"/>
        <c:majorTickMark val="none"/>
        <c:minorTickMark val="none"/>
        <c:tickLblPos val="nextTo"/>
        <c:crossAx val="7953305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CO"/>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1-DD3F-4AB7-B6A4-3A90278C7845}"/>
              </c:ext>
            </c:extLst>
          </c:dPt>
          <c:dPt>
            <c:idx val="1"/>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3-DD3F-4AB7-B6A4-3A90278C7845}"/>
              </c:ext>
            </c:extLst>
          </c:dPt>
          <c:dLbls>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s-CO"/>
              </a:p>
            </c:txPr>
            <c:dLblPos val="ctr"/>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'Item 2'!$C$5:$D$5</c:f>
              <c:strCache>
                <c:ptCount val="2"/>
                <c:pt idx="0">
                  <c:v>DE ACUERDO</c:v>
                </c:pt>
                <c:pt idx="1">
                  <c:v>DESACUERDO</c:v>
                </c:pt>
              </c:strCache>
            </c:strRef>
          </c:cat>
          <c:val>
            <c:numRef>
              <c:f>'Item 2'!$C$6:$D$6</c:f>
              <c:numCache>
                <c:formatCode>General</c:formatCode>
                <c:ptCount val="2"/>
                <c:pt idx="0">
                  <c:v>19985</c:v>
                </c:pt>
                <c:pt idx="1">
                  <c:v>1030</c:v>
                </c:pt>
              </c:numCache>
            </c:numRef>
          </c:val>
          <c:extLst>
            <c:ext xmlns:c16="http://schemas.microsoft.com/office/drawing/2014/chart" uri="{C3380CC4-5D6E-409C-BE32-E72D297353CC}">
              <c16:uniqueId val="{00000004-DD3F-4AB7-B6A4-3A90278C7845}"/>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s-CO"/>
          </a:p>
        </c:txPr>
      </c:legendEntry>
      <c:legendEntry>
        <c:idx val="1"/>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s-CO"/>
          </a:p>
        </c:txPr>
      </c:legendEntry>
      <c:layout>
        <c:manualLayout>
          <c:xMode val="edge"/>
          <c:yMode val="edge"/>
          <c:x val="0.67376558089666982"/>
          <c:y val="0.33453715943599682"/>
          <c:w val="0.23523191067470398"/>
          <c:h val="0.2670106417966349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0.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8.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723939519"/>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11" name="Texto del título"/>
          <p:cNvSpPr txBox="1">
            <a:spLocks noGrp="1"/>
          </p:cNvSpPr>
          <p:nvPr>
            <p:ph type="title"/>
          </p:nvPr>
        </p:nvSpPr>
        <p:spPr>
          <a:xfrm>
            <a:off x="1524000" y="1122362"/>
            <a:ext cx="9144000" cy="2387601"/>
          </a:xfrm>
          <a:prstGeom prst="rect">
            <a:avLst/>
          </a:prstGeom>
        </p:spPr>
        <p:txBody>
          <a:bodyPr anchor="b"/>
          <a:lstStyle>
            <a:lvl1pPr algn="ctr">
              <a:defRPr sz="6000"/>
            </a:lvl1pPr>
          </a:lstStyle>
          <a:p>
            <a:r>
              <a:t>Texto del título</a:t>
            </a:r>
          </a:p>
        </p:txBody>
      </p:sp>
      <p:sp>
        <p:nvSpPr>
          <p:cNvPr id="12" name="Nivel de texto 1…"/>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ítulo y texto vertical">
    <p:spTree>
      <p:nvGrpSpPr>
        <p:cNvPr id="1" name=""/>
        <p:cNvGrpSpPr/>
        <p:nvPr/>
      </p:nvGrpSpPr>
      <p:grpSpPr>
        <a:xfrm>
          <a:off x="0" y="0"/>
          <a:ext cx="0" cy="0"/>
          <a:chOff x="0" y="0"/>
          <a:chExt cx="0" cy="0"/>
        </a:xfrm>
      </p:grpSpPr>
      <p:sp>
        <p:nvSpPr>
          <p:cNvPr id="92" name="Texto del título"/>
          <p:cNvSpPr txBox="1">
            <a:spLocks noGrp="1"/>
          </p:cNvSpPr>
          <p:nvPr>
            <p:ph type="title"/>
          </p:nvPr>
        </p:nvSpPr>
        <p:spPr>
          <a:prstGeom prst="rect">
            <a:avLst/>
          </a:prstGeom>
        </p:spPr>
        <p:txBody>
          <a:bodyPr/>
          <a:lstStyle/>
          <a:p>
            <a:r>
              <a:t>Texto del título</a:t>
            </a:r>
          </a:p>
        </p:txBody>
      </p:sp>
      <p:sp>
        <p:nvSpPr>
          <p:cNvPr id="93" name="Nivel de texto 1…"/>
          <p:cNvSpPr txBox="1">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94"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ítulo vertical y texto">
    <p:spTree>
      <p:nvGrpSpPr>
        <p:cNvPr id="1" name=""/>
        <p:cNvGrpSpPr/>
        <p:nvPr/>
      </p:nvGrpSpPr>
      <p:grpSpPr>
        <a:xfrm>
          <a:off x="0" y="0"/>
          <a:ext cx="0" cy="0"/>
          <a:chOff x="0" y="0"/>
          <a:chExt cx="0" cy="0"/>
        </a:xfrm>
      </p:grpSpPr>
      <p:sp>
        <p:nvSpPr>
          <p:cNvPr id="101" name="Texto del título"/>
          <p:cNvSpPr txBox="1">
            <a:spLocks noGrp="1"/>
          </p:cNvSpPr>
          <p:nvPr>
            <p:ph type="title"/>
          </p:nvPr>
        </p:nvSpPr>
        <p:spPr>
          <a:xfrm>
            <a:off x="8724900" y="365125"/>
            <a:ext cx="2628900" cy="5811838"/>
          </a:xfrm>
          <a:prstGeom prst="rect">
            <a:avLst/>
          </a:prstGeom>
        </p:spPr>
        <p:txBody>
          <a:bodyPr/>
          <a:lstStyle/>
          <a:p>
            <a:r>
              <a:t>Texto del título</a:t>
            </a:r>
          </a:p>
        </p:txBody>
      </p:sp>
      <p:sp>
        <p:nvSpPr>
          <p:cNvPr id="102" name="Nivel de texto 1…"/>
          <p:cNvSpPr txBox="1">
            <a:spLocks noGrp="1"/>
          </p:cNvSpPr>
          <p:nvPr>
            <p:ph type="body" idx="1"/>
          </p:nvPr>
        </p:nvSpPr>
        <p:spPr>
          <a:xfrm>
            <a:off x="838200" y="365125"/>
            <a:ext cx="7734300" cy="5811838"/>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10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ítulo y objetos">
    <p:spTree>
      <p:nvGrpSpPr>
        <p:cNvPr id="1" name=""/>
        <p:cNvGrpSpPr/>
        <p:nvPr/>
      </p:nvGrpSpPr>
      <p:grpSpPr>
        <a:xfrm>
          <a:off x="0" y="0"/>
          <a:ext cx="0" cy="0"/>
          <a:chOff x="0" y="0"/>
          <a:chExt cx="0" cy="0"/>
        </a:xfrm>
      </p:grpSpPr>
      <p:sp>
        <p:nvSpPr>
          <p:cNvPr id="20" name="Texto del título"/>
          <p:cNvSpPr txBox="1">
            <a:spLocks noGrp="1"/>
          </p:cNvSpPr>
          <p:nvPr>
            <p:ph type="title"/>
          </p:nvPr>
        </p:nvSpPr>
        <p:spPr>
          <a:prstGeom prst="rect">
            <a:avLst/>
          </a:prstGeom>
        </p:spPr>
        <p:txBody>
          <a:bodyPr/>
          <a:lstStyle/>
          <a:p>
            <a:r>
              <a:t>Texto del título</a:t>
            </a:r>
          </a:p>
        </p:txBody>
      </p:sp>
      <p:sp>
        <p:nvSpPr>
          <p:cNvPr id="21" name="Nivel de texto 1…"/>
          <p:cNvSpPr txBox="1">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22"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Encabezado de sección">
    <p:spTree>
      <p:nvGrpSpPr>
        <p:cNvPr id="1" name=""/>
        <p:cNvGrpSpPr/>
        <p:nvPr/>
      </p:nvGrpSpPr>
      <p:grpSpPr>
        <a:xfrm>
          <a:off x="0" y="0"/>
          <a:ext cx="0" cy="0"/>
          <a:chOff x="0" y="0"/>
          <a:chExt cx="0" cy="0"/>
        </a:xfrm>
      </p:grpSpPr>
      <p:sp>
        <p:nvSpPr>
          <p:cNvPr id="29" name="Texto del título"/>
          <p:cNvSpPr txBox="1">
            <a:spLocks noGrp="1"/>
          </p:cNvSpPr>
          <p:nvPr>
            <p:ph type="title"/>
          </p:nvPr>
        </p:nvSpPr>
        <p:spPr>
          <a:xfrm>
            <a:off x="831850" y="1709738"/>
            <a:ext cx="10515600" cy="2852737"/>
          </a:xfrm>
          <a:prstGeom prst="rect">
            <a:avLst/>
          </a:prstGeom>
        </p:spPr>
        <p:txBody>
          <a:bodyPr anchor="b"/>
          <a:lstStyle>
            <a:lvl1pPr>
              <a:defRPr sz="6000"/>
            </a:lvl1pPr>
          </a:lstStyle>
          <a:p>
            <a:r>
              <a:t>Texto del título</a:t>
            </a:r>
          </a:p>
        </p:txBody>
      </p:sp>
      <p:sp>
        <p:nvSpPr>
          <p:cNvPr id="30" name="Nivel de texto 1…"/>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Nivel de texto 1</a:t>
            </a:r>
          </a:p>
          <a:p>
            <a:pPr lvl="1"/>
            <a:r>
              <a:t>Nivel de texto 2</a:t>
            </a:r>
          </a:p>
          <a:p>
            <a:pPr lvl="2"/>
            <a:r>
              <a:t>Nivel de texto 3</a:t>
            </a:r>
          </a:p>
          <a:p>
            <a:pPr lvl="3"/>
            <a:r>
              <a:t>Nivel de texto 4</a:t>
            </a:r>
          </a:p>
          <a:p>
            <a:pPr lvl="4"/>
            <a:r>
              <a:t>Nivel de texto 5</a:t>
            </a:r>
          </a:p>
        </p:txBody>
      </p:sp>
      <p:sp>
        <p:nvSpPr>
          <p:cNvPr id="31"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os objetos">
    <p:spTree>
      <p:nvGrpSpPr>
        <p:cNvPr id="1" name=""/>
        <p:cNvGrpSpPr/>
        <p:nvPr/>
      </p:nvGrpSpPr>
      <p:grpSpPr>
        <a:xfrm>
          <a:off x="0" y="0"/>
          <a:ext cx="0" cy="0"/>
          <a:chOff x="0" y="0"/>
          <a:chExt cx="0" cy="0"/>
        </a:xfrm>
      </p:grpSpPr>
      <p:sp>
        <p:nvSpPr>
          <p:cNvPr id="38" name="Texto del título"/>
          <p:cNvSpPr txBox="1">
            <a:spLocks noGrp="1"/>
          </p:cNvSpPr>
          <p:nvPr>
            <p:ph type="title"/>
          </p:nvPr>
        </p:nvSpPr>
        <p:spPr>
          <a:prstGeom prst="rect">
            <a:avLst/>
          </a:prstGeom>
        </p:spPr>
        <p:txBody>
          <a:bodyPr/>
          <a:lstStyle/>
          <a:p>
            <a:r>
              <a:t>Texto del título</a:t>
            </a:r>
          </a:p>
        </p:txBody>
      </p:sp>
      <p:sp>
        <p:nvSpPr>
          <p:cNvPr id="39" name="Nivel de texto 1…"/>
          <p:cNvSpPr txBox="1">
            <a:spLocks noGrp="1"/>
          </p:cNvSpPr>
          <p:nvPr>
            <p:ph type="body" sz="half" idx="1"/>
          </p:nvPr>
        </p:nvSpPr>
        <p:spPr>
          <a:xfrm>
            <a:off x="838200" y="1825625"/>
            <a:ext cx="5181600" cy="4351338"/>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40"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ación">
    <p:spTree>
      <p:nvGrpSpPr>
        <p:cNvPr id="1" name=""/>
        <p:cNvGrpSpPr/>
        <p:nvPr/>
      </p:nvGrpSpPr>
      <p:grpSpPr>
        <a:xfrm>
          <a:off x="0" y="0"/>
          <a:ext cx="0" cy="0"/>
          <a:chOff x="0" y="0"/>
          <a:chExt cx="0" cy="0"/>
        </a:xfrm>
      </p:grpSpPr>
      <p:sp>
        <p:nvSpPr>
          <p:cNvPr id="47" name="Texto del título"/>
          <p:cNvSpPr txBox="1">
            <a:spLocks noGrp="1"/>
          </p:cNvSpPr>
          <p:nvPr>
            <p:ph type="title"/>
          </p:nvPr>
        </p:nvSpPr>
        <p:spPr>
          <a:xfrm>
            <a:off x="839787" y="365125"/>
            <a:ext cx="10515601" cy="1325563"/>
          </a:xfrm>
          <a:prstGeom prst="rect">
            <a:avLst/>
          </a:prstGeom>
        </p:spPr>
        <p:txBody>
          <a:bodyPr/>
          <a:lstStyle/>
          <a:p>
            <a:r>
              <a:t>Texto del título</a:t>
            </a:r>
          </a:p>
        </p:txBody>
      </p:sp>
      <p:sp>
        <p:nvSpPr>
          <p:cNvPr id="48" name="Nivel de texto 1…"/>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Nivel de texto 1</a:t>
            </a:r>
          </a:p>
          <a:p>
            <a:pPr lvl="1"/>
            <a:r>
              <a:t>Nivel de texto 2</a:t>
            </a:r>
          </a:p>
          <a:p>
            <a:pPr lvl="2"/>
            <a:r>
              <a:t>Nivel de texto 3</a:t>
            </a:r>
          </a:p>
          <a:p>
            <a:pPr lvl="3"/>
            <a:r>
              <a:t>Nivel de texto 4</a:t>
            </a:r>
          </a:p>
          <a:p>
            <a:pPr lvl="4"/>
            <a:r>
              <a:t>Nivel de texto 5</a:t>
            </a:r>
          </a:p>
        </p:txBody>
      </p:sp>
      <p:sp>
        <p:nvSpPr>
          <p:cNvPr id="49" name="Marcador de texto 4"/>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olo el título">
    <p:spTree>
      <p:nvGrpSpPr>
        <p:cNvPr id="1" name=""/>
        <p:cNvGrpSpPr/>
        <p:nvPr/>
      </p:nvGrpSpPr>
      <p:grpSpPr>
        <a:xfrm>
          <a:off x="0" y="0"/>
          <a:ext cx="0" cy="0"/>
          <a:chOff x="0" y="0"/>
          <a:chExt cx="0" cy="0"/>
        </a:xfrm>
      </p:grpSpPr>
      <p:sp>
        <p:nvSpPr>
          <p:cNvPr id="57" name="Texto del título"/>
          <p:cNvSpPr txBox="1">
            <a:spLocks noGrp="1"/>
          </p:cNvSpPr>
          <p:nvPr>
            <p:ph type="title"/>
          </p:nvPr>
        </p:nvSpPr>
        <p:spPr>
          <a:prstGeom prst="rect">
            <a:avLst/>
          </a:prstGeom>
        </p:spPr>
        <p:txBody>
          <a:bodyPr/>
          <a:lstStyle/>
          <a:p>
            <a:r>
              <a:t>Texto del título</a:t>
            </a:r>
          </a:p>
        </p:txBody>
      </p:sp>
      <p:sp>
        <p:nvSpPr>
          <p:cNvPr id="58"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6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ido con título">
    <p:spTree>
      <p:nvGrpSpPr>
        <p:cNvPr id="1" name=""/>
        <p:cNvGrpSpPr/>
        <p:nvPr/>
      </p:nvGrpSpPr>
      <p:grpSpPr>
        <a:xfrm>
          <a:off x="0" y="0"/>
          <a:ext cx="0" cy="0"/>
          <a:chOff x="0" y="0"/>
          <a:chExt cx="0" cy="0"/>
        </a:xfrm>
      </p:grpSpPr>
      <p:sp>
        <p:nvSpPr>
          <p:cNvPr id="72" name="Texto del título"/>
          <p:cNvSpPr txBox="1">
            <a:spLocks noGrp="1"/>
          </p:cNvSpPr>
          <p:nvPr>
            <p:ph type="title"/>
          </p:nvPr>
        </p:nvSpPr>
        <p:spPr>
          <a:xfrm>
            <a:off x="839787" y="457200"/>
            <a:ext cx="3932239" cy="1600200"/>
          </a:xfrm>
          <a:prstGeom prst="rect">
            <a:avLst/>
          </a:prstGeom>
        </p:spPr>
        <p:txBody>
          <a:bodyPr anchor="b"/>
          <a:lstStyle>
            <a:lvl1pPr>
              <a:defRPr sz="3200"/>
            </a:lvl1pPr>
          </a:lstStyle>
          <a:p>
            <a:r>
              <a:t>Texto del título</a:t>
            </a:r>
          </a:p>
        </p:txBody>
      </p:sp>
      <p:sp>
        <p:nvSpPr>
          <p:cNvPr id="73" name="Nivel de texto 1…"/>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Nivel de texto 1</a:t>
            </a:r>
          </a:p>
          <a:p>
            <a:pPr lvl="1"/>
            <a:r>
              <a:t>Nivel de texto 2</a:t>
            </a:r>
          </a:p>
          <a:p>
            <a:pPr lvl="2"/>
            <a:r>
              <a:t>Nivel de texto 3</a:t>
            </a:r>
          </a:p>
          <a:p>
            <a:pPr lvl="3"/>
            <a:r>
              <a:t>Nivel de texto 4</a:t>
            </a:r>
          </a:p>
          <a:p>
            <a:pPr lvl="4"/>
            <a:r>
              <a:t>Nivel de texto 5</a:t>
            </a:r>
          </a:p>
        </p:txBody>
      </p:sp>
      <p:sp>
        <p:nvSpPr>
          <p:cNvPr id="74" name="Marcador de texto 3"/>
          <p:cNvSpPr>
            <a:spLocks noGrp="1"/>
          </p:cNvSpPr>
          <p:nvPr>
            <p:ph type="body" sz="quarter" idx="13"/>
          </p:nvPr>
        </p:nvSpPr>
        <p:spPr>
          <a:xfrm>
            <a:off x="839787" y="2057400"/>
            <a:ext cx="3932239" cy="3811588"/>
          </a:xfrm>
          <a:prstGeom prst="rect">
            <a:avLst/>
          </a:prstGeom>
        </p:spPr>
        <p:txBody>
          <a:bodyPr/>
          <a:lstStyle/>
          <a:p>
            <a:pPr marL="0" indent="0">
              <a:buSzTx/>
              <a:buFontTx/>
              <a:buNone/>
              <a:defRPr sz="1600"/>
            </a:pPr>
            <a:endParaRPr/>
          </a:p>
        </p:txBody>
      </p:sp>
      <p:sp>
        <p:nvSpPr>
          <p:cNvPr id="7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Imagen con título">
    <p:spTree>
      <p:nvGrpSpPr>
        <p:cNvPr id="1" name=""/>
        <p:cNvGrpSpPr/>
        <p:nvPr/>
      </p:nvGrpSpPr>
      <p:grpSpPr>
        <a:xfrm>
          <a:off x="0" y="0"/>
          <a:ext cx="0" cy="0"/>
          <a:chOff x="0" y="0"/>
          <a:chExt cx="0" cy="0"/>
        </a:xfrm>
      </p:grpSpPr>
      <p:sp>
        <p:nvSpPr>
          <p:cNvPr id="82" name="Texto del título"/>
          <p:cNvSpPr txBox="1">
            <a:spLocks noGrp="1"/>
          </p:cNvSpPr>
          <p:nvPr>
            <p:ph type="title"/>
          </p:nvPr>
        </p:nvSpPr>
        <p:spPr>
          <a:xfrm>
            <a:off x="839787" y="457200"/>
            <a:ext cx="3932239" cy="1600200"/>
          </a:xfrm>
          <a:prstGeom prst="rect">
            <a:avLst/>
          </a:prstGeom>
        </p:spPr>
        <p:txBody>
          <a:bodyPr anchor="b"/>
          <a:lstStyle>
            <a:lvl1pPr>
              <a:defRPr sz="3200"/>
            </a:lvl1pPr>
          </a:lstStyle>
          <a:p>
            <a:r>
              <a:t>Texto del título</a:t>
            </a:r>
          </a:p>
        </p:txBody>
      </p:sp>
      <p:sp>
        <p:nvSpPr>
          <p:cNvPr id="83" name="Marcador de imagen 2"/>
          <p:cNvSpPr>
            <a:spLocks noGrp="1"/>
          </p:cNvSpPr>
          <p:nvPr>
            <p:ph type="pic" sz="half" idx="13"/>
          </p:nvPr>
        </p:nvSpPr>
        <p:spPr>
          <a:xfrm>
            <a:off x="5183187" y="987425"/>
            <a:ext cx="6172201" cy="4873625"/>
          </a:xfrm>
          <a:prstGeom prst="rect">
            <a:avLst/>
          </a:prstGeom>
        </p:spPr>
        <p:txBody>
          <a:bodyPr lIns="91439" rIns="91439">
            <a:noAutofit/>
          </a:bodyPr>
          <a:lstStyle/>
          <a:p>
            <a:endParaRPr/>
          </a:p>
        </p:txBody>
      </p:sp>
      <p:sp>
        <p:nvSpPr>
          <p:cNvPr id="84" name="Nivel de texto 1…"/>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Nivel de texto 1</a:t>
            </a:r>
          </a:p>
          <a:p>
            <a:pPr lvl="1"/>
            <a:r>
              <a:t>Nivel de texto 2</a:t>
            </a:r>
          </a:p>
          <a:p>
            <a:pPr lvl="2"/>
            <a:r>
              <a:t>Nivel de texto 3</a:t>
            </a:r>
          </a:p>
          <a:p>
            <a:pPr lvl="3"/>
            <a:r>
              <a:t>Nivel de texto 4</a:t>
            </a:r>
          </a:p>
          <a:p>
            <a:pPr lvl="4"/>
            <a:r>
              <a:t>Nivel de texto 5</a:t>
            </a:r>
          </a:p>
        </p:txBody>
      </p:sp>
      <p:sp>
        <p:nvSpPr>
          <p:cNvPr id="8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o del título"/>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Texto del título</a:t>
            </a:r>
          </a:p>
        </p:txBody>
      </p:sp>
      <p:sp>
        <p:nvSpPr>
          <p:cNvPr id="3" name="Nivel de texto 1…"/>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a:spLocks noGrp="1"/>
          </p:cNvSpPr>
          <p:nvPr>
            <p:ph type="sldNum" sz="quarter" idx="2"/>
          </p:nvPr>
        </p:nvSpPr>
        <p:spPr>
          <a:xfrm>
            <a:off x="11089818" y="6404292"/>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2" name="CuadroTexto 5"/>
          <p:cNvSpPr txBox="1"/>
          <p:nvPr/>
        </p:nvSpPr>
        <p:spPr>
          <a:xfrm>
            <a:off x="158044" y="4954385"/>
            <a:ext cx="4278489" cy="7848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1500" b="1">
                <a:solidFill>
                  <a:srgbClr val="6B6B6B"/>
                </a:solidFill>
                <a:latin typeface="Century Gothic"/>
                <a:ea typeface="Century Gothic"/>
                <a:cs typeface="Century Gothic"/>
                <a:sym typeface="Century Gothic"/>
              </a:defRPr>
            </a:pPr>
            <a:r>
              <a:rPr dirty="0" err="1"/>
              <a:t>Título</a:t>
            </a:r>
            <a:endParaRPr dirty="0"/>
          </a:p>
          <a:p>
            <a:pPr>
              <a:defRPr sz="1500" b="1">
                <a:solidFill>
                  <a:srgbClr val="6B6B6B"/>
                </a:solidFill>
                <a:latin typeface="Century Gothic"/>
                <a:ea typeface="Century Gothic"/>
                <a:cs typeface="Century Gothic"/>
                <a:sym typeface="Century Gothic"/>
              </a:defRPr>
            </a:pPr>
            <a:endParaRPr lang="es-CO" dirty="0"/>
          </a:p>
          <a:p>
            <a:pPr>
              <a:defRPr sz="1500" b="1">
                <a:solidFill>
                  <a:srgbClr val="6B6B6B"/>
                </a:solidFill>
                <a:latin typeface="Century Gothic"/>
                <a:ea typeface="Century Gothic"/>
                <a:cs typeface="Century Gothic"/>
                <a:sym typeface="Century Gothic"/>
              </a:defRPr>
            </a:pPr>
            <a:r>
              <a:rPr dirty="0" err="1"/>
              <a:t>Fecha</a:t>
            </a:r>
            <a:r>
              <a:rPr lang="es-CO" dirty="0"/>
              <a:t> :</a:t>
            </a:r>
            <a:r>
              <a:rPr lang="es-CO" dirty="0">
                <a:solidFill>
                  <a:schemeClr val="tx1"/>
                </a:solidFill>
              </a:rPr>
              <a:t> 2019</a:t>
            </a:r>
            <a:r>
              <a:rPr dirty="0">
                <a:solidFill>
                  <a:schemeClr val="tx1"/>
                </a:solidFill>
              </a:rPr>
              <a:t> </a:t>
            </a:r>
          </a:p>
        </p:txBody>
      </p:sp>
      <p:sp>
        <p:nvSpPr>
          <p:cNvPr id="113" name="CuadroTexto 6"/>
          <p:cNvSpPr txBox="1"/>
          <p:nvPr/>
        </p:nvSpPr>
        <p:spPr>
          <a:xfrm>
            <a:off x="158044" y="5741941"/>
            <a:ext cx="4030131" cy="323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1500" i="1">
                <a:solidFill>
                  <a:srgbClr val="595959"/>
                </a:solidFill>
                <a:latin typeface="Century Gothic"/>
                <a:ea typeface="Century Gothic"/>
                <a:cs typeface="Century Gothic"/>
                <a:sym typeface="Century Gothic"/>
              </a:defRPr>
            </a:pPr>
            <a:r>
              <a:rPr b="1" dirty="0"/>
              <a:t>Autor</a:t>
            </a:r>
            <a:r>
              <a:rPr lang="es-CO" b="1" dirty="0"/>
              <a:t>:</a:t>
            </a:r>
            <a:endParaRPr b="1" dirty="0"/>
          </a:p>
        </p:txBody>
      </p:sp>
      <p:sp>
        <p:nvSpPr>
          <p:cNvPr id="114" name="Rectángulo 1"/>
          <p:cNvSpPr txBox="1"/>
          <p:nvPr/>
        </p:nvSpPr>
        <p:spPr>
          <a:xfrm>
            <a:off x="812801" y="4954385"/>
            <a:ext cx="3789152"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500" b="1">
                <a:solidFill>
                  <a:srgbClr val="FF0000"/>
                </a:solidFill>
                <a:latin typeface="Century Gothic"/>
                <a:ea typeface="Century Gothic"/>
                <a:cs typeface="Century Gothic"/>
                <a:sym typeface="Century Gothic"/>
              </a:defRPr>
            </a:lvl1pPr>
          </a:lstStyle>
          <a:p>
            <a:r>
              <a:rPr lang="es-CO" dirty="0">
                <a:solidFill>
                  <a:schemeClr val="tx1"/>
                </a:solidFill>
              </a:rPr>
              <a:t>INFORME MEDICIÓN DE LA PERCEPCIÓN DE LA SATISFACCIÓN DEL USUARIO</a:t>
            </a:r>
            <a:endParaRPr dirty="0">
              <a:solidFill>
                <a:schemeClr val="tx1"/>
              </a:solidFill>
            </a:endParaRPr>
          </a:p>
        </p:txBody>
      </p:sp>
      <p:sp>
        <p:nvSpPr>
          <p:cNvPr id="115" name="Rectángulo 1"/>
          <p:cNvSpPr txBox="1"/>
          <p:nvPr/>
        </p:nvSpPr>
        <p:spPr>
          <a:xfrm>
            <a:off x="812801" y="5710320"/>
            <a:ext cx="4030131"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500" b="1">
                <a:solidFill>
                  <a:srgbClr val="FF0000"/>
                </a:solidFill>
                <a:latin typeface="Century Gothic"/>
                <a:ea typeface="Century Gothic"/>
                <a:cs typeface="Century Gothic"/>
                <a:sym typeface="Century Gothic"/>
              </a:defRPr>
            </a:lvl1pPr>
          </a:lstStyle>
          <a:p>
            <a:r>
              <a:rPr lang="es-CO" sz="1400" dirty="0">
                <a:solidFill>
                  <a:schemeClr val="tx1"/>
                </a:solidFill>
              </a:rPr>
              <a:t>DIRECCIÓN DE ATENCIÓN AL USUARIO, INTERVENCIÓN TEMPRANA Y ASIGNACIONES</a:t>
            </a:r>
            <a:endParaRPr sz="1400" dirty="0">
              <a:solidFill>
                <a:schemeClr val="tx1"/>
              </a:solidFill>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586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ENCUESTA DE SATISFACCIÓN </a:t>
            </a:r>
          </a:p>
        </p:txBody>
      </p:sp>
      <p:sp>
        <p:nvSpPr>
          <p:cNvPr id="138" name="Rectángulo 6"/>
          <p:cNvSpPr txBox="1"/>
          <p:nvPr/>
        </p:nvSpPr>
        <p:spPr>
          <a:xfrm>
            <a:off x="376039" y="878984"/>
            <a:ext cx="2629885"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b="1">
                <a:solidFill>
                  <a:srgbClr val="00E0F0"/>
                </a:solidFill>
                <a:latin typeface="Century Gothic"/>
                <a:ea typeface="Century Gothic"/>
                <a:cs typeface="Century Gothic"/>
                <a:sym typeface="Century Gothic"/>
              </a:defRPr>
            </a:lvl1pPr>
          </a:lstStyle>
          <a:p>
            <a:r>
              <a:rPr lang="es-CO" dirty="0"/>
              <a:t>Procesos Misionales</a:t>
            </a:r>
          </a:p>
        </p:txBody>
      </p:sp>
      <p:sp>
        <p:nvSpPr>
          <p:cNvPr id="2" name="Rectángulo 1">
            <a:extLst>
              <a:ext uri="{FF2B5EF4-FFF2-40B4-BE49-F238E27FC236}">
                <a16:creationId xmlns:a16="http://schemas.microsoft.com/office/drawing/2014/main" id="{B3E2F500-85C0-43E0-A2ED-50FD18BE293E}"/>
              </a:ext>
            </a:extLst>
          </p:cNvPr>
          <p:cNvSpPr/>
          <p:nvPr/>
        </p:nvSpPr>
        <p:spPr>
          <a:xfrm>
            <a:off x="206702" y="1511107"/>
            <a:ext cx="4816854" cy="523220"/>
          </a:xfrm>
          <a:prstGeom prst="rect">
            <a:avLst/>
          </a:prstGeom>
        </p:spPr>
        <p:txBody>
          <a:bodyPr wrap="square">
            <a:spAutoFit/>
          </a:bodyPr>
          <a:lstStyle/>
          <a:p>
            <a:r>
              <a:rPr lang="es-CO" sz="2800" b="1" dirty="0">
                <a:solidFill>
                  <a:srgbClr val="00466D"/>
                </a:solidFill>
                <a:latin typeface="Century Gothic"/>
                <a:sym typeface="Century Gothic"/>
              </a:rPr>
              <a:t>Ítem de </a:t>
            </a:r>
            <a:r>
              <a:rPr lang="es-CO" sz="2400" b="1" dirty="0">
                <a:solidFill>
                  <a:srgbClr val="00466D"/>
                </a:solidFill>
                <a:latin typeface="Century Gothic"/>
                <a:sym typeface="Century Gothic"/>
              </a:rPr>
              <a:t>evaluación</a:t>
            </a:r>
            <a:r>
              <a:rPr lang="es-CO" sz="2800" b="1" dirty="0">
                <a:solidFill>
                  <a:srgbClr val="00466D"/>
                </a:solidFill>
                <a:latin typeface="Century Gothic"/>
                <a:sym typeface="Century Gothic"/>
              </a:rPr>
              <a:t> Nro. 2</a:t>
            </a:r>
          </a:p>
        </p:txBody>
      </p:sp>
      <p:graphicFrame>
        <p:nvGraphicFramePr>
          <p:cNvPr id="10" name="Gráfico 9">
            <a:extLst>
              <a:ext uri="{FF2B5EF4-FFF2-40B4-BE49-F238E27FC236}">
                <a16:creationId xmlns:a16="http://schemas.microsoft.com/office/drawing/2014/main" id="{FD15C208-E985-4B91-B8F8-CDBA7AA951BF}"/>
              </a:ext>
            </a:extLst>
          </p:cNvPr>
          <p:cNvGraphicFramePr>
            <a:graphicFrameLocks/>
          </p:cNvGraphicFramePr>
          <p:nvPr>
            <p:extLst>
              <p:ext uri="{D42A27DB-BD31-4B8C-83A1-F6EECF244321}">
                <p14:modId xmlns:p14="http://schemas.microsoft.com/office/powerpoint/2010/main" val="1263548507"/>
              </p:ext>
            </p:extLst>
          </p:nvPr>
        </p:nvGraphicFramePr>
        <p:xfrm>
          <a:off x="282219" y="2094555"/>
          <a:ext cx="7032982" cy="4656201"/>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ángulo 2">
            <a:extLst>
              <a:ext uri="{FF2B5EF4-FFF2-40B4-BE49-F238E27FC236}">
                <a16:creationId xmlns:a16="http://schemas.microsoft.com/office/drawing/2014/main" id="{E0E97806-3E63-4E3A-8CA9-8E64A3CF3AF4}"/>
              </a:ext>
            </a:extLst>
          </p:cNvPr>
          <p:cNvSpPr/>
          <p:nvPr/>
        </p:nvSpPr>
        <p:spPr>
          <a:xfrm>
            <a:off x="4663452" y="1541221"/>
            <a:ext cx="6843540" cy="523220"/>
          </a:xfrm>
          <a:prstGeom prst="rect">
            <a:avLst/>
          </a:prstGeom>
        </p:spPr>
        <p:txBody>
          <a:bodyPr wrap="none">
            <a:spAutoFit/>
          </a:bodyPr>
          <a:lstStyle/>
          <a:p>
            <a:r>
              <a:rPr lang="es-CO" sz="2800" b="1" dirty="0"/>
              <a:t>¿Cómo califica la información suministrada? </a:t>
            </a:r>
          </a:p>
        </p:txBody>
      </p:sp>
      <p:graphicFrame>
        <p:nvGraphicFramePr>
          <p:cNvPr id="11" name="Tabla 10">
            <a:extLst>
              <a:ext uri="{FF2B5EF4-FFF2-40B4-BE49-F238E27FC236}">
                <a16:creationId xmlns:a16="http://schemas.microsoft.com/office/drawing/2014/main" id="{5F6E84A5-E4A3-4C38-AB99-689FC33C778C}"/>
              </a:ext>
            </a:extLst>
          </p:cNvPr>
          <p:cNvGraphicFramePr>
            <a:graphicFrameLocks noGrp="1"/>
          </p:cNvGraphicFramePr>
          <p:nvPr>
            <p:extLst>
              <p:ext uri="{D42A27DB-BD31-4B8C-83A1-F6EECF244321}">
                <p14:modId xmlns:p14="http://schemas.microsoft.com/office/powerpoint/2010/main" val="824010499"/>
              </p:ext>
            </p:extLst>
          </p:nvPr>
        </p:nvGraphicFramePr>
        <p:xfrm>
          <a:off x="7089421" y="2034327"/>
          <a:ext cx="4989689" cy="2265772"/>
        </p:xfrm>
        <a:graphic>
          <a:graphicData uri="http://schemas.openxmlformats.org/drawingml/2006/table">
            <a:tbl>
              <a:tblPr/>
              <a:tblGrid>
                <a:gridCol w="1817512">
                  <a:extLst>
                    <a:ext uri="{9D8B030D-6E8A-4147-A177-3AD203B41FA5}">
                      <a16:colId xmlns:a16="http://schemas.microsoft.com/office/drawing/2014/main" val="3403370769"/>
                    </a:ext>
                  </a:extLst>
                </a:gridCol>
                <a:gridCol w="982134">
                  <a:extLst>
                    <a:ext uri="{9D8B030D-6E8A-4147-A177-3AD203B41FA5}">
                      <a16:colId xmlns:a16="http://schemas.microsoft.com/office/drawing/2014/main" val="3985496081"/>
                    </a:ext>
                  </a:extLst>
                </a:gridCol>
                <a:gridCol w="982133">
                  <a:extLst>
                    <a:ext uri="{9D8B030D-6E8A-4147-A177-3AD203B41FA5}">
                      <a16:colId xmlns:a16="http://schemas.microsoft.com/office/drawing/2014/main" val="4081684048"/>
                    </a:ext>
                  </a:extLst>
                </a:gridCol>
                <a:gridCol w="1207910">
                  <a:extLst>
                    <a:ext uri="{9D8B030D-6E8A-4147-A177-3AD203B41FA5}">
                      <a16:colId xmlns:a16="http://schemas.microsoft.com/office/drawing/2014/main" val="2366203090"/>
                    </a:ext>
                  </a:extLst>
                </a:gridCol>
              </a:tblGrid>
              <a:tr h="449229">
                <a:tc>
                  <a:txBody>
                    <a:bodyPr/>
                    <a:lstStyle/>
                    <a:p>
                      <a:pPr algn="ctr" rtl="0" fontAlgn="ctr"/>
                      <a:r>
                        <a:rPr lang="es-CO" sz="1400" b="1" i="0" u="none" strike="noStrike" dirty="0">
                          <a:solidFill>
                            <a:srgbClr val="000000"/>
                          </a:solidFill>
                          <a:effectLst/>
                          <a:latin typeface="Century Gothic" panose="020B0502020202020204" pitchFamily="34" charset="0"/>
                        </a:rPr>
                        <a:t>CALIFICACIÓN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400" b="1" i="0" u="none" strike="noStrike" dirty="0">
                          <a:solidFill>
                            <a:srgbClr val="000000"/>
                          </a:solidFill>
                          <a:effectLst/>
                          <a:latin typeface="Century Gothic" panose="020B0502020202020204" pitchFamily="34" charset="0"/>
                        </a:rPr>
                        <a:t>AÑO 2018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400" b="1" i="0" u="none" strike="noStrike" dirty="0">
                          <a:solidFill>
                            <a:srgbClr val="000000"/>
                          </a:solidFill>
                          <a:effectLst/>
                          <a:latin typeface="Century Gothic" panose="020B0502020202020204" pitchFamily="34" charset="0"/>
                        </a:rPr>
                        <a:t>AÑO 2019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200" b="1" i="0" u="none" strike="noStrike" dirty="0">
                          <a:solidFill>
                            <a:srgbClr val="000000"/>
                          </a:solidFill>
                          <a:effectLst/>
                          <a:latin typeface="Century Gothic" panose="020B0502020202020204" pitchFamily="34" charset="0"/>
                        </a:rPr>
                        <a:t>COMPARACIÓN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2355464"/>
                  </a:ext>
                </a:extLst>
              </a:tr>
              <a:tr h="633400">
                <a:tc>
                  <a:txBody>
                    <a:bodyPr/>
                    <a:lstStyle/>
                    <a:p>
                      <a:pPr algn="just" rtl="0" fontAlgn="ctr"/>
                      <a:r>
                        <a:rPr lang="es-CO" sz="1600" b="0" i="0" u="none" strike="noStrike">
                          <a:solidFill>
                            <a:srgbClr val="000000"/>
                          </a:solidFill>
                          <a:effectLst/>
                          <a:latin typeface="Century Gothic" panose="020B0502020202020204" pitchFamily="34" charset="0"/>
                        </a:rPr>
                        <a:t>Muy Bueno/EXCELENTE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es-CO" sz="1800" b="0" i="0" u="none" strike="noStrike">
                          <a:solidFill>
                            <a:srgbClr val="000000"/>
                          </a:solidFill>
                          <a:effectLst/>
                          <a:latin typeface="Century Gothic" panose="020B0502020202020204" pitchFamily="34" charset="0"/>
                        </a:rPr>
                        <a:t>42,7%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800" b="0" i="0" u="none" strike="noStrike">
                          <a:solidFill>
                            <a:srgbClr val="000000"/>
                          </a:solidFill>
                          <a:effectLst/>
                          <a:latin typeface="Century Gothic" panose="020B0502020202020204" pitchFamily="34" charset="0"/>
                        </a:rPr>
                        <a:t>47,8%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800" b="0" i="0" u="none" strike="noStrike">
                          <a:solidFill>
                            <a:srgbClr val="000000"/>
                          </a:solidFill>
                          <a:effectLst/>
                          <a:latin typeface="Century Gothic" panose="020B0502020202020204" pitchFamily="34" charset="0"/>
                        </a:rPr>
                        <a:t>Aumenta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9486115"/>
                  </a:ext>
                </a:extLst>
              </a:tr>
              <a:tr h="394381">
                <a:tc>
                  <a:txBody>
                    <a:bodyPr/>
                    <a:lstStyle/>
                    <a:p>
                      <a:pPr algn="just" rtl="0" fontAlgn="ctr"/>
                      <a:r>
                        <a:rPr lang="es-CO" sz="1800" b="0" i="0" u="none" strike="noStrike">
                          <a:solidFill>
                            <a:srgbClr val="000000"/>
                          </a:solidFill>
                          <a:effectLst/>
                          <a:latin typeface="Century Gothic" panose="020B0502020202020204" pitchFamily="34" charset="0"/>
                        </a:rPr>
                        <a:t>Bueno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rtl="0" fontAlgn="ctr"/>
                      <a:r>
                        <a:rPr lang="es-CO" sz="1800" b="0" i="0" u="none" strike="noStrike">
                          <a:solidFill>
                            <a:srgbClr val="000000"/>
                          </a:solidFill>
                          <a:effectLst/>
                          <a:latin typeface="Century Gothic" panose="020B0502020202020204" pitchFamily="34" charset="0"/>
                        </a:rPr>
                        <a:t>28,9%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800" b="0" i="0" u="none" strike="noStrike" dirty="0">
                          <a:solidFill>
                            <a:srgbClr val="000000"/>
                          </a:solidFill>
                          <a:effectLst/>
                          <a:latin typeface="Century Gothic" panose="020B0502020202020204" pitchFamily="34" charset="0"/>
                        </a:rPr>
                        <a:t>36,2%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800" b="0" i="0" u="none" strike="noStrike">
                          <a:solidFill>
                            <a:srgbClr val="000000"/>
                          </a:solidFill>
                          <a:effectLst/>
                          <a:latin typeface="Century Gothic" panose="020B0502020202020204" pitchFamily="34" charset="0"/>
                        </a:rPr>
                        <a:t>Aumenta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6289941"/>
                  </a:ext>
                </a:extLst>
              </a:tr>
              <a:tr h="394381">
                <a:tc>
                  <a:txBody>
                    <a:bodyPr/>
                    <a:lstStyle/>
                    <a:p>
                      <a:pPr algn="just" rtl="0" fontAlgn="ctr"/>
                      <a:r>
                        <a:rPr lang="es-CO" sz="1800" b="0" i="0" u="none" strike="noStrike">
                          <a:solidFill>
                            <a:srgbClr val="000000"/>
                          </a:solidFill>
                          <a:effectLst/>
                          <a:latin typeface="Century Gothic" panose="020B0502020202020204" pitchFamily="34" charset="0"/>
                        </a:rPr>
                        <a:t>Regular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rtl="0" fontAlgn="ctr"/>
                      <a:r>
                        <a:rPr lang="es-CO" sz="1800" b="0" i="0" u="none" strike="noStrike">
                          <a:solidFill>
                            <a:srgbClr val="000000"/>
                          </a:solidFill>
                          <a:effectLst/>
                          <a:latin typeface="Century Gothic" panose="020B0502020202020204" pitchFamily="34" charset="0"/>
                        </a:rPr>
                        <a:t>14,3%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800" b="0" i="0" u="none" strike="noStrike">
                          <a:solidFill>
                            <a:srgbClr val="000000"/>
                          </a:solidFill>
                          <a:effectLst/>
                          <a:latin typeface="Century Gothic" panose="020B0502020202020204" pitchFamily="34" charset="0"/>
                        </a:rPr>
                        <a:t>11,3%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800" b="0" i="0" u="none" strike="noStrike">
                          <a:solidFill>
                            <a:srgbClr val="000000"/>
                          </a:solidFill>
                          <a:effectLst/>
                          <a:latin typeface="Century Gothic" panose="020B0502020202020204" pitchFamily="34" charset="0"/>
                        </a:rPr>
                        <a:t>Disminuye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386267"/>
                  </a:ext>
                </a:extLst>
              </a:tr>
              <a:tr h="394381">
                <a:tc>
                  <a:txBody>
                    <a:bodyPr/>
                    <a:lstStyle/>
                    <a:p>
                      <a:pPr algn="just" rtl="0" fontAlgn="ctr"/>
                      <a:r>
                        <a:rPr lang="es-CO" sz="1800" b="0" i="0" u="none" strike="noStrike">
                          <a:solidFill>
                            <a:srgbClr val="000000"/>
                          </a:solidFill>
                          <a:effectLst/>
                          <a:latin typeface="Century Gothic" panose="020B0502020202020204" pitchFamily="34" charset="0"/>
                        </a:rPr>
                        <a:t>Malo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rtl="0" fontAlgn="ctr"/>
                      <a:r>
                        <a:rPr lang="es-CO" sz="1800" b="0" i="0" u="none" strike="noStrike">
                          <a:solidFill>
                            <a:srgbClr val="000000"/>
                          </a:solidFill>
                          <a:effectLst/>
                          <a:latin typeface="Century Gothic" panose="020B0502020202020204" pitchFamily="34" charset="0"/>
                        </a:rPr>
                        <a:t>7,2%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800" b="0" i="0" u="none" strike="noStrike">
                          <a:solidFill>
                            <a:srgbClr val="000000"/>
                          </a:solidFill>
                          <a:effectLst/>
                          <a:latin typeface="Century Gothic" panose="020B0502020202020204" pitchFamily="34" charset="0"/>
                        </a:rPr>
                        <a:t>4,7%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800" b="0" i="0" u="none" strike="noStrike" dirty="0">
                          <a:solidFill>
                            <a:srgbClr val="000000"/>
                          </a:solidFill>
                          <a:effectLst/>
                          <a:latin typeface="Century Gothic" panose="020B0502020202020204" pitchFamily="34" charset="0"/>
                        </a:rPr>
                        <a:t>Disminuye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263902"/>
                  </a:ext>
                </a:extLst>
              </a:tr>
            </a:tbl>
          </a:graphicData>
        </a:graphic>
      </p:graphicFrame>
      <p:sp>
        <p:nvSpPr>
          <p:cNvPr id="12" name="Rectángulo 11">
            <a:extLst>
              <a:ext uri="{FF2B5EF4-FFF2-40B4-BE49-F238E27FC236}">
                <a16:creationId xmlns:a16="http://schemas.microsoft.com/office/drawing/2014/main" id="{E56DAF63-DC13-4998-9298-9C24BC3F3217}"/>
              </a:ext>
            </a:extLst>
          </p:cNvPr>
          <p:cNvSpPr/>
          <p:nvPr/>
        </p:nvSpPr>
        <p:spPr>
          <a:xfrm>
            <a:off x="6931375" y="4602097"/>
            <a:ext cx="5260625" cy="923330"/>
          </a:xfrm>
          <a:prstGeom prst="rect">
            <a:avLst/>
          </a:prstGeom>
        </p:spPr>
        <p:txBody>
          <a:bodyPr wrap="square">
            <a:spAutoFit/>
          </a:bodyPr>
          <a:lstStyle/>
          <a:p>
            <a:r>
              <a:rPr lang="es-CO" dirty="0"/>
              <a:t>De acuerdo a los resultados obtenidos, el usuario aumento el nivel de satisfacción en relación a la información que recibió con respecto al año anterior.</a:t>
            </a:r>
          </a:p>
        </p:txBody>
      </p:sp>
    </p:spTree>
    <p:extLst>
      <p:ext uri="{BB962C8B-B14F-4D97-AF65-F5344CB8AC3E}">
        <p14:creationId xmlns:p14="http://schemas.microsoft.com/office/powerpoint/2010/main" val="68496953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586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ENCUESTA DE SATISFACCIÓN </a:t>
            </a:r>
          </a:p>
        </p:txBody>
      </p:sp>
      <p:sp>
        <p:nvSpPr>
          <p:cNvPr id="138" name="Rectángulo 6"/>
          <p:cNvSpPr txBox="1"/>
          <p:nvPr/>
        </p:nvSpPr>
        <p:spPr>
          <a:xfrm>
            <a:off x="376039" y="878984"/>
            <a:ext cx="2557749"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b="1">
                <a:solidFill>
                  <a:srgbClr val="00E0F0"/>
                </a:solidFill>
                <a:latin typeface="Century Gothic"/>
                <a:ea typeface="Century Gothic"/>
                <a:cs typeface="Century Gothic"/>
                <a:sym typeface="Century Gothic"/>
              </a:defRPr>
            </a:lvl1pPr>
          </a:lstStyle>
          <a:p>
            <a:r>
              <a:rPr lang="es-CO" dirty="0"/>
              <a:t>Procesos Misionales</a:t>
            </a:r>
          </a:p>
        </p:txBody>
      </p:sp>
      <p:sp>
        <p:nvSpPr>
          <p:cNvPr id="2" name="Rectángulo 1">
            <a:extLst>
              <a:ext uri="{FF2B5EF4-FFF2-40B4-BE49-F238E27FC236}">
                <a16:creationId xmlns:a16="http://schemas.microsoft.com/office/drawing/2014/main" id="{033D63A4-81E2-4C55-B489-C2CCD8E5B26E}"/>
              </a:ext>
            </a:extLst>
          </p:cNvPr>
          <p:cNvSpPr/>
          <p:nvPr/>
        </p:nvSpPr>
        <p:spPr>
          <a:xfrm>
            <a:off x="0" y="1508913"/>
            <a:ext cx="3597651" cy="400110"/>
          </a:xfrm>
          <a:prstGeom prst="rect">
            <a:avLst/>
          </a:prstGeom>
        </p:spPr>
        <p:txBody>
          <a:bodyPr wrap="square">
            <a:spAutoFit/>
          </a:bodyPr>
          <a:lstStyle/>
          <a:p>
            <a:r>
              <a:rPr lang="es-CO" sz="2000" b="1" dirty="0">
                <a:solidFill>
                  <a:srgbClr val="00466D"/>
                </a:solidFill>
                <a:latin typeface="Century Gothic"/>
                <a:sym typeface="Century Gothic"/>
              </a:rPr>
              <a:t>Ítem de evaluación Nro. 3.</a:t>
            </a:r>
          </a:p>
        </p:txBody>
      </p:sp>
      <p:graphicFrame>
        <p:nvGraphicFramePr>
          <p:cNvPr id="10" name="Gráfico 9">
            <a:extLst>
              <a:ext uri="{FF2B5EF4-FFF2-40B4-BE49-F238E27FC236}">
                <a16:creationId xmlns:a16="http://schemas.microsoft.com/office/drawing/2014/main" id="{890A62CF-51AC-4326-8E10-076724DBA50B}"/>
              </a:ext>
            </a:extLst>
          </p:cNvPr>
          <p:cNvGraphicFramePr>
            <a:graphicFrameLocks/>
          </p:cNvGraphicFramePr>
          <p:nvPr>
            <p:extLst>
              <p:ext uri="{D42A27DB-BD31-4B8C-83A1-F6EECF244321}">
                <p14:modId xmlns:p14="http://schemas.microsoft.com/office/powerpoint/2010/main" val="689903280"/>
              </p:ext>
            </p:extLst>
          </p:nvPr>
        </p:nvGraphicFramePr>
        <p:xfrm>
          <a:off x="184127" y="2057576"/>
          <a:ext cx="6566629" cy="4625446"/>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ángulo 2">
            <a:extLst>
              <a:ext uri="{FF2B5EF4-FFF2-40B4-BE49-F238E27FC236}">
                <a16:creationId xmlns:a16="http://schemas.microsoft.com/office/drawing/2014/main" id="{478C4ECC-7B42-48AF-A563-AF9A1A248EF4}"/>
              </a:ext>
            </a:extLst>
          </p:cNvPr>
          <p:cNvSpPr/>
          <p:nvPr/>
        </p:nvSpPr>
        <p:spPr>
          <a:xfrm>
            <a:off x="3307643" y="1465725"/>
            <a:ext cx="9155289" cy="461665"/>
          </a:xfrm>
          <a:prstGeom prst="rect">
            <a:avLst/>
          </a:prstGeom>
        </p:spPr>
        <p:txBody>
          <a:bodyPr wrap="square">
            <a:spAutoFit/>
          </a:bodyPr>
          <a:lstStyle/>
          <a:p>
            <a:r>
              <a:rPr lang="es-CO" sz="2400" b="1" dirty="0"/>
              <a:t>¿Cómo califica el trato recibido por parte del servidor que lo atendió?</a:t>
            </a:r>
          </a:p>
        </p:txBody>
      </p:sp>
      <p:graphicFrame>
        <p:nvGraphicFramePr>
          <p:cNvPr id="5" name="Tabla 4">
            <a:extLst>
              <a:ext uri="{FF2B5EF4-FFF2-40B4-BE49-F238E27FC236}">
                <a16:creationId xmlns:a16="http://schemas.microsoft.com/office/drawing/2014/main" id="{AF6A8904-38E9-4E7C-A731-102F7C648E31}"/>
              </a:ext>
            </a:extLst>
          </p:cNvPr>
          <p:cNvGraphicFramePr>
            <a:graphicFrameLocks noGrp="1"/>
          </p:cNvGraphicFramePr>
          <p:nvPr>
            <p:extLst>
              <p:ext uri="{D42A27DB-BD31-4B8C-83A1-F6EECF244321}">
                <p14:modId xmlns:p14="http://schemas.microsoft.com/office/powerpoint/2010/main" val="2214243501"/>
              </p:ext>
            </p:extLst>
          </p:nvPr>
        </p:nvGraphicFramePr>
        <p:xfrm>
          <a:off x="6750756" y="1927390"/>
          <a:ext cx="5170311" cy="2390260"/>
        </p:xfrm>
        <a:graphic>
          <a:graphicData uri="http://schemas.openxmlformats.org/drawingml/2006/table">
            <a:tbl>
              <a:tblPr/>
              <a:tblGrid>
                <a:gridCol w="1817511">
                  <a:extLst>
                    <a:ext uri="{9D8B030D-6E8A-4147-A177-3AD203B41FA5}">
                      <a16:colId xmlns:a16="http://schemas.microsoft.com/office/drawing/2014/main" val="1420888312"/>
                    </a:ext>
                  </a:extLst>
                </a:gridCol>
                <a:gridCol w="1004711">
                  <a:extLst>
                    <a:ext uri="{9D8B030D-6E8A-4147-A177-3AD203B41FA5}">
                      <a16:colId xmlns:a16="http://schemas.microsoft.com/office/drawing/2014/main" val="4269272683"/>
                    </a:ext>
                  </a:extLst>
                </a:gridCol>
                <a:gridCol w="925689">
                  <a:extLst>
                    <a:ext uri="{9D8B030D-6E8A-4147-A177-3AD203B41FA5}">
                      <a16:colId xmlns:a16="http://schemas.microsoft.com/office/drawing/2014/main" val="1873377194"/>
                    </a:ext>
                  </a:extLst>
                </a:gridCol>
                <a:gridCol w="1422400">
                  <a:extLst>
                    <a:ext uri="{9D8B030D-6E8A-4147-A177-3AD203B41FA5}">
                      <a16:colId xmlns:a16="http://schemas.microsoft.com/office/drawing/2014/main" val="2096928735"/>
                    </a:ext>
                  </a:extLst>
                </a:gridCol>
              </a:tblGrid>
              <a:tr h="511010">
                <a:tc>
                  <a:txBody>
                    <a:bodyPr/>
                    <a:lstStyle/>
                    <a:p>
                      <a:pPr algn="ctr" rtl="0" fontAlgn="ctr"/>
                      <a:r>
                        <a:rPr lang="es-CO" sz="1400" b="1" i="0" u="none" strike="noStrike">
                          <a:solidFill>
                            <a:srgbClr val="000000"/>
                          </a:solidFill>
                          <a:effectLst/>
                          <a:latin typeface="Century Gothic" panose="020B0502020202020204" pitchFamily="34" charset="0"/>
                        </a:rPr>
                        <a:t>CALIFICACIÓN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400" b="1" i="0" u="none" strike="noStrike">
                          <a:solidFill>
                            <a:srgbClr val="000000"/>
                          </a:solidFill>
                          <a:effectLst/>
                          <a:latin typeface="Century Gothic" panose="020B0502020202020204" pitchFamily="34" charset="0"/>
                        </a:rPr>
                        <a:t>AÑO 2018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400" b="1" i="0" u="none" strike="noStrike">
                          <a:solidFill>
                            <a:srgbClr val="000000"/>
                          </a:solidFill>
                          <a:effectLst/>
                          <a:latin typeface="Century Gothic" panose="020B0502020202020204" pitchFamily="34" charset="0"/>
                        </a:rPr>
                        <a:t>AÑO 2019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400" b="1" i="0" u="none" strike="noStrike" dirty="0">
                          <a:solidFill>
                            <a:srgbClr val="000000"/>
                          </a:solidFill>
                          <a:effectLst/>
                          <a:latin typeface="Century Gothic" panose="020B0502020202020204" pitchFamily="34" charset="0"/>
                        </a:rPr>
                        <a:t>COMPARACIÓN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2906423"/>
                  </a:ext>
                </a:extLst>
              </a:tr>
              <a:tr h="655265">
                <a:tc>
                  <a:txBody>
                    <a:bodyPr/>
                    <a:lstStyle/>
                    <a:p>
                      <a:pPr algn="just" rtl="0" fontAlgn="ctr"/>
                      <a:r>
                        <a:rPr lang="es-CO" sz="1600" b="0" i="0" u="none" strike="noStrike">
                          <a:solidFill>
                            <a:srgbClr val="000000"/>
                          </a:solidFill>
                          <a:effectLst/>
                          <a:latin typeface="Century Gothic" panose="020B0502020202020204" pitchFamily="34" charset="0"/>
                        </a:rPr>
                        <a:t>Muy Bueno/EXCELENTE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es-CO" sz="1800" b="0" i="0" u="none" strike="noStrike">
                          <a:solidFill>
                            <a:srgbClr val="000000"/>
                          </a:solidFill>
                          <a:effectLst/>
                          <a:latin typeface="Century Gothic" panose="020B0502020202020204" pitchFamily="34" charset="0"/>
                        </a:rPr>
                        <a:t>40,4%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800" b="0" i="0" u="none" strike="noStrike" dirty="0">
                          <a:solidFill>
                            <a:srgbClr val="000000"/>
                          </a:solidFill>
                          <a:effectLst/>
                          <a:latin typeface="Century Gothic" panose="020B0502020202020204" pitchFamily="34" charset="0"/>
                        </a:rPr>
                        <a:t>55,1%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800" b="0" i="0" u="none" strike="noStrike">
                          <a:solidFill>
                            <a:srgbClr val="000000"/>
                          </a:solidFill>
                          <a:effectLst/>
                          <a:latin typeface="Century Gothic" panose="020B0502020202020204" pitchFamily="34" charset="0"/>
                        </a:rPr>
                        <a:t>Aumenta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9212894"/>
                  </a:ext>
                </a:extLst>
              </a:tr>
              <a:tr h="407995">
                <a:tc>
                  <a:txBody>
                    <a:bodyPr/>
                    <a:lstStyle/>
                    <a:p>
                      <a:pPr algn="just" rtl="0" fontAlgn="ctr"/>
                      <a:r>
                        <a:rPr lang="es-CO" sz="1800" b="0" i="0" u="none" strike="noStrike">
                          <a:solidFill>
                            <a:srgbClr val="000000"/>
                          </a:solidFill>
                          <a:effectLst/>
                          <a:latin typeface="Century Gothic" panose="020B0502020202020204" pitchFamily="34" charset="0"/>
                        </a:rPr>
                        <a:t>Bueno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rtl="0" fontAlgn="ctr"/>
                      <a:r>
                        <a:rPr lang="es-CO" sz="1800" b="0" i="0" u="none" strike="noStrike">
                          <a:solidFill>
                            <a:srgbClr val="000000"/>
                          </a:solidFill>
                          <a:effectLst/>
                          <a:latin typeface="Century Gothic" panose="020B0502020202020204" pitchFamily="34" charset="0"/>
                        </a:rPr>
                        <a:t>30,5%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800" b="0" i="0" u="none" strike="noStrike">
                          <a:solidFill>
                            <a:srgbClr val="000000"/>
                          </a:solidFill>
                          <a:effectLst/>
                          <a:latin typeface="Century Gothic" panose="020B0502020202020204" pitchFamily="34" charset="0"/>
                        </a:rPr>
                        <a:t>28,5%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800" b="0" i="0" u="none" strike="noStrike">
                          <a:solidFill>
                            <a:srgbClr val="000000"/>
                          </a:solidFill>
                          <a:effectLst/>
                          <a:latin typeface="Century Gothic" panose="020B0502020202020204" pitchFamily="34" charset="0"/>
                        </a:rPr>
                        <a:t>Disminuye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3067482"/>
                  </a:ext>
                </a:extLst>
              </a:tr>
              <a:tr h="407995">
                <a:tc>
                  <a:txBody>
                    <a:bodyPr/>
                    <a:lstStyle/>
                    <a:p>
                      <a:pPr algn="just" rtl="0" fontAlgn="ctr"/>
                      <a:r>
                        <a:rPr lang="es-CO" sz="1800" b="0" i="0" u="none" strike="noStrike">
                          <a:solidFill>
                            <a:srgbClr val="000000"/>
                          </a:solidFill>
                          <a:effectLst/>
                          <a:latin typeface="Century Gothic" panose="020B0502020202020204" pitchFamily="34" charset="0"/>
                        </a:rPr>
                        <a:t>Regular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rtl="0" fontAlgn="ctr"/>
                      <a:r>
                        <a:rPr lang="es-CO" sz="1800" b="0" i="0" u="none" strike="noStrike">
                          <a:solidFill>
                            <a:srgbClr val="000000"/>
                          </a:solidFill>
                          <a:effectLst/>
                          <a:latin typeface="Century Gothic" panose="020B0502020202020204" pitchFamily="34" charset="0"/>
                        </a:rPr>
                        <a:t>14,2%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800" b="0" i="0" u="none" strike="noStrike">
                          <a:solidFill>
                            <a:srgbClr val="000000"/>
                          </a:solidFill>
                          <a:effectLst/>
                          <a:latin typeface="Century Gothic" panose="020B0502020202020204" pitchFamily="34" charset="0"/>
                        </a:rPr>
                        <a:t>10,8%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800" b="0" i="0" u="none" strike="noStrike">
                          <a:solidFill>
                            <a:srgbClr val="000000"/>
                          </a:solidFill>
                          <a:effectLst/>
                          <a:latin typeface="Century Gothic" panose="020B0502020202020204" pitchFamily="34" charset="0"/>
                        </a:rPr>
                        <a:t>Disminuye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1424636"/>
                  </a:ext>
                </a:extLst>
              </a:tr>
              <a:tr h="407995">
                <a:tc>
                  <a:txBody>
                    <a:bodyPr/>
                    <a:lstStyle/>
                    <a:p>
                      <a:pPr algn="just" rtl="0" fontAlgn="ctr"/>
                      <a:r>
                        <a:rPr lang="es-CO" sz="1800" b="0" i="0" u="none" strike="noStrike">
                          <a:solidFill>
                            <a:srgbClr val="000000"/>
                          </a:solidFill>
                          <a:effectLst/>
                          <a:latin typeface="Century Gothic" panose="020B0502020202020204" pitchFamily="34" charset="0"/>
                        </a:rPr>
                        <a:t>Malo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rtl="0" fontAlgn="ctr"/>
                      <a:r>
                        <a:rPr lang="es-CO" sz="1800" b="0" i="0" u="none" strike="noStrike">
                          <a:solidFill>
                            <a:srgbClr val="000000"/>
                          </a:solidFill>
                          <a:effectLst/>
                          <a:latin typeface="Century Gothic" panose="020B0502020202020204" pitchFamily="34" charset="0"/>
                        </a:rPr>
                        <a:t>7,6%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800" b="0" i="0" u="none" strike="noStrike">
                          <a:solidFill>
                            <a:srgbClr val="000000"/>
                          </a:solidFill>
                          <a:effectLst/>
                          <a:latin typeface="Century Gothic" panose="020B0502020202020204" pitchFamily="34" charset="0"/>
                        </a:rPr>
                        <a:t>5,6%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800" b="0" i="0" u="none" strike="noStrike" dirty="0">
                          <a:solidFill>
                            <a:srgbClr val="000000"/>
                          </a:solidFill>
                          <a:effectLst/>
                          <a:latin typeface="Century Gothic" panose="020B0502020202020204" pitchFamily="34" charset="0"/>
                        </a:rPr>
                        <a:t>Disminuye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5841965"/>
                  </a:ext>
                </a:extLst>
              </a:tr>
            </a:tbl>
          </a:graphicData>
        </a:graphic>
      </p:graphicFrame>
      <p:sp>
        <p:nvSpPr>
          <p:cNvPr id="6" name="Rectángulo 5">
            <a:extLst>
              <a:ext uri="{FF2B5EF4-FFF2-40B4-BE49-F238E27FC236}">
                <a16:creationId xmlns:a16="http://schemas.microsoft.com/office/drawing/2014/main" id="{D301EFF7-E7AB-42DF-8A9E-70DC6A32AFF1}"/>
              </a:ext>
            </a:extLst>
          </p:cNvPr>
          <p:cNvSpPr/>
          <p:nvPr/>
        </p:nvSpPr>
        <p:spPr>
          <a:xfrm>
            <a:off x="6603999" y="4466203"/>
            <a:ext cx="5317068" cy="1200329"/>
          </a:xfrm>
          <a:prstGeom prst="rect">
            <a:avLst/>
          </a:prstGeom>
        </p:spPr>
        <p:txBody>
          <a:bodyPr wrap="square">
            <a:spAutoFit/>
          </a:bodyPr>
          <a:lstStyle/>
          <a:p>
            <a:r>
              <a:rPr lang="es-CO" dirty="0"/>
              <a:t>Con relación al trato, nuestro usuario presenta una percepción en aumento con relación al año 2018,  sin embargo se continua trabajando en la mejora de este ítem.</a:t>
            </a:r>
          </a:p>
        </p:txBody>
      </p:sp>
    </p:spTree>
    <p:extLst>
      <p:ext uri="{BB962C8B-B14F-4D97-AF65-F5344CB8AC3E}">
        <p14:creationId xmlns:p14="http://schemas.microsoft.com/office/powerpoint/2010/main" val="72322326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586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ENCUESTA DE SATISFACCIÓN </a:t>
            </a:r>
          </a:p>
        </p:txBody>
      </p:sp>
      <p:sp>
        <p:nvSpPr>
          <p:cNvPr id="138" name="Rectángulo 6"/>
          <p:cNvSpPr txBox="1"/>
          <p:nvPr/>
        </p:nvSpPr>
        <p:spPr>
          <a:xfrm>
            <a:off x="376039" y="878984"/>
            <a:ext cx="2557749"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b="1">
                <a:solidFill>
                  <a:srgbClr val="00E0F0"/>
                </a:solidFill>
                <a:latin typeface="Century Gothic"/>
                <a:ea typeface="Century Gothic"/>
                <a:cs typeface="Century Gothic"/>
                <a:sym typeface="Century Gothic"/>
              </a:defRPr>
            </a:lvl1pPr>
          </a:lstStyle>
          <a:p>
            <a:r>
              <a:rPr lang="es-CO" dirty="0"/>
              <a:t>Procesos Misionales</a:t>
            </a:r>
          </a:p>
        </p:txBody>
      </p:sp>
      <p:sp>
        <p:nvSpPr>
          <p:cNvPr id="2" name="Rectángulo 1">
            <a:extLst>
              <a:ext uri="{FF2B5EF4-FFF2-40B4-BE49-F238E27FC236}">
                <a16:creationId xmlns:a16="http://schemas.microsoft.com/office/drawing/2014/main" id="{D67858FC-6555-4A77-9209-42FC01761A34}"/>
              </a:ext>
            </a:extLst>
          </p:cNvPr>
          <p:cNvSpPr/>
          <p:nvPr/>
        </p:nvSpPr>
        <p:spPr>
          <a:xfrm>
            <a:off x="0" y="1452482"/>
            <a:ext cx="4389454" cy="461665"/>
          </a:xfrm>
          <a:prstGeom prst="rect">
            <a:avLst/>
          </a:prstGeom>
        </p:spPr>
        <p:txBody>
          <a:bodyPr wrap="square">
            <a:spAutoFit/>
          </a:bodyPr>
          <a:lstStyle/>
          <a:p>
            <a:r>
              <a:rPr lang="es-CO" sz="2400" b="1" dirty="0">
                <a:solidFill>
                  <a:srgbClr val="00466D"/>
                </a:solidFill>
                <a:latin typeface="Century Gothic"/>
                <a:sym typeface="Century Gothic"/>
              </a:rPr>
              <a:t>Ítem de evaluación Nro. 4</a:t>
            </a:r>
          </a:p>
        </p:txBody>
      </p:sp>
      <p:graphicFrame>
        <p:nvGraphicFramePr>
          <p:cNvPr id="11" name="Gráfico 10">
            <a:extLst>
              <a:ext uri="{FF2B5EF4-FFF2-40B4-BE49-F238E27FC236}">
                <a16:creationId xmlns:a16="http://schemas.microsoft.com/office/drawing/2014/main" id="{FF6F3F31-36C6-4EDD-9F1F-7722DC3441E2}"/>
              </a:ext>
            </a:extLst>
          </p:cNvPr>
          <p:cNvGraphicFramePr>
            <a:graphicFrameLocks/>
          </p:cNvGraphicFramePr>
          <p:nvPr>
            <p:extLst>
              <p:ext uri="{D42A27DB-BD31-4B8C-83A1-F6EECF244321}">
                <p14:modId xmlns:p14="http://schemas.microsoft.com/office/powerpoint/2010/main" val="2248748379"/>
              </p:ext>
            </p:extLst>
          </p:nvPr>
        </p:nvGraphicFramePr>
        <p:xfrm>
          <a:off x="216413" y="2087536"/>
          <a:ext cx="6139231" cy="4674508"/>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ángulo 2">
            <a:extLst>
              <a:ext uri="{FF2B5EF4-FFF2-40B4-BE49-F238E27FC236}">
                <a16:creationId xmlns:a16="http://schemas.microsoft.com/office/drawing/2014/main" id="{0126C346-3610-4064-8D76-54FEF60D3493}"/>
              </a:ext>
            </a:extLst>
          </p:cNvPr>
          <p:cNvSpPr/>
          <p:nvPr/>
        </p:nvSpPr>
        <p:spPr>
          <a:xfrm>
            <a:off x="4103783" y="1530595"/>
            <a:ext cx="7964040" cy="461665"/>
          </a:xfrm>
          <a:prstGeom prst="rect">
            <a:avLst/>
          </a:prstGeom>
        </p:spPr>
        <p:txBody>
          <a:bodyPr wrap="none">
            <a:spAutoFit/>
          </a:bodyPr>
          <a:lstStyle/>
          <a:p>
            <a:r>
              <a:rPr lang="es-CO" sz="2400" b="1" dirty="0"/>
              <a:t>¿Fue informado sobre sus derechos y deberes como usuario?</a:t>
            </a:r>
          </a:p>
        </p:txBody>
      </p:sp>
      <p:graphicFrame>
        <p:nvGraphicFramePr>
          <p:cNvPr id="5" name="Tabla 4">
            <a:extLst>
              <a:ext uri="{FF2B5EF4-FFF2-40B4-BE49-F238E27FC236}">
                <a16:creationId xmlns:a16="http://schemas.microsoft.com/office/drawing/2014/main" id="{AC507A72-7C3F-4ABB-8B7D-BE66017A31E1}"/>
              </a:ext>
            </a:extLst>
          </p:cNvPr>
          <p:cNvGraphicFramePr>
            <a:graphicFrameLocks noGrp="1"/>
          </p:cNvGraphicFramePr>
          <p:nvPr>
            <p:extLst>
              <p:ext uri="{D42A27DB-BD31-4B8C-83A1-F6EECF244321}">
                <p14:modId xmlns:p14="http://schemas.microsoft.com/office/powerpoint/2010/main" val="2727758673"/>
              </p:ext>
            </p:extLst>
          </p:nvPr>
        </p:nvGraphicFramePr>
        <p:xfrm>
          <a:off x="6276622" y="2070373"/>
          <a:ext cx="5698965" cy="2515040"/>
        </p:xfrm>
        <a:graphic>
          <a:graphicData uri="http://schemas.openxmlformats.org/drawingml/2006/table">
            <a:tbl>
              <a:tblPr/>
              <a:tblGrid>
                <a:gridCol w="1919111">
                  <a:extLst>
                    <a:ext uri="{9D8B030D-6E8A-4147-A177-3AD203B41FA5}">
                      <a16:colId xmlns:a16="http://schemas.microsoft.com/office/drawing/2014/main" val="2856655700"/>
                    </a:ext>
                  </a:extLst>
                </a:gridCol>
                <a:gridCol w="1196624">
                  <a:extLst>
                    <a:ext uri="{9D8B030D-6E8A-4147-A177-3AD203B41FA5}">
                      <a16:colId xmlns:a16="http://schemas.microsoft.com/office/drawing/2014/main" val="1422406175"/>
                    </a:ext>
                  </a:extLst>
                </a:gridCol>
                <a:gridCol w="1049865">
                  <a:extLst>
                    <a:ext uri="{9D8B030D-6E8A-4147-A177-3AD203B41FA5}">
                      <a16:colId xmlns:a16="http://schemas.microsoft.com/office/drawing/2014/main" val="2570393156"/>
                    </a:ext>
                  </a:extLst>
                </a:gridCol>
                <a:gridCol w="1533365">
                  <a:extLst>
                    <a:ext uri="{9D8B030D-6E8A-4147-A177-3AD203B41FA5}">
                      <a16:colId xmlns:a16="http://schemas.microsoft.com/office/drawing/2014/main" val="3752059782"/>
                    </a:ext>
                  </a:extLst>
                </a:gridCol>
              </a:tblGrid>
              <a:tr h="481273">
                <a:tc>
                  <a:txBody>
                    <a:bodyPr/>
                    <a:lstStyle/>
                    <a:p>
                      <a:pPr algn="ctr" rtl="0" fontAlgn="ctr"/>
                      <a:r>
                        <a:rPr lang="es-CO" sz="1400" b="1" i="0" u="none" strike="noStrike">
                          <a:solidFill>
                            <a:srgbClr val="000000"/>
                          </a:solidFill>
                          <a:effectLst/>
                          <a:latin typeface="Century Gothic" panose="020B0502020202020204" pitchFamily="34" charset="0"/>
                        </a:rPr>
                        <a:t>CALIFICACIÓN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400" b="1" i="0" u="none" strike="noStrike">
                          <a:solidFill>
                            <a:srgbClr val="000000"/>
                          </a:solidFill>
                          <a:effectLst/>
                          <a:latin typeface="Century Gothic" panose="020B0502020202020204" pitchFamily="34" charset="0"/>
                        </a:rPr>
                        <a:t>2018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400" b="1" i="0" u="none" strike="noStrike">
                          <a:solidFill>
                            <a:srgbClr val="000000"/>
                          </a:solidFill>
                          <a:effectLst/>
                          <a:latin typeface="Century Gothic" panose="020B0502020202020204" pitchFamily="34" charset="0"/>
                        </a:rPr>
                        <a:t>2019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400" b="1" i="0" u="none" strike="noStrike" dirty="0">
                          <a:solidFill>
                            <a:srgbClr val="000000"/>
                          </a:solidFill>
                          <a:effectLst/>
                          <a:latin typeface="Century Gothic" panose="020B0502020202020204" pitchFamily="34" charset="0"/>
                        </a:rPr>
                        <a:t>COMPARACIÓN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4817100"/>
                  </a:ext>
                </a:extLst>
              </a:tr>
              <a:tr h="512323">
                <a:tc>
                  <a:txBody>
                    <a:bodyPr/>
                    <a:lstStyle/>
                    <a:p>
                      <a:pPr algn="ctr" rtl="0" fontAlgn="ctr"/>
                      <a:r>
                        <a:rPr lang="es-CO" sz="1800" b="0" i="0" u="none" strike="noStrike" dirty="0">
                          <a:solidFill>
                            <a:srgbClr val="000000"/>
                          </a:solidFill>
                          <a:effectLst/>
                          <a:latin typeface="Century Gothic" panose="020B0502020202020204" pitchFamily="34" charset="0"/>
                        </a:rPr>
                        <a:t>SI</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ctr" rtl="0" fontAlgn="ctr"/>
                      <a:r>
                        <a:rPr lang="es-CO" sz="1800" b="0" i="0" u="none" strike="noStrike" dirty="0">
                          <a:solidFill>
                            <a:srgbClr val="000000"/>
                          </a:solidFill>
                          <a:effectLst/>
                          <a:latin typeface="Century Gothic" panose="020B0502020202020204" pitchFamily="34" charset="0"/>
                        </a:rPr>
                        <a:t>57,3%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800" b="0" i="0" u="none" strike="noStrike" dirty="0">
                          <a:solidFill>
                            <a:srgbClr val="000000"/>
                          </a:solidFill>
                          <a:effectLst/>
                          <a:latin typeface="Century Gothic" panose="020B0502020202020204" pitchFamily="34" charset="0"/>
                        </a:rPr>
                        <a:t>51%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800" b="0" i="0" u="none" strike="noStrike" dirty="0">
                          <a:solidFill>
                            <a:srgbClr val="000000"/>
                          </a:solidFill>
                          <a:effectLst/>
                          <a:latin typeface="Century Gothic" panose="020B0502020202020204" pitchFamily="34" charset="0"/>
                        </a:rPr>
                        <a:t>DISMINUYE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1465828"/>
                  </a:ext>
                </a:extLst>
              </a:tr>
              <a:tr h="512323">
                <a:tc>
                  <a:txBody>
                    <a:bodyPr/>
                    <a:lstStyle/>
                    <a:p>
                      <a:pPr algn="ctr" rtl="0" fontAlgn="ctr"/>
                      <a:r>
                        <a:rPr lang="es-CO" sz="1800" b="0" i="0" u="none" strike="noStrike" dirty="0">
                          <a:solidFill>
                            <a:srgbClr val="000000"/>
                          </a:solidFill>
                          <a:effectLst/>
                          <a:latin typeface="Century Gothic" panose="020B0502020202020204" pitchFamily="34" charset="0"/>
                        </a:rPr>
                        <a:t>NO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75000"/>
                      </a:schemeClr>
                    </a:solidFill>
                  </a:tcPr>
                </a:tc>
                <a:tc>
                  <a:txBody>
                    <a:bodyPr/>
                    <a:lstStyle/>
                    <a:p>
                      <a:pPr algn="ctr" rtl="0" fontAlgn="ctr"/>
                      <a:r>
                        <a:rPr lang="es-CO" sz="1800" b="0" i="0" u="none" strike="noStrike">
                          <a:solidFill>
                            <a:srgbClr val="000000"/>
                          </a:solidFill>
                          <a:effectLst/>
                          <a:latin typeface="Century Gothic" panose="020B0502020202020204" pitchFamily="34" charset="0"/>
                        </a:rPr>
                        <a:t>31,1%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800" b="0" i="0" u="none" strike="noStrike">
                          <a:solidFill>
                            <a:srgbClr val="000000"/>
                          </a:solidFill>
                          <a:effectLst/>
                          <a:latin typeface="Century Gothic" panose="020B0502020202020204" pitchFamily="34" charset="0"/>
                        </a:rPr>
                        <a:t>49%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800" b="0" i="0" u="none" strike="noStrike" dirty="0">
                          <a:solidFill>
                            <a:srgbClr val="000000"/>
                          </a:solidFill>
                          <a:effectLst/>
                          <a:latin typeface="Century Gothic" panose="020B0502020202020204" pitchFamily="34" charset="0"/>
                        </a:rPr>
                        <a:t>AUMENTA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4664948"/>
                  </a:ext>
                </a:extLst>
              </a:tr>
              <a:tr h="1009121">
                <a:tc>
                  <a:txBody>
                    <a:bodyPr/>
                    <a:lstStyle/>
                    <a:p>
                      <a:pPr algn="ctr" rtl="0" fontAlgn="ctr"/>
                      <a:r>
                        <a:rPr lang="es-CO" sz="1800" b="0" i="0" u="none" strike="noStrike" dirty="0">
                          <a:solidFill>
                            <a:srgbClr val="000000"/>
                          </a:solidFill>
                          <a:effectLst/>
                          <a:latin typeface="Century Gothic" panose="020B0502020202020204" pitchFamily="34" charset="0"/>
                        </a:rPr>
                        <a:t>NO SABE/NO RECUERDA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rtl="0" fontAlgn="ctr"/>
                      <a:r>
                        <a:rPr lang="es-CO" sz="1800" b="0" i="0" u="none" strike="noStrike" dirty="0">
                          <a:solidFill>
                            <a:srgbClr val="000000"/>
                          </a:solidFill>
                          <a:effectLst/>
                          <a:latin typeface="Century Gothic" panose="020B0502020202020204" pitchFamily="34" charset="0"/>
                        </a:rPr>
                        <a:t>11,6%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800" b="0" i="0" u="none" strike="noStrike" dirty="0">
                          <a:solidFill>
                            <a:srgbClr val="000000"/>
                          </a:solidFill>
                          <a:effectLst/>
                          <a:latin typeface="Century Gothic" panose="020B0502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rtl="0" fontAlgn="ctr"/>
                      <a:r>
                        <a:rPr lang="es-CO" sz="1800" b="0" i="0" u="none" strike="noStrike" dirty="0">
                          <a:solidFill>
                            <a:srgbClr val="000000"/>
                          </a:solidFill>
                          <a:effectLst/>
                          <a:latin typeface="Century Gothic" panose="020B0502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3298639421"/>
                  </a:ext>
                </a:extLst>
              </a:tr>
            </a:tbl>
          </a:graphicData>
        </a:graphic>
      </p:graphicFrame>
      <p:sp>
        <p:nvSpPr>
          <p:cNvPr id="6" name="Rectángulo 5">
            <a:extLst>
              <a:ext uri="{FF2B5EF4-FFF2-40B4-BE49-F238E27FC236}">
                <a16:creationId xmlns:a16="http://schemas.microsoft.com/office/drawing/2014/main" id="{FDAAA966-4111-4280-8436-4C1877B64DC1}"/>
              </a:ext>
            </a:extLst>
          </p:cNvPr>
          <p:cNvSpPr/>
          <p:nvPr/>
        </p:nvSpPr>
        <p:spPr>
          <a:xfrm>
            <a:off x="6276622" y="4680689"/>
            <a:ext cx="4985007" cy="923330"/>
          </a:xfrm>
          <a:prstGeom prst="rect">
            <a:avLst/>
          </a:prstGeom>
        </p:spPr>
        <p:txBody>
          <a:bodyPr wrap="square">
            <a:spAutoFit/>
          </a:bodyPr>
          <a:lstStyle/>
          <a:p>
            <a:r>
              <a:rPr lang="es-CO" dirty="0"/>
              <a:t>En este ítem con respuesta cerrada, el SI disminuye 6% y el NO aumenta en 18% en comparación con el año 2018.</a:t>
            </a:r>
          </a:p>
        </p:txBody>
      </p:sp>
    </p:spTree>
    <p:extLst>
      <p:ext uri="{BB962C8B-B14F-4D97-AF65-F5344CB8AC3E}">
        <p14:creationId xmlns:p14="http://schemas.microsoft.com/office/powerpoint/2010/main" val="63353715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586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CO" sz="3200" b="1" i="0" u="none" strike="noStrike" kern="0" cap="none" spc="0" normalizeH="0" baseline="0" noProof="0" dirty="0">
                <a:ln>
                  <a:noFill/>
                </a:ln>
                <a:solidFill>
                  <a:srgbClr val="FFFFFF"/>
                </a:solidFill>
                <a:effectLst/>
                <a:uLnTx/>
                <a:uFillTx/>
                <a:latin typeface="Century Gothic"/>
                <a:sym typeface="Century Gothic"/>
              </a:rPr>
              <a:t>ENCUESTA DE SATISFACCIÓN</a:t>
            </a:r>
            <a:r>
              <a:rPr kumimoji="0" sz="3200" b="1" i="0" u="none" strike="noStrike" kern="0" cap="none" spc="0" normalizeH="0" baseline="0" noProof="0" dirty="0">
                <a:ln>
                  <a:noFill/>
                </a:ln>
                <a:solidFill>
                  <a:srgbClr val="FFFFFF"/>
                </a:solidFill>
                <a:effectLst/>
                <a:uLnTx/>
                <a:uFillTx/>
                <a:latin typeface="Century Gothic"/>
                <a:sym typeface="Century Gothic"/>
              </a:rPr>
              <a:t> </a:t>
            </a:r>
          </a:p>
        </p:txBody>
      </p:sp>
      <p:sp>
        <p:nvSpPr>
          <p:cNvPr id="137" name="CuadroTexto 5"/>
          <p:cNvSpPr txBox="1"/>
          <p:nvPr/>
        </p:nvSpPr>
        <p:spPr>
          <a:xfrm>
            <a:off x="163688" y="1376235"/>
            <a:ext cx="5124124" cy="523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00466D"/>
                </a:solidFill>
                <a:latin typeface="Century Gothic"/>
                <a:ea typeface="Century Gothic"/>
                <a:cs typeface="Century Gothic"/>
                <a:sym typeface="Century Gothic"/>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CO" sz="2800" b="1" i="0" u="none" strike="noStrike" kern="0" cap="none" spc="0" normalizeH="0" baseline="0" noProof="0" dirty="0">
                <a:ln>
                  <a:noFill/>
                </a:ln>
                <a:solidFill>
                  <a:srgbClr val="00466D"/>
                </a:solidFill>
                <a:effectLst/>
                <a:uLnTx/>
                <a:uFillTx/>
                <a:latin typeface="Century Gothic"/>
                <a:sym typeface="Century Gothic"/>
              </a:rPr>
              <a:t>Ficha Técnica</a:t>
            </a:r>
            <a:endParaRPr kumimoji="0" sz="2800" b="1" i="0" u="none" strike="noStrike" kern="0" cap="none" spc="0" normalizeH="0" baseline="0" noProof="0" dirty="0">
              <a:ln>
                <a:noFill/>
              </a:ln>
              <a:solidFill>
                <a:srgbClr val="00466D"/>
              </a:solidFill>
              <a:effectLst/>
              <a:uLnTx/>
              <a:uFillTx/>
              <a:latin typeface="Century Gothic"/>
              <a:sym typeface="Century Gothic"/>
            </a:endParaRPr>
          </a:p>
        </p:txBody>
      </p:sp>
      <p:sp>
        <p:nvSpPr>
          <p:cNvPr id="138" name="Rectángulo 6"/>
          <p:cNvSpPr txBox="1"/>
          <p:nvPr/>
        </p:nvSpPr>
        <p:spPr>
          <a:xfrm>
            <a:off x="376039" y="878984"/>
            <a:ext cx="3439401"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b="1">
                <a:solidFill>
                  <a:srgbClr val="00E0F0"/>
                </a:solidFill>
                <a:latin typeface="Century Gothic"/>
                <a:ea typeface="Century Gothic"/>
                <a:cs typeface="Century Gothic"/>
                <a:sym typeface="Century Gothic"/>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00E0F0"/>
                </a:solidFill>
                <a:effectLst/>
                <a:uLnTx/>
                <a:uFillTx/>
                <a:latin typeface="Century Gothic"/>
                <a:sym typeface="Century Gothic"/>
              </a:rPr>
              <a:t>PROTECCIÓN Y ASISTENCIA</a:t>
            </a:r>
          </a:p>
        </p:txBody>
      </p:sp>
      <p:graphicFrame>
        <p:nvGraphicFramePr>
          <p:cNvPr id="3" name="Tabla 2">
            <a:extLst>
              <a:ext uri="{FF2B5EF4-FFF2-40B4-BE49-F238E27FC236}">
                <a16:creationId xmlns:a16="http://schemas.microsoft.com/office/drawing/2014/main" id="{965C7964-B08E-4850-BF78-E8A7EF2FBC24}"/>
              </a:ext>
            </a:extLst>
          </p:cNvPr>
          <p:cNvGraphicFramePr>
            <a:graphicFrameLocks noGrp="1"/>
          </p:cNvGraphicFramePr>
          <p:nvPr>
            <p:extLst>
              <p:ext uri="{D42A27DB-BD31-4B8C-83A1-F6EECF244321}">
                <p14:modId xmlns:p14="http://schemas.microsoft.com/office/powerpoint/2010/main" val="4074301337"/>
              </p:ext>
            </p:extLst>
          </p:nvPr>
        </p:nvGraphicFramePr>
        <p:xfrm>
          <a:off x="163688" y="1878729"/>
          <a:ext cx="11864623" cy="4206830"/>
        </p:xfrm>
        <a:graphic>
          <a:graphicData uri="http://schemas.openxmlformats.org/drawingml/2006/table">
            <a:tbl>
              <a:tblPr firstRow="1" firstCol="1" bandRow="1">
                <a:tableStyleId>{5940675A-B579-460E-94D1-54222C63F5DA}</a:tableStyleId>
              </a:tblPr>
              <a:tblGrid>
                <a:gridCol w="2319868">
                  <a:extLst>
                    <a:ext uri="{9D8B030D-6E8A-4147-A177-3AD203B41FA5}">
                      <a16:colId xmlns:a16="http://schemas.microsoft.com/office/drawing/2014/main" val="2801895074"/>
                    </a:ext>
                  </a:extLst>
                </a:gridCol>
                <a:gridCol w="9544755">
                  <a:extLst>
                    <a:ext uri="{9D8B030D-6E8A-4147-A177-3AD203B41FA5}">
                      <a16:colId xmlns:a16="http://schemas.microsoft.com/office/drawing/2014/main" val="444047650"/>
                    </a:ext>
                  </a:extLst>
                </a:gridCol>
              </a:tblGrid>
              <a:tr h="833886">
                <a:tc>
                  <a:txBody>
                    <a:bodyPr/>
                    <a:lstStyle/>
                    <a:p>
                      <a:pPr algn="l">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Universo de estudio</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lnSpc>
                          <a:spcPct val="115000"/>
                        </a:lnSpc>
                        <a:spcBef>
                          <a:spcPts val="500"/>
                        </a:spcBef>
                        <a:spcAft>
                          <a:spcPts val="0"/>
                        </a:spcAft>
                      </a:pPr>
                      <a:r>
                        <a:rPr lang="es-CO" sz="1600" dirty="0">
                          <a:effectLst/>
                          <a:latin typeface="Arial" panose="020B0604020202020204" pitchFamily="34" charset="0"/>
                          <a:cs typeface="Arial" panose="020B0604020202020204" pitchFamily="34" charset="0"/>
                        </a:rPr>
                        <a:t>Beneficiarios del Programa de Protección y Asistencia de la Fiscalía General de la Nación.</a:t>
                      </a:r>
                      <a:endParaRPr lang="es-CO"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798860717"/>
                  </a:ext>
                </a:extLst>
              </a:tr>
              <a:tr h="762304">
                <a:tc>
                  <a:txBody>
                    <a:bodyPr/>
                    <a:lstStyle/>
                    <a:p>
                      <a:pPr algn="l">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Unidades de Selección</a:t>
                      </a:r>
                      <a:endParaRPr lang="es-CO"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15000"/>
                        </a:lnSpc>
                        <a:spcBef>
                          <a:spcPts val="500"/>
                        </a:spcBef>
                        <a:spcAft>
                          <a:spcPts val="215"/>
                        </a:spcAft>
                      </a:pPr>
                      <a:r>
                        <a:rPr lang="es-CO" sz="1600" dirty="0">
                          <a:effectLst/>
                          <a:latin typeface="Arial" panose="020B0604020202020204" pitchFamily="34" charset="0"/>
                          <a:cs typeface="Arial" panose="020B0604020202020204" pitchFamily="34" charset="0"/>
                        </a:rPr>
                        <a:t>Sedes habitadas por beneficiaros del programa en las regionales a nivel nacional</a:t>
                      </a:r>
                      <a:endParaRPr lang="es-CO"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45810526"/>
                  </a:ext>
                </a:extLst>
              </a:tr>
              <a:tr h="920825">
                <a:tc>
                  <a:txBody>
                    <a:bodyPr/>
                    <a:lstStyle/>
                    <a:p>
                      <a:pPr algn="l">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Estratos</a:t>
                      </a:r>
                      <a:endParaRPr lang="es-CO"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15000"/>
                        </a:lnSpc>
                        <a:spcBef>
                          <a:spcPts val="500"/>
                        </a:spcBef>
                        <a:spcAft>
                          <a:spcPts val="1000"/>
                        </a:spcAft>
                      </a:pPr>
                      <a:r>
                        <a:rPr lang="es-CO" sz="1600" dirty="0">
                          <a:solidFill>
                            <a:schemeClr val="tx1"/>
                          </a:solidFill>
                          <a:effectLst/>
                          <a:latin typeface="Arial" panose="020B0604020202020204" pitchFamily="34" charset="0"/>
                          <a:cs typeface="Arial" panose="020B0604020202020204" pitchFamily="34" charset="0"/>
                        </a:rPr>
                        <a:t>Beneficiarios del </a:t>
                      </a:r>
                      <a:r>
                        <a:rPr lang="es-CO" sz="1600" baseline="0" dirty="0">
                          <a:solidFill>
                            <a:schemeClr val="tx1"/>
                          </a:solidFill>
                          <a:effectLst/>
                          <a:latin typeface="Arial" panose="020B0604020202020204" pitchFamily="34" charset="0"/>
                          <a:cs typeface="Arial" panose="020B0604020202020204" pitchFamily="34" charset="0"/>
                        </a:rPr>
                        <a:t>Programa de Protección y Asistencia ubicados en sedes de las diferentes regionales que respondieron la encuesta</a:t>
                      </a:r>
                      <a:endParaRPr lang="es-CO" sz="1600" dirty="0">
                        <a:solidFill>
                          <a:schemeClr val="tx1"/>
                        </a:solidFill>
                        <a:effectLst/>
                        <a:latin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657504984"/>
                  </a:ext>
                </a:extLst>
              </a:tr>
              <a:tr h="385887">
                <a:tc>
                  <a:txBody>
                    <a:bodyPr/>
                    <a:lstStyle/>
                    <a:p>
                      <a:pPr algn="l">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Tamaño de la muestra</a:t>
                      </a:r>
                      <a:endParaRPr lang="es-CO"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15000"/>
                        </a:lnSpc>
                        <a:spcBef>
                          <a:spcPts val="500"/>
                        </a:spcBef>
                        <a:spcAft>
                          <a:spcPts val="1000"/>
                        </a:spcAft>
                      </a:pPr>
                      <a:r>
                        <a:rPr lang="es-CO" sz="1600" dirty="0">
                          <a:effectLst/>
                          <a:latin typeface="Arial" panose="020B0604020202020204" pitchFamily="34" charset="0"/>
                          <a:cs typeface="Arial" panose="020B0604020202020204" pitchFamily="34" charset="0"/>
                        </a:rPr>
                        <a:t> 147 usuarios.  </a:t>
                      </a:r>
                      <a:endParaRPr lang="es-CO"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617516404"/>
                  </a:ext>
                </a:extLst>
              </a:tr>
              <a:tr h="332334">
                <a:tc>
                  <a:txBody>
                    <a:bodyPr/>
                    <a:lstStyle/>
                    <a:p>
                      <a:pPr algn="l">
                        <a:lnSpc>
                          <a:spcPct val="115000"/>
                        </a:lnSpc>
                        <a:spcBef>
                          <a:spcPts val="500"/>
                        </a:spcBef>
                        <a:spcAft>
                          <a:spcPts val="1000"/>
                        </a:spcAft>
                      </a:pPr>
                      <a:r>
                        <a:rPr lang="es-CO" sz="1400" dirty="0">
                          <a:solidFill>
                            <a:schemeClr val="tx1"/>
                          </a:solidFill>
                          <a:effectLst/>
                          <a:latin typeface="Arial" panose="020B0604020202020204" pitchFamily="34" charset="0"/>
                          <a:cs typeface="Arial" panose="020B0604020202020204" pitchFamily="34" charset="0"/>
                        </a:rPr>
                        <a:t>Método de recolección de la muestra</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lnSpc>
                          <a:spcPct val="115000"/>
                        </a:lnSpc>
                        <a:spcBef>
                          <a:spcPts val="500"/>
                        </a:spcBef>
                        <a:spcAft>
                          <a:spcPts val="1000"/>
                        </a:spcAft>
                      </a:pPr>
                      <a:r>
                        <a:rPr lang="es-CO" sz="1600" dirty="0">
                          <a:solidFill>
                            <a:schemeClr val="tx1"/>
                          </a:solidFill>
                          <a:effectLst/>
                          <a:latin typeface="Arial" panose="020B0604020202020204" pitchFamily="34" charset="0"/>
                          <a:cs typeface="Arial" panose="020B0604020202020204" pitchFamily="34" charset="0"/>
                        </a:rPr>
                        <a:t>Muestreo por conglomerado</a:t>
                      </a:r>
                      <a:endParaRPr lang="es-CO"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58170973"/>
                  </a:ext>
                </a:extLst>
              </a:tr>
              <a:tr h="364254">
                <a:tc>
                  <a:txBody>
                    <a:bodyPr/>
                    <a:lstStyle/>
                    <a:p>
                      <a:pPr algn="l">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Fecha de aplicación</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lnSpc>
                          <a:spcPct val="115000"/>
                        </a:lnSpc>
                        <a:spcBef>
                          <a:spcPts val="500"/>
                        </a:spcBef>
                        <a:spcAft>
                          <a:spcPts val="1000"/>
                        </a:spcAft>
                      </a:pPr>
                      <a:r>
                        <a:rPr lang="es-CO" sz="1600" dirty="0">
                          <a:effectLst/>
                          <a:latin typeface="Arial" panose="020B0604020202020204" pitchFamily="34" charset="0"/>
                          <a:cs typeface="Arial" panose="020B0604020202020204" pitchFamily="34" charset="0"/>
                        </a:rPr>
                        <a:t>Julio de 2019.</a:t>
                      </a:r>
                      <a:endParaRPr lang="es-CO"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834000737"/>
                  </a:ext>
                </a:extLst>
              </a:tr>
              <a:tr h="275614">
                <a:tc>
                  <a:txBody>
                    <a:bodyPr/>
                    <a:lstStyle/>
                    <a:p>
                      <a:pPr algn="l">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Método de aplicación de la encuesta</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lnSpc>
                          <a:spcPct val="115000"/>
                        </a:lnSpc>
                        <a:spcBef>
                          <a:spcPts val="500"/>
                        </a:spcBef>
                        <a:spcAft>
                          <a:spcPts val="1000"/>
                        </a:spcAft>
                      </a:pPr>
                      <a:r>
                        <a:rPr lang="es-CO" sz="1600" dirty="0">
                          <a:effectLst/>
                          <a:latin typeface="Arial" panose="020B0604020202020204" pitchFamily="34" charset="0"/>
                          <a:cs typeface="Arial" panose="020B0604020202020204" pitchFamily="34" charset="0"/>
                        </a:rPr>
                        <a:t>presencialmente</a:t>
                      </a:r>
                      <a:endParaRPr lang="es-CO"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604792602"/>
                  </a:ext>
                </a:extLst>
              </a:tr>
            </a:tbl>
          </a:graphicData>
        </a:graphic>
      </p:graphicFrame>
    </p:spTree>
    <p:extLst>
      <p:ext uri="{BB962C8B-B14F-4D97-AF65-F5344CB8AC3E}">
        <p14:creationId xmlns:p14="http://schemas.microsoft.com/office/powerpoint/2010/main" val="421965085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586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ENCUESTA DE SATISFACCIÓN </a:t>
            </a:r>
          </a:p>
        </p:txBody>
      </p:sp>
      <p:sp>
        <p:nvSpPr>
          <p:cNvPr id="138" name="Rectángulo 6"/>
          <p:cNvSpPr txBox="1"/>
          <p:nvPr/>
        </p:nvSpPr>
        <p:spPr>
          <a:xfrm>
            <a:off x="376039" y="878984"/>
            <a:ext cx="3439401"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b="1">
                <a:solidFill>
                  <a:srgbClr val="00E0F0"/>
                </a:solidFill>
                <a:latin typeface="Century Gothic"/>
                <a:ea typeface="Century Gothic"/>
                <a:cs typeface="Century Gothic"/>
                <a:sym typeface="Century Gothic"/>
              </a:defRPr>
            </a:lvl1pPr>
          </a:lstStyle>
          <a:p>
            <a:r>
              <a:rPr lang="es-CO" dirty="0"/>
              <a:t>PROTECCIÓN Y ASISTENCIA</a:t>
            </a:r>
          </a:p>
        </p:txBody>
      </p:sp>
      <p:pic>
        <p:nvPicPr>
          <p:cNvPr id="2" name="Imagen 1">
            <a:extLst>
              <a:ext uri="{FF2B5EF4-FFF2-40B4-BE49-F238E27FC236}">
                <a16:creationId xmlns:a16="http://schemas.microsoft.com/office/drawing/2014/main" id="{93AE05A5-4B2E-450A-9237-BF6620F1A86A}"/>
              </a:ext>
            </a:extLst>
          </p:cNvPr>
          <p:cNvPicPr>
            <a:picLocks noChangeAspect="1"/>
          </p:cNvPicPr>
          <p:nvPr/>
        </p:nvPicPr>
        <p:blipFill rotWithShape="1">
          <a:blip r:embed="rId3"/>
          <a:srcRect r="3240"/>
          <a:stretch/>
        </p:blipFill>
        <p:spPr>
          <a:xfrm>
            <a:off x="199572" y="2114022"/>
            <a:ext cx="5741202" cy="4608488"/>
          </a:xfrm>
          <a:prstGeom prst="rect">
            <a:avLst/>
          </a:prstGeom>
        </p:spPr>
      </p:pic>
      <p:graphicFrame>
        <p:nvGraphicFramePr>
          <p:cNvPr id="4" name="Tabla 3">
            <a:extLst>
              <a:ext uri="{FF2B5EF4-FFF2-40B4-BE49-F238E27FC236}">
                <a16:creationId xmlns:a16="http://schemas.microsoft.com/office/drawing/2014/main" id="{1746572F-5115-405C-AA94-AA3D4BE63084}"/>
              </a:ext>
            </a:extLst>
          </p:cNvPr>
          <p:cNvGraphicFramePr>
            <a:graphicFrameLocks noGrp="1"/>
          </p:cNvGraphicFramePr>
          <p:nvPr>
            <p:extLst>
              <p:ext uri="{D42A27DB-BD31-4B8C-83A1-F6EECF244321}">
                <p14:modId xmlns:p14="http://schemas.microsoft.com/office/powerpoint/2010/main" val="1716893559"/>
              </p:ext>
            </p:extLst>
          </p:nvPr>
        </p:nvGraphicFramePr>
        <p:xfrm>
          <a:off x="7003761" y="1912731"/>
          <a:ext cx="3945114" cy="2153136"/>
        </p:xfrm>
        <a:graphic>
          <a:graphicData uri="http://schemas.openxmlformats.org/drawingml/2006/table">
            <a:tbl>
              <a:tblPr/>
              <a:tblGrid>
                <a:gridCol w="1651736">
                  <a:extLst>
                    <a:ext uri="{9D8B030D-6E8A-4147-A177-3AD203B41FA5}">
                      <a16:colId xmlns:a16="http://schemas.microsoft.com/office/drawing/2014/main" val="3799579390"/>
                    </a:ext>
                  </a:extLst>
                </a:gridCol>
                <a:gridCol w="1146689">
                  <a:extLst>
                    <a:ext uri="{9D8B030D-6E8A-4147-A177-3AD203B41FA5}">
                      <a16:colId xmlns:a16="http://schemas.microsoft.com/office/drawing/2014/main" val="3675043988"/>
                    </a:ext>
                  </a:extLst>
                </a:gridCol>
                <a:gridCol w="1146689">
                  <a:extLst>
                    <a:ext uri="{9D8B030D-6E8A-4147-A177-3AD203B41FA5}">
                      <a16:colId xmlns:a16="http://schemas.microsoft.com/office/drawing/2014/main" val="3439321286"/>
                    </a:ext>
                  </a:extLst>
                </a:gridCol>
              </a:tblGrid>
              <a:tr h="269142">
                <a:tc>
                  <a:txBody>
                    <a:bodyPr/>
                    <a:lstStyle/>
                    <a:p>
                      <a:pPr algn="ctr">
                        <a:spcAft>
                          <a:spcPts val="0"/>
                        </a:spcAft>
                      </a:pPr>
                      <a:r>
                        <a:rPr lang="es-CO" sz="1600" b="1">
                          <a:solidFill>
                            <a:srgbClr val="000000"/>
                          </a:solidFill>
                          <a:effectLst/>
                          <a:latin typeface="Arial" panose="020B0604020202020204" pitchFamily="34" charset="0"/>
                          <a:ea typeface="Times New Roman" panose="02020603050405020304" pitchFamily="18" charset="0"/>
                        </a:rPr>
                        <a:t>CALIFICACIÓN</a:t>
                      </a:r>
                      <a:endParaRPr lang="es-CO"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1600" b="1">
                          <a:solidFill>
                            <a:srgbClr val="000000"/>
                          </a:solidFill>
                          <a:effectLst/>
                          <a:latin typeface="Arial" panose="020B0604020202020204" pitchFamily="34" charset="0"/>
                          <a:ea typeface="Times New Roman" panose="02020603050405020304" pitchFamily="18" charset="0"/>
                        </a:rPr>
                        <a:t>AÑO 2018</a:t>
                      </a:r>
                      <a:endParaRPr lang="es-CO"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1600" b="1">
                          <a:solidFill>
                            <a:srgbClr val="000000"/>
                          </a:solidFill>
                          <a:effectLst/>
                          <a:latin typeface="Arial" panose="020B0604020202020204" pitchFamily="34" charset="0"/>
                          <a:ea typeface="Times New Roman" panose="02020603050405020304" pitchFamily="18" charset="0"/>
                        </a:rPr>
                        <a:t>AÑO 2019</a:t>
                      </a:r>
                      <a:endParaRPr lang="es-CO"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8900375"/>
                  </a:ext>
                </a:extLst>
              </a:tr>
              <a:tr h="269142">
                <a:tc>
                  <a:txBody>
                    <a:bodyPr/>
                    <a:lstStyle/>
                    <a:p>
                      <a:pPr algn="ctr">
                        <a:spcAft>
                          <a:spcPts val="0"/>
                        </a:spcAft>
                        <a:tabLst>
                          <a:tab pos="969010" algn="l"/>
                        </a:tabLst>
                      </a:pPr>
                      <a:r>
                        <a:rPr lang="es-CO" sz="1600">
                          <a:solidFill>
                            <a:srgbClr val="000000"/>
                          </a:solidFill>
                          <a:effectLst/>
                          <a:latin typeface="Arial" panose="020B0604020202020204" pitchFamily="34" charset="0"/>
                          <a:ea typeface="Times New Roman" panose="02020603050405020304" pitchFamily="18" charset="0"/>
                        </a:rPr>
                        <a:t>5</a:t>
                      </a:r>
                      <a:endParaRPr lang="es-CO"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a:txBody>
                    <a:bodyPr/>
                    <a:lstStyle/>
                    <a:p>
                      <a:pPr algn="ctr">
                        <a:spcAft>
                          <a:spcPts val="0"/>
                        </a:spcAft>
                      </a:pPr>
                      <a:r>
                        <a:rPr lang="es-CO" sz="1600">
                          <a:solidFill>
                            <a:srgbClr val="000000"/>
                          </a:solidFill>
                          <a:effectLst/>
                          <a:latin typeface="Arial" panose="020B0604020202020204" pitchFamily="34" charset="0"/>
                          <a:ea typeface="Times New Roman" panose="02020603050405020304" pitchFamily="18" charset="0"/>
                        </a:rPr>
                        <a:t>75,8%</a:t>
                      </a:r>
                      <a:endParaRPr lang="es-CO"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1600">
                          <a:solidFill>
                            <a:srgbClr val="000000"/>
                          </a:solidFill>
                          <a:effectLst/>
                          <a:latin typeface="Arial" panose="020B0604020202020204" pitchFamily="34" charset="0"/>
                          <a:ea typeface="Times New Roman" panose="02020603050405020304" pitchFamily="18" charset="0"/>
                        </a:rPr>
                        <a:t>87%</a:t>
                      </a:r>
                      <a:endParaRPr lang="es-CO"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2221158"/>
                  </a:ext>
                </a:extLst>
              </a:tr>
              <a:tr h="269142">
                <a:tc>
                  <a:txBody>
                    <a:bodyPr/>
                    <a:lstStyle/>
                    <a:p>
                      <a:pPr algn="ctr">
                        <a:spcAft>
                          <a:spcPts val="0"/>
                        </a:spcAft>
                      </a:pPr>
                      <a:r>
                        <a:rPr lang="es-CO" sz="1600">
                          <a:solidFill>
                            <a:srgbClr val="000000"/>
                          </a:solidFill>
                          <a:effectLst/>
                          <a:latin typeface="Arial" panose="020B0604020202020204" pitchFamily="34" charset="0"/>
                          <a:ea typeface="Times New Roman" panose="02020603050405020304" pitchFamily="18" charset="0"/>
                        </a:rPr>
                        <a:t>4</a:t>
                      </a:r>
                      <a:endParaRPr lang="es-CO"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s-CO" sz="1600">
                          <a:solidFill>
                            <a:srgbClr val="000000"/>
                          </a:solidFill>
                          <a:effectLst/>
                          <a:latin typeface="Arial" panose="020B0604020202020204" pitchFamily="34" charset="0"/>
                          <a:ea typeface="Times New Roman" panose="02020603050405020304" pitchFamily="18" charset="0"/>
                        </a:rPr>
                        <a:t>18,4%</a:t>
                      </a:r>
                      <a:endParaRPr lang="es-CO"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1600">
                          <a:solidFill>
                            <a:srgbClr val="000000"/>
                          </a:solidFill>
                          <a:effectLst/>
                          <a:latin typeface="Arial" panose="020B0604020202020204" pitchFamily="34" charset="0"/>
                          <a:ea typeface="Times New Roman" panose="02020603050405020304" pitchFamily="18" charset="0"/>
                        </a:rPr>
                        <a:t>7,6%</a:t>
                      </a:r>
                      <a:endParaRPr lang="es-CO"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7806470"/>
                  </a:ext>
                </a:extLst>
              </a:tr>
              <a:tr h="269142">
                <a:tc>
                  <a:txBody>
                    <a:bodyPr/>
                    <a:lstStyle/>
                    <a:p>
                      <a:pPr algn="ctr">
                        <a:spcAft>
                          <a:spcPts val="0"/>
                        </a:spcAft>
                        <a:tabLst>
                          <a:tab pos="785495" algn="l"/>
                        </a:tabLst>
                      </a:pPr>
                      <a:r>
                        <a:rPr lang="es-CO" sz="1600">
                          <a:solidFill>
                            <a:srgbClr val="000000"/>
                          </a:solidFill>
                          <a:effectLst/>
                          <a:latin typeface="Arial" panose="020B0604020202020204" pitchFamily="34" charset="0"/>
                          <a:ea typeface="Times New Roman" panose="02020603050405020304" pitchFamily="18" charset="0"/>
                        </a:rPr>
                        <a:t>3</a:t>
                      </a:r>
                      <a:endParaRPr lang="es-CO"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5A5A5"/>
                    </a:solidFill>
                  </a:tcPr>
                </a:tc>
                <a:tc>
                  <a:txBody>
                    <a:bodyPr/>
                    <a:lstStyle/>
                    <a:p>
                      <a:pPr algn="ctr">
                        <a:spcAft>
                          <a:spcPts val="0"/>
                        </a:spcAft>
                      </a:pPr>
                      <a:r>
                        <a:rPr lang="es-CO" sz="1600" dirty="0">
                          <a:solidFill>
                            <a:srgbClr val="000000"/>
                          </a:solidFill>
                          <a:effectLst/>
                          <a:latin typeface="Arial" panose="020B0604020202020204" pitchFamily="34" charset="0"/>
                          <a:ea typeface="Times New Roman" panose="02020603050405020304" pitchFamily="18" charset="0"/>
                        </a:rPr>
                        <a:t>2,7%</a:t>
                      </a:r>
                      <a:endParaRPr lang="es-CO"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1600">
                          <a:solidFill>
                            <a:srgbClr val="000000"/>
                          </a:solidFill>
                          <a:effectLst/>
                          <a:latin typeface="Arial" panose="020B0604020202020204" pitchFamily="34" charset="0"/>
                          <a:ea typeface="Times New Roman" panose="02020603050405020304" pitchFamily="18" charset="0"/>
                        </a:rPr>
                        <a:t>2,8%</a:t>
                      </a:r>
                      <a:endParaRPr lang="es-CO"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5029578"/>
                  </a:ext>
                </a:extLst>
              </a:tr>
              <a:tr h="269142">
                <a:tc>
                  <a:txBody>
                    <a:bodyPr/>
                    <a:lstStyle/>
                    <a:p>
                      <a:pPr algn="ctr">
                        <a:spcAft>
                          <a:spcPts val="0"/>
                        </a:spcAft>
                      </a:pPr>
                      <a:r>
                        <a:rPr lang="es-CO" sz="1600">
                          <a:solidFill>
                            <a:srgbClr val="000000"/>
                          </a:solidFill>
                          <a:effectLst/>
                          <a:latin typeface="Arial" panose="020B0604020202020204" pitchFamily="34" charset="0"/>
                          <a:ea typeface="Times New Roman" panose="02020603050405020304" pitchFamily="18" charset="0"/>
                        </a:rPr>
                        <a:t>2</a:t>
                      </a:r>
                      <a:endParaRPr lang="es-CO"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gn="ctr">
                        <a:spcAft>
                          <a:spcPts val="0"/>
                        </a:spcAft>
                      </a:pPr>
                      <a:r>
                        <a:rPr lang="es-CO" sz="1600">
                          <a:solidFill>
                            <a:srgbClr val="000000"/>
                          </a:solidFill>
                          <a:effectLst/>
                          <a:latin typeface="Arial" panose="020B0604020202020204" pitchFamily="34" charset="0"/>
                          <a:ea typeface="Times New Roman" panose="02020603050405020304" pitchFamily="18" charset="0"/>
                        </a:rPr>
                        <a:t>0,6%</a:t>
                      </a:r>
                      <a:endParaRPr lang="es-CO"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1600" dirty="0">
                          <a:solidFill>
                            <a:srgbClr val="000000"/>
                          </a:solidFill>
                          <a:effectLst/>
                          <a:latin typeface="Arial" panose="020B0604020202020204" pitchFamily="34" charset="0"/>
                          <a:ea typeface="Times New Roman" panose="02020603050405020304" pitchFamily="18" charset="0"/>
                        </a:rPr>
                        <a:t>0,7%</a:t>
                      </a:r>
                      <a:endParaRPr lang="es-CO"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6565896"/>
                  </a:ext>
                </a:extLst>
              </a:tr>
              <a:tr h="269142">
                <a:tc>
                  <a:txBody>
                    <a:bodyPr/>
                    <a:lstStyle/>
                    <a:p>
                      <a:pPr algn="ctr">
                        <a:spcAft>
                          <a:spcPts val="0"/>
                        </a:spcAft>
                      </a:pPr>
                      <a:r>
                        <a:rPr lang="es-CO" sz="1600">
                          <a:solidFill>
                            <a:srgbClr val="FFFFFF"/>
                          </a:solidFill>
                          <a:effectLst/>
                          <a:latin typeface="Arial" panose="020B0604020202020204" pitchFamily="34" charset="0"/>
                          <a:ea typeface="Times New Roman" panose="02020603050405020304" pitchFamily="18" charset="0"/>
                        </a:rPr>
                        <a:t>1</a:t>
                      </a:r>
                      <a:endParaRPr lang="es-CO"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spcAft>
                          <a:spcPts val="0"/>
                        </a:spcAft>
                      </a:pPr>
                      <a:r>
                        <a:rPr lang="es-CO" sz="1600">
                          <a:solidFill>
                            <a:srgbClr val="000000"/>
                          </a:solidFill>
                          <a:effectLst/>
                          <a:latin typeface="Arial" panose="020B0604020202020204" pitchFamily="34" charset="0"/>
                          <a:ea typeface="Times New Roman" panose="02020603050405020304" pitchFamily="18" charset="0"/>
                        </a:rPr>
                        <a:t>1%</a:t>
                      </a:r>
                      <a:endParaRPr lang="es-CO"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1600">
                          <a:solidFill>
                            <a:srgbClr val="000000"/>
                          </a:solidFill>
                          <a:effectLst/>
                          <a:latin typeface="Arial" panose="020B0604020202020204" pitchFamily="34" charset="0"/>
                          <a:ea typeface="Times New Roman" panose="02020603050405020304" pitchFamily="18" charset="0"/>
                        </a:rPr>
                        <a:t>0,5%</a:t>
                      </a:r>
                      <a:endParaRPr lang="es-CO"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1329421"/>
                  </a:ext>
                </a:extLst>
              </a:tr>
              <a:tr h="538284">
                <a:tc>
                  <a:txBody>
                    <a:bodyPr/>
                    <a:lstStyle/>
                    <a:p>
                      <a:pPr algn="ctr">
                        <a:spcAft>
                          <a:spcPts val="0"/>
                        </a:spcAft>
                      </a:pPr>
                      <a:r>
                        <a:rPr lang="es-CO" sz="1600">
                          <a:solidFill>
                            <a:srgbClr val="000000"/>
                          </a:solidFill>
                          <a:effectLst/>
                          <a:latin typeface="Arial" panose="020B0604020202020204" pitchFamily="34" charset="0"/>
                          <a:ea typeface="Times New Roman" panose="02020603050405020304" pitchFamily="18" charset="0"/>
                        </a:rPr>
                        <a:t>No sabe / No Responde</a:t>
                      </a:r>
                      <a:endParaRPr lang="es-CO"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spcAft>
                          <a:spcPts val="0"/>
                        </a:spcAft>
                      </a:pPr>
                      <a:r>
                        <a:rPr lang="es-CO" sz="1600" dirty="0">
                          <a:solidFill>
                            <a:srgbClr val="000000"/>
                          </a:solidFill>
                          <a:effectLst/>
                          <a:latin typeface="Arial" panose="020B0604020202020204" pitchFamily="34" charset="0"/>
                          <a:ea typeface="Times New Roman" panose="02020603050405020304" pitchFamily="18" charset="0"/>
                        </a:rPr>
                        <a:t>1,6%</a:t>
                      </a:r>
                      <a:endParaRPr lang="es-CO" sz="1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1600" dirty="0">
                          <a:solidFill>
                            <a:srgbClr val="000000"/>
                          </a:solidFill>
                          <a:effectLst/>
                          <a:latin typeface="Arial" panose="020B0604020202020204" pitchFamily="34" charset="0"/>
                          <a:ea typeface="Times New Roman" panose="02020603050405020304" pitchFamily="18" charset="0"/>
                        </a:rPr>
                        <a:t>1,4%</a:t>
                      </a:r>
                      <a:endParaRPr lang="es-CO" sz="1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2168405"/>
                  </a:ext>
                </a:extLst>
              </a:tr>
            </a:tbl>
          </a:graphicData>
        </a:graphic>
      </p:graphicFrame>
      <p:sp>
        <p:nvSpPr>
          <p:cNvPr id="5" name="Rectángulo 4">
            <a:extLst>
              <a:ext uri="{FF2B5EF4-FFF2-40B4-BE49-F238E27FC236}">
                <a16:creationId xmlns:a16="http://schemas.microsoft.com/office/drawing/2014/main" id="{CFF6D7B5-B2FF-425A-8016-5A83B361D217}"/>
              </a:ext>
            </a:extLst>
          </p:cNvPr>
          <p:cNvSpPr/>
          <p:nvPr/>
        </p:nvSpPr>
        <p:spPr>
          <a:xfrm>
            <a:off x="5985930" y="4207343"/>
            <a:ext cx="6096000" cy="2246769"/>
          </a:xfrm>
          <a:prstGeom prst="rect">
            <a:avLst/>
          </a:prstGeom>
        </p:spPr>
        <p:txBody>
          <a:bodyPr>
            <a:spAutoFit/>
          </a:bodyPr>
          <a:lstStyle/>
          <a:p>
            <a:pPr algn="just"/>
            <a:r>
              <a:rPr lang="es-CO" sz="2000" dirty="0"/>
              <a:t>Al analizar los resultados obtenidos en la encuesta aplicada en el año 2019 frente a los resultados de la encuesta aplicada en el año 2018, se puede deducir que hubo un aumento favorable en la percepción del trato que reciben los beneficiarios de la protección por parte de los servidores de Programa de Protección, ya que la calificación “5” aumentó un 11,2% en el 2019.</a:t>
            </a:r>
          </a:p>
        </p:txBody>
      </p:sp>
      <p:sp>
        <p:nvSpPr>
          <p:cNvPr id="6" name="Rectángulo 5">
            <a:extLst>
              <a:ext uri="{FF2B5EF4-FFF2-40B4-BE49-F238E27FC236}">
                <a16:creationId xmlns:a16="http://schemas.microsoft.com/office/drawing/2014/main" id="{5088F872-BE1C-46F5-8143-A772245A9BF5}"/>
              </a:ext>
            </a:extLst>
          </p:cNvPr>
          <p:cNvSpPr/>
          <p:nvPr/>
        </p:nvSpPr>
        <p:spPr>
          <a:xfrm>
            <a:off x="99687" y="1465725"/>
            <a:ext cx="10499229" cy="461665"/>
          </a:xfrm>
          <a:prstGeom prst="rect">
            <a:avLst/>
          </a:prstGeom>
        </p:spPr>
        <p:txBody>
          <a:bodyPr wrap="square">
            <a:spAutoFit/>
          </a:bodyPr>
          <a:lstStyle/>
          <a:p>
            <a:r>
              <a:rPr lang="es-CO" sz="2400" b="1" dirty="0"/>
              <a:t>FOCO TEMÁTICO “TRATO RECIBIDO POR PARTE DE LOS SERVIDORES”</a:t>
            </a:r>
          </a:p>
        </p:txBody>
      </p:sp>
    </p:spTree>
    <p:extLst>
      <p:ext uri="{BB962C8B-B14F-4D97-AF65-F5344CB8AC3E}">
        <p14:creationId xmlns:p14="http://schemas.microsoft.com/office/powerpoint/2010/main" val="42436387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586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ENCUESTA DE SATISFACCIÓN </a:t>
            </a:r>
          </a:p>
        </p:txBody>
      </p:sp>
      <p:sp>
        <p:nvSpPr>
          <p:cNvPr id="138" name="Rectángulo 6"/>
          <p:cNvSpPr txBox="1"/>
          <p:nvPr/>
        </p:nvSpPr>
        <p:spPr>
          <a:xfrm>
            <a:off x="376039" y="878984"/>
            <a:ext cx="3439401"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b="1">
                <a:solidFill>
                  <a:srgbClr val="00E0F0"/>
                </a:solidFill>
                <a:latin typeface="Century Gothic"/>
                <a:ea typeface="Century Gothic"/>
                <a:cs typeface="Century Gothic"/>
                <a:sym typeface="Century Gothic"/>
              </a:defRPr>
            </a:lvl1pPr>
          </a:lstStyle>
          <a:p>
            <a:r>
              <a:rPr lang="es-CO" dirty="0"/>
              <a:t>PROTECCIÓN Y ASISTENCIA</a:t>
            </a:r>
          </a:p>
        </p:txBody>
      </p:sp>
      <p:graphicFrame>
        <p:nvGraphicFramePr>
          <p:cNvPr id="4" name="Gráfico 3">
            <a:extLst>
              <a:ext uri="{FF2B5EF4-FFF2-40B4-BE49-F238E27FC236}">
                <a16:creationId xmlns:a16="http://schemas.microsoft.com/office/drawing/2014/main" id="{3EF6B70E-9474-4C9F-B550-72674B4A466B}"/>
              </a:ext>
            </a:extLst>
          </p:cNvPr>
          <p:cNvGraphicFramePr/>
          <p:nvPr>
            <p:extLst>
              <p:ext uri="{D42A27DB-BD31-4B8C-83A1-F6EECF244321}">
                <p14:modId xmlns:p14="http://schemas.microsoft.com/office/powerpoint/2010/main" val="2148731342"/>
              </p:ext>
            </p:extLst>
          </p:nvPr>
        </p:nvGraphicFramePr>
        <p:xfrm>
          <a:off x="225778" y="2170267"/>
          <a:ext cx="5723468" cy="4384078"/>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ángulo 1">
            <a:extLst>
              <a:ext uri="{FF2B5EF4-FFF2-40B4-BE49-F238E27FC236}">
                <a16:creationId xmlns:a16="http://schemas.microsoft.com/office/drawing/2014/main" id="{F120721C-67D0-4D77-B090-4612FD4402A4}"/>
              </a:ext>
            </a:extLst>
          </p:cNvPr>
          <p:cNvSpPr/>
          <p:nvPr/>
        </p:nvSpPr>
        <p:spPr>
          <a:xfrm>
            <a:off x="225778" y="1493848"/>
            <a:ext cx="11051822" cy="461665"/>
          </a:xfrm>
          <a:prstGeom prst="rect">
            <a:avLst/>
          </a:prstGeom>
        </p:spPr>
        <p:txBody>
          <a:bodyPr wrap="square">
            <a:spAutoFit/>
          </a:bodyPr>
          <a:lstStyle/>
          <a:p>
            <a:r>
              <a:rPr lang="es-CO" sz="2400" b="1" dirty="0"/>
              <a:t>FOCO TEMÁTICO “CALIDAD DEL SERVICIO PRESTADO POR EL PROGRAMA”</a:t>
            </a:r>
          </a:p>
        </p:txBody>
      </p:sp>
      <p:graphicFrame>
        <p:nvGraphicFramePr>
          <p:cNvPr id="3" name="Tabla 2">
            <a:extLst>
              <a:ext uri="{FF2B5EF4-FFF2-40B4-BE49-F238E27FC236}">
                <a16:creationId xmlns:a16="http://schemas.microsoft.com/office/drawing/2014/main" id="{5F9BA461-FF18-472D-BADD-7F00DD522085}"/>
              </a:ext>
            </a:extLst>
          </p:cNvPr>
          <p:cNvGraphicFramePr>
            <a:graphicFrameLocks noGrp="1"/>
          </p:cNvGraphicFramePr>
          <p:nvPr>
            <p:extLst>
              <p:ext uri="{D42A27DB-BD31-4B8C-83A1-F6EECF244321}">
                <p14:modId xmlns:p14="http://schemas.microsoft.com/office/powerpoint/2010/main" val="1197404345"/>
              </p:ext>
            </p:extLst>
          </p:nvPr>
        </p:nvGraphicFramePr>
        <p:xfrm>
          <a:off x="6242755" y="1955512"/>
          <a:ext cx="4312356" cy="2006888"/>
        </p:xfrm>
        <a:graphic>
          <a:graphicData uri="http://schemas.openxmlformats.org/drawingml/2006/table">
            <a:tbl>
              <a:tblPr/>
              <a:tblGrid>
                <a:gridCol w="1805492">
                  <a:extLst>
                    <a:ext uri="{9D8B030D-6E8A-4147-A177-3AD203B41FA5}">
                      <a16:colId xmlns:a16="http://schemas.microsoft.com/office/drawing/2014/main" val="2066960842"/>
                    </a:ext>
                  </a:extLst>
                </a:gridCol>
                <a:gridCol w="1253432">
                  <a:extLst>
                    <a:ext uri="{9D8B030D-6E8A-4147-A177-3AD203B41FA5}">
                      <a16:colId xmlns:a16="http://schemas.microsoft.com/office/drawing/2014/main" val="3258919279"/>
                    </a:ext>
                  </a:extLst>
                </a:gridCol>
                <a:gridCol w="1253432">
                  <a:extLst>
                    <a:ext uri="{9D8B030D-6E8A-4147-A177-3AD203B41FA5}">
                      <a16:colId xmlns:a16="http://schemas.microsoft.com/office/drawing/2014/main" val="3147232937"/>
                    </a:ext>
                  </a:extLst>
                </a:gridCol>
              </a:tblGrid>
              <a:tr h="250861">
                <a:tc>
                  <a:txBody>
                    <a:bodyPr/>
                    <a:lstStyle/>
                    <a:p>
                      <a:pPr algn="ctr">
                        <a:spcAft>
                          <a:spcPts val="0"/>
                        </a:spcAft>
                      </a:pPr>
                      <a:r>
                        <a:rPr lang="es-CO" sz="1600" b="1" dirty="0">
                          <a:solidFill>
                            <a:srgbClr val="000000"/>
                          </a:solidFill>
                          <a:effectLst/>
                          <a:latin typeface="Arial" panose="020B0604020202020204" pitchFamily="34" charset="0"/>
                          <a:ea typeface="Times New Roman" panose="02020603050405020304" pitchFamily="18" charset="0"/>
                        </a:rPr>
                        <a:t>CALIFICACIÓN</a:t>
                      </a:r>
                      <a:endParaRPr lang="es-CO"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1600" b="1">
                          <a:solidFill>
                            <a:srgbClr val="000000"/>
                          </a:solidFill>
                          <a:effectLst/>
                          <a:latin typeface="Arial" panose="020B0604020202020204" pitchFamily="34" charset="0"/>
                          <a:ea typeface="Times New Roman" panose="02020603050405020304" pitchFamily="18" charset="0"/>
                        </a:rPr>
                        <a:t>AÑO 2018</a:t>
                      </a:r>
                      <a:endParaRPr lang="es-CO"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1600" b="1">
                          <a:solidFill>
                            <a:srgbClr val="000000"/>
                          </a:solidFill>
                          <a:effectLst/>
                          <a:latin typeface="Arial" panose="020B0604020202020204" pitchFamily="34" charset="0"/>
                          <a:ea typeface="Times New Roman" panose="02020603050405020304" pitchFamily="18" charset="0"/>
                        </a:rPr>
                        <a:t>AÑO 2019</a:t>
                      </a:r>
                      <a:endParaRPr lang="es-CO"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3226169"/>
                  </a:ext>
                </a:extLst>
              </a:tr>
              <a:tr h="250861">
                <a:tc>
                  <a:txBody>
                    <a:bodyPr/>
                    <a:lstStyle/>
                    <a:p>
                      <a:pPr algn="ctr">
                        <a:spcAft>
                          <a:spcPts val="0"/>
                        </a:spcAft>
                        <a:tabLst>
                          <a:tab pos="969010" algn="l"/>
                        </a:tabLst>
                      </a:pPr>
                      <a:r>
                        <a:rPr lang="es-CO" sz="1600">
                          <a:solidFill>
                            <a:srgbClr val="000000"/>
                          </a:solidFill>
                          <a:effectLst/>
                          <a:latin typeface="Arial" panose="020B0604020202020204" pitchFamily="34" charset="0"/>
                          <a:ea typeface="Times New Roman" panose="02020603050405020304" pitchFamily="18" charset="0"/>
                        </a:rPr>
                        <a:t>5</a:t>
                      </a:r>
                      <a:endParaRPr lang="es-CO"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a:txBody>
                    <a:bodyPr/>
                    <a:lstStyle/>
                    <a:p>
                      <a:pPr algn="ctr">
                        <a:spcAft>
                          <a:spcPts val="0"/>
                        </a:spcAft>
                      </a:pPr>
                      <a:r>
                        <a:rPr lang="es-CO" sz="1600">
                          <a:solidFill>
                            <a:srgbClr val="000000"/>
                          </a:solidFill>
                          <a:effectLst/>
                          <a:latin typeface="Arial" panose="020B0604020202020204" pitchFamily="34" charset="0"/>
                          <a:ea typeface="Times New Roman" panose="02020603050405020304" pitchFamily="18" charset="0"/>
                        </a:rPr>
                        <a:t>72,8%</a:t>
                      </a:r>
                      <a:endParaRPr lang="es-CO"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1600">
                          <a:solidFill>
                            <a:srgbClr val="000000"/>
                          </a:solidFill>
                          <a:effectLst/>
                          <a:latin typeface="Arial" panose="020B0604020202020204" pitchFamily="34" charset="0"/>
                          <a:ea typeface="Times New Roman" panose="02020603050405020304" pitchFamily="18" charset="0"/>
                        </a:rPr>
                        <a:t>72,9%</a:t>
                      </a:r>
                      <a:endParaRPr lang="es-CO"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4840457"/>
                  </a:ext>
                </a:extLst>
              </a:tr>
              <a:tr h="250861">
                <a:tc>
                  <a:txBody>
                    <a:bodyPr/>
                    <a:lstStyle/>
                    <a:p>
                      <a:pPr algn="ctr">
                        <a:spcAft>
                          <a:spcPts val="0"/>
                        </a:spcAft>
                      </a:pPr>
                      <a:r>
                        <a:rPr lang="es-CO" sz="1600">
                          <a:solidFill>
                            <a:srgbClr val="000000"/>
                          </a:solidFill>
                          <a:effectLst/>
                          <a:latin typeface="Arial" panose="020B0604020202020204" pitchFamily="34" charset="0"/>
                          <a:ea typeface="Times New Roman" panose="02020603050405020304" pitchFamily="18" charset="0"/>
                        </a:rPr>
                        <a:t>4</a:t>
                      </a:r>
                      <a:endParaRPr lang="es-CO"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s-CO" sz="1600">
                          <a:solidFill>
                            <a:srgbClr val="000000"/>
                          </a:solidFill>
                          <a:effectLst/>
                          <a:latin typeface="Arial" panose="020B0604020202020204" pitchFamily="34" charset="0"/>
                          <a:ea typeface="Times New Roman" panose="02020603050405020304" pitchFamily="18" charset="0"/>
                        </a:rPr>
                        <a:t>20,9%</a:t>
                      </a:r>
                      <a:endParaRPr lang="es-CO"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1600">
                          <a:solidFill>
                            <a:srgbClr val="000000"/>
                          </a:solidFill>
                          <a:effectLst/>
                          <a:latin typeface="Arial" panose="020B0604020202020204" pitchFamily="34" charset="0"/>
                          <a:ea typeface="Times New Roman" panose="02020603050405020304" pitchFamily="18" charset="0"/>
                        </a:rPr>
                        <a:t>12,7%</a:t>
                      </a:r>
                      <a:endParaRPr lang="es-CO"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3134019"/>
                  </a:ext>
                </a:extLst>
              </a:tr>
              <a:tr h="250861">
                <a:tc>
                  <a:txBody>
                    <a:bodyPr/>
                    <a:lstStyle/>
                    <a:p>
                      <a:pPr algn="ctr">
                        <a:spcAft>
                          <a:spcPts val="0"/>
                        </a:spcAft>
                        <a:tabLst>
                          <a:tab pos="785495" algn="l"/>
                        </a:tabLst>
                      </a:pPr>
                      <a:r>
                        <a:rPr lang="es-CO" sz="1600">
                          <a:solidFill>
                            <a:srgbClr val="000000"/>
                          </a:solidFill>
                          <a:effectLst/>
                          <a:latin typeface="Arial" panose="020B0604020202020204" pitchFamily="34" charset="0"/>
                          <a:ea typeface="Times New Roman" panose="02020603050405020304" pitchFamily="18" charset="0"/>
                        </a:rPr>
                        <a:t>3</a:t>
                      </a:r>
                      <a:endParaRPr lang="es-CO"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5A5A5"/>
                    </a:solidFill>
                  </a:tcPr>
                </a:tc>
                <a:tc>
                  <a:txBody>
                    <a:bodyPr/>
                    <a:lstStyle/>
                    <a:p>
                      <a:pPr algn="ctr">
                        <a:spcAft>
                          <a:spcPts val="0"/>
                        </a:spcAft>
                      </a:pPr>
                      <a:r>
                        <a:rPr lang="es-CO" sz="1600" dirty="0">
                          <a:solidFill>
                            <a:srgbClr val="000000"/>
                          </a:solidFill>
                          <a:effectLst/>
                          <a:latin typeface="Arial" panose="020B0604020202020204" pitchFamily="34" charset="0"/>
                          <a:ea typeface="Times New Roman" panose="02020603050405020304" pitchFamily="18" charset="0"/>
                        </a:rPr>
                        <a:t>3,8%</a:t>
                      </a:r>
                      <a:endParaRPr lang="es-CO"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1600">
                          <a:solidFill>
                            <a:srgbClr val="000000"/>
                          </a:solidFill>
                          <a:effectLst/>
                          <a:latin typeface="Arial" panose="020B0604020202020204" pitchFamily="34" charset="0"/>
                          <a:ea typeface="Times New Roman" panose="02020603050405020304" pitchFamily="18" charset="0"/>
                        </a:rPr>
                        <a:t>6,5%</a:t>
                      </a:r>
                      <a:endParaRPr lang="es-CO"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4442568"/>
                  </a:ext>
                </a:extLst>
              </a:tr>
              <a:tr h="250861">
                <a:tc>
                  <a:txBody>
                    <a:bodyPr/>
                    <a:lstStyle/>
                    <a:p>
                      <a:pPr algn="ctr">
                        <a:spcAft>
                          <a:spcPts val="0"/>
                        </a:spcAft>
                      </a:pPr>
                      <a:r>
                        <a:rPr lang="es-CO" sz="1600">
                          <a:solidFill>
                            <a:srgbClr val="000000"/>
                          </a:solidFill>
                          <a:effectLst/>
                          <a:latin typeface="Arial" panose="020B0604020202020204" pitchFamily="34" charset="0"/>
                          <a:ea typeface="Times New Roman" panose="02020603050405020304" pitchFamily="18" charset="0"/>
                        </a:rPr>
                        <a:t>2</a:t>
                      </a:r>
                      <a:endParaRPr lang="es-CO"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gn="ctr">
                        <a:spcAft>
                          <a:spcPts val="0"/>
                        </a:spcAft>
                      </a:pPr>
                      <a:r>
                        <a:rPr lang="es-CO" sz="1600">
                          <a:solidFill>
                            <a:srgbClr val="000000"/>
                          </a:solidFill>
                          <a:effectLst/>
                          <a:latin typeface="Arial" panose="020B0604020202020204" pitchFamily="34" charset="0"/>
                          <a:ea typeface="Times New Roman" panose="02020603050405020304" pitchFamily="18" charset="0"/>
                        </a:rPr>
                        <a:t>0%</a:t>
                      </a:r>
                      <a:endParaRPr lang="es-CO"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1600">
                          <a:solidFill>
                            <a:srgbClr val="000000"/>
                          </a:solidFill>
                          <a:effectLst/>
                          <a:latin typeface="Arial" panose="020B0604020202020204" pitchFamily="34" charset="0"/>
                          <a:ea typeface="Times New Roman" panose="02020603050405020304" pitchFamily="18" charset="0"/>
                        </a:rPr>
                        <a:t>1,9%</a:t>
                      </a:r>
                      <a:endParaRPr lang="es-CO"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5350168"/>
                  </a:ext>
                </a:extLst>
              </a:tr>
              <a:tr h="250861">
                <a:tc>
                  <a:txBody>
                    <a:bodyPr/>
                    <a:lstStyle/>
                    <a:p>
                      <a:pPr algn="ctr">
                        <a:spcAft>
                          <a:spcPts val="0"/>
                        </a:spcAft>
                      </a:pPr>
                      <a:r>
                        <a:rPr lang="es-CO" sz="1600">
                          <a:solidFill>
                            <a:srgbClr val="FFFFFF"/>
                          </a:solidFill>
                          <a:effectLst/>
                          <a:latin typeface="Arial" panose="020B0604020202020204" pitchFamily="34" charset="0"/>
                          <a:ea typeface="Times New Roman" panose="02020603050405020304" pitchFamily="18" charset="0"/>
                        </a:rPr>
                        <a:t>1</a:t>
                      </a:r>
                      <a:endParaRPr lang="es-CO"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spcAft>
                          <a:spcPts val="0"/>
                        </a:spcAft>
                      </a:pPr>
                      <a:r>
                        <a:rPr lang="es-CO" sz="1600">
                          <a:solidFill>
                            <a:srgbClr val="000000"/>
                          </a:solidFill>
                          <a:effectLst/>
                          <a:latin typeface="Arial" panose="020B0604020202020204" pitchFamily="34" charset="0"/>
                          <a:ea typeface="Times New Roman" panose="02020603050405020304" pitchFamily="18" charset="0"/>
                        </a:rPr>
                        <a:t>0%</a:t>
                      </a:r>
                      <a:endParaRPr lang="es-CO"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1600">
                          <a:solidFill>
                            <a:srgbClr val="000000"/>
                          </a:solidFill>
                          <a:effectLst/>
                          <a:latin typeface="Arial" panose="020B0604020202020204" pitchFamily="34" charset="0"/>
                          <a:ea typeface="Times New Roman" panose="02020603050405020304" pitchFamily="18" charset="0"/>
                        </a:rPr>
                        <a:t>4,4%</a:t>
                      </a:r>
                      <a:endParaRPr lang="es-CO"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695991"/>
                  </a:ext>
                </a:extLst>
              </a:tr>
              <a:tr h="501722">
                <a:tc>
                  <a:txBody>
                    <a:bodyPr/>
                    <a:lstStyle/>
                    <a:p>
                      <a:pPr algn="ctr">
                        <a:spcAft>
                          <a:spcPts val="0"/>
                        </a:spcAft>
                      </a:pPr>
                      <a:r>
                        <a:rPr lang="es-CO" sz="1600">
                          <a:solidFill>
                            <a:srgbClr val="000000"/>
                          </a:solidFill>
                          <a:effectLst/>
                          <a:latin typeface="Arial" panose="020B0604020202020204" pitchFamily="34" charset="0"/>
                          <a:ea typeface="Times New Roman" panose="02020603050405020304" pitchFamily="18" charset="0"/>
                        </a:rPr>
                        <a:t>No sabe / No Responde</a:t>
                      </a:r>
                      <a:endParaRPr lang="es-CO"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spcAft>
                          <a:spcPts val="0"/>
                        </a:spcAft>
                      </a:pPr>
                      <a:r>
                        <a:rPr lang="es-CO" sz="1600">
                          <a:solidFill>
                            <a:srgbClr val="000000"/>
                          </a:solidFill>
                          <a:effectLst/>
                          <a:latin typeface="Arial" panose="020B0604020202020204" pitchFamily="34" charset="0"/>
                          <a:ea typeface="Times New Roman" panose="02020603050405020304" pitchFamily="18" charset="0"/>
                        </a:rPr>
                        <a:t>1,7%</a:t>
                      </a:r>
                      <a:endParaRPr lang="es-CO" sz="1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1600" dirty="0">
                          <a:solidFill>
                            <a:srgbClr val="000000"/>
                          </a:solidFill>
                          <a:effectLst/>
                          <a:latin typeface="Arial" panose="020B0604020202020204" pitchFamily="34" charset="0"/>
                          <a:ea typeface="Times New Roman" panose="02020603050405020304" pitchFamily="18" charset="0"/>
                        </a:rPr>
                        <a:t>1,6%</a:t>
                      </a:r>
                      <a:endParaRPr lang="es-CO" sz="1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5239326"/>
                  </a:ext>
                </a:extLst>
              </a:tr>
            </a:tbl>
          </a:graphicData>
        </a:graphic>
      </p:graphicFrame>
      <p:sp>
        <p:nvSpPr>
          <p:cNvPr id="5" name="Rectángulo 4">
            <a:extLst>
              <a:ext uri="{FF2B5EF4-FFF2-40B4-BE49-F238E27FC236}">
                <a16:creationId xmlns:a16="http://schemas.microsoft.com/office/drawing/2014/main" id="{0F46C407-8DF5-496B-85BE-80D319504571}"/>
              </a:ext>
            </a:extLst>
          </p:cNvPr>
          <p:cNvSpPr/>
          <p:nvPr/>
        </p:nvSpPr>
        <p:spPr>
          <a:xfrm>
            <a:off x="6096000" y="4142238"/>
            <a:ext cx="5576710" cy="2246769"/>
          </a:xfrm>
          <a:prstGeom prst="rect">
            <a:avLst/>
          </a:prstGeom>
        </p:spPr>
        <p:txBody>
          <a:bodyPr wrap="square">
            <a:spAutoFit/>
          </a:bodyPr>
          <a:lstStyle/>
          <a:p>
            <a:pPr algn="just"/>
            <a:r>
              <a:rPr lang="es-CO" sz="2000" dirty="0"/>
              <a:t>Si bien la calificación “5” se mantuvo en el año 2019 frente al año 2018, se puede deducir que para este periodo la percepción en la calidad del servicio disminuyó, teniendo en cuenta que las calificaciones “3”, “2” y “1” aumentaron y la calificación de “4” disminuyó casi 8 puntos porcentuales. </a:t>
            </a:r>
          </a:p>
        </p:txBody>
      </p:sp>
    </p:spTree>
    <p:extLst>
      <p:ext uri="{BB962C8B-B14F-4D97-AF65-F5344CB8AC3E}">
        <p14:creationId xmlns:p14="http://schemas.microsoft.com/office/powerpoint/2010/main" val="217916249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586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ENCUESTA DE SATISFACCIÓN </a:t>
            </a:r>
          </a:p>
        </p:txBody>
      </p:sp>
      <p:sp>
        <p:nvSpPr>
          <p:cNvPr id="138" name="Rectángulo 6"/>
          <p:cNvSpPr txBox="1"/>
          <p:nvPr/>
        </p:nvSpPr>
        <p:spPr>
          <a:xfrm>
            <a:off x="376039" y="878984"/>
            <a:ext cx="3439401"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b="1">
                <a:solidFill>
                  <a:srgbClr val="00E0F0"/>
                </a:solidFill>
                <a:latin typeface="Century Gothic"/>
                <a:ea typeface="Century Gothic"/>
                <a:cs typeface="Century Gothic"/>
                <a:sym typeface="Century Gothic"/>
              </a:defRPr>
            </a:lvl1pPr>
          </a:lstStyle>
          <a:p>
            <a:r>
              <a:rPr lang="es-CO" dirty="0"/>
              <a:t>PROTECCIÓN Y ASISTENCIA</a:t>
            </a:r>
          </a:p>
        </p:txBody>
      </p:sp>
      <p:sp>
        <p:nvSpPr>
          <p:cNvPr id="2" name="Rectángulo 1">
            <a:extLst>
              <a:ext uri="{FF2B5EF4-FFF2-40B4-BE49-F238E27FC236}">
                <a16:creationId xmlns:a16="http://schemas.microsoft.com/office/drawing/2014/main" id="{19AEE7A6-6269-4681-8BC3-86DA0741DF21}"/>
              </a:ext>
            </a:extLst>
          </p:cNvPr>
          <p:cNvSpPr/>
          <p:nvPr/>
        </p:nvSpPr>
        <p:spPr>
          <a:xfrm>
            <a:off x="376038" y="1531257"/>
            <a:ext cx="10980584" cy="461665"/>
          </a:xfrm>
          <a:prstGeom prst="rect">
            <a:avLst/>
          </a:prstGeom>
        </p:spPr>
        <p:txBody>
          <a:bodyPr wrap="square">
            <a:spAutoFit/>
          </a:bodyPr>
          <a:lstStyle/>
          <a:p>
            <a:r>
              <a:rPr lang="es-CO" sz="2400" b="1" dirty="0"/>
              <a:t>FOCO TEMÁTICO “ESTADO DE LA VIVIENDA DE PROTECCIÓN DONDE FUE UBICADO”</a:t>
            </a:r>
          </a:p>
        </p:txBody>
      </p:sp>
      <p:graphicFrame>
        <p:nvGraphicFramePr>
          <p:cNvPr id="6" name="Gráfico 5">
            <a:extLst>
              <a:ext uri="{FF2B5EF4-FFF2-40B4-BE49-F238E27FC236}">
                <a16:creationId xmlns:a16="http://schemas.microsoft.com/office/drawing/2014/main" id="{C8AE1189-C1A8-4A86-9AB4-79783777AC51}"/>
              </a:ext>
            </a:extLst>
          </p:cNvPr>
          <p:cNvGraphicFramePr/>
          <p:nvPr>
            <p:extLst>
              <p:ext uri="{D42A27DB-BD31-4B8C-83A1-F6EECF244321}">
                <p14:modId xmlns:p14="http://schemas.microsoft.com/office/powerpoint/2010/main" val="808107525"/>
              </p:ext>
            </p:extLst>
          </p:nvPr>
        </p:nvGraphicFramePr>
        <p:xfrm>
          <a:off x="195415" y="2160269"/>
          <a:ext cx="6250540" cy="43940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a 4">
            <a:extLst>
              <a:ext uri="{FF2B5EF4-FFF2-40B4-BE49-F238E27FC236}">
                <a16:creationId xmlns:a16="http://schemas.microsoft.com/office/drawing/2014/main" id="{D30B8958-3718-4091-A08F-52D288E55445}"/>
              </a:ext>
            </a:extLst>
          </p:cNvPr>
          <p:cNvGraphicFramePr>
            <a:graphicFrameLocks noGrp="1"/>
          </p:cNvGraphicFramePr>
          <p:nvPr>
            <p:extLst>
              <p:ext uri="{D42A27DB-BD31-4B8C-83A1-F6EECF244321}">
                <p14:modId xmlns:p14="http://schemas.microsoft.com/office/powerpoint/2010/main" val="2215167220"/>
              </p:ext>
            </p:extLst>
          </p:nvPr>
        </p:nvGraphicFramePr>
        <p:xfrm>
          <a:off x="7597422" y="1963222"/>
          <a:ext cx="3968962" cy="2021753"/>
        </p:xfrm>
        <a:graphic>
          <a:graphicData uri="http://schemas.openxmlformats.org/drawingml/2006/table">
            <a:tbl>
              <a:tblPr/>
              <a:tblGrid>
                <a:gridCol w="2342631">
                  <a:extLst>
                    <a:ext uri="{9D8B030D-6E8A-4147-A177-3AD203B41FA5}">
                      <a16:colId xmlns:a16="http://schemas.microsoft.com/office/drawing/2014/main" val="2382157331"/>
                    </a:ext>
                  </a:extLst>
                </a:gridCol>
                <a:gridCol w="1626331">
                  <a:extLst>
                    <a:ext uri="{9D8B030D-6E8A-4147-A177-3AD203B41FA5}">
                      <a16:colId xmlns:a16="http://schemas.microsoft.com/office/drawing/2014/main" val="1401902902"/>
                    </a:ext>
                  </a:extLst>
                </a:gridCol>
              </a:tblGrid>
              <a:tr h="252719">
                <a:tc>
                  <a:txBody>
                    <a:bodyPr/>
                    <a:lstStyle/>
                    <a:p>
                      <a:pPr algn="ctr">
                        <a:spcAft>
                          <a:spcPts val="0"/>
                        </a:spcAft>
                      </a:pPr>
                      <a:r>
                        <a:rPr lang="es-CO" sz="1600" b="1">
                          <a:solidFill>
                            <a:srgbClr val="000000"/>
                          </a:solidFill>
                          <a:effectLst/>
                          <a:latin typeface="Arial" panose="020B0604020202020204" pitchFamily="34" charset="0"/>
                          <a:ea typeface="Times New Roman" panose="02020603050405020304" pitchFamily="18" charset="0"/>
                        </a:rPr>
                        <a:t>CALIFICACIÓN</a:t>
                      </a:r>
                      <a:endParaRPr lang="es-CO"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CO" sz="1600" b="1">
                          <a:solidFill>
                            <a:srgbClr val="000000"/>
                          </a:solidFill>
                          <a:effectLst/>
                          <a:latin typeface="Arial" panose="020B0604020202020204" pitchFamily="34" charset="0"/>
                          <a:ea typeface="Times New Roman" panose="02020603050405020304" pitchFamily="18" charset="0"/>
                        </a:rPr>
                        <a:t>AÑO 2019</a:t>
                      </a:r>
                      <a:endParaRPr lang="es-CO"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9514789"/>
                  </a:ext>
                </a:extLst>
              </a:tr>
              <a:tr h="252719">
                <a:tc>
                  <a:txBody>
                    <a:bodyPr/>
                    <a:lstStyle/>
                    <a:p>
                      <a:pPr algn="ctr">
                        <a:spcAft>
                          <a:spcPts val="0"/>
                        </a:spcAft>
                        <a:tabLst>
                          <a:tab pos="969010" algn="l"/>
                        </a:tabLst>
                      </a:pPr>
                      <a:r>
                        <a:rPr lang="es-CO" sz="1600">
                          <a:solidFill>
                            <a:srgbClr val="000000"/>
                          </a:solidFill>
                          <a:effectLst/>
                          <a:latin typeface="Arial" panose="020B0604020202020204" pitchFamily="34" charset="0"/>
                          <a:ea typeface="Times New Roman" panose="02020603050405020304" pitchFamily="18" charset="0"/>
                        </a:rPr>
                        <a:t>5</a:t>
                      </a:r>
                      <a:endParaRPr lang="es-CO"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a:txBody>
                    <a:bodyPr/>
                    <a:lstStyle/>
                    <a:p>
                      <a:pPr algn="ctr">
                        <a:spcAft>
                          <a:spcPts val="0"/>
                        </a:spcAft>
                      </a:pPr>
                      <a:r>
                        <a:rPr lang="es-CO" sz="1600">
                          <a:solidFill>
                            <a:srgbClr val="000000"/>
                          </a:solidFill>
                          <a:effectLst/>
                          <a:latin typeface="Arial" panose="020B0604020202020204" pitchFamily="34" charset="0"/>
                          <a:ea typeface="Times New Roman" panose="02020603050405020304" pitchFamily="18" charset="0"/>
                        </a:rPr>
                        <a:t>69.7%</a:t>
                      </a:r>
                      <a:endParaRPr lang="es-CO"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1799876"/>
                  </a:ext>
                </a:extLst>
              </a:tr>
              <a:tr h="252719">
                <a:tc>
                  <a:txBody>
                    <a:bodyPr/>
                    <a:lstStyle/>
                    <a:p>
                      <a:pPr algn="ctr">
                        <a:spcAft>
                          <a:spcPts val="0"/>
                        </a:spcAft>
                      </a:pPr>
                      <a:r>
                        <a:rPr lang="es-CO" sz="1600">
                          <a:solidFill>
                            <a:srgbClr val="000000"/>
                          </a:solidFill>
                          <a:effectLst/>
                          <a:latin typeface="Arial" panose="020B0604020202020204" pitchFamily="34" charset="0"/>
                          <a:ea typeface="Times New Roman" panose="02020603050405020304" pitchFamily="18" charset="0"/>
                        </a:rPr>
                        <a:t>4</a:t>
                      </a:r>
                      <a:endParaRPr lang="es-CO"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s-CO" sz="1600">
                          <a:solidFill>
                            <a:srgbClr val="000000"/>
                          </a:solidFill>
                          <a:effectLst/>
                          <a:latin typeface="Arial" panose="020B0604020202020204" pitchFamily="34" charset="0"/>
                          <a:ea typeface="Times New Roman" panose="02020603050405020304" pitchFamily="18" charset="0"/>
                        </a:rPr>
                        <a:t>11.8%</a:t>
                      </a:r>
                      <a:endParaRPr lang="es-CO"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1202870"/>
                  </a:ext>
                </a:extLst>
              </a:tr>
              <a:tr h="252719">
                <a:tc>
                  <a:txBody>
                    <a:bodyPr/>
                    <a:lstStyle/>
                    <a:p>
                      <a:pPr algn="ctr">
                        <a:spcAft>
                          <a:spcPts val="0"/>
                        </a:spcAft>
                        <a:tabLst>
                          <a:tab pos="785495" algn="l"/>
                        </a:tabLst>
                      </a:pPr>
                      <a:r>
                        <a:rPr lang="es-CO" sz="1600">
                          <a:solidFill>
                            <a:srgbClr val="000000"/>
                          </a:solidFill>
                          <a:effectLst/>
                          <a:latin typeface="Arial" panose="020B0604020202020204" pitchFamily="34" charset="0"/>
                          <a:ea typeface="Times New Roman" panose="02020603050405020304" pitchFamily="18" charset="0"/>
                        </a:rPr>
                        <a:t>3</a:t>
                      </a:r>
                      <a:endParaRPr lang="es-CO"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5A5A5"/>
                    </a:solidFill>
                  </a:tcPr>
                </a:tc>
                <a:tc>
                  <a:txBody>
                    <a:bodyPr/>
                    <a:lstStyle/>
                    <a:p>
                      <a:pPr algn="ctr">
                        <a:spcAft>
                          <a:spcPts val="0"/>
                        </a:spcAft>
                      </a:pPr>
                      <a:r>
                        <a:rPr lang="es-CO" sz="1600">
                          <a:solidFill>
                            <a:srgbClr val="000000"/>
                          </a:solidFill>
                          <a:effectLst/>
                          <a:latin typeface="Arial" panose="020B0604020202020204" pitchFamily="34" charset="0"/>
                          <a:ea typeface="Times New Roman" panose="02020603050405020304" pitchFamily="18" charset="0"/>
                        </a:rPr>
                        <a:t>6,9%</a:t>
                      </a:r>
                      <a:endParaRPr lang="es-CO"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3693372"/>
                  </a:ext>
                </a:extLst>
              </a:tr>
              <a:tr h="252719">
                <a:tc>
                  <a:txBody>
                    <a:bodyPr/>
                    <a:lstStyle/>
                    <a:p>
                      <a:pPr algn="ctr">
                        <a:spcAft>
                          <a:spcPts val="0"/>
                        </a:spcAft>
                      </a:pPr>
                      <a:r>
                        <a:rPr lang="es-CO" sz="1600">
                          <a:solidFill>
                            <a:srgbClr val="000000"/>
                          </a:solidFill>
                          <a:effectLst/>
                          <a:latin typeface="Arial" panose="020B0604020202020204" pitchFamily="34" charset="0"/>
                          <a:ea typeface="Times New Roman" panose="02020603050405020304" pitchFamily="18" charset="0"/>
                        </a:rPr>
                        <a:t>2</a:t>
                      </a:r>
                      <a:endParaRPr lang="es-CO"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7D31"/>
                    </a:solidFill>
                  </a:tcPr>
                </a:tc>
                <a:tc>
                  <a:txBody>
                    <a:bodyPr/>
                    <a:lstStyle/>
                    <a:p>
                      <a:pPr algn="ctr">
                        <a:spcAft>
                          <a:spcPts val="0"/>
                        </a:spcAft>
                      </a:pPr>
                      <a:r>
                        <a:rPr lang="es-CO" sz="1600">
                          <a:solidFill>
                            <a:srgbClr val="000000"/>
                          </a:solidFill>
                          <a:effectLst/>
                          <a:latin typeface="Arial" panose="020B0604020202020204" pitchFamily="34" charset="0"/>
                          <a:ea typeface="Times New Roman" panose="02020603050405020304" pitchFamily="18" charset="0"/>
                        </a:rPr>
                        <a:t>3,9%</a:t>
                      </a:r>
                      <a:endParaRPr lang="es-CO"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3248330"/>
                  </a:ext>
                </a:extLst>
              </a:tr>
              <a:tr h="252719">
                <a:tc>
                  <a:txBody>
                    <a:bodyPr/>
                    <a:lstStyle/>
                    <a:p>
                      <a:pPr algn="ctr">
                        <a:spcAft>
                          <a:spcPts val="0"/>
                        </a:spcAft>
                      </a:pPr>
                      <a:r>
                        <a:rPr lang="es-CO" sz="1600">
                          <a:solidFill>
                            <a:srgbClr val="FFFFFF"/>
                          </a:solidFill>
                          <a:effectLst/>
                          <a:latin typeface="Arial" panose="020B0604020202020204" pitchFamily="34" charset="0"/>
                          <a:ea typeface="Times New Roman" panose="02020603050405020304" pitchFamily="18" charset="0"/>
                        </a:rPr>
                        <a:t>1</a:t>
                      </a:r>
                      <a:endParaRPr lang="es-CO"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a:spcAft>
                          <a:spcPts val="0"/>
                        </a:spcAft>
                      </a:pPr>
                      <a:r>
                        <a:rPr lang="es-CO" sz="1600">
                          <a:solidFill>
                            <a:srgbClr val="000000"/>
                          </a:solidFill>
                          <a:effectLst/>
                          <a:latin typeface="Arial" panose="020B0604020202020204" pitchFamily="34" charset="0"/>
                          <a:ea typeface="Times New Roman" panose="02020603050405020304" pitchFamily="18" charset="0"/>
                        </a:rPr>
                        <a:t>7,6%</a:t>
                      </a:r>
                      <a:endParaRPr lang="es-CO"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8382809"/>
                  </a:ext>
                </a:extLst>
              </a:tr>
              <a:tr h="505439">
                <a:tc>
                  <a:txBody>
                    <a:bodyPr/>
                    <a:lstStyle/>
                    <a:p>
                      <a:pPr algn="ctr">
                        <a:spcAft>
                          <a:spcPts val="0"/>
                        </a:spcAft>
                      </a:pPr>
                      <a:r>
                        <a:rPr lang="es-CO" sz="1600" dirty="0">
                          <a:solidFill>
                            <a:srgbClr val="000000"/>
                          </a:solidFill>
                          <a:effectLst/>
                          <a:latin typeface="Arial" panose="020B0604020202020204" pitchFamily="34" charset="0"/>
                          <a:ea typeface="Times New Roman" panose="02020603050405020304" pitchFamily="18" charset="0"/>
                        </a:rPr>
                        <a:t>No sabe / No Responde</a:t>
                      </a:r>
                      <a:endParaRPr lang="es-CO"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a:txBody>
                    <a:bodyPr/>
                    <a:lstStyle/>
                    <a:p>
                      <a:pPr algn="ctr">
                        <a:spcAft>
                          <a:spcPts val="0"/>
                        </a:spcAft>
                      </a:pPr>
                      <a:r>
                        <a:rPr lang="es-CO" sz="1600" dirty="0">
                          <a:solidFill>
                            <a:srgbClr val="000000"/>
                          </a:solidFill>
                          <a:effectLst/>
                          <a:latin typeface="Arial" panose="020B0604020202020204" pitchFamily="34" charset="0"/>
                          <a:ea typeface="Times New Roman" panose="02020603050405020304" pitchFamily="18" charset="0"/>
                        </a:rPr>
                        <a:t>0%</a:t>
                      </a:r>
                      <a:endParaRPr lang="es-CO" sz="1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8672376"/>
                  </a:ext>
                </a:extLst>
              </a:tr>
            </a:tbl>
          </a:graphicData>
        </a:graphic>
      </p:graphicFrame>
      <p:sp>
        <p:nvSpPr>
          <p:cNvPr id="7" name="Rectángulo 6">
            <a:extLst>
              <a:ext uri="{FF2B5EF4-FFF2-40B4-BE49-F238E27FC236}">
                <a16:creationId xmlns:a16="http://schemas.microsoft.com/office/drawing/2014/main" id="{92ECCBA2-F797-44D3-8AC2-A516931E2BDE}"/>
              </a:ext>
            </a:extLst>
          </p:cNvPr>
          <p:cNvSpPr/>
          <p:nvPr/>
        </p:nvSpPr>
        <p:spPr>
          <a:xfrm>
            <a:off x="6626578" y="4114254"/>
            <a:ext cx="5463822" cy="2585323"/>
          </a:xfrm>
          <a:prstGeom prst="rect">
            <a:avLst/>
          </a:prstGeom>
        </p:spPr>
        <p:txBody>
          <a:bodyPr wrap="square">
            <a:spAutoFit/>
          </a:bodyPr>
          <a:lstStyle/>
          <a:p>
            <a:pPr algn="just"/>
            <a:r>
              <a:rPr lang="es-CO" dirty="0"/>
              <a:t>Para este foco no se realiza comparación con el año 2018 porque no se considera procedente al haber una variación fuerte de lo preguntado entre el periodo anterior y el actual. </a:t>
            </a:r>
          </a:p>
          <a:p>
            <a:pPr algn="just"/>
            <a:endParaRPr lang="es-CO" dirty="0"/>
          </a:p>
          <a:p>
            <a:pPr algn="just"/>
            <a:r>
              <a:rPr lang="es-CO" dirty="0"/>
              <a:t>Como resultado de esta encuesta se deduce que el 18,4% de los encuestados tiene una percepción del estado de la vivienda en calificación “1” y “3” y el 81,5% lo califica entre “4” y “5”.</a:t>
            </a:r>
          </a:p>
        </p:txBody>
      </p:sp>
    </p:spTree>
    <p:extLst>
      <p:ext uri="{BB962C8B-B14F-4D97-AF65-F5344CB8AC3E}">
        <p14:creationId xmlns:p14="http://schemas.microsoft.com/office/powerpoint/2010/main" val="113745358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586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CO" sz="3200" b="1" i="0" u="none" strike="noStrike" kern="0" cap="none" spc="0" normalizeH="0" baseline="0" noProof="0" dirty="0">
                <a:ln>
                  <a:noFill/>
                </a:ln>
                <a:solidFill>
                  <a:srgbClr val="FFFFFF"/>
                </a:solidFill>
                <a:effectLst/>
                <a:uLnTx/>
                <a:uFillTx/>
                <a:latin typeface="Century Gothic"/>
                <a:sym typeface="Century Gothic"/>
              </a:rPr>
              <a:t>ENCUESTA DE SATISFACCIÓN</a:t>
            </a:r>
            <a:r>
              <a:rPr kumimoji="0" sz="3200" b="1" i="0" u="none" strike="noStrike" kern="0" cap="none" spc="0" normalizeH="0" baseline="0" noProof="0" dirty="0">
                <a:ln>
                  <a:noFill/>
                </a:ln>
                <a:solidFill>
                  <a:srgbClr val="FFFFFF"/>
                </a:solidFill>
                <a:effectLst/>
                <a:uLnTx/>
                <a:uFillTx/>
                <a:latin typeface="Century Gothic"/>
                <a:sym typeface="Century Gothic"/>
              </a:rPr>
              <a:t> </a:t>
            </a:r>
          </a:p>
        </p:txBody>
      </p:sp>
      <p:sp>
        <p:nvSpPr>
          <p:cNvPr id="137" name="CuadroTexto 5"/>
          <p:cNvSpPr txBox="1"/>
          <p:nvPr/>
        </p:nvSpPr>
        <p:spPr>
          <a:xfrm>
            <a:off x="163688" y="1376235"/>
            <a:ext cx="5124124" cy="523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00466D"/>
                </a:solidFill>
                <a:latin typeface="Century Gothic"/>
                <a:ea typeface="Century Gothic"/>
                <a:cs typeface="Century Gothic"/>
                <a:sym typeface="Century Gothic"/>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CO" sz="2800" b="1" i="0" u="none" strike="noStrike" kern="0" cap="none" spc="0" normalizeH="0" baseline="0" noProof="0" dirty="0">
                <a:ln>
                  <a:noFill/>
                </a:ln>
                <a:solidFill>
                  <a:srgbClr val="00466D"/>
                </a:solidFill>
                <a:effectLst/>
                <a:uLnTx/>
                <a:uFillTx/>
                <a:latin typeface="Century Gothic"/>
                <a:sym typeface="Century Gothic"/>
              </a:rPr>
              <a:t>Ficha Técnica</a:t>
            </a:r>
            <a:endParaRPr kumimoji="0" sz="2800" b="1" i="0" u="none" strike="noStrike" kern="0" cap="none" spc="0" normalizeH="0" baseline="0" noProof="0" dirty="0">
              <a:ln>
                <a:noFill/>
              </a:ln>
              <a:solidFill>
                <a:srgbClr val="00466D"/>
              </a:solidFill>
              <a:effectLst/>
              <a:uLnTx/>
              <a:uFillTx/>
              <a:latin typeface="Century Gothic"/>
              <a:sym typeface="Century Gothic"/>
            </a:endParaRPr>
          </a:p>
        </p:txBody>
      </p:sp>
      <p:sp>
        <p:nvSpPr>
          <p:cNvPr id="138" name="Rectángulo 6"/>
          <p:cNvSpPr txBox="1"/>
          <p:nvPr/>
        </p:nvSpPr>
        <p:spPr>
          <a:xfrm>
            <a:off x="376039" y="878984"/>
            <a:ext cx="3168672"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000" b="1">
                <a:solidFill>
                  <a:srgbClr val="00E0F0"/>
                </a:solidFill>
                <a:latin typeface="Century Gothic"/>
                <a:ea typeface="Century Gothic"/>
                <a:cs typeface="Century Gothic"/>
                <a:sym typeface="Century Gothic"/>
              </a:defRPr>
            </a:lvl1pPr>
          </a:lstStyle>
          <a:p>
            <a:r>
              <a:rPr lang="es-CO" dirty="0"/>
              <a:t>CENTRO DE CONTACTO</a:t>
            </a:r>
          </a:p>
        </p:txBody>
      </p:sp>
      <p:graphicFrame>
        <p:nvGraphicFramePr>
          <p:cNvPr id="3" name="Tabla 2">
            <a:extLst>
              <a:ext uri="{FF2B5EF4-FFF2-40B4-BE49-F238E27FC236}">
                <a16:creationId xmlns:a16="http://schemas.microsoft.com/office/drawing/2014/main" id="{965C7964-B08E-4850-BF78-E8A7EF2FBC24}"/>
              </a:ext>
            </a:extLst>
          </p:cNvPr>
          <p:cNvGraphicFramePr>
            <a:graphicFrameLocks noGrp="1"/>
          </p:cNvGraphicFramePr>
          <p:nvPr>
            <p:extLst>
              <p:ext uri="{D42A27DB-BD31-4B8C-83A1-F6EECF244321}">
                <p14:modId xmlns:p14="http://schemas.microsoft.com/office/powerpoint/2010/main" val="1687120362"/>
              </p:ext>
            </p:extLst>
          </p:nvPr>
        </p:nvGraphicFramePr>
        <p:xfrm>
          <a:off x="163688" y="1878729"/>
          <a:ext cx="11864623" cy="4273949"/>
        </p:xfrm>
        <a:graphic>
          <a:graphicData uri="http://schemas.openxmlformats.org/drawingml/2006/table">
            <a:tbl>
              <a:tblPr firstRow="1" firstCol="1" bandRow="1">
                <a:tableStyleId>{5940675A-B579-460E-94D1-54222C63F5DA}</a:tableStyleId>
              </a:tblPr>
              <a:tblGrid>
                <a:gridCol w="2319868">
                  <a:extLst>
                    <a:ext uri="{9D8B030D-6E8A-4147-A177-3AD203B41FA5}">
                      <a16:colId xmlns:a16="http://schemas.microsoft.com/office/drawing/2014/main" val="2801895074"/>
                    </a:ext>
                  </a:extLst>
                </a:gridCol>
                <a:gridCol w="9544755">
                  <a:extLst>
                    <a:ext uri="{9D8B030D-6E8A-4147-A177-3AD203B41FA5}">
                      <a16:colId xmlns:a16="http://schemas.microsoft.com/office/drawing/2014/main" val="444047650"/>
                    </a:ext>
                  </a:extLst>
                </a:gridCol>
              </a:tblGrid>
              <a:tr h="833886">
                <a:tc>
                  <a:txBody>
                    <a:bodyPr/>
                    <a:lstStyle/>
                    <a:p>
                      <a:pPr algn="l">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Universo de estudio</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lnSpc>
                          <a:spcPct val="115000"/>
                        </a:lnSpc>
                        <a:spcBef>
                          <a:spcPts val="500"/>
                        </a:spcBef>
                        <a:spcAft>
                          <a:spcPts val="0"/>
                        </a:spcAft>
                      </a:pPr>
                      <a:r>
                        <a:rPr lang="es-CO" sz="1600" dirty="0">
                          <a:effectLst/>
                          <a:latin typeface="Arial" panose="020B0604020202020204" pitchFamily="34" charset="0"/>
                          <a:cs typeface="Arial" panose="020B0604020202020204" pitchFamily="34" charset="0"/>
                        </a:rPr>
                        <a:t>Usuarios que hicieron uso del canal telefónico de la Fiscalía General de la Nación.</a:t>
                      </a:r>
                      <a:endParaRPr lang="es-CO"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798860717"/>
                  </a:ext>
                </a:extLst>
              </a:tr>
              <a:tr h="762304">
                <a:tc>
                  <a:txBody>
                    <a:bodyPr/>
                    <a:lstStyle/>
                    <a:p>
                      <a:pPr algn="l">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Unidades de Selección</a:t>
                      </a:r>
                      <a:endParaRPr lang="es-CO"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15000"/>
                        </a:lnSpc>
                        <a:spcBef>
                          <a:spcPts val="500"/>
                        </a:spcBef>
                        <a:spcAft>
                          <a:spcPts val="215"/>
                        </a:spcAft>
                      </a:pPr>
                      <a:r>
                        <a:rPr lang="es-CO" sz="1600" dirty="0">
                          <a:effectLst/>
                          <a:latin typeface="Arial" panose="020B0604020202020204" pitchFamily="34" charset="0"/>
                          <a:cs typeface="Arial" panose="020B0604020202020204" pitchFamily="34" charset="0"/>
                        </a:rPr>
                        <a:t>Centro de Contacto (extraído de las bases de datos misionales SPOA).</a:t>
                      </a:r>
                      <a:endParaRPr lang="es-CO"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45810526"/>
                  </a:ext>
                </a:extLst>
              </a:tr>
              <a:tr h="920825">
                <a:tc>
                  <a:txBody>
                    <a:bodyPr/>
                    <a:lstStyle/>
                    <a:p>
                      <a:pPr algn="l">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Estratos</a:t>
                      </a:r>
                      <a:endParaRPr lang="es-CO"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15000"/>
                        </a:lnSpc>
                        <a:spcBef>
                          <a:spcPts val="500"/>
                        </a:spcBef>
                        <a:spcAft>
                          <a:spcPts val="1000"/>
                        </a:spcAft>
                      </a:pPr>
                      <a:r>
                        <a:rPr lang="es-CO" sz="1600" dirty="0">
                          <a:effectLst/>
                          <a:latin typeface="Arial" panose="020B0604020202020204" pitchFamily="34" charset="0"/>
                          <a:cs typeface="Arial" panose="020B0604020202020204" pitchFamily="34" charset="0"/>
                        </a:rPr>
                        <a:t>Para la aplicación de la encuesta se hizo una estratificación de la muestra de acuerdo a los usuarios que contestaron las tres preguntas </a:t>
                      </a:r>
                    </a:p>
                  </a:txBody>
                  <a:tcPr marL="68580" marR="68580" marT="0" marB="0" anchor="ctr"/>
                </a:tc>
                <a:extLst>
                  <a:ext uri="{0D108BD9-81ED-4DB2-BD59-A6C34878D82A}">
                    <a16:rowId xmlns:a16="http://schemas.microsoft.com/office/drawing/2014/main" val="1657504984"/>
                  </a:ext>
                </a:extLst>
              </a:tr>
              <a:tr h="385887">
                <a:tc>
                  <a:txBody>
                    <a:bodyPr/>
                    <a:lstStyle/>
                    <a:p>
                      <a:pPr algn="l">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Tamaño de la muestra</a:t>
                      </a:r>
                      <a:endParaRPr lang="es-CO"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15000"/>
                        </a:lnSpc>
                        <a:spcBef>
                          <a:spcPts val="500"/>
                        </a:spcBef>
                        <a:spcAft>
                          <a:spcPts val="1000"/>
                        </a:spcAft>
                      </a:pPr>
                      <a:r>
                        <a:rPr lang="es-CO" sz="1600" dirty="0">
                          <a:effectLst/>
                          <a:latin typeface="Arial" panose="020B0604020202020204" pitchFamily="34" charset="0"/>
                          <a:cs typeface="Arial" panose="020B0604020202020204" pitchFamily="34" charset="0"/>
                        </a:rPr>
                        <a:t> 23.213 usuarios</a:t>
                      </a:r>
                      <a:endParaRPr lang="es-CO"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617516404"/>
                  </a:ext>
                </a:extLst>
              </a:tr>
              <a:tr h="332334">
                <a:tc>
                  <a:txBody>
                    <a:bodyPr/>
                    <a:lstStyle/>
                    <a:p>
                      <a:pPr algn="l">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Método de recolección de la muestra</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lnSpc>
                          <a:spcPct val="115000"/>
                        </a:lnSpc>
                        <a:spcBef>
                          <a:spcPts val="500"/>
                        </a:spcBef>
                        <a:spcAft>
                          <a:spcPts val="1000"/>
                        </a:spcAft>
                      </a:pPr>
                      <a:r>
                        <a:rPr lang="es-CO" sz="1600" dirty="0">
                          <a:effectLst/>
                          <a:latin typeface="Arial" panose="020B0604020202020204" pitchFamily="34" charset="0"/>
                          <a:cs typeface="Arial" panose="020B0604020202020204" pitchFamily="34" charset="0"/>
                        </a:rPr>
                        <a:t>Corresponde a la cantidad de usuarios que resolvieron las tres (3) preguntas.</a:t>
                      </a:r>
                      <a:endParaRPr lang="es-CO"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58170973"/>
                  </a:ext>
                </a:extLst>
              </a:tr>
              <a:tr h="364254">
                <a:tc>
                  <a:txBody>
                    <a:bodyPr/>
                    <a:lstStyle/>
                    <a:p>
                      <a:pPr algn="l">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Fecha de aplicación</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lnSpc>
                          <a:spcPct val="115000"/>
                        </a:lnSpc>
                        <a:spcBef>
                          <a:spcPts val="500"/>
                        </a:spcBef>
                        <a:spcAft>
                          <a:spcPts val="1000"/>
                        </a:spcAft>
                      </a:pPr>
                      <a:r>
                        <a:rPr lang="es-CO" sz="1600" dirty="0">
                          <a:effectLst/>
                          <a:latin typeface="Arial" panose="020B0604020202020204" pitchFamily="34" charset="0"/>
                          <a:cs typeface="Arial" panose="020B0604020202020204" pitchFamily="34" charset="0"/>
                        </a:rPr>
                        <a:t>Enero a Junio de 2019.</a:t>
                      </a:r>
                      <a:endParaRPr lang="es-CO"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834000737"/>
                  </a:ext>
                </a:extLst>
              </a:tr>
              <a:tr h="275614">
                <a:tc>
                  <a:txBody>
                    <a:bodyPr/>
                    <a:lstStyle/>
                    <a:p>
                      <a:pPr algn="l">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Método de aplicación de la encuesta</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lnSpc>
                          <a:spcPct val="115000"/>
                        </a:lnSpc>
                        <a:spcBef>
                          <a:spcPts val="500"/>
                        </a:spcBef>
                        <a:spcAft>
                          <a:spcPts val="1000"/>
                        </a:spcAft>
                      </a:pPr>
                      <a:r>
                        <a:rPr lang="es-CO" sz="1600" dirty="0">
                          <a:effectLst/>
                          <a:latin typeface="Arial" panose="020B0604020202020204" pitchFamily="34" charset="0"/>
                          <a:cs typeface="Arial" panose="020B0604020202020204" pitchFamily="34" charset="0"/>
                        </a:rPr>
                        <a:t>Se realiza al usuario en la línea telefónica del CENTRO DE CONTACTO FISCALÍA GENERAL DE LA NACIÓN</a:t>
                      </a:r>
                      <a:endParaRPr lang="es-CO"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604792602"/>
                  </a:ext>
                </a:extLst>
              </a:tr>
            </a:tbl>
          </a:graphicData>
        </a:graphic>
      </p:graphicFrame>
    </p:spTree>
    <p:extLst>
      <p:ext uri="{BB962C8B-B14F-4D97-AF65-F5344CB8AC3E}">
        <p14:creationId xmlns:p14="http://schemas.microsoft.com/office/powerpoint/2010/main" val="250386137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586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ENCUESTA DE SATISFACCIÓN </a:t>
            </a:r>
          </a:p>
        </p:txBody>
      </p:sp>
      <p:sp>
        <p:nvSpPr>
          <p:cNvPr id="138" name="Rectángulo 6"/>
          <p:cNvSpPr txBox="1"/>
          <p:nvPr/>
        </p:nvSpPr>
        <p:spPr>
          <a:xfrm>
            <a:off x="376039" y="878984"/>
            <a:ext cx="2966516"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b="1">
                <a:solidFill>
                  <a:srgbClr val="00E0F0"/>
                </a:solidFill>
                <a:latin typeface="Century Gothic"/>
                <a:ea typeface="Century Gothic"/>
                <a:cs typeface="Century Gothic"/>
                <a:sym typeface="Century Gothic"/>
              </a:defRPr>
            </a:lvl1pPr>
          </a:lstStyle>
          <a:p>
            <a:r>
              <a:rPr lang="es-CO" dirty="0"/>
              <a:t>CENTRO DE CONTACTO</a:t>
            </a:r>
          </a:p>
        </p:txBody>
      </p:sp>
      <p:graphicFrame>
        <p:nvGraphicFramePr>
          <p:cNvPr id="8" name="Gráfico 7">
            <a:extLst>
              <a:ext uri="{FF2B5EF4-FFF2-40B4-BE49-F238E27FC236}">
                <a16:creationId xmlns:a16="http://schemas.microsoft.com/office/drawing/2014/main" id="{A5FF1B43-173A-40C9-A4E0-42CA4CAEF10A}"/>
              </a:ext>
            </a:extLst>
          </p:cNvPr>
          <p:cNvGraphicFramePr>
            <a:graphicFrameLocks/>
          </p:cNvGraphicFramePr>
          <p:nvPr>
            <p:extLst>
              <p:ext uri="{D42A27DB-BD31-4B8C-83A1-F6EECF244321}">
                <p14:modId xmlns:p14="http://schemas.microsoft.com/office/powerpoint/2010/main" val="3091189522"/>
              </p:ext>
            </p:extLst>
          </p:nvPr>
        </p:nvGraphicFramePr>
        <p:xfrm>
          <a:off x="270935" y="2011309"/>
          <a:ext cx="6303431" cy="4716870"/>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ángulo 1">
            <a:extLst>
              <a:ext uri="{FF2B5EF4-FFF2-40B4-BE49-F238E27FC236}">
                <a16:creationId xmlns:a16="http://schemas.microsoft.com/office/drawing/2014/main" id="{5EC81538-ED5D-403F-9C78-05AD0FD3EFEF}"/>
              </a:ext>
            </a:extLst>
          </p:cNvPr>
          <p:cNvSpPr/>
          <p:nvPr/>
        </p:nvSpPr>
        <p:spPr>
          <a:xfrm>
            <a:off x="126681" y="1488089"/>
            <a:ext cx="11794385" cy="523220"/>
          </a:xfrm>
          <a:prstGeom prst="rect">
            <a:avLst/>
          </a:prstGeom>
        </p:spPr>
        <p:txBody>
          <a:bodyPr wrap="square">
            <a:spAutoFit/>
          </a:bodyPr>
          <a:lstStyle/>
          <a:p>
            <a:r>
              <a:rPr lang="es-CO" sz="2800" b="1" dirty="0">
                <a:solidFill>
                  <a:srgbClr val="00466D"/>
                </a:solidFill>
                <a:latin typeface="Century Gothic"/>
                <a:sym typeface="Century Gothic"/>
              </a:rPr>
              <a:t>Ítem No. 1: </a:t>
            </a:r>
            <a:r>
              <a:rPr lang="es-CO" sz="2800" dirty="0"/>
              <a:t>GRADO SATISFACCIÓN GENERAL CON EL SERVICIO RECIBIDO</a:t>
            </a:r>
            <a:endParaRPr lang="es-CO" sz="2800" dirty="0">
              <a:solidFill>
                <a:srgbClr val="00466D"/>
              </a:solidFill>
              <a:latin typeface="Century Gothic"/>
              <a:sym typeface="Century Gothic"/>
            </a:endParaRPr>
          </a:p>
        </p:txBody>
      </p:sp>
      <p:graphicFrame>
        <p:nvGraphicFramePr>
          <p:cNvPr id="4" name="Tabla 3">
            <a:extLst>
              <a:ext uri="{FF2B5EF4-FFF2-40B4-BE49-F238E27FC236}">
                <a16:creationId xmlns:a16="http://schemas.microsoft.com/office/drawing/2014/main" id="{FE9EF084-D0EE-4FFF-A6FD-8F51AD6F2AD6}"/>
              </a:ext>
            </a:extLst>
          </p:cNvPr>
          <p:cNvGraphicFramePr>
            <a:graphicFrameLocks noGrp="1"/>
          </p:cNvGraphicFramePr>
          <p:nvPr>
            <p:extLst>
              <p:ext uri="{D42A27DB-BD31-4B8C-83A1-F6EECF244321}">
                <p14:modId xmlns:p14="http://schemas.microsoft.com/office/powerpoint/2010/main" val="3035480479"/>
              </p:ext>
            </p:extLst>
          </p:nvPr>
        </p:nvGraphicFramePr>
        <p:xfrm>
          <a:off x="6684753" y="1929253"/>
          <a:ext cx="5446568" cy="2078303"/>
        </p:xfrm>
        <a:graphic>
          <a:graphicData uri="http://schemas.openxmlformats.org/drawingml/2006/table">
            <a:tbl>
              <a:tblPr/>
              <a:tblGrid>
                <a:gridCol w="1541836">
                  <a:extLst>
                    <a:ext uri="{9D8B030D-6E8A-4147-A177-3AD203B41FA5}">
                      <a16:colId xmlns:a16="http://schemas.microsoft.com/office/drawing/2014/main" val="2066415181"/>
                    </a:ext>
                  </a:extLst>
                </a:gridCol>
                <a:gridCol w="1140708">
                  <a:extLst>
                    <a:ext uri="{9D8B030D-6E8A-4147-A177-3AD203B41FA5}">
                      <a16:colId xmlns:a16="http://schemas.microsoft.com/office/drawing/2014/main" val="4006165901"/>
                    </a:ext>
                  </a:extLst>
                </a:gridCol>
                <a:gridCol w="1156377">
                  <a:extLst>
                    <a:ext uri="{9D8B030D-6E8A-4147-A177-3AD203B41FA5}">
                      <a16:colId xmlns:a16="http://schemas.microsoft.com/office/drawing/2014/main" val="1319596128"/>
                    </a:ext>
                  </a:extLst>
                </a:gridCol>
                <a:gridCol w="1607647">
                  <a:extLst>
                    <a:ext uri="{9D8B030D-6E8A-4147-A177-3AD203B41FA5}">
                      <a16:colId xmlns:a16="http://schemas.microsoft.com/office/drawing/2014/main" val="3768466778"/>
                    </a:ext>
                  </a:extLst>
                </a:gridCol>
              </a:tblGrid>
              <a:tr h="517181">
                <a:tc>
                  <a:txBody>
                    <a:bodyPr/>
                    <a:lstStyle/>
                    <a:p>
                      <a:pPr algn="ctr" rtl="0" fontAlgn="ctr"/>
                      <a:r>
                        <a:rPr lang="es-CO" sz="1600" b="1" i="0" u="none" strike="noStrike">
                          <a:solidFill>
                            <a:srgbClr val="000000"/>
                          </a:solidFill>
                          <a:effectLst/>
                          <a:latin typeface="Arial" panose="020B0604020202020204" pitchFamily="34" charset="0"/>
                        </a:rPr>
                        <a:t>CALIFICACIÓN</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600" b="1" i="0" u="none" strike="noStrike">
                          <a:solidFill>
                            <a:srgbClr val="000000"/>
                          </a:solidFill>
                          <a:effectLst/>
                          <a:latin typeface="Arial" panose="020B0604020202020204" pitchFamily="34" charset="0"/>
                        </a:rPr>
                        <a:t>AÑO 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600" b="1" i="0" u="none" strike="noStrike">
                          <a:solidFill>
                            <a:srgbClr val="000000"/>
                          </a:solidFill>
                          <a:effectLst/>
                          <a:latin typeface="Arial" panose="020B0604020202020204" pitchFamily="34" charset="0"/>
                        </a:rPr>
                        <a:t>AÑO 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600" b="1" i="0" u="none" strike="noStrike">
                          <a:solidFill>
                            <a:srgbClr val="000000"/>
                          </a:solidFill>
                          <a:effectLst/>
                          <a:latin typeface="Arial" panose="020B0604020202020204" pitchFamily="34" charset="0"/>
                        </a:rPr>
                        <a:t>COMPARACIÓN</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9160853"/>
                  </a:ext>
                </a:extLst>
              </a:tr>
              <a:tr h="258591">
                <a:tc>
                  <a:txBody>
                    <a:bodyPr/>
                    <a:lstStyle/>
                    <a:p>
                      <a:pPr algn="ctr" rtl="0" fontAlgn="ctr"/>
                      <a:r>
                        <a:rPr lang="es-CO" sz="1600" b="0" i="0" u="none" strike="noStrike">
                          <a:solidFill>
                            <a:srgbClr val="000000"/>
                          </a:solidFill>
                          <a:effectLst/>
                          <a:latin typeface="Arial" panose="020B0604020202020204" pitchFamily="34" charset="0"/>
                        </a:rPr>
                        <a:t>DEFICIENTE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rtl="0" fontAlgn="ctr"/>
                      <a:r>
                        <a:rPr lang="es-CO" sz="1600" b="0" i="0" u="none" strike="noStrike">
                          <a:solidFill>
                            <a:srgbClr val="000000"/>
                          </a:solidFill>
                          <a:effectLst/>
                          <a:latin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600" b="0" i="0" u="none" strike="noStrike">
                          <a:solidFill>
                            <a:srgbClr val="000000"/>
                          </a:solidFill>
                          <a:effectLst/>
                          <a:latin typeface="Arial" panose="020B060402020202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600" b="0" i="0" u="none" strike="noStrike">
                          <a:solidFill>
                            <a:srgbClr val="000000"/>
                          </a:solidFill>
                          <a:effectLst/>
                          <a:latin typeface="Arial" panose="020B0604020202020204" pitchFamily="34" charset="0"/>
                        </a:rPr>
                        <a:t>DISMINUYE</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7465370"/>
                  </a:ext>
                </a:extLst>
              </a:tr>
              <a:tr h="258591">
                <a:tc>
                  <a:txBody>
                    <a:bodyPr/>
                    <a:lstStyle/>
                    <a:p>
                      <a:pPr algn="ctr" rtl="0" fontAlgn="ctr"/>
                      <a:r>
                        <a:rPr lang="es-CO" sz="1600" b="0" i="0" u="none" strike="noStrike">
                          <a:solidFill>
                            <a:srgbClr val="000000"/>
                          </a:solidFill>
                          <a:effectLst/>
                          <a:latin typeface="Arial" panose="020B0604020202020204" pitchFamily="34" charset="0"/>
                        </a:rPr>
                        <a:t>REGULAR</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es-CO" sz="1600" b="0" i="0" u="none" strike="noStrike">
                          <a:solidFill>
                            <a:srgbClr val="000000"/>
                          </a:solidFill>
                          <a:effectLst/>
                          <a:latin typeface="Arial" panose="020B060402020202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600" b="0" i="0" u="none" strike="noStrike">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600" b="0" i="0" u="none" strike="noStrike">
                          <a:solidFill>
                            <a:srgbClr val="000000"/>
                          </a:solidFill>
                          <a:effectLst/>
                          <a:latin typeface="Arial" panose="020B0604020202020204" pitchFamily="34" charset="0"/>
                        </a:rPr>
                        <a:t>AUMENTA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5456392"/>
                  </a:ext>
                </a:extLst>
              </a:tr>
              <a:tr h="517181">
                <a:tc>
                  <a:txBody>
                    <a:bodyPr/>
                    <a:lstStyle/>
                    <a:p>
                      <a:pPr algn="ctr" rtl="0" fontAlgn="ctr"/>
                      <a:r>
                        <a:rPr lang="es-CO" sz="1600" b="0" i="0" u="none" strike="noStrike">
                          <a:solidFill>
                            <a:srgbClr val="000000"/>
                          </a:solidFill>
                          <a:effectLst/>
                          <a:latin typeface="Arial" panose="020B0604020202020204" pitchFamily="34" charset="0"/>
                        </a:rPr>
                        <a:t>MEDIO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rtl="0" fontAlgn="ctr"/>
                      <a:r>
                        <a:rPr lang="es-CO" sz="1600" b="0" i="0" u="none" strike="noStrike">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600" b="0" i="0" u="none" strike="noStrike" dirty="0">
                          <a:solidFill>
                            <a:srgbClr val="000000"/>
                          </a:solidFill>
                          <a:effectLst/>
                          <a:latin typeface="Arial" panose="020B060402020202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600" b="0" i="0" u="none" strike="noStrike">
                          <a:solidFill>
                            <a:srgbClr val="000000"/>
                          </a:solidFill>
                          <a:effectLst/>
                          <a:latin typeface="Arial" panose="020B0604020202020204" pitchFamily="34" charset="0"/>
                        </a:rPr>
                        <a:t>SE MANTIENE</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5785534"/>
                  </a:ext>
                </a:extLst>
              </a:tr>
              <a:tr h="258591">
                <a:tc>
                  <a:txBody>
                    <a:bodyPr/>
                    <a:lstStyle/>
                    <a:p>
                      <a:pPr algn="ctr" rtl="0" fontAlgn="ctr"/>
                      <a:r>
                        <a:rPr lang="es-CO" sz="1600" b="0" i="0" u="none" strike="noStrike">
                          <a:solidFill>
                            <a:srgbClr val="000000"/>
                          </a:solidFill>
                          <a:effectLst/>
                          <a:latin typeface="Arial" panose="020B0604020202020204" pitchFamily="34" charset="0"/>
                        </a:rPr>
                        <a:t>BUENO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7D31"/>
                    </a:solidFill>
                  </a:tcPr>
                </a:tc>
                <a:tc>
                  <a:txBody>
                    <a:bodyPr/>
                    <a:lstStyle/>
                    <a:p>
                      <a:pPr algn="ctr" rtl="0" fontAlgn="ctr"/>
                      <a:r>
                        <a:rPr lang="es-CO" sz="1600" b="0" i="0" u="none" strike="noStrike">
                          <a:solidFill>
                            <a:srgbClr val="000000"/>
                          </a:solidFill>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600" b="0" i="0" u="none" strike="noStrike">
                          <a:solidFill>
                            <a:srgbClr val="000000"/>
                          </a:solidFill>
                          <a:effectLst/>
                          <a:latin typeface="Arial" panose="020B060402020202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600" b="0" i="0" u="none" strike="noStrike">
                          <a:solidFill>
                            <a:srgbClr val="000000"/>
                          </a:solidFill>
                          <a:effectLst/>
                          <a:latin typeface="Arial" panose="020B0604020202020204" pitchFamily="34" charset="0"/>
                        </a:rPr>
                        <a:t>DISMINUYE</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6965475"/>
                  </a:ext>
                </a:extLst>
              </a:tr>
              <a:tr h="268168">
                <a:tc>
                  <a:txBody>
                    <a:bodyPr/>
                    <a:lstStyle/>
                    <a:p>
                      <a:pPr algn="ctr" rtl="0" fontAlgn="ctr"/>
                      <a:r>
                        <a:rPr lang="es-CO" sz="1600" b="0" i="0" u="none" strike="noStrike">
                          <a:solidFill>
                            <a:srgbClr val="FFFFFF"/>
                          </a:solidFill>
                          <a:effectLst/>
                          <a:latin typeface="Arial" panose="020B0604020202020204" pitchFamily="34" charset="0"/>
                        </a:rPr>
                        <a:t>EXCELENTE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gn="ctr" rtl="0" fontAlgn="ctr"/>
                      <a:r>
                        <a:rPr lang="es-CO" sz="1600" b="0" i="0" u="none" strike="noStrike">
                          <a:solidFill>
                            <a:srgbClr val="000000"/>
                          </a:solidFill>
                          <a:effectLst/>
                          <a:latin typeface="Arial" panose="020B0604020202020204" pitchFamily="34" charset="0"/>
                        </a:rPr>
                        <a:t>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600" b="0" i="0" u="none" strike="noStrike">
                          <a:solidFill>
                            <a:srgbClr val="000000"/>
                          </a:solidFill>
                          <a:effectLst/>
                          <a:latin typeface="Arial" panose="020B0604020202020204" pitchFamily="34" charset="0"/>
                        </a:rPr>
                        <a:t>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600" b="0" i="0" u="none" strike="noStrike" dirty="0">
                          <a:solidFill>
                            <a:srgbClr val="000000"/>
                          </a:solidFill>
                          <a:effectLst/>
                          <a:latin typeface="Arial" panose="020B0604020202020204" pitchFamily="34" charset="0"/>
                        </a:rPr>
                        <a:t>AUMENTA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8503767"/>
                  </a:ext>
                </a:extLst>
              </a:tr>
            </a:tbl>
          </a:graphicData>
        </a:graphic>
      </p:graphicFrame>
      <p:sp>
        <p:nvSpPr>
          <p:cNvPr id="5" name="Rectángulo 4">
            <a:extLst>
              <a:ext uri="{FF2B5EF4-FFF2-40B4-BE49-F238E27FC236}">
                <a16:creationId xmlns:a16="http://schemas.microsoft.com/office/drawing/2014/main" id="{2161CA92-3F78-42F6-BDFD-89C3FD906628}"/>
              </a:ext>
            </a:extLst>
          </p:cNvPr>
          <p:cNvSpPr/>
          <p:nvPr/>
        </p:nvSpPr>
        <p:spPr>
          <a:xfrm>
            <a:off x="6718619" y="4208272"/>
            <a:ext cx="5281469" cy="1200329"/>
          </a:xfrm>
          <a:prstGeom prst="rect">
            <a:avLst/>
          </a:prstGeom>
        </p:spPr>
        <p:txBody>
          <a:bodyPr wrap="square">
            <a:spAutoFit/>
          </a:bodyPr>
          <a:lstStyle/>
          <a:p>
            <a:r>
              <a:rPr lang="es-CO" dirty="0"/>
              <a:t>Con relación al año 2018, el grado de satisfacción percibido por parte de los usuarios que acudieron al centro de Contacto y recibieron nuestro servicios aumento.  </a:t>
            </a:r>
          </a:p>
        </p:txBody>
      </p:sp>
    </p:spTree>
    <p:extLst>
      <p:ext uri="{BB962C8B-B14F-4D97-AF65-F5344CB8AC3E}">
        <p14:creationId xmlns:p14="http://schemas.microsoft.com/office/powerpoint/2010/main" val="110052455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586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ENCUESTA DE SATISFACCIÓN </a:t>
            </a:r>
          </a:p>
        </p:txBody>
      </p:sp>
      <p:sp>
        <p:nvSpPr>
          <p:cNvPr id="138" name="Rectángulo 6"/>
          <p:cNvSpPr txBox="1"/>
          <p:nvPr/>
        </p:nvSpPr>
        <p:spPr>
          <a:xfrm>
            <a:off x="376039" y="878984"/>
            <a:ext cx="2966516"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b="1">
                <a:solidFill>
                  <a:srgbClr val="00E0F0"/>
                </a:solidFill>
                <a:latin typeface="Century Gothic"/>
                <a:ea typeface="Century Gothic"/>
                <a:cs typeface="Century Gothic"/>
                <a:sym typeface="Century Gothic"/>
              </a:defRPr>
            </a:lvl1pPr>
          </a:lstStyle>
          <a:p>
            <a:r>
              <a:rPr lang="es-CO" dirty="0"/>
              <a:t>CENTRO DE CONTACTO</a:t>
            </a:r>
          </a:p>
        </p:txBody>
      </p:sp>
      <p:graphicFrame>
        <p:nvGraphicFramePr>
          <p:cNvPr id="4" name="Gráfico 3">
            <a:extLst>
              <a:ext uri="{FF2B5EF4-FFF2-40B4-BE49-F238E27FC236}">
                <a16:creationId xmlns:a16="http://schemas.microsoft.com/office/drawing/2014/main" id="{A0E1B9B3-559D-42AF-9CCA-524CFF149877}"/>
              </a:ext>
            </a:extLst>
          </p:cNvPr>
          <p:cNvGraphicFramePr>
            <a:graphicFrameLocks/>
          </p:cNvGraphicFramePr>
          <p:nvPr>
            <p:extLst>
              <p:ext uri="{D42A27DB-BD31-4B8C-83A1-F6EECF244321}">
                <p14:modId xmlns:p14="http://schemas.microsoft.com/office/powerpoint/2010/main" val="513094861"/>
              </p:ext>
            </p:extLst>
          </p:nvPr>
        </p:nvGraphicFramePr>
        <p:xfrm>
          <a:off x="-1275645" y="2008311"/>
          <a:ext cx="8952089" cy="4731156"/>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ángulo 1">
            <a:extLst>
              <a:ext uri="{FF2B5EF4-FFF2-40B4-BE49-F238E27FC236}">
                <a16:creationId xmlns:a16="http://schemas.microsoft.com/office/drawing/2014/main" id="{5146467C-8A47-4253-AAFB-4A34CE911EA6}"/>
              </a:ext>
            </a:extLst>
          </p:cNvPr>
          <p:cNvSpPr/>
          <p:nvPr/>
        </p:nvSpPr>
        <p:spPr>
          <a:xfrm>
            <a:off x="205122" y="1485091"/>
            <a:ext cx="11783677" cy="523220"/>
          </a:xfrm>
          <a:prstGeom prst="rect">
            <a:avLst/>
          </a:prstGeom>
        </p:spPr>
        <p:txBody>
          <a:bodyPr wrap="square">
            <a:spAutoFit/>
          </a:bodyPr>
          <a:lstStyle/>
          <a:p>
            <a:pPr lvl="0"/>
            <a:r>
              <a:rPr lang="es-CO" sz="2800" b="1" dirty="0">
                <a:solidFill>
                  <a:srgbClr val="00466D"/>
                </a:solidFill>
                <a:latin typeface="Century Gothic"/>
                <a:sym typeface="Century Gothic"/>
              </a:rPr>
              <a:t>Ítem No. 2: </a:t>
            </a:r>
            <a:r>
              <a:rPr lang="es-CO" sz="2800" dirty="0"/>
              <a:t>¿EL AGENTE RESOLVIÓ SU  INQUIETUD EN ESTA LLAMADA?</a:t>
            </a:r>
            <a:endParaRPr lang="es-CO" sz="2800" b="1" dirty="0">
              <a:solidFill>
                <a:srgbClr val="00466D"/>
              </a:solidFill>
              <a:latin typeface="Century Gothic"/>
              <a:sym typeface="Century Gothic"/>
            </a:endParaRPr>
          </a:p>
        </p:txBody>
      </p:sp>
      <p:graphicFrame>
        <p:nvGraphicFramePr>
          <p:cNvPr id="6" name="Tabla 5">
            <a:extLst>
              <a:ext uri="{FF2B5EF4-FFF2-40B4-BE49-F238E27FC236}">
                <a16:creationId xmlns:a16="http://schemas.microsoft.com/office/drawing/2014/main" id="{F8EE1EC3-AADD-4902-8C42-F7B89722A71A}"/>
              </a:ext>
            </a:extLst>
          </p:cNvPr>
          <p:cNvGraphicFramePr>
            <a:graphicFrameLocks noGrp="1"/>
          </p:cNvGraphicFramePr>
          <p:nvPr>
            <p:extLst>
              <p:ext uri="{D42A27DB-BD31-4B8C-83A1-F6EECF244321}">
                <p14:modId xmlns:p14="http://schemas.microsoft.com/office/powerpoint/2010/main" val="527111644"/>
              </p:ext>
            </p:extLst>
          </p:nvPr>
        </p:nvGraphicFramePr>
        <p:xfrm>
          <a:off x="6495502" y="2008311"/>
          <a:ext cx="5323417" cy="1354668"/>
        </p:xfrm>
        <a:graphic>
          <a:graphicData uri="http://schemas.openxmlformats.org/drawingml/2006/table">
            <a:tbl>
              <a:tblPr/>
              <a:tblGrid>
                <a:gridCol w="2077156">
                  <a:extLst>
                    <a:ext uri="{9D8B030D-6E8A-4147-A177-3AD203B41FA5}">
                      <a16:colId xmlns:a16="http://schemas.microsoft.com/office/drawing/2014/main" val="1595006411"/>
                    </a:ext>
                  </a:extLst>
                </a:gridCol>
                <a:gridCol w="723944">
                  <a:extLst>
                    <a:ext uri="{9D8B030D-6E8A-4147-A177-3AD203B41FA5}">
                      <a16:colId xmlns:a16="http://schemas.microsoft.com/office/drawing/2014/main" val="4260595887"/>
                    </a:ext>
                  </a:extLst>
                </a:gridCol>
                <a:gridCol w="796521">
                  <a:extLst>
                    <a:ext uri="{9D8B030D-6E8A-4147-A177-3AD203B41FA5}">
                      <a16:colId xmlns:a16="http://schemas.microsoft.com/office/drawing/2014/main" val="3014491160"/>
                    </a:ext>
                  </a:extLst>
                </a:gridCol>
                <a:gridCol w="1725796">
                  <a:extLst>
                    <a:ext uri="{9D8B030D-6E8A-4147-A177-3AD203B41FA5}">
                      <a16:colId xmlns:a16="http://schemas.microsoft.com/office/drawing/2014/main" val="2986606214"/>
                    </a:ext>
                  </a:extLst>
                </a:gridCol>
              </a:tblGrid>
              <a:tr h="437445">
                <a:tc>
                  <a:txBody>
                    <a:bodyPr/>
                    <a:lstStyle/>
                    <a:p>
                      <a:pPr algn="ctr" fontAlgn="b"/>
                      <a:r>
                        <a:rPr lang="es-CO" sz="1600" b="1" i="0" u="none" strike="noStrike" dirty="0">
                          <a:solidFill>
                            <a:srgbClr val="000000"/>
                          </a:solidFill>
                          <a:effectLst/>
                          <a:latin typeface="Arial" panose="020B0604020202020204" pitchFamily="34" charset="0"/>
                          <a:cs typeface="Arial" panose="020B0604020202020204" pitchFamily="34" charset="0"/>
                        </a:rPr>
                        <a:t>CALIFICACIÓN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600" b="1" i="0" u="none" strike="noStrike" dirty="0">
                          <a:solidFill>
                            <a:srgbClr val="000000"/>
                          </a:solidFill>
                          <a:effectLst/>
                          <a:latin typeface="Arial" panose="020B0604020202020204" pitchFamily="34" charset="0"/>
                          <a:cs typeface="Arial" panose="020B0604020202020204" pitchFamily="34" charset="0"/>
                        </a:rPr>
                        <a:t>2018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600" b="1" i="0" u="none" strike="noStrike">
                          <a:solidFill>
                            <a:srgbClr val="000000"/>
                          </a:solidFill>
                          <a:effectLst/>
                          <a:latin typeface="Arial" panose="020B0604020202020204" pitchFamily="34" charset="0"/>
                          <a:cs typeface="Arial" panose="020B0604020202020204" pitchFamily="34" charset="0"/>
                        </a:rPr>
                        <a:t>2019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600" b="1" i="0" u="none" strike="noStrike">
                          <a:solidFill>
                            <a:srgbClr val="000000"/>
                          </a:solidFill>
                          <a:effectLst/>
                          <a:latin typeface="Arial" panose="020B0604020202020204" pitchFamily="34" charset="0"/>
                          <a:cs typeface="Arial" panose="020B0604020202020204" pitchFamily="34" charset="0"/>
                        </a:rPr>
                        <a:t>COMPARACIÓN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4810932"/>
                  </a:ext>
                </a:extLst>
              </a:tr>
              <a:tr h="451556">
                <a:tc>
                  <a:txBody>
                    <a:bodyPr/>
                    <a:lstStyle/>
                    <a:p>
                      <a:pPr algn="ctr" fontAlgn="b"/>
                      <a:r>
                        <a:rPr lang="es-CO" sz="1600" b="0" i="0" u="none" strike="noStrike">
                          <a:solidFill>
                            <a:srgbClr val="000000"/>
                          </a:solidFill>
                          <a:effectLst/>
                          <a:latin typeface="Arial" panose="020B0604020202020204" pitchFamily="34" charset="0"/>
                          <a:cs typeface="Arial" panose="020B0604020202020204" pitchFamily="34" charset="0"/>
                        </a:rPr>
                        <a:t>DE ACUERDO</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s-ES" sz="1600" b="0" i="0" u="none" strike="noStrike" dirty="0">
                          <a:solidFill>
                            <a:srgbClr val="000000"/>
                          </a:solidFill>
                          <a:effectLst/>
                          <a:latin typeface="Arial" panose="020B0604020202020204" pitchFamily="34" charset="0"/>
                          <a:cs typeface="Arial" panose="020B0604020202020204" pitchFamily="34" charset="0"/>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600" b="0" i="0" u="none" strike="noStrike" dirty="0">
                          <a:solidFill>
                            <a:srgbClr val="000000"/>
                          </a:solidFill>
                          <a:effectLst/>
                          <a:latin typeface="Arial" panose="020B0604020202020204" pitchFamily="34" charset="0"/>
                          <a:cs typeface="Arial" panose="020B0604020202020204" pitchFamily="34" charset="0"/>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600" b="0" i="0" u="none" strike="noStrike" dirty="0">
                          <a:solidFill>
                            <a:srgbClr val="000000"/>
                          </a:solidFill>
                          <a:effectLst/>
                          <a:latin typeface="Arial" panose="020B0604020202020204" pitchFamily="34" charset="0"/>
                          <a:cs typeface="Arial" panose="020B0604020202020204" pitchFamily="34" charset="0"/>
                        </a:rPr>
                        <a:t>SE MANTIENE</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1162318"/>
                  </a:ext>
                </a:extLst>
              </a:tr>
              <a:tr h="465667">
                <a:tc>
                  <a:txBody>
                    <a:bodyPr/>
                    <a:lstStyle/>
                    <a:p>
                      <a:pPr algn="ctr" fontAlgn="b"/>
                      <a:r>
                        <a:rPr lang="es-CO" sz="1600" b="0" i="0" u="none" strike="noStrike">
                          <a:solidFill>
                            <a:srgbClr val="000000"/>
                          </a:solidFill>
                          <a:effectLst/>
                          <a:latin typeface="Arial" panose="020B0604020202020204" pitchFamily="34" charset="0"/>
                          <a:cs typeface="Arial" panose="020B0604020202020204" pitchFamily="34" charset="0"/>
                        </a:rPr>
                        <a:t>DESACEURDO</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s-ES" sz="1600" b="0" i="0" u="none" strike="noStrike">
                          <a:solidFill>
                            <a:srgbClr val="000000"/>
                          </a:solidFill>
                          <a:effectLst/>
                          <a:latin typeface="Arial" panose="020B0604020202020204" pitchFamily="34" charset="0"/>
                          <a:cs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O" sz="1600" b="0" i="0" u="none" strike="noStrike" dirty="0">
                          <a:solidFill>
                            <a:srgbClr val="000000"/>
                          </a:solidFill>
                          <a:effectLst/>
                          <a:latin typeface="Arial" panose="020B0604020202020204" pitchFamily="34" charset="0"/>
                          <a:cs typeface="Arial" panose="020B060402020202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O" sz="1600" b="0" i="0" u="none" strike="noStrike" dirty="0">
                          <a:solidFill>
                            <a:srgbClr val="000000"/>
                          </a:solidFill>
                          <a:effectLst/>
                          <a:latin typeface="Arial" panose="020B0604020202020204" pitchFamily="34" charset="0"/>
                          <a:cs typeface="Arial" panose="020B0604020202020204" pitchFamily="34" charset="0"/>
                        </a:rPr>
                        <a:t>SE MANTIENE</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551304"/>
                  </a:ext>
                </a:extLst>
              </a:tr>
            </a:tbl>
          </a:graphicData>
        </a:graphic>
      </p:graphicFrame>
      <p:sp>
        <p:nvSpPr>
          <p:cNvPr id="7" name="Rectángulo 6">
            <a:extLst>
              <a:ext uri="{FF2B5EF4-FFF2-40B4-BE49-F238E27FC236}">
                <a16:creationId xmlns:a16="http://schemas.microsoft.com/office/drawing/2014/main" id="{1B278672-B5FB-43D5-9261-9AEC106551A1}"/>
              </a:ext>
            </a:extLst>
          </p:cNvPr>
          <p:cNvSpPr/>
          <p:nvPr/>
        </p:nvSpPr>
        <p:spPr>
          <a:xfrm>
            <a:off x="6811590" y="3727557"/>
            <a:ext cx="5177209" cy="1200329"/>
          </a:xfrm>
          <a:prstGeom prst="rect">
            <a:avLst/>
          </a:prstGeom>
        </p:spPr>
        <p:txBody>
          <a:bodyPr wrap="square">
            <a:spAutoFit/>
          </a:bodyPr>
          <a:lstStyle/>
          <a:p>
            <a:r>
              <a:rPr lang="es-CO" dirty="0"/>
              <a:t>En comparación con el año anterior, esta calificación se mantiene en un 95% de acuerdo en la resolución de inquietudes que fueron atendidas en el Centro de </a:t>
            </a:r>
            <a:r>
              <a:rPr lang="es-CO" dirty="0" err="1"/>
              <a:t>Contcato</a:t>
            </a:r>
            <a:r>
              <a:rPr lang="es-CO" dirty="0"/>
              <a:t>.</a:t>
            </a:r>
          </a:p>
        </p:txBody>
      </p:sp>
    </p:spTree>
    <p:extLst>
      <p:ext uri="{BB962C8B-B14F-4D97-AF65-F5344CB8AC3E}">
        <p14:creationId xmlns:p14="http://schemas.microsoft.com/office/powerpoint/2010/main" val="99606380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Imagen 4" descr="Imagen 4"/>
          <p:cNvPicPr>
            <a:picLocks noChangeAspect="1"/>
          </p:cNvPicPr>
          <p:nvPr/>
        </p:nvPicPr>
        <p:blipFill>
          <a:blip r:embed="rId2">
            <a:extLst/>
          </a:blip>
          <a:stretch>
            <a:fillRect/>
          </a:stretch>
        </p:blipFill>
        <p:spPr>
          <a:xfrm>
            <a:off x="2539" y="-24046"/>
            <a:ext cx="12189461" cy="6858001"/>
          </a:xfrm>
          <a:prstGeom prst="rect">
            <a:avLst/>
          </a:prstGeom>
          <a:ln w="12700">
            <a:miter lim="400000"/>
          </a:ln>
        </p:spPr>
      </p:pic>
      <p:sp>
        <p:nvSpPr>
          <p:cNvPr id="118" name="CuadroTexto 2"/>
          <p:cNvSpPr txBox="1"/>
          <p:nvPr/>
        </p:nvSpPr>
        <p:spPr>
          <a:xfrm>
            <a:off x="6895280" y="2023699"/>
            <a:ext cx="5124123" cy="132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b="1">
                <a:solidFill>
                  <a:srgbClr val="00466D"/>
                </a:solidFill>
                <a:latin typeface="Century Gothic"/>
                <a:ea typeface="Century Gothic"/>
                <a:cs typeface="Century Gothic"/>
                <a:sym typeface="Century Gothic"/>
              </a:defRPr>
            </a:lvl1pPr>
          </a:lstStyle>
          <a:p>
            <a:r>
              <a:rPr lang="es-CO" dirty="0">
                <a:solidFill>
                  <a:schemeClr val="tx1"/>
                </a:solidFill>
              </a:rPr>
              <a:t>MECANISMOS APLICADOS</a:t>
            </a:r>
            <a:endParaRPr dirty="0">
              <a:solidFill>
                <a:schemeClr val="tx1"/>
              </a:solidFill>
            </a:endParaRPr>
          </a:p>
        </p:txBody>
      </p:sp>
      <p:sp>
        <p:nvSpPr>
          <p:cNvPr id="119" name="Conector recto 6"/>
          <p:cNvSpPr/>
          <p:nvPr/>
        </p:nvSpPr>
        <p:spPr>
          <a:xfrm>
            <a:off x="7000592" y="4223120"/>
            <a:ext cx="4778324" cy="1"/>
          </a:xfrm>
          <a:prstGeom prst="line">
            <a:avLst/>
          </a:prstGeom>
          <a:ln w="19050">
            <a:solidFill>
              <a:srgbClr val="00E0F0"/>
            </a:solidFill>
            <a:miter/>
          </a:ln>
        </p:spPr>
        <p:txBody>
          <a:bodyPr lIns="45719" rIns="45719"/>
          <a:lstStyle/>
          <a:p>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586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ENCUESTA DE SATISFACCIÓN </a:t>
            </a:r>
          </a:p>
        </p:txBody>
      </p:sp>
      <p:sp>
        <p:nvSpPr>
          <p:cNvPr id="138" name="Rectángulo 6"/>
          <p:cNvSpPr txBox="1"/>
          <p:nvPr/>
        </p:nvSpPr>
        <p:spPr>
          <a:xfrm>
            <a:off x="376039" y="878984"/>
            <a:ext cx="2966516"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b="1">
                <a:solidFill>
                  <a:srgbClr val="00E0F0"/>
                </a:solidFill>
                <a:latin typeface="Century Gothic"/>
                <a:ea typeface="Century Gothic"/>
                <a:cs typeface="Century Gothic"/>
                <a:sym typeface="Century Gothic"/>
              </a:defRPr>
            </a:lvl1pPr>
          </a:lstStyle>
          <a:p>
            <a:r>
              <a:rPr lang="es-CO" dirty="0"/>
              <a:t>CENTRO DE CONTACTO</a:t>
            </a:r>
          </a:p>
        </p:txBody>
      </p:sp>
      <p:sp>
        <p:nvSpPr>
          <p:cNvPr id="2" name="Rectángulo 1">
            <a:extLst>
              <a:ext uri="{FF2B5EF4-FFF2-40B4-BE49-F238E27FC236}">
                <a16:creationId xmlns:a16="http://schemas.microsoft.com/office/drawing/2014/main" id="{2A5B1487-7F3E-4BD4-8D40-7C4D69EB08AF}"/>
              </a:ext>
            </a:extLst>
          </p:cNvPr>
          <p:cNvSpPr/>
          <p:nvPr/>
        </p:nvSpPr>
        <p:spPr>
          <a:xfrm>
            <a:off x="90312" y="1465725"/>
            <a:ext cx="12000089" cy="830997"/>
          </a:xfrm>
          <a:prstGeom prst="rect">
            <a:avLst/>
          </a:prstGeom>
        </p:spPr>
        <p:txBody>
          <a:bodyPr wrap="square">
            <a:spAutoFit/>
          </a:bodyPr>
          <a:lstStyle/>
          <a:p>
            <a:r>
              <a:rPr lang="es-CO" sz="2400" b="1" dirty="0">
                <a:solidFill>
                  <a:srgbClr val="00466D"/>
                </a:solidFill>
                <a:latin typeface="Century Gothic"/>
                <a:sym typeface="Century Gothic"/>
              </a:rPr>
              <a:t>Ítem No. 3: </a:t>
            </a:r>
            <a:r>
              <a:rPr lang="es-CO" sz="2400" b="1" dirty="0">
                <a:solidFill>
                  <a:schemeClr val="tx1"/>
                </a:solidFill>
                <a:latin typeface="Century Gothic"/>
                <a:sym typeface="Century Gothic"/>
              </a:rPr>
              <a:t>¿SE ENCUENTRA SATISFECHO CON EL TIEMPO DE RESPUESTA PARA ATENDER SU LLAMADA?</a:t>
            </a:r>
          </a:p>
        </p:txBody>
      </p:sp>
      <p:graphicFrame>
        <p:nvGraphicFramePr>
          <p:cNvPr id="6" name="Gráfico 5">
            <a:extLst>
              <a:ext uri="{FF2B5EF4-FFF2-40B4-BE49-F238E27FC236}">
                <a16:creationId xmlns:a16="http://schemas.microsoft.com/office/drawing/2014/main" id="{67FEDFBC-D8D5-4F01-889B-14BFC66C064A}"/>
              </a:ext>
            </a:extLst>
          </p:cNvPr>
          <p:cNvGraphicFramePr>
            <a:graphicFrameLocks/>
          </p:cNvGraphicFramePr>
          <p:nvPr>
            <p:extLst>
              <p:ext uri="{D42A27DB-BD31-4B8C-83A1-F6EECF244321}">
                <p14:modId xmlns:p14="http://schemas.microsoft.com/office/powerpoint/2010/main" val="3267172640"/>
              </p:ext>
            </p:extLst>
          </p:nvPr>
        </p:nvGraphicFramePr>
        <p:xfrm>
          <a:off x="-1541989" y="2323876"/>
          <a:ext cx="9410344" cy="45341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a 2">
            <a:extLst>
              <a:ext uri="{FF2B5EF4-FFF2-40B4-BE49-F238E27FC236}">
                <a16:creationId xmlns:a16="http://schemas.microsoft.com/office/drawing/2014/main" id="{18B85B25-E9A3-49C9-A17D-88AB59FAFE73}"/>
              </a:ext>
            </a:extLst>
          </p:cNvPr>
          <p:cNvGraphicFramePr>
            <a:graphicFrameLocks noGrp="1"/>
          </p:cNvGraphicFramePr>
          <p:nvPr>
            <p:extLst>
              <p:ext uri="{D42A27DB-BD31-4B8C-83A1-F6EECF244321}">
                <p14:modId xmlns:p14="http://schemas.microsoft.com/office/powerpoint/2010/main" val="1494709446"/>
              </p:ext>
            </p:extLst>
          </p:nvPr>
        </p:nvGraphicFramePr>
        <p:xfrm>
          <a:off x="6096000" y="2210814"/>
          <a:ext cx="5569655" cy="1085542"/>
        </p:xfrm>
        <a:graphic>
          <a:graphicData uri="http://schemas.openxmlformats.org/drawingml/2006/table">
            <a:tbl>
              <a:tblPr/>
              <a:tblGrid>
                <a:gridCol w="2099733">
                  <a:extLst>
                    <a:ext uri="{9D8B030D-6E8A-4147-A177-3AD203B41FA5}">
                      <a16:colId xmlns:a16="http://schemas.microsoft.com/office/drawing/2014/main" val="597629226"/>
                    </a:ext>
                  </a:extLst>
                </a:gridCol>
                <a:gridCol w="1061156">
                  <a:extLst>
                    <a:ext uri="{9D8B030D-6E8A-4147-A177-3AD203B41FA5}">
                      <a16:colId xmlns:a16="http://schemas.microsoft.com/office/drawing/2014/main" val="2534808200"/>
                    </a:ext>
                  </a:extLst>
                </a:gridCol>
                <a:gridCol w="664012">
                  <a:extLst>
                    <a:ext uri="{9D8B030D-6E8A-4147-A177-3AD203B41FA5}">
                      <a16:colId xmlns:a16="http://schemas.microsoft.com/office/drawing/2014/main" val="229560983"/>
                    </a:ext>
                  </a:extLst>
                </a:gridCol>
                <a:gridCol w="1744754">
                  <a:extLst>
                    <a:ext uri="{9D8B030D-6E8A-4147-A177-3AD203B41FA5}">
                      <a16:colId xmlns:a16="http://schemas.microsoft.com/office/drawing/2014/main" val="1249625456"/>
                    </a:ext>
                  </a:extLst>
                </a:gridCol>
              </a:tblGrid>
              <a:tr h="350540">
                <a:tc>
                  <a:txBody>
                    <a:bodyPr/>
                    <a:lstStyle/>
                    <a:p>
                      <a:pPr algn="ctr" fontAlgn="b"/>
                      <a:r>
                        <a:rPr lang="es-CO" sz="1600" b="1" i="0" u="none" strike="noStrike" dirty="0">
                          <a:solidFill>
                            <a:srgbClr val="000000"/>
                          </a:solidFill>
                          <a:effectLst/>
                          <a:latin typeface="Arial" panose="020B0604020202020204" pitchFamily="34" charset="0"/>
                          <a:cs typeface="Arial" panose="020B0604020202020204" pitchFamily="34" charset="0"/>
                        </a:rPr>
                        <a:t>CALIFICACIÓN</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600" b="1" i="0" u="none" strike="noStrike" dirty="0">
                          <a:solidFill>
                            <a:srgbClr val="000000"/>
                          </a:solidFill>
                          <a:effectLst/>
                          <a:latin typeface="Arial" panose="020B0604020202020204" pitchFamily="34" charset="0"/>
                          <a:cs typeface="Arial" panose="020B0604020202020204" pitchFamily="34" charset="0"/>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600" b="1" i="0" u="none" strike="noStrike">
                          <a:solidFill>
                            <a:srgbClr val="000000"/>
                          </a:solidFill>
                          <a:effectLst/>
                          <a:latin typeface="Arial" panose="020B0604020202020204" pitchFamily="34" charset="0"/>
                          <a:cs typeface="Arial" panose="020B0604020202020204" pitchFamily="34" charset="0"/>
                        </a:rPr>
                        <a:t>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600" b="1" i="0" u="none" strike="noStrike">
                          <a:solidFill>
                            <a:srgbClr val="000000"/>
                          </a:solidFill>
                          <a:effectLst/>
                          <a:latin typeface="Arial" panose="020B0604020202020204" pitchFamily="34" charset="0"/>
                          <a:cs typeface="Arial" panose="020B0604020202020204" pitchFamily="34" charset="0"/>
                        </a:rPr>
                        <a:t>COMPARACIÓN</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9126130"/>
                  </a:ext>
                </a:extLst>
              </a:tr>
              <a:tr h="361847">
                <a:tc>
                  <a:txBody>
                    <a:bodyPr/>
                    <a:lstStyle/>
                    <a:p>
                      <a:pPr algn="ctr" fontAlgn="b"/>
                      <a:r>
                        <a:rPr lang="es-CO" sz="1600" b="0" i="0" u="none" strike="noStrike" dirty="0">
                          <a:solidFill>
                            <a:srgbClr val="000000"/>
                          </a:solidFill>
                          <a:effectLst/>
                          <a:latin typeface="Arial" panose="020B0604020202020204" pitchFamily="34" charset="0"/>
                          <a:cs typeface="Arial" panose="020B0604020202020204" pitchFamily="34" charset="0"/>
                        </a:rPr>
                        <a:t>DE ACUERDO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r>
                        <a:rPr lang="es-ES" sz="1600" b="0" i="0" u="none" strike="noStrike" cap="none" spc="0" baseline="0" dirty="0">
                          <a:ln>
                            <a:noFill/>
                          </a:ln>
                          <a:solidFill>
                            <a:srgbClr val="000000"/>
                          </a:solidFill>
                          <a:effectLst/>
                          <a:uFillTx/>
                          <a:latin typeface="Arial" panose="020B0604020202020204" pitchFamily="34" charset="0"/>
                          <a:ea typeface="+mn-ea"/>
                          <a:cs typeface="Arial" panose="020B0604020202020204" pitchFamily="34" charset="0"/>
                          <a:sym typeface="Calibri"/>
                        </a:rPr>
                        <a:t>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600" b="0" i="0" u="none" strike="noStrike" cap="none" spc="0" baseline="0" dirty="0">
                          <a:ln>
                            <a:noFill/>
                          </a:ln>
                          <a:solidFill>
                            <a:srgbClr val="000000"/>
                          </a:solidFill>
                          <a:effectLst/>
                          <a:uFillTx/>
                          <a:latin typeface="Arial" panose="020B0604020202020204" pitchFamily="34" charset="0"/>
                          <a:ea typeface="+mn-ea"/>
                          <a:cs typeface="Arial" panose="020B0604020202020204" pitchFamily="34" charset="0"/>
                          <a:sym typeface="Calibri"/>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600" b="0" i="0" u="none" strike="noStrike" dirty="0">
                          <a:solidFill>
                            <a:srgbClr val="000000"/>
                          </a:solidFill>
                          <a:effectLst/>
                          <a:latin typeface="Arial" panose="020B0604020202020204" pitchFamily="34" charset="0"/>
                          <a:cs typeface="Arial" panose="020B0604020202020204" pitchFamily="34" charset="0"/>
                        </a:rPr>
                        <a:t>DISMINUYE</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4951122"/>
                  </a:ext>
                </a:extLst>
              </a:tr>
              <a:tr h="373155">
                <a:tc>
                  <a:txBody>
                    <a:bodyPr/>
                    <a:lstStyle/>
                    <a:p>
                      <a:pPr algn="ctr" fontAlgn="b"/>
                      <a:r>
                        <a:rPr lang="es-CO" sz="1600" b="0" i="0" u="none" strike="noStrike">
                          <a:solidFill>
                            <a:srgbClr val="000000"/>
                          </a:solidFill>
                          <a:effectLst/>
                          <a:latin typeface="Arial" panose="020B0604020202020204" pitchFamily="34" charset="0"/>
                          <a:cs typeface="Arial" panose="020B0604020202020204" pitchFamily="34" charset="0"/>
                        </a:rPr>
                        <a:t>DESACEURDO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s-ES" sz="1600" b="0" i="0" u="none" strike="noStrike" cap="none" spc="0" baseline="0">
                          <a:ln>
                            <a:noFill/>
                          </a:ln>
                          <a:solidFill>
                            <a:srgbClr val="000000"/>
                          </a:solidFill>
                          <a:effectLst/>
                          <a:uFillTx/>
                          <a:latin typeface="Arial" panose="020B0604020202020204" pitchFamily="34" charset="0"/>
                          <a:ea typeface="+mn-ea"/>
                          <a:cs typeface="Arial" panose="020B0604020202020204" pitchFamily="34" charset="0"/>
                          <a:sym typeface="Calibri"/>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O" sz="1600" b="0" i="0" u="none" strike="noStrike" cap="none" spc="0" baseline="0" dirty="0">
                          <a:ln>
                            <a:noFill/>
                          </a:ln>
                          <a:solidFill>
                            <a:srgbClr val="000000"/>
                          </a:solidFill>
                          <a:effectLst/>
                          <a:uFillTx/>
                          <a:latin typeface="Arial" panose="020B0604020202020204" pitchFamily="34" charset="0"/>
                          <a:ea typeface="+mn-ea"/>
                          <a:cs typeface="Arial" panose="020B0604020202020204" pitchFamily="34" charset="0"/>
                          <a:sym typeface="Calibri"/>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O" sz="1600" b="0" i="0" u="none" strike="noStrike" dirty="0">
                          <a:solidFill>
                            <a:srgbClr val="000000"/>
                          </a:solidFill>
                          <a:effectLst/>
                          <a:latin typeface="Arial" panose="020B0604020202020204" pitchFamily="34" charset="0"/>
                          <a:cs typeface="Arial" panose="020B0604020202020204" pitchFamily="34" charset="0"/>
                        </a:rPr>
                        <a:t>AUMENTA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2376173"/>
                  </a:ext>
                </a:extLst>
              </a:tr>
            </a:tbl>
          </a:graphicData>
        </a:graphic>
      </p:graphicFrame>
      <p:sp>
        <p:nvSpPr>
          <p:cNvPr id="5" name="Rectángulo 4">
            <a:extLst>
              <a:ext uri="{FF2B5EF4-FFF2-40B4-BE49-F238E27FC236}">
                <a16:creationId xmlns:a16="http://schemas.microsoft.com/office/drawing/2014/main" id="{5466DD6D-35AC-4ADE-84DC-7D25B10FC193}"/>
              </a:ext>
            </a:extLst>
          </p:cNvPr>
          <p:cNvSpPr/>
          <p:nvPr/>
        </p:nvSpPr>
        <p:spPr>
          <a:xfrm>
            <a:off x="6524977" y="3684116"/>
            <a:ext cx="5336116" cy="1477328"/>
          </a:xfrm>
          <a:prstGeom prst="rect">
            <a:avLst/>
          </a:prstGeom>
        </p:spPr>
        <p:txBody>
          <a:bodyPr wrap="square">
            <a:spAutoFit/>
          </a:bodyPr>
          <a:lstStyle/>
          <a:p>
            <a:r>
              <a:rPr lang="es-CO" dirty="0"/>
              <a:t>El análisis de los resultados de la presente vigencia en comparación con el año anterior, disminuyo en un 2%, sin embargo se observa un nivel de satisfacción alto con el tiempo de respuesta en el servicio que presta el Centro de Contacto.</a:t>
            </a:r>
          </a:p>
        </p:txBody>
      </p:sp>
    </p:spTree>
    <p:extLst>
      <p:ext uri="{BB962C8B-B14F-4D97-AF65-F5344CB8AC3E}">
        <p14:creationId xmlns:p14="http://schemas.microsoft.com/office/powerpoint/2010/main" val="51988820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Imagen 7" descr="Imagen 7"/>
          <p:cNvPicPr>
            <a:picLocks noChangeAspect="1"/>
          </p:cNvPicPr>
          <p:nvPr/>
        </p:nvPicPr>
        <p:blipFill>
          <a:blip r:embed="rId2">
            <a:extLst/>
          </a:blip>
          <a:stretch>
            <a:fillRect/>
          </a:stretch>
        </p:blipFill>
        <p:spPr>
          <a:xfrm>
            <a:off x="0" y="0"/>
            <a:ext cx="12189461" cy="6858000"/>
          </a:xfrm>
          <a:prstGeom prst="rect">
            <a:avLst/>
          </a:prstGeom>
          <a:ln w="12700">
            <a:miter lim="400000"/>
          </a:ln>
        </p:spPr>
      </p:pic>
      <p:pic>
        <p:nvPicPr>
          <p:cNvPr id="143" name="Imagen 5" descr="Imagen 5"/>
          <p:cNvPicPr>
            <a:picLocks noChangeAspect="1"/>
          </p:cNvPicPr>
          <p:nvPr/>
        </p:nvPicPr>
        <p:blipFill>
          <a:blip r:embed="rId3">
            <a:extLst/>
          </a:blip>
          <a:srcRect l="16249" t="6267" r="30781" b="5332"/>
          <a:stretch>
            <a:fillRect/>
          </a:stretch>
        </p:blipFill>
        <p:spPr>
          <a:xfrm>
            <a:off x="126999" y="429889"/>
            <a:ext cx="6460070" cy="6064043"/>
          </a:xfrm>
          <a:prstGeom prst="rect">
            <a:avLst/>
          </a:prstGeom>
          <a:ln w="12700">
            <a:miter lim="400000"/>
          </a:ln>
        </p:spPr>
      </p:pic>
      <p:sp>
        <p:nvSpPr>
          <p:cNvPr id="144" name="CuadroTexto 8"/>
          <p:cNvSpPr txBox="1"/>
          <p:nvPr/>
        </p:nvSpPr>
        <p:spPr>
          <a:xfrm>
            <a:off x="6895280" y="2023699"/>
            <a:ext cx="5124123" cy="132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b="1">
                <a:solidFill>
                  <a:srgbClr val="00466D"/>
                </a:solidFill>
                <a:latin typeface="Century Gothic"/>
                <a:ea typeface="Century Gothic"/>
                <a:cs typeface="Century Gothic"/>
                <a:sym typeface="Century Gothic"/>
              </a:defRPr>
            </a:lvl1pPr>
          </a:lstStyle>
          <a:p>
            <a:pPr lvl="0"/>
            <a:r>
              <a:rPr lang="es-MX" cap="all" dirty="0">
                <a:solidFill>
                  <a:schemeClr val="tx1"/>
                </a:solidFill>
              </a:rPr>
              <a:t>calificador DE SIGTURNOS</a:t>
            </a:r>
            <a:endParaRPr lang="es-CO" cap="all" dirty="0">
              <a:solidFill>
                <a:schemeClr val="tx1"/>
              </a:solidFill>
            </a:endParaRPr>
          </a:p>
        </p:txBody>
      </p:sp>
      <p:sp>
        <p:nvSpPr>
          <p:cNvPr id="145" name="Conector recto 9"/>
          <p:cNvSpPr/>
          <p:nvPr/>
        </p:nvSpPr>
        <p:spPr>
          <a:xfrm>
            <a:off x="7000592" y="4223120"/>
            <a:ext cx="4778324" cy="1"/>
          </a:xfrm>
          <a:prstGeom prst="line">
            <a:avLst/>
          </a:prstGeom>
          <a:ln w="19050">
            <a:solidFill>
              <a:srgbClr val="00E0F0"/>
            </a:solidFill>
            <a:miter/>
          </a:ln>
        </p:spPr>
        <p:txBody>
          <a:bodyPr lIns="45719" rIns="45719"/>
          <a:lstStyle/>
          <a:p>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586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CO" sz="3200" b="1" i="0" u="none" strike="noStrike" kern="0" cap="none" spc="0" normalizeH="0" baseline="0" noProof="0" dirty="0">
                <a:ln>
                  <a:noFill/>
                </a:ln>
                <a:solidFill>
                  <a:srgbClr val="FFFFFF"/>
                </a:solidFill>
                <a:effectLst/>
                <a:uLnTx/>
                <a:uFillTx/>
                <a:latin typeface="Century Gothic"/>
                <a:sym typeface="Century Gothic"/>
              </a:rPr>
              <a:t>CALIFICADOR DE TURNO</a:t>
            </a:r>
            <a:endParaRPr kumimoji="0" sz="3200" b="1" i="0" u="none" strike="noStrike" kern="0" cap="none" spc="0" normalizeH="0" baseline="0" noProof="0" dirty="0">
              <a:ln>
                <a:noFill/>
              </a:ln>
              <a:solidFill>
                <a:srgbClr val="FFFFFF"/>
              </a:solidFill>
              <a:effectLst/>
              <a:uLnTx/>
              <a:uFillTx/>
              <a:latin typeface="Century Gothic"/>
              <a:sym typeface="Century Gothic"/>
            </a:endParaRPr>
          </a:p>
        </p:txBody>
      </p:sp>
      <p:sp>
        <p:nvSpPr>
          <p:cNvPr id="137" name="CuadroTexto 5"/>
          <p:cNvSpPr txBox="1"/>
          <p:nvPr/>
        </p:nvSpPr>
        <p:spPr>
          <a:xfrm>
            <a:off x="163688" y="1376235"/>
            <a:ext cx="5124124" cy="523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00466D"/>
                </a:solidFill>
                <a:latin typeface="Century Gothic"/>
                <a:ea typeface="Century Gothic"/>
                <a:cs typeface="Century Gothic"/>
                <a:sym typeface="Century Gothic"/>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CO" sz="2800" b="1" i="0" u="none" strike="noStrike" kern="0" cap="none" spc="0" normalizeH="0" baseline="0" noProof="0" dirty="0">
                <a:ln>
                  <a:noFill/>
                </a:ln>
                <a:solidFill>
                  <a:srgbClr val="00466D"/>
                </a:solidFill>
                <a:effectLst/>
                <a:uLnTx/>
                <a:uFillTx/>
                <a:latin typeface="Century Gothic"/>
                <a:sym typeface="Century Gothic"/>
              </a:rPr>
              <a:t>Ficha Técnica</a:t>
            </a:r>
            <a:endParaRPr kumimoji="0" sz="2800" b="1" i="0" u="none" strike="noStrike" kern="0" cap="none" spc="0" normalizeH="0" baseline="0" noProof="0" dirty="0">
              <a:ln>
                <a:noFill/>
              </a:ln>
              <a:solidFill>
                <a:srgbClr val="00466D"/>
              </a:solidFill>
              <a:effectLst/>
              <a:uLnTx/>
              <a:uFillTx/>
              <a:latin typeface="Century Gothic"/>
              <a:sym typeface="Century Gothic"/>
            </a:endParaRPr>
          </a:p>
        </p:txBody>
      </p:sp>
      <p:sp>
        <p:nvSpPr>
          <p:cNvPr id="138" name="Rectángulo 6"/>
          <p:cNvSpPr txBox="1"/>
          <p:nvPr/>
        </p:nvSpPr>
        <p:spPr>
          <a:xfrm>
            <a:off x="376039" y="878984"/>
            <a:ext cx="3953966"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b="1">
                <a:solidFill>
                  <a:srgbClr val="00E0F0"/>
                </a:solidFill>
                <a:latin typeface="Century Gothic"/>
                <a:ea typeface="Century Gothic"/>
                <a:cs typeface="Century Gothic"/>
                <a:sym typeface="Century Gothic"/>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CO" sz="2000" b="1" i="0" u="none" strike="noStrike" kern="0" cap="none" spc="0" normalizeH="0" baseline="0" noProof="0" dirty="0">
                <a:ln>
                  <a:noFill/>
                </a:ln>
                <a:solidFill>
                  <a:srgbClr val="00E0F0"/>
                </a:solidFill>
                <a:effectLst/>
                <a:uLnTx/>
                <a:uFillTx/>
                <a:latin typeface="Century Gothic"/>
                <a:sym typeface="Century Gothic"/>
              </a:rPr>
              <a:t>SIGTURNO EN SALA PRESENCIAL</a:t>
            </a:r>
            <a:endParaRPr kumimoji="0" sz="2000" b="1" i="0" u="none" strike="noStrike" kern="0" cap="none" spc="0" normalizeH="0" baseline="0" noProof="0" dirty="0">
              <a:ln>
                <a:noFill/>
              </a:ln>
              <a:solidFill>
                <a:srgbClr val="00E0F0"/>
              </a:solidFill>
              <a:effectLst/>
              <a:uLnTx/>
              <a:uFillTx/>
              <a:latin typeface="Century Gothic"/>
              <a:sym typeface="Century Gothic"/>
            </a:endParaRPr>
          </a:p>
        </p:txBody>
      </p:sp>
      <p:graphicFrame>
        <p:nvGraphicFramePr>
          <p:cNvPr id="3" name="Tabla 2">
            <a:extLst>
              <a:ext uri="{FF2B5EF4-FFF2-40B4-BE49-F238E27FC236}">
                <a16:creationId xmlns:a16="http://schemas.microsoft.com/office/drawing/2014/main" id="{965C7964-B08E-4850-BF78-E8A7EF2FBC24}"/>
              </a:ext>
            </a:extLst>
          </p:cNvPr>
          <p:cNvGraphicFramePr>
            <a:graphicFrameLocks noGrp="1"/>
          </p:cNvGraphicFramePr>
          <p:nvPr>
            <p:extLst>
              <p:ext uri="{D42A27DB-BD31-4B8C-83A1-F6EECF244321}">
                <p14:modId xmlns:p14="http://schemas.microsoft.com/office/powerpoint/2010/main" val="3148842104"/>
              </p:ext>
            </p:extLst>
          </p:nvPr>
        </p:nvGraphicFramePr>
        <p:xfrm>
          <a:off x="163688" y="1878729"/>
          <a:ext cx="11864623" cy="4206830"/>
        </p:xfrm>
        <a:graphic>
          <a:graphicData uri="http://schemas.openxmlformats.org/drawingml/2006/table">
            <a:tbl>
              <a:tblPr firstRow="1" firstCol="1" bandRow="1">
                <a:tableStyleId>{5940675A-B579-460E-94D1-54222C63F5DA}</a:tableStyleId>
              </a:tblPr>
              <a:tblGrid>
                <a:gridCol w="2319868">
                  <a:extLst>
                    <a:ext uri="{9D8B030D-6E8A-4147-A177-3AD203B41FA5}">
                      <a16:colId xmlns:a16="http://schemas.microsoft.com/office/drawing/2014/main" val="2801895074"/>
                    </a:ext>
                  </a:extLst>
                </a:gridCol>
                <a:gridCol w="9544755">
                  <a:extLst>
                    <a:ext uri="{9D8B030D-6E8A-4147-A177-3AD203B41FA5}">
                      <a16:colId xmlns:a16="http://schemas.microsoft.com/office/drawing/2014/main" val="444047650"/>
                    </a:ext>
                  </a:extLst>
                </a:gridCol>
              </a:tblGrid>
              <a:tr h="833886">
                <a:tc>
                  <a:txBody>
                    <a:bodyPr/>
                    <a:lstStyle/>
                    <a:p>
                      <a:pPr algn="l">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Universo de estudio</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lnSpc>
                          <a:spcPct val="115000"/>
                        </a:lnSpc>
                        <a:spcBef>
                          <a:spcPts val="500"/>
                        </a:spcBef>
                        <a:spcAft>
                          <a:spcPts val="0"/>
                        </a:spcAft>
                      </a:pPr>
                      <a:r>
                        <a:rPr lang="es-CO" sz="1600" dirty="0">
                          <a:effectLst/>
                          <a:latin typeface="Arial" panose="020B0604020202020204" pitchFamily="34" charset="0"/>
                          <a:cs typeface="Arial" panose="020B0604020202020204" pitchFamily="34" charset="0"/>
                        </a:rPr>
                        <a:t>Usuarios que hicieron uso del Sistema </a:t>
                      </a:r>
                      <a:r>
                        <a:rPr lang="es-CO" sz="1600" dirty="0" err="1">
                          <a:effectLst/>
                          <a:latin typeface="Arial" panose="020B0604020202020204" pitchFamily="34" charset="0"/>
                          <a:cs typeface="Arial" panose="020B0604020202020204" pitchFamily="34" charset="0"/>
                        </a:rPr>
                        <a:t>Sigturnos</a:t>
                      </a:r>
                      <a:r>
                        <a:rPr lang="es-CO" sz="1600" dirty="0">
                          <a:effectLst/>
                          <a:latin typeface="Arial" panose="020B0604020202020204" pitchFamily="34" charset="0"/>
                          <a:cs typeface="Arial" panose="020B0604020202020204" pitchFamily="34" charset="0"/>
                        </a:rPr>
                        <a:t> en los (CAF) Centros de Atención de la Fiscalía General de la Nación</a:t>
                      </a:r>
                      <a:endParaRPr lang="es-CO"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798860717"/>
                  </a:ext>
                </a:extLst>
              </a:tr>
              <a:tr h="762304">
                <a:tc>
                  <a:txBody>
                    <a:bodyPr/>
                    <a:lstStyle/>
                    <a:p>
                      <a:pPr algn="l">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Unidades de Selección</a:t>
                      </a:r>
                      <a:endParaRPr lang="es-CO"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15000"/>
                        </a:lnSpc>
                        <a:spcBef>
                          <a:spcPts val="500"/>
                        </a:spcBef>
                        <a:spcAft>
                          <a:spcPts val="215"/>
                        </a:spcAft>
                      </a:pPr>
                      <a:r>
                        <a:rPr lang="es-CO"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Centros de Atención de la Fiscalía (CAF)  que cuenta con el sistema </a:t>
                      </a:r>
                      <a:r>
                        <a:rPr lang="es-CO" sz="1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Sisturnos</a:t>
                      </a:r>
                      <a:endParaRPr lang="es-CO"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45810526"/>
                  </a:ext>
                </a:extLst>
              </a:tr>
              <a:tr h="920825">
                <a:tc>
                  <a:txBody>
                    <a:bodyPr/>
                    <a:lstStyle/>
                    <a:p>
                      <a:pPr algn="l">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Estratos</a:t>
                      </a:r>
                      <a:endParaRPr lang="es-CO"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15000"/>
                        </a:lnSpc>
                        <a:spcBef>
                          <a:spcPts val="500"/>
                        </a:spcBef>
                        <a:spcAft>
                          <a:spcPts val="1000"/>
                        </a:spcAft>
                      </a:pPr>
                      <a:r>
                        <a:rPr lang="es-CO" sz="1600" dirty="0">
                          <a:effectLst/>
                          <a:latin typeface="Arial" panose="020B0604020202020204" pitchFamily="34" charset="0"/>
                          <a:cs typeface="Arial" panose="020B0604020202020204" pitchFamily="34" charset="0"/>
                        </a:rPr>
                        <a:t>Estratificación de la muestra de acuerdo a los usuarios que calificaron el servicio recibido (malo, regular, bueno, excelente, no responde)</a:t>
                      </a:r>
                    </a:p>
                  </a:txBody>
                  <a:tcPr marL="68580" marR="68580" marT="0" marB="0" anchor="ctr"/>
                </a:tc>
                <a:extLst>
                  <a:ext uri="{0D108BD9-81ED-4DB2-BD59-A6C34878D82A}">
                    <a16:rowId xmlns:a16="http://schemas.microsoft.com/office/drawing/2014/main" val="1657504984"/>
                  </a:ext>
                </a:extLst>
              </a:tr>
              <a:tr h="385887">
                <a:tc>
                  <a:txBody>
                    <a:bodyPr/>
                    <a:lstStyle/>
                    <a:p>
                      <a:pPr algn="l">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Tamaño de la muestra</a:t>
                      </a:r>
                      <a:endParaRPr lang="es-CO"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15000"/>
                        </a:lnSpc>
                        <a:spcBef>
                          <a:spcPts val="500"/>
                        </a:spcBef>
                        <a:spcAft>
                          <a:spcPts val="1000"/>
                        </a:spcAft>
                      </a:pPr>
                      <a:r>
                        <a:rPr lang="es-CO" sz="1600" dirty="0">
                          <a:effectLst/>
                          <a:latin typeface="Arial" panose="020B0604020202020204" pitchFamily="34" charset="0"/>
                          <a:cs typeface="Arial" panose="020B0604020202020204" pitchFamily="34" charset="0"/>
                        </a:rPr>
                        <a:t> </a:t>
                      </a:r>
                      <a:r>
                        <a:rPr lang="es-CO" sz="1600" b="0" i="0" u="none" strike="noStrike" cap="none" spc="0" baseline="0" dirty="0">
                          <a:ln>
                            <a:noFill/>
                          </a:ln>
                          <a:solidFill>
                            <a:schemeClr val="tx1"/>
                          </a:solidFill>
                          <a:effectLst/>
                          <a:uFillTx/>
                          <a:latin typeface="Arial" panose="020B0604020202020204" pitchFamily="34" charset="0"/>
                          <a:ea typeface="+mn-ea"/>
                          <a:cs typeface="Arial" panose="020B0604020202020204" pitchFamily="34" charset="0"/>
                          <a:sym typeface="Calibri"/>
                        </a:rPr>
                        <a:t>145.172</a:t>
                      </a:r>
                      <a:r>
                        <a:rPr lang="es-CO" sz="1600" b="1" dirty="0">
                          <a:effectLst/>
                          <a:latin typeface="Arial" panose="020B0604020202020204" pitchFamily="34" charset="0"/>
                          <a:cs typeface="Arial" panose="020B0604020202020204" pitchFamily="34" charset="0"/>
                        </a:rPr>
                        <a:t> </a:t>
                      </a:r>
                      <a:r>
                        <a:rPr lang="es-CO" sz="1600" dirty="0">
                          <a:effectLst/>
                          <a:latin typeface="Arial" panose="020B0604020202020204" pitchFamily="34" charset="0"/>
                          <a:cs typeface="Arial" panose="020B0604020202020204" pitchFamily="34" charset="0"/>
                        </a:rPr>
                        <a:t>usuarios.  </a:t>
                      </a:r>
                      <a:endParaRPr lang="es-CO"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617516404"/>
                  </a:ext>
                </a:extLst>
              </a:tr>
              <a:tr h="332334">
                <a:tc>
                  <a:txBody>
                    <a:bodyPr/>
                    <a:lstStyle/>
                    <a:p>
                      <a:pPr algn="l">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Método de recolección de la muestra</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lnSpc>
                          <a:spcPct val="115000"/>
                        </a:lnSpc>
                        <a:spcBef>
                          <a:spcPts val="500"/>
                        </a:spcBef>
                        <a:spcAft>
                          <a:spcPts val="1000"/>
                        </a:spcAft>
                      </a:pPr>
                      <a:r>
                        <a:rPr lang="es-CO" sz="1600" dirty="0">
                          <a:effectLst/>
                          <a:latin typeface="Arial" panose="020B0604020202020204" pitchFamily="34" charset="0"/>
                          <a:cs typeface="Arial" panose="020B0604020202020204" pitchFamily="34" charset="0"/>
                        </a:rPr>
                        <a:t>Corresponde a la cantidad de usuarios que calificaron el servicio</a:t>
                      </a:r>
                      <a:endParaRPr lang="es-CO"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58170973"/>
                  </a:ext>
                </a:extLst>
              </a:tr>
              <a:tr h="364254">
                <a:tc>
                  <a:txBody>
                    <a:bodyPr/>
                    <a:lstStyle/>
                    <a:p>
                      <a:pPr algn="l">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Fecha de aplicación</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lnSpc>
                          <a:spcPct val="115000"/>
                        </a:lnSpc>
                        <a:spcBef>
                          <a:spcPts val="500"/>
                        </a:spcBef>
                        <a:spcAft>
                          <a:spcPts val="1000"/>
                        </a:spcAft>
                      </a:pPr>
                      <a:r>
                        <a:rPr lang="es-CO" sz="1600" dirty="0">
                          <a:effectLst/>
                          <a:latin typeface="Arial" panose="020B0604020202020204" pitchFamily="34" charset="0"/>
                          <a:cs typeface="Arial" panose="020B0604020202020204" pitchFamily="34" charset="0"/>
                        </a:rPr>
                        <a:t>Enero a Junio de 2019.</a:t>
                      </a:r>
                      <a:endParaRPr lang="es-CO"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834000737"/>
                  </a:ext>
                </a:extLst>
              </a:tr>
              <a:tr h="275614">
                <a:tc>
                  <a:txBody>
                    <a:bodyPr/>
                    <a:lstStyle/>
                    <a:p>
                      <a:pPr algn="l">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Método de aplicación de la encuesta</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lnSpc>
                          <a:spcPct val="115000"/>
                        </a:lnSpc>
                        <a:spcBef>
                          <a:spcPts val="500"/>
                        </a:spcBef>
                        <a:spcAft>
                          <a:spcPts val="1000"/>
                        </a:spcAft>
                      </a:pPr>
                      <a:r>
                        <a:rPr lang="es-CO" sz="1600" dirty="0">
                          <a:effectLst/>
                          <a:latin typeface="Arial" panose="020B0604020202020204" pitchFamily="34" charset="0"/>
                          <a:cs typeface="Arial" panose="020B0604020202020204" pitchFamily="34" charset="0"/>
                        </a:rPr>
                        <a:t>Presencial</a:t>
                      </a:r>
                      <a:endParaRPr lang="es-CO"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604792602"/>
                  </a:ext>
                </a:extLst>
              </a:tr>
            </a:tbl>
          </a:graphicData>
        </a:graphic>
      </p:graphicFrame>
    </p:spTree>
    <p:extLst>
      <p:ext uri="{BB962C8B-B14F-4D97-AF65-F5344CB8AC3E}">
        <p14:creationId xmlns:p14="http://schemas.microsoft.com/office/powerpoint/2010/main" val="304958233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8" name="CuadroTexto 3"/>
          <p:cNvSpPr txBox="1"/>
          <p:nvPr/>
        </p:nvSpPr>
        <p:spPr>
          <a:xfrm>
            <a:off x="376038" y="303655"/>
            <a:ext cx="7709184" cy="586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CALIFICADORES SISTEMA SIGTURNO</a:t>
            </a:r>
            <a:endParaRPr dirty="0"/>
          </a:p>
        </p:txBody>
      </p:sp>
      <p:sp>
        <p:nvSpPr>
          <p:cNvPr id="150" name="CuadroTexto 5"/>
          <p:cNvSpPr txBox="1"/>
          <p:nvPr/>
        </p:nvSpPr>
        <p:spPr>
          <a:xfrm>
            <a:off x="0" y="1465725"/>
            <a:ext cx="7296237"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800" b="1">
                <a:solidFill>
                  <a:srgbClr val="00466D"/>
                </a:solidFill>
                <a:latin typeface="Century Gothic"/>
                <a:ea typeface="Century Gothic"/>
                <a:cs typeface="Century Gothic"/>
                <a:sym typeface="Century Gothic"/>
              </a:defRPr>
            </a:lvl1pPr>
          </a:lstStyle>
          <a:p>
            <a:pPr algn="ctr">
              <a:defRPr sz="2400" b="1" i="0" u="none" strike="noStrike" kern="1200" cap="none" spc="0" normalizeH="0" baseline="0">
                <a:solidFill>
                  <a:prstClr val="black">
                    <a:lumMod val="65000"/>
                    <a:lumOff val="35000"/>
                  </a:prstClr>
                </a:solidFill>
                <a:latin typeface="+mj-lt"/>
                <a:ea typeface="+mj-ea"/>
                <a:cs typeface="+mj-cs"/>
              </a:defRPr>
            </a:pPr>
            <a:r>
              <a:rPr lang="en-US" kern="1200" dirty="0">
                <a:solidFill>
                  <a:prstClr val="black">
                    <a:lumMod val="65000"/>
                    <a:lumOff val="35000"/>
                  </a:prstClr>
                </a:solidFill>
              </a:rPr>
              <a:t>CALIFICACIONES DE USUARIOS EN SIGTURNOS</a:t>
            </a:r>
          </a:p>
        </p:txBody>
      </p:sp>
      <p:sp>
        <p:nvSpPr>
          <p:cNvPr id="151" name="Rectángulo 6"/>
          <p:cNvSpPr txBox="1"/>
          <p:nvPr/>
        </p:nvSpPr>
        <p:spPr>
          <a:xfrm>
            <a:off x="376039" y="878984"/>
            <a:ext cx="3953966"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b="1">
                <a:solidFill>
                  <a:srgbClr val="00E0F0"/>
                </a:solidFill>
                <a:latin typeface="Century Gothic"/>
                <a:ea typeface="Century Gothic"/>
                <a:cs typeface="Century Gothic"/>
                <a:sym typeface="Century Gothic"/>
              </a:defRPr>
            </a:lvl1pPr>
          </a:lstStyle>
          <a:p>
            <a:r>
              <a:rPr lang="es-CO" dirty="0"/>
              <a:t>SIGTURNO EN SALA PRESENCIAL</a:t>
            </a:r>
            <a:endParaRPr dirty="0"/>
          </a:p>
        </p:txBody>
      </p:sp>
      <p:graphicFrame>
        <p:nvGraphicFramePr>
          <p:cNvPr id="9" name="Gráfico 8">
            <a:extLst>
              <a:ext uri="{FF2B5EF4-FFF2-40B4-BE49-F238E27FC236}">
                <a16:creationId xmlns:a16="http://schemas.microsoft.com/office/drawing/2014/main" id="{62F74718-B227-45FF-83B1-3262AD0FAF3A}"/>
              </a:ext>
            </a:extLst>
          </p:cNvPr>
          <p:cNvGraphicFramePr>
            <a:graphicFrameLocks/>
          </p:cNvGraphicFramePr>
          <p:nvPr>
            <p:extLst>
              <p:ext uri="{D42A27DB-BD31-4B8C-83A1-F6EECF244321}">
                <p14:modId xmlns:p14="http://schemas.microsoft.com/office/powerpoint/2010/main" val="1356858136"/>
              </p:ext>
            </p:extLst>
          </p:nvPr>
        </p:nvGraphicFramePr>
        <p:xfrm>
          <a:off x="263147" y="1465725"/>
          <a:ext cx="6814985" cy="53737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Tabla 1">
            <a:extLst>
              <a:ext uri="{FF2B5EF4-FFF2-40B4-BE49-F238E27FC236}">
                <a16:creationId xmlns:a16="http://schemas.microsoft.com/office/drawing/2014/main" id="{48907E23-673A-4022-A394-FD624703FD07}"/>
              </a:ext>
            </a:extLst>
          </p:cNvPr>
          <p:cNvGraphicFramePr>
            <a:graphicFrameLocks noGrp="1"/>
          </p:cNvGraphicFramePr>
          <p:nvPr>
            <p:extLst>
              <p:ext uri="{D42A27DB-BD31-4B8C-83A1-F6EECF244321}">
                <p14:modId xmlns:p14="http://schemas.microsoft.com/office/powerpoint/2010/main" val="1552215381"/>
              </p:ext>
            </p:extLst>
          </p:nvPr>
        </p:nvGraphicFramePr>
        <p:xfrm>
          <a:off x="7078132" y="1900090"/>
          <a:ext cx="4989689" cy="2293981"/>
        </p:xfrm>
        <a:graphic>
          <a:graphicData uri="http://schemas.openxmlformats.org/drawingml/2006/table">
            <a:tbl>
              <a:tblPr/>
              <a:tblGrid>
                <a:gridCol w="1727201">
                  <a:extLst>
                    <a:ext uri="{9D8B030D-6E8A-4147-A177-3AD203B41FA5}">
                      <a16:colId xmlns:a16="http://schemas.microsoft.com/office/drawing/2014/main" val="642079926"/>
                    </a:ext>
                  </a:extLst>
                </a:gridCol>
                <a:gridCol w="891823">
                  <a:extLst>
                    <a:ext uri="{9D8B030D-6E8A-4147-A177-3AD203B41FA5}">
                      <a16:colId xmlns:a16="http://schemas.microsoft.com/office/drawing/2014/main" val="2778703531"/>
                    </a:ext>
                  </a:extLst>
                </a:gridCol>
                <a:gridCol w="790222">
                  <a:extLst>
                    <a:ext uri="{9D8B030D-6E8A-4147-A177-3AD203B41FA5}">
                      <a16:colId xmlns:a16="http://schemas.microsoft.com/office/drawing/2014/main" val="2408963098"/>
                    </a:ext>
                  </a:extLst>
                </a:gridCol>
                <a:gridCol w="1580443">
                  <a:extLst>
                    <a:ext uri="{9D8B030D-6E8A-4147-A177-3AD203B41FA5}">
                      <a16:colId xmlns:a16="http://schemas.microsoft.com/office/drawing/2014/main" val="3077660156"/>
                    </a:ext>
                  </a:extLst>
                </a:gridCol>
              </a:tblGrid>
              <a:tr h="572177">
                <a:tc>
                  <a:txBody>
                    <a:bodyPr/>
                    <a:lstStyle/>
                    <a:p>
                      <a:pPr algn="ctr" fontAlgn="b"/>
                      <a:r>
                        <a:rPr lang="es-CO" sz="1600" b="1" i="0" u="none" strike="noStrike" dirty="0">
                          <a:solidFill>
                            <a:srgbClr val="000000"/>
                          </a:solidFill>
                          <a:effectLst/>
                          <a:latin typeface="Arial" panose="020B0604020202020204" pitchFamily="34" charset="0"/>
                          <a:cs typeface="Arial" panose="020B0604020202020204" pitchFamily="34" charset="0"/>
                        </a:rPr>
                        <a:t>CALIFICACIÓN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600" b="1" i="0" u="none" strike="noStrike">
                          <a:solidFill>
                            <a:srgbClr val="000000"/>
                          </a:solidFill>
                          <a:effectLst/>
                          <a:latin typeface="Arial" panose="020B0604020202020204" pitchFamily="34" charset="0"/>
                          <a:cs typeface="Arial" panose="020B0604020202020204" pitchFamily="34" charset="0"/>
                        </a:rPr>
                        <a:t>AÑO 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600" b="1" i="0" u="none" strike="noStrike">
                          <a:solidFill>
                            <a:srgbClr val="000000"/>
                          </a:solidFill>
                          <a:effectLst/>
                          <a:latin typeface="Arial" panose="020B0604020202020204" pitchFamily="34" charset="0"/>
                          <a:cs typeface="Arial" panose="020B0604020202020204" pitchFamily="34" charset="0"/>
                        </a:rPr>
                        <a:t>AÑO 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600" b="1" i="0" u="none" strike="noStrike" dirty="0">
                          <a:solidFill>
                            <a:srgbClr val="000000"/>
                          </a:solidFill>
                          <a:effectLst/>
                          <a:latin typeface="Arial" panose="020B0604020202020204" pitchFamily="34" charset="0"/>
                          <a:cs typeface="Arial" panose="020B0604020202020204" pitchFamily="34" charset="0"/>
                        </a:rPr>
                        <a:t>COMPARACIÓN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7854463"/>
                  </a:ext>
                </a:extLst>
              </a:tr>
              <a:tr h="305814">
                <a:tc>
                  <a:txBody>
                    <a:bodyPr/>
                    <a:lstStyle/>
                    <a:p>
                      <a:pPr algn="ctr" fontAlgn="b"/>
                      <a:r>
                        <a:rPr lang="es-CO" sz="1600" b="0" i="0" u="none" strike="noStrike" dirty="0">
                          <a:solidFill>
                            <a:srgbClr val="000000"/>
                          </a:solidFill>
                          <a:effectLst/>
                          <a:latin typeface="Arial" panose="020B0604020202020204" pitchFamily="34" charset="0"/>
                          <a:cs typeface="Arial" panose="020B0604020202020204" pitchFamily="34" charset="0"/>
                        </a:rPr>
                        <a:t>MALO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b"/>
                      <a:r>
                        <a:rPr lang="es-CO" sz="1600" b="0" i="0" u="none" strike="noStrike" dirty="0">
                          <a:solidFill>
                            <a:srgbClr val="000000"/>
                          </a:solidFill>
                          <a:effectLst/>
                          <a:latin typeface="Arial" panose="020B0604020202020204" pitchFamily="34" charset="0"/>
                          <a:cs typeface="Arial" panose="020B0604020202020204" pitchFamily="34" charset="0"/>
                        </a:rPr>
                        <a:t>267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600" b="0" i="0" u="none" strike="noStrike">
                          <a:solidFill>
                            <a:srgbClr val="000000"/>
                          </a:solidFill>
                          <a:effectLst/>
                          <a:latin typeface="Arial" panose="020B0604020202020204" pitchFamily="34" charset="0"/>
                          <a:cs typeface="Arial" panose="020B0604020202020204" pitchFamily="34" charset="0"/>
                        </a:rPr>
                        <a:t>257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600" b="0" i="0" u="none" strike="noStrike">
                          <a:solidFill>
                            <a:srgbClr val="000000"/>
                          </a:solidFill>
                          <a:effectLst/>
                          <a:latin typeface="Arial" panose="020B0604020202020204" pitchFamily="34" charset="0"/>
                          <a:cs typeface="Arial" panose="020B0604020202020204" pitchFamily="34" charset="0"/>
                        </a:rPr>
                        <a:t>DISMINUYE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5546573"/>
                  </a:ext>
                </a:extLst>
              </a:tr>
              <a:tr h="305814">
                <a:tc>
                  <a:txBody>
                    <a:bodyPr/>
                    <a:lstStyle/>
                    <a:p>
                      <a:pPr algn="ctr" fontAlgn="b"/>
                      <a:r>
                        <a:rPr lang="es-CO" sz="1600" b="0" i="0" u="none" strike="noStrike">
                          <a:solidFill>
                            <a:srgbClr val="000000"/>
                          </a:solidFill>
                          <a:effectLst/>
                          <a:latin typeface="Arial" panose="020B0604020202020204" pitchFamily="34" charset="0"/>
                          <a:cs typeface="Arial" panose="020B0604020202020204" pitchFamily="34" charset="0"/>
                        </a:rPr>
                        <a:t>REGULAR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b"/>
                      <a:r>
                        <a:rPr lang="es-CO" sz="1600" b="0" i="0" u="none" strike="noStrike" dirty="0">
                          <a:solidFill>
                            <a:srgbClr val="000000"/>
                          </a:solidFill>
                          <a:effectLst/>
                          <a:latin typeface="Arial" panose="020B0604020202020204" pitchFamily="34" charset="0"/>
                          <a:cs typeface="Arial" panose="020B0604020202020204" pitchFamily="34" charset="0"/>
                        </a:rPr>
                        <a:t>576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600" b="0" i="0" u="none" strike="noStrike">
                          <a:solidFill>
                            <a:srgbClr val="000000"/>
                          </a:solidFill>
                          <a:effectLst/>
                          <a:latin typeface="Arial" panose="020B0604020202020204" pitchFamily="34" charset="0"/>
                          <a:cs typeface="Arial" panose="020B0604020202020204" pitchFamily="34" charset="0"/>
                        </a:rPr>
                        <a:t>445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600" b="0" i="0" u="none" strike="noStrike">
                          <a:solidFill>
                            <a:srgbClr val="000000"/>
                          </a:solidFill>
                          <a:effectLst/>
                          <a:latin typeface="Arial" panose="020B0604020202020204" pitchFamily="34" charset="0"/>
                          <a:cs typeface="Arial" panose="020B0604020202020204" pitchFamily="34" charset="0"/>
                        </a:rPr>
                        <a:t>DISMINUYE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1371654"/>
                  </a:ext>
                </a:extLst>
              </a:tr>
              <a:tr h="305814">
                <a:tc>
                  <a:txBody>
                    <a:bodyPr/>
                    <a:lstStyle/>
                    <a:p>
                      <a:pPr algn="ctr" fontAlgn="b"/>
                      <a:r>
                        <a:rPr lang="es-CO" sz="1600" b="0" i="0" u="none" strike="noStrike">
                          <a:solidFill>
                            <a:srgbClr val="000000"/>
                          </a:solidFill>
                          <a:effectLst/>
                          <a:latin typeface="Arial" panose="020B0604020202020204" pitchFamily="34" charset="0"/>
                          <a:cs typeface="Arial" panose="020B0604020202020204" pitchFamily="34" charset="0"/>
                        </a:rPr>
                        <a:t>BUENO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s-CO" sz="1600" b="0" i="0" u="none" strike="noStrike" dirty="0">
                          <a:solidFill>
                            <a:srgbClr val="000000"/>
                          </a:solidFill>
                          <a:effectLst/>
                          <a:latin typeface="Arial" panose="020B0604020202020204" pitchFamily="34" charset="0"/>
                          <a:cs typeface="Arial" panose="020B0604020202020204" pitchFamily="34" charset="0"/>
                        </a:rPr>
                        <a:t>14.086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600" b="0" i="0" u="none" strike="noStrike" dirty="0">
                          <a:solidFill>
                            <a:srgbClr val="000000"/>
                          </a:solidFill>
                          <a:effectLst/>
                          <a:latin typeface="Arial" panose="020B0604020202020204" pitchFamily="34" charset="0"/>
                          <a:cs typeface="Arial" panose="020B0604020202020204" pitchFamily="34" charset="0"/>
                        </a:rPr>
                        <a:t>12.864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600" b="0" i="0" u="none" strike="noStrike" dirty="0">
                          <a:solidFill>
                            <a:srgbClr val="000000"/>
                          </a:solidFill>
                          <a:effectLst/>
                          <a:latin typeface="Arial" panose="020B0604020202020204" pitchFamily="34" charset="0"/>
                          <a:cs typeface="Arial" panose="020B0604020202020204" pitchFamily="34" charset="0"/>
                        </a:rPr>
                        <a:t>DISMINUYE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3553579"/>
                  </a:ext>
                </a:extLst>
              </a:tr>
              <a:tr h="305814">
                <a:tc>
                  <a:txBody>
                    <a:bodyPr/>
                    <a:lstStyle/>
                    <a:p>
                      <a:pPr algn="ctr" fontAlgn="b"/>
                      <a:r>
                        <a:rPr lang="es-CO" sz="1600" b="0" i="0" u="none" strike="noStrike">
                          <a:solidFill>
                            <a:srgbClr val="000000"/>
                          </a:solidFill>
                          <a:effectLst/>
                          <a:latin typeface="Arial" panose="020B0604020202020204" pitchFamily="34" charset="0"/>
                          <a:cs typeface="Arial" panose="020B0604020202020204" pitchFamily="34" charset="0"/>
                        </a:rPr>
                        <a:t>EXCELENTE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r>
                        <a:rPr lang="es-CO" sz="1600" b="0" i="0" u="none" strike="noStrike" dirty="0">
                          <a:solidFill>
                            <a:srgbClr val="000000"/>
                          </a:solidFill>
                          <a:effectLst/>
                          <a:latin typeface="Arial" panose="020B0604020202020204" pitchFamily="34" charset="0"/>
                          <a:cs typeface="Arial" panose="020B0604020202020204" pitchFamily="34" charset="0"/>
                        </a:rPr>
                        <a:t>123.398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600" b="0" i="0" u="none" strike="noStrike" dirty="0">
                          <a:solidFill>
                            <a:srgbClr val="000000"/>
                          </a:solidFill>
                          <a:effectLst/>
                          <a:latin typeface="Arial" panose="020B0604020202020204" pitchFamily="34" charset="0"/>
                          <a:cs typeface="Arial" panose="020B0604020202020204" pitchFamily="34" charset="0"/>
                        </a:rPr>
                        <a:t>131.143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600" b="0" i="0" u="none" strike="noStrike" dirty="0">
                          <a:solidFill>
                            <a:srgbClr val="000000"/>
                          </a:solidFill>
                          <a:effectLst/>
                          <a:latin typeface="Arial" panose="020B0604020202020204" pitchFamily="34" charset="0"/>
                          <a:cs typeface="Arial" panose="020B0604020202020204" pitchFamily="34" charset="0"/>
                        </a:rPr>
                        <a:t>AUMENTA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9572753"/>
                  </a:ext>
                </a:extLst>
              </a:tr>
              <a:tr h="498548">
                <a:tc>
                  <a:txBody>
                    <a:bodyPr/>
                    <a:lstStyle/>
                    <a:p>
                      <a:pPr algn="ctr" fontAlgn="b"/>
                      <a:r>
                        <a:rPr lang="es-CO" sz="1600" b="0" i="0" u="none" strike="noStrike">
                          <a:solidFill>
                            <a:srgbClr val="000000"/>
                          </a:solidFill>
                          <a:effectLst/>
                          <a:latin typeface="Arial" panose="020B0604020202020204" pitchFamily="34" charset="0"/>
                          <a:cs typeface="Arial" panose="020B0604020202020204" pitchFamily="34" charset="0"/>
                        </a:rPr>
                        <a:t>NO RESPONDE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s-CO" sz="1600" b="0" i="0" u="none" strike="noStrike">
                          <a:solidFill>
                            <a:srgbClr val="000000"/>
                          </a:solidFill>
                          <a:effectLst/>
                          <a:latin typeface="Arial" panose="020B0604020202020204" pitchFamily="34" charset="0"/>
                          <a:cs typeface="Arial" panose="020B0604020202020204" pitchFamily="34" charset="0"/>
                        </a:rPr>
                        <a:t>525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600" b="0" i="0" u="none" strike="noStrike">
                          <a:solidFill>
                            <a:srgbClr val="000000"/>
                          </a:solidFill>
                          <a:effectLst/>
                          <a:latin typeface="Arial" panose="020B0604020202020204" pitchFamily="34" charset="0"/>
                          <a:cs typeface="Arial" panose="020B0604020202020204" pitchFamily="34" charset="0"/>
                        </a:rPr>
                        <a:t>463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600" b="0" i="0" u="none" strike="noStrike" dirty="0">
                          <a:solidFill>
                            <a:srgbClr val="000000"/>
                          </a:solidFill>
                          <a:effectLst/>
                          <a:latin typeface="Arial" panose="020B0604020202020204" pitchFamily="34" charset="0"/>
                          <a:cs typeface="Arial" panose="020B0604020202020204" pitchFamily="34" charset="0"/>
                        </a:rPr>
                        <a:t>DISMINUYE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6005223"/>
                  </a:ext>
                </a:extLst>
              </a:tr>
            </a:tbl>
          </a:graphicData>
        </a:graphic>
      </p:graphicFrame>
      <p:sp>
        <p:nvSpPr>
          <p:cNvPr id="4" name="Rectángulo 3">
            <a:extLst>
              <a:ext uri="{FF2B5EF4-FFF2-40B4-BE49-F238E27FC236}">
                <a16:creationId xmlns:a16="http://schemas.microsoft.com/office/drawing/2014/main" id="{27F7344F-EA34-4B8D-9C2D-60E4150A0EE4}"/>
              </a:ext>
            </a:extLst>
          </p:cNvPr>
          <p:cNvSpPr/>
          <p:nvPr/>
        </p:nvSpPr>
        <p:spPr>
          <a:xfrm>
            <a:off x="7147615" y="4465101"/>
            <a:ext cx="4850721" cy="1754326"/>
          </a:xfrm>
          <a:prstGeom prst="rect">
            <a:avLst/>
          </a:prstGeom>
        </p:spPr>
        <p:txBody>
          <a:bodyPr wrap="square">
            <a:spAutoFit/>
          </a:bodyPr>
          <a:lstStyle/>
          <a:p>
            <a:pPr algn="just"/>
            <a:r>
              <a:rPr lang="es-CO" dirty="0"/>
              <a:t>En las calificaciones obtenidas en el sistema SIGTURNO dispuesto en las salas de recepción de denuncias presencial, en comparación con el año 2018, se observa que la percepción de satisfacción del usuario aumento a excelente en la atención recibida.</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Imagen 7" descr="Imagen 7"/>
          <p:cNvPicPr>
            <a:picLocks noChangeAspect="1"/>
          </p:cNvPicPr>
          <p:nvPr/>
        </p:nvPicPr>
        <p:blipFill>
          <a:blip r:embed="rId2">
            <a:extLst/>
          </a:blip>
          <a:stretch>
            <a:fillRect/>
          </a:stretch>
        </p:blipFill>
        <p:spPr>
          <a:xfrm>
            <a:off x="0" y="0"/>
            <a:ext cx="12189461" cy="6858000"/>
          </a:xfrm>
          <a:prstGeom prst="rect">
            <a:avLst/>
          </a:prstGeom>
          <a:ln w="12700">
            <a:miter lim="400000"/>
          </a:ln>
        </p:spPr>
      </p:pic>
      <p:pic>
        <p:nvPicPr>
          <p:cNvPr id="143" name="Imagen 5" descr="Imagen 5"/>
          <p:cNvPicPr>
            <a:picLocks noChangeAspect="1"/>
          </p:cNvPicPr>
          <p:nvPr/>
        </p:nvPicPr>
        <p:blipFill>
          <a:blip r:embed="rId3">
            <a:extLst/>
          </a:blip>
          <a:srcRect l="16249" t="6267" r="30781" b="5332"/>
          <a:stretch>
            <a:fillRect/>
          </a:stretch>
        </p:blipFill>
        <p:spPr>
          <a:xfrm>
            <a:off x="126999" y="429889"/>
            <a:ext cx="6460070" cy="6064043"/>
          </a:xfrm>
          <a:prstGeom prst="rect">
            <a:avLst/>
          </a:prstGeom>
          <a:ln w="12700">
            <a:miter lim="400000"/>
          </a:ln>
        </p:spPr>
      </p:pic>
      <p:sp>
        <p:nvSpPr>
          <p:cNvPr id="144" name="CuadroTexto 8"/>
          <p:cNvSpPr txBox="1"/>
          <p:nvPr/>
        </p:nvSpPr>
        <p:spPr>
          <a:xfrm>
            <a:off x="6827692" y="2407521"/>
            <a:ext cx="5124123"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b="1">
                <a:solidFill>
                  <a:srgbClr val="00466D"/>
                </a:solidFill>
                <a:latin typeface="Century Gothic"/>
                <a:ea typeface="Century Gothic"/>
                <a:cs typeface="Century Gothic"/>
                <a:sym typeface="Century Gothic"/>
              </a:defRPr>
            </a:lvl1pPr>
          </a:lstStyle>
          <a:p>
            <a:pPr lvl="0"/>
            <a:r>
              <a:rPr lang="es-MX" cap="all" dirty="0">
                <a:solidFill>
                  <a:schemeClr val="tx1"/>
                </a:solidFill>
              </a:rPr>
              <a:t>SONDEO</a:t>
            </a:r>
            <a:endParaRPr lang="es-CO" cap="all" dirty="0">
              <a:solidFill>
                <a:schemeClr val="tx1"/>
              </a:solidFill>
            </a:endParaRPr>
          </a:p>
        </p:txBody>
      </p:sp>
      <p:sp>
        <p:nvSpPr>
          <p:cNvPr id="145" name="Conector recto 9"/>
          <p:cNvSpPr/>
          <p:nvPr/>
        </p:nvSpPr>
        <p:spPr>
          <a:xfrm>
            <a:off x="7000592" y="4223120"/>
            <a:ext cx="4778324" cy="1"/>
          </a:xfrm>
          <a:prstGeom prst="line">
            <a:avLst/>
          </a:prstGeom>
          <a:ln w="19050">
            <a:solidFill>
              <a:srgbClr val="00E0F0"/>
            </a:solidFill>
            <a:miter/>
          </a:ln>
        </p:spPr>
        <p:txBody>
          <a:bodyPr lIns="45719" rIns="45719"/>
          <a:lstStyle/>
          <a:p>
            <a:endParaRPr/>
          </a:p>
        </p:txBody>
      </p:sp>
    </p:spTree>
    <p:extLst>
      <p:ext uri="{BB962C8B-B14F-4D97-AF65-F5344CB8AC3E}">
        <p14:creationId xmlns:p14="http://schemas.microsoft.com/office/powerpoint/2010/main" val="154371796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586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CO" sz="3200" b="1" i="0" u="none" strike="noStrike" kern="0" cap="none" spc="0" normalizeH="0" baseline="0" noProof="0" dirty="0">
                <a:ln>
                  <a:noFill/>
                </a:ln>
                <a:solidFill>
                  <a:srgbClr val="FFFFFF"/>
                </a:solidFill>
                <a:effectLst/>
                <a:uLnTx/>
                <a:uFillTx/>
                <a:latin typeface="Century Gothic"/>
                <a:sym typeface="Century Gothic"/>
              </a:rPr>
              <a:t>SONDEO</a:t>
            </a:r>
            <a:endParaRPr kumimoji="0" sz="3200" b="1" i="0" u="none" strike="noStrike" kern="0" cap="none" spc="0" normalizeH="0" baseline="0" noProof="0" dirty="0">
              <a:ln>
                <a:noFill/>
              </a:ln>
              <a:solidFill>
                <a:srgbClr val="FFFFFF"/>
              </a:solidFill>
              <a:effectLst/>
              <a:uLnTx/>
              <a:uFillTx/>
              <a:latin typeface="Century Gothic"/>
              <a:sym typeface="Century Gothic"/>
            </a:endParaRPr>
          </a:p>
        </p:txBody>
      </p:sp>
      <p:sp>
        <p:nvSpPr>
          <p:cNvPr id="137" name="CuadroTexto 5"/>
          <p:cNvSpPr txBox="1"/>
          <p:nvPr/>
        </p:nvSpPr>
        <p:spPr>
          <a:xfrm>
            <a:off x="163688" y="1376235"/>
            <a:ext cx="5124124" cy="523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00466D"/>
                </a:solidFill>
                <a:latin typeface="Century Gothic"/>
                <a:ea typeface="Century Gothic"/>
                <a:cs typeface="Century Gothic"/>
                <a:sym typeface="Century Gothic"/>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s-CO" sz="2800" b="1" i="0" u="none" strike="noStrike" kern="0" cap="none" spc="0" normalizeH="0" baseline="0" noProof="0" dirty="0">
                <a:ln>
                  <a:noFill/>
                </a:ln>
                <a:solidFill>
                  <a:srgbClr val="00466D"/>
                </a:solidFill>
                <a:effectLst/>
                <a:uLnTx/>
                <a:uFillTx/>
                <a:latin typeface="Century Gothic"/>
                <a:sym typeface="Century Gothic"/>
              </a:rPr>
              <a:t>Ficha Técnica</a:t>
            </a:r>
            <a:endParaRPr kumimoji="0" sz="2800" b="1" i="0" u="none" strike="noStrike" kern="0" cap="none" spc="0" normalizeH="0" baseline="0" noProof="0" dirty="0">
              <a:ln>
                <a:noFill/>
              </a:ln>
              <a:solidFill>
                <a:srgbClr val="00466D"/>
              </a:solidFill>
              <a:effectLst/>
              <a:uLnTx/>
              <a:uFillTx/>
              <a:latin typeface="Century Gothic"/>
              <a:sym typeface="Century Gothic"/>
            </a:endParaRPr>
          </a:p>
        </p:txBody>
      </p:sp>
      <p:graphicFrame>
        <p:nvGraphicFramePr>
          <p:cNvPr id="3" name="Tabla 2">
            <a:extLst>
              <a:ext uri="{FF2B5EF4-FFF2-40B4-BE49-F238E27FC236}">
                <a16:creationId xmlns:a16="http://schemas.microsoft.com/office/drawing/2014/main" id="{965C7964-B08E-4850-BF78-E8A7EF2FBC24}"/>
              </a:ext>
            </a:extLst>
          </p:cNvPr>
          <p:cNvGraphicFramePr>
            <a:graphicFrameLocks noGrp="1"/>
          </p:cNvGraphicFramePr>
          <p:nvPr>
            <p:extLst>
              <p:ext uri="{D42A27DB-BD31-4B8C-83A1-F6EECF244321}">
                <p14:modId xmlns:p14="http://schemas.microsoft.com/office/powerpoint/2010/main" val="1566008798"/>
              </p:ext>
            </p:extLst>
          </p:nvPr>
        </p:nvGraphicFramePr>
        <p:xfrm>
          <a:off x="269863" y="2269745"/>
          <a:ext cx="11652273" cy="3709271"/>
        </p:xfrm>
        <a:graphic>
          <a:graphicData uri="http://schemas.openxmlformats.org/drawingml/2006/table">
            <a:tbl>
              <a:tblPr firstRow="1" firstCol="1" bandRow="1">
                <a:tableStyleId>{5940675A-B579-460E-94D1-54222C63F5DA}</a:tableStyleId>
              </a:tblPr>
              <a:tblGrid>
                <a:gridCol w="2278348">
                  <a:extLst>
                    <a:ext uri="{9D8B030D-6E8A-4147-A177-3AD203B41FA5}">
                      <a16:colId xmlns:a16="http://schemas.microsoft.com/office/drawing/2014/main" val="2801895074"/>
                    </a:ext>
                  </a:extLst>
                </a:gridCol>
                <a:gridCol w="9373925">
                  <a:extLst>
                    <a:ext uri="{9D8B030D-6E8A-4147-A177-3AD203B41FA5}">
                      <a16:colId xmlns:a16="http://schemas.microsoft.com/office/drawing/2014/main" val="444047650"/>
                    </a:ext>
                  </a:extLst>
                </a:gridCol>
              </a:tblGrid>
              <a:tr h="941298">
                <a:tc>
                  <a:txBody>
                    <a:bodyPr/>
                    <a:lstStyle/>
                    <a:p>
                      <a:pPr algn="l">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Universo de estudio</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lnSpc>
                          <a:spcPct val="115000"/>
                        </a:lnSpc>
                        <a:spcBef>
                          <a:spcPts val="500"/>
                        </a:spcBef>
                        <a:spcAft>
                          <a:spcPts val="0"/>
                        </a:spcAft>
                      </a:pPr>
                      <a:r>
                        <a:rPr lang="es-CO" sz="1600" dirty="0">
                          <a:effectLst/>
                          <a:latin typeface="Arial" panose="020B0604020202020204" pitchFamily="34" charset="0"/>
                          <a:cs typeface="Arial" panose="020B0604020202020204" pitchFamily="34" charset="0"/>
                        </a:rPr>
                        <a:t>Usuarios que a la página de la Fiscalía General de la Nación y respondieron la pregunta.</a:t>
                      </a:r>
                      <a:endParaRPr lang="es-CO"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798860717"/>
                  </a:ext>
                </a:extLst>
              </a:tr>
              <a:tr h="860495">
                <a:tc>
                  <a:txBody>
                    <a:bodyPr/>
                    <a:lstStyle/>
                    <a:p>
                      <a:pPr algn="l">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Unidades de Selección</a:t>
                      </a:r>
                      <a:endParaRPr lang="es-CO"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15000"/>
                        </a:lnSpc>
                        <a:spcBef>
                          <a:spcPts val="500"/>
                        </a:spcBef>
                        <a:spcAft>
                          <a:spcPts val="215"/>
                        </a:spcAft>
                      </a:pPr>
                      <a:r>
                        <a:rPr lang="es-CO" sz="1600" dirty="0">
                          <a:effectLst/>
                          <a:latin typeface="Arial" panose="020B0604020202020204" pitchFamily="34" charset="0"/>
                          <a:cs typeface="Arial" panose="020B0604020202020204" pitchFamily="34" charset="0"/>
                        </a:rPr>
                        <a:t>Registros en la WEB</a:t>
                      </a:r>
                      <a:endParaRPr lang="es-CO"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45810526"/>
                  </a:ext>
                </a:extLst>
              </a:tr>
              <a:tr h="435593">
                <a:tc>
                  <a:txBody>
                    <a:bodyPr/>
                    <a:lstStyle/>
                    <a:p>
                      <a:pPr algn="l">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Tamaño de la muestra</a:t>
                      </a:r>
                      <a:endParaRPr lang="es-CO"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15000"/>
                        </a:lnSpc>
                        <a:spcBef>
                          <a:spcPts val="500"/>
                        </a:spcBef>
                        <a:spcAft>
                          <a:spcPts val="1000"/>
                        </a:spcAft>
                      </a:pPr>
                      <a:r>
                        <a:rPr lang="es-CO" sz="1600" dirty="0">
                          <a:effectLst/>
                          <a:latin typeface="Arial" panose="020B0604020202020204" pitchFamily="34" charset="0"/>
                          <a:cs typeface="Arial" panose="020B0604020202020204" pitchFamily="34" charset="0"/>
                        </a:rPr>
                        <a:t>41 usuarios.  </a:t>
                      </a:r>
                      <a:endParaRPr lang="es-CO"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617516404"/>
                  </a:ext>
                </a:extLst>
              </a:tr>
              <a:tr h="530356">
                <a:tc>
                  <a:txBody>
                    <a:bodyPr/>
                    <a:lstStyle/>
                    <a:p>
                      <a:pPr algn="l">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Método de recolección de la muestra</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lvl="0" indent="0" algn="l" defTabSz="914400" rtl="0" eaLnBrk="1" fontAlgn="auto" latinLnBrk="0" hangingPunct="1">
                        <a:lnSpc>
                          <a:spcPct val="115000"/>
                        </a:lnSpc>
                        <a:spcBef>
                          <a:spcPts val="500"/>
                        </a:spcBef>
                        <a:spcAft>
                          <a:spcPts val="1000"/>
                        </a:spcAft>
                        <a:buClrTx/>
                        <a:buSzTx/>
                        <a:buFontTx/>
                        <a:buNone/>
                        <a:tabLst/>
                        <a:defRPr/>
                      </a:pPr>
                      <a:r>
                        <a:rPr lang="es-CO" sz="1600" dirty="0">
                          <a:effectLst/>
                          <a:latin typeface="Arial" panose="020B0604020202020204" pitchFamily="34" charset="0"/>
                          <a:cs typeface="Arial" panose="020B0604020202020204" pitchFamily="34" charset="0"/>
                        </a:rPr>
                        <a:t>Corresponde a la cantidad de usuarios que respondieron el sondeo en la página de la entidad</a:t>
                      </a:r>
                      <a:endParaRPr lang="es-CO"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58170973"/>
                  </a:ext>
                </a:extLst>
              </a:tr>
              <a:tr h="411173">
                <a:tc>
                  <a:txBody>
                    <a:bodyPr/>
                    <a:lstStyle/>
                    <a:p>
                      <a:pPr algn="l">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Fecha de aplicación</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lnSpc>
                          <a:spcPct val="115000"/>
                        </a:lnSpc>
                        <a:spcBef>
                          <a:spcPts val="500"/>
                        </a:spcBef>
                        <a:spcAft>
                          <a:spcPts val="1000"/>
                        </a:spcAft>
                      </a:pPr>
                      <a:r>
                        <a:rPr lang="es-CO" sz="1600" dirty="0">
                          <a:effectLst/>
                          <a:latin typeface="Arial" panose="020B0604020202020204" pitchFamily="34" charset="0"/>
                          <a:cs typeface="Arial" panose="020B0604020202020204" pitchFamily="34" charset="0"/>
                        </a:rPr>
                        <a:t>Abril a Junio de 2019.</a:t>
                      </a:r>
                      <a:endParaRPr lang="es-CO"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834000737"/>
                  </a:ext>
                </a:extLst>
              </a:tr>
              <a:tr h="530356">
                <a:tc>
                  <a:txBody>
                    <a:bodyPr/>
                    <a:lstStyle/>
                    <a:p>
                      <a:pPr algn="l">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Método de aplicación de la encuesta</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lnSpc>
                          <a:spcPct val="115000"/>
                        </a:lnSpc>
                        <a:spcBef>
                          <a:spcPts val="500"/>
                        </a:spcBef>
                        <a:spcAft>
                          <a:spcPts val="1000"/>
                        </a:spcAft>
                      </a:pPr>
                      <a:r>
                        <a:rPr lang="es-CO" sz="1600" dirty="0">
                          <a:effectLst/>
                          <a:latin typeface="Arial" panose="020B0604020202020204" pitchFamily="34" charset="0"/>
                          <a:cs typeface="Arial" panose="020B0604020202020204" pitchFamily="34" charset="0"/>
                        </a:rPr>
                        <a:t>virtualmente </a:t>
                      </a:r>
                      <a:endParaRPr lang="es-CO"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604792602"/>
                  </a:ext>
                </a:extLst>
              </a:tr>
            </a:tbl>
          </a:graphicData>
        </a:graphic>
      </p:graphicFrame>
    </p:spTree>
    <p:extLst>
      <p:ext uri="{BB962C8B-B14F-4D97-AF65-F5344CB8AC3E}">
        <p14:creationId xmlns:p14="http://schemas.microsoft.com/office/powerpoint/2010/main" val="113026009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8" name="CuadroTexto 3"/>
          <p:cNvSpPr txBox="1"/>
          <p:nvPr/>
        </p:nvSpPr>
        <p:spPr>
          <a:xfrm>
            <a:off x="376038" y="303655"/>
            <a:ext cx="3721830"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SONDEO</a:t>
            </a:r>
          </a:p>
        </p:txBody>
      </p:sp>
      <p:sp>
        <p:nvSpPr>
          <p:cNvPr id="150" name="CuadroTexto 5"/>
          <p:cNvSpPr txBox="1"/>
          <p:nvPr/>
        </p:nvSpPr>
        <p:spPr>
          <a:xfrm>
            <a:off x="278330" y="1555066"/>
            <a:ext cx="11635340"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800" b="1">
                <a:solidFill>
                  <a:srgbClr val="00466D"/>
                </a:solidFill>
                <a:latin typeface="Century Gothic"/>
                <a:ea typeface="Century Gothic"/>
                <a:cs typeface="Century Gothic"/>
                <a:sym typeface="Century Gothic"/>
              </a:defRPr>
            </a:lvl1pPr>
          </a:lstStyle>
          <a:p>
            <a:r>
              <a:rPr lang="es-CO" sz="2400" dirty="0"/>
              <a:t>¿CONSIDERA USTED QUE LAS PERSONAS ENCAGADAS DE LA ATENCIÓN AL USUARIO ESTÁN CAPACITADAS PARA ATENDER SU REQUERIMIENTO?</a:t>
            </a:r>
            <a:endParaRPr sz="2400" dirty="0"/>
          </a:p>
        </p:txBody>
      </p:sp>
      <p:sp>
        <p:nvSpPr>
          <p:cNvPr id="151" name="Rectángulo 6"/>
          <p:cNvSpPr txBox="1"/>
          <p:nvPr/>
        </p:nvSpPr>
        <p:spPr>
          <a:xfrm>
            <a:off x="376039" y="878984"/>
            <a:ext cx="3646189"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b="1">
                <a:solidFill>
                  <a:srgbClr val="00E0F0"/>
                </a:solidFill>
                <a:latin typeface="Century Gothic"/>
                <a:ea typeface="Century Gothic"/>
                <a:cs typeface="Century Gothic"/>
                <a:sym typeface="Century Gothic"/>
              </a:defRPr>
            </a:lvl1pPr>
          </a:lstStyle>
          <a:p>
            <a:r>
              <a:rPr lang="es-CO" dirty="0"/>
              <a:t>PREGUNTA ABRIL-JUNIO 2019</a:t>
            </a:r>
          </a:p>
        </p:txBody>
      </p:sp>
      <p:graphicFrame>
        <p:nvGraphicFramePr>
          <p:cNvPr id="5" name="Gráfico 4">
            <a:extLst>
              <a:ext uri="{FF2B5EF4-FFF2-40B4-BE49-F238E27FC236}">
                <a16:creationId xmlns:a16="http://schemas.microsoft.com/office/drawing/2014/main" id="{1A0C36A5-F826-4437-9030-CA49B78266F2}"/>
              </a:ext>
            </a:extLst>
          </p:cNvPr>
          <p:cNvGraphicFramePr>
            <a:graphicFrameLocks/>
          </p:cNvGraphicFramePr>
          <p:nvPr>
            <p:extLst>
              <p:ext uri="{D42A27DB-BD31-4B8C-83A1-F6EECF244321}">
                <p14:modId xmlns:p14="http://schemas.microsoft.com/office/powerpoint/2010/main" val="2015936860"/>
              </p:ext>
            </p:extLst>
          </p:nvPr>
        </p:nvGraphicFramePr>
        <p:xfrm>
          <a:off x="-1196622" y="2190044"/>
          <a:ext cx="6265333" cy="44585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Tabla 1">
            <a:extLst>
              <a:ext uri="{FF2B5EF4-FFF2-40B4-BE49-F238E27FC236}">
                <a16:creationId xmlns:a16="http://schemas.microsoft.com/office/drawing/2014/main" id="{1BBD1E4D-1BB7-4F3B-B717-F848173CC706}"/>
              </a:ext>
            </a:extLst>
          </p:cNvPr>
          <p:cNvGraphicFramePr>
            <a:graphicFrameLocks noGrp="1"/>
          </p:cNvGraphicFramePr>
          <p:nvPr>
            <p:extLst>
              <p:ext uri="{D42A27DB-BD31-4B8C-83A1-F6EECF244321}">
                <p14:modId xmlns:p14="http://schemas.microsoft.com/office/powerpoint/2010/main" val="130308738"/>
              </p:ext>
            </p:extLst>
          </p:nvPr>
        </p:nvGraphicFramePr>
        <p:xfrm>
          <a:off x="5460296" y="2386063"/>
          <a:ext cx="6265332" cy="1588245"/>
        </p:xfrm>
        <a:graphic>
          <a:graphicData uri="http://schemas.openxmlformats.org/drawingml/2006/table">
            <a:tbl>
              <a:tblPr firstRow="1" firstCol="1" bandRow="1"/>
              <a:tblGrid>
                <a:gridCol w="1803420">
                  <a:extLst>
                    <a:ext uri="{9D8B030D-6E8A-4147-A177-3AD203B41FA5}">
                      <a16:colId xmlns:a16="http://schemas.microsoft.com/office/drawing/2014/main" val="590559394"/>
                    </a:ext>
                  </a:extLst>
                </a:gridCol>
                <a:gridCol w="668510">
                  <a:extLst>
                    <a:ext uri="{9D8B030D-6E8A-4147-A177-3AD203B41FA5}">
                      <a16:colId xmlns:a16="http://schemas.microsoft.com/office/drawing/2014/main" val="3998151604"/>
                    </a:ext>
                  </a:extLst>
                </a:gridCol>
                <a:gridCol w="855070">
                  <a:extLst>
                    <a:ext uri="{9D8B030D-6E8A-4147-A177-3AD203B41FA5}">
                      <a16:colId xmlns:a16="http://schemas.microsoft.com/office/drawing/2014/main" val="1893460045"/>
                    </a:ext>
                  </a:extLst>
                </a:gridCol>
                <a:gridCol w="1072724">
                  <a:extLst>
                    <a:ext uri="{9D8B030D-6E8A-4147-A177-3AD203B41FA5}">
                      <a16:colId xmlns:a16="http://schemas.microsoft.com/office/drawing/2014/main" val="2275166980"/>
                    </a:ext>
                  </a:extLst>
                </a:gridCol>
                <a:gridCol w="932804">
                  <a:extLst>
                    <a:ext uri="{9D8B030D-6E8A-4147-A177-3AD203B41FA5}">
                      <a16:colId xmlns:a16="http://schemas.microsoft.com/office/drawing/2014/main" val="3058952501"/>
                    </a:ext>
                  </a:extLst>
                </a:gridCol>
                <a:gridCol w="932804">
                  <a:extLst>
                    <a:ext uri="{9D8B030D-6E8A-4147-A177-3AD203B41FA5}">
                      <a16:colId xmlns:a16="http://schemas.microsoft.com/office/drawing/2014/main" val="4018056118"/>
                    </a:ext>
                  </a:extLst>
                </a:gridCol>
              </a:tblGrid>
              <a:tr h="317649">
                <a:tc>
                  <a:txBody>
                    <a:bodyPr/>
                    <a:lstStyle/>
                    <a:p>
                      <a:pPr algn="ctr">
                        <a:lnSpc>
                          <a:spcPct val="107000"/>
                        </a:lnSpc>
                        <a:spcAft>
                          <a:spcPts val="0"/>
                        </a:spcAft>
                      </a:pPr>
                      <a:r>
                        <a:rPr lang="es-CO" sz="1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MES</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a:lnSpc>
                          <a:spcPct val="107000"/>
                        </a:lnSpc>
                        <a:spcAft>
                          <a:spcPts val="0"/>
                        </a:spcAft>
                      </a:pPr>
                      <a:r>
                        <a:rPr lang="es-CO" sz="1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Sí</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a:lnSpc>
                          <a:spcPct val="107000"/>
                        </a:lnSpc>
                        <a:spcAft>
                          <a:spcPts val="0"/>
                        </a:spcAft>
                      </a:pPr>
                      <a:r>
                        <a:rPr lang="es-CO" sz="1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SI</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a:lnSpc>
                          <a:spcPct val="107000"/>
                        </a:lnSpc>
                        <a:spcAft>
                          <a:spcPts val="0"/>
                        </a:spcAft>
                      </a:pPr>
                      <a:r>
                        <a:rPr lang="es-CO" sz="1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No</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a:lnSpc>
                          <a:spcPct val="107000"/>
                        </a:lnSpc>
                        <a:spcAft>
                          <a:spcPts val="0"/>
                        </a:spcAft>
                      </a:pPr>
                      <a:r>
                        <a:rPr lang="es-CO" sz="1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NO</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a:lnSpc>
                          <a:spcPct val="107000"/>
                        </a:lnSpc>
                        <a:spcAft>
                          <a:spcPts val="0"/>
                        </a:spcAft>
                      </a:pPr>
                      <a:r>
                        <a:rPr lang="es-CO" sz="1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TOTAL</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094108757"/>
                  </a:ext>
                </a:extLst>
              </a:tr>
              <a:tr h="317649">
                <a:tc>
                  <a:txBody>
                    <a:bodyPr/>
                    <a:lstStyle/>
                    <a:p>
                      <a:pPr algn="ctr">
                        <a:lnSpc>
                          <a:spcPct val="107000"/>
                        </a:lnSpc>
                        <a:spcAft>
                          <a:spcPts val="0"/>
                        </a:spcAft>
                      </a:pPr>
                      <a:r>
                        <a:rPr lang="es-CO"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ABRIL</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43%</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57%</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23</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2963295"/>
                  </a:ext>
                </a:extLst>
              </a:tr>
              <a:tr h="317649">
                <a:tc>
                  <a:txBody>
                    <a:bodyPr/>
                    <a:lstStyle/>
                    <a:p>
                      <a:pPr algn="ctr">
                        <a:lnSpc>
                          <a:spcPct val="107000"/>
                        </a:lnSpc>
                        <a:spcAft>
                          <a:spcPts val="0"/>
                        </a:spcAft>
                      </a:pPr>
                      <a:r>
                        <a:rPr lang="es-CO"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MAYO</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92%</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5001182"/>
                  </a:ext>
                </a:extLst>
              </a:tr>
              <a:tr h="317649">
                <a:tc>
                  <a:txBody>
                    <a:bodyPr/>
                    <a:lstStyle/>
                    <a:p>
                      <a:pPr algn="ctr">
                        <a:lnSpc>
                          <a:spcPct val="107000"/>
                        </a:lnSpc>
                        <a:spcAft>
                          <a:spcPts val="0"/>
                        </a:spcAft>
                      </a:pPr>
                      <a:r>
                        <a:rPr lang="es-CO"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JUNIO</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40%</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CO"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0642223"/>
                  </a:ext>
                </a:extLst>
              </a:tr>
              <a:tr h="317649">
                <a:tc>
                  <a:txBody>
                    <a:bodyPr/>
                    <a:lstStyle/>
                    <a:p>
                      <a:pPr algn="ctr">
                        <a:lnSpc>
                          <a:spcPct val="107000"/>
                        </a:lnSpc>
                        <a:spcAft>
                          <a:spcPts val="0"/>
                        </a:spcAft>
                      </a:pPr>
                      <a:r>
                        <a:rPr lang="es-CO"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TOTAL</a:t>
                      </a:r>
                      <a:endParaRPr lang="es-CO"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a:lnSpc>
                          <a:spcPct val="107000"/>
                        </a:lnSpc>
                        <a:spcAft>
                          <a:spcPts val="0"/>
                        </a:spcAft>
                      </a:pPr>
                      <a:r>
                        <a:rPr lang="es-CO" sz="1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a:lnSpc>
                          <a:spcPct val="107000"/>
                        </a:lnSpc>
                        <a:spcAft>
                          <a:spcPts val="0"/>
                        </a:spcAft>
                      </a:pPr>
                      <a:r>
                        <a:rPr lang="es-CO" sz="1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61%</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a:lnSpc>
                          <a:spcPct val="107000"/>
                        </a:lnSpc>
                        <a:spcAft>
                          <a:spcPts val="0"/>
                        </a:spcAft>
                      </a:pPr>
                      <a:r>
                        <a:rPr lang="es-CO" sz="1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16</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a:lnSpc>
                          <a:spcPct val="107000"/>
                        </a:lnSpc>
                        <a:spcAft>
                          <a:spcPts val="0"/>
                        </a:spcAft>
                      </a:pPr>
                      <a:r>
                        <a:rPr lang="es-CO" sz="18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39%</a:t>
                      </a:r>
                      <a:endParaRPr lang="es-CO"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a:lnSpc>
                          <a:spcPct val="107000"/>
                        </a:lnSpc>
                        <a:spcAft>
                          <a:spcPts val="0"/>
                        </a:spcAft>
                      </a:pPr>
                      <a:r>
                        <a:rPr lang="es-CO"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41</a:t>
                      </a:r>
                      <a:endParaRPr lang="es-CO"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012406549"/>
                  </a:ext>
                </a:extLst>
              </a:tr>
            </a:tbl>
          </a:graphicData>
        </a:graphic>
      </p:graphicFrame>
      <p:sp>
        <p:nvSpPr>
          <p:cNvPr id="3" name="Rectángulo 2">
            <a:extLst>
              <a:ext uri="{FF2B5EF4-FFF2-40B4-BE49-F238E27FC236}">
                <a16:creationId xmlns:a16="http://schemas.microsoft.com/office/drawing/2014/main" id="{001A1896-03CB-431E-8452-C836F64C5B3A}"/>
              </a:ext>
            </a:extLst>
          </p:cNvPr>
          <p:cNvSpPr/>
          <p:nvPr/>
        </p:nvSpPr>
        <p:spPr>
          <a:xfrm>
            <a:off x="5256754" y="4063316"/>
            <a:ext cx="6656916" cy="2585323"/>
          </a:xfrm>
          <a:prstGeom prst="rect">
            <a:avLst/>
          </a:prstGeom>
        </p:spPr>
        <p:txBody>
          <a:bodyPr wrap="square">
            <a:spAutoFit/>
          </a:bodyPr>
          <a:lstStyle/>
          <a:p>
            <a:pPr algn="just"/>
            <a:r>
              <a:rPr lang="es-CO" dirty="0"/>
              <a:t>El análisis de los resultados del presente sondeo corresponde a los meses de abril a junio de la presente vigencia, donde se obtuvo una participación de 41 usuarios con igual número de respuestas diligenciadas correspondientes al 61% manifestando que las personas encargadas de la atención en la Fiscalía General de la Nación, si se encuentran capacitadas en el momento de atender el requerimiento hecho por el usuario. Diferente al 39% de los usuarios que piensan que estas personas encargadas de la atención no se encuentran capacitadas</a:t>
            </a:r>
          </a:p>
        </p:txBody>
      </p:sp>
    </p:spTree>
    <p:extLst>
      <p:ext uri="{BB962C8B-B14F-4D97-AF65-F5344CB8AC3E}">
        <p14:creationId xmlns:p14="http://schemas.microsoft.com/office/powerpoint/2010/main" val="21843575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3" name="CuadroTexto 24"/>
          <p:cNvSpPr txBox="1"/>
          <p:nvPr/>
        </p:nvSpPr>
        <p:spPr>
          <a:xfrm>
            <a:off x="5919099" y="4076115"/>
            <a:ext cx="5381079"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a:solidFill>
                  <a:srgbClr val="6B6B6B"/>
                </a:solidFill>
                <a:latin typeface="Century Gothic"/>
                <a:ea typeface="Century Gothic"/>
                <a:cs typeface="Century Gothic"/>
                <a:sym typeface="Century Gothic"/>
              </a:defRPr>
            </a:lvl1pPr>
          </a:lstStyle>
          <a:p>
            <a:r>
              <a:rPr lang="es-CO" b="1" dirty="0">
                <a:solidFill>
                  <a:schemeClr val="tx1"/>
                </a:solidFill>
              </a:rPr>
              <a:t>Dirección del Atención al Usuario, Intervención Temprana y Asignaciones</a:t>
            </a:r>
          </a:p>
        </p:txBody>
      </p:sp>
      <p:sp>
        <p:nvSpPr>
          <p:cNvPr id="164" name="CuadroTexto 28"/>
          <p:cNvSpPr txBox="1"/>
          <p:nvPr/>
        </p:nvSpPr>
        <p:spPr>
          <a:xfrm>
            <a:off x="5919099" y="4936934"/>
            <a:ext cx="5207937" cy="923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i="1">
                <a:solidFill>
                  <a:srgbClr val="6B6B6B"/>
                </a:solidFill>
                <a:latin typeface="Century Gothic"/>
                <a:ea typeface="Century Gothic"/>
                <a:cs typeface="Century Gothic"/>
                <a:sym typeface="Century Gothic"/>
              </a:defRPr>
            </a:lvl1pPr>
          </a:lstStyle>
          <a:p>
            <a:r>
              <a:rPr lang="es-CO" b="1" i="0" dirty="0">
                <a:solidFill>
                  <a:schemeClr val="tx1"/>
                </a:solidFill>
              </a:rPr>
              <a:t>Maria Margarita Castro López. </a:t>
            </a:r>
            <a:r>
              <a:rPr lang="es-CO" i="0" dirty="0">
                <a:solidFill>
                  <a:schemeClr val="tx1"/>
                </a:solidFill>
              </a:rPr>
              <a:t>Directora Atención al Usuario, Intervención Temprana y Asignaciones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2" name="CuadroTexto 2"/>
          <p:cNvSpPr txBox="1"/>
          <p:nvPr/>
        </p:nvSpPr>
        <p:spPr>
          <a:xfrm>
            <a:off x="376038" y="303655"/>
            <a:ext cx="7709184" cy="586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Mecanismos aplicados</a:t>
            </a:r>
            <a:endParaRPr dirty="0"/>
          </a:p>
        </p:txBody>
      </p:sp>
      <p:sp>
        <p:nvSpPr>
          <p:cNvPr id="126" name="Rectángulo 6"/>
          <p:cNvSpPr txBox="1"/>
          <p:nvPr/>
        </p:nvSpPr>
        <p:spPr>
          <a:xfrm>
            <a:off x="376038" y="922750"/>
            <a:ext cx="3033205"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000" b="1">
                <a:solidFill>
                  <a:srgbClr val="00E0F0"/>
                </a:solidFill>
                <a:latin typeface="Century Gothic"/>
                <a:ea typeface="Century Gothic"/>
                <a:cs typeface="Century Gothic"/>
                <a:sym typeface="Century Gothic"/>
              </a:defRPr>
            </a:lvl1pPr>
          </a:lstStyle>
          <a:p>
            <a:r>
              <a:rPr lang="es-CO" cap="all" dirty="0"/>
              <a:t>datos generales</a:t>
            </a:r>
            <a:endParaRPr dirty="0"/>
          </a:p>
        </p:txBody>
      </p:sp>
      <p:sp>
        <p:nvSpPr>
          <p:cNvPr id="2" name="Rectángulo 1">
            <a:extLst>
              <a:ext uri="{FF2B5EF4-FFF2-40B4-BE49-F238E27FC236}">
                <a16:creationId xmlns:a16="http://schemas.microsoft.com/office/drawing/2014/main" id="{C68150D1-E729-442D-B0B8-53FB2BC09A25}"/>
              </a:ext>
            </a:extLst>
          </p:cNvPr>
          <p:cNvSpPr/>
          <p:nvPr/>
        </p:nvSpPr>
        <p:spPr>
          <a:xfrm>
            <a:off x="304800" y="1580444"/>
            <a:ext cx="11582400" cy="646331"/>
          </a:xfrm>
          <a:prstGeom prst="rect">
            <a:avLst/>
          </a:prstGeom>
        </p:spPr>
        <p:txBody>
          <a:bodyPr wrap="square">
            <a:spAutoFit/>
          </a:bodyPr>
          <a:lstStyle/>
          <a:p>
            <a:r>
              <a:rPr lang="es-CO" dirty="0"/>
              <a:t>La Fiscalía General de la Nación con el objetivo de mejorar la atención a la ciudadanía, realizó el análisis de la medición de percepción de satisfacción de los usuarios, mediante las siguientes herramientas: </a:t>
            </a:r>
          </a:p>
        </p:txBody>
      </p:sp>
      <p:graphicFrame>
        <p:nvGraphicFramePr>
          <p:cNvPr id="4" name="Tabla 3">
            <a:extLst>
              <a:ext uri="{FF2B5EF4-FFF2-40B4-BE49-F238E27FC236}">
                <a16:creationId xmlns:a16="http://schemas.microsoft.com/office/drawing/2014/main" id="{0EFC9892-ADF9-47E5-A4F5-3FADA3FE2D44}"/>
              </a:ext>
            </a:extLst>
          </p:cNvPr>
          <p:cNvGraphicFramePr>
            <a:graphicFrameLocks noGrp="1"/>
          </p:cNvGraphicFramePr>
          <p:nvPr>
            <p:extLst>
              <p:ext uri="{D42A27DB-BD31-4B8C-83A1-F6EECF244321}">
                <p14:modId xmlns:p14="http://schemas.microsoft.com/office/powerpoint/2010/main" val="3945748018"/>
              </p:ext>
            </p:extLst>
          </p:nvPr>
        </p:nvGraphicFramePr>
        <p:xfrm>
          <a:off x="304800" y="2362241"/>
          <a:ext cx="11685751" cy="4192105"/>
        </p:xfrm>
        <a:graphic>
          <a:graphicData uri="http://schemas.openxmlformats.org/drawingml/2006/table">
            <a:tbl>
              <a:tblPr firstRow="1" firstCol="1" bandRow="1">
                <a:tableStyleId>{5940675A-B579-460E-94D1-54222C63F5DA}</a:tableStyleId>
              </a:tblPr>
              <a:tblGrid>
                <a:gridCol w="1490133">
                  <a:extLst>
                    <a:ext uri="{9D8B030D-6E8A-4147-A177-3AD203B41FA5}">
                      <a16:colId xmlns:a16="http://schemas.microsoft.com/office/drawing/2014/main" val="1883693445"/>
                    </a:ext>
                  </a:extLst>
                </a:gridCol>
                <a:gridCol w="5554134">
                  <a:extLst>
                    <a:ext uri="{9D8B030D-6E8A-4147-A177-3AD203B41FA5}">
                      <a16:colId xmlns:a16="http://schemas.microsoft.com/office/drawing/2014/main" val="2824262618"/>
                    </a:ext>
                  </a:extLst>
                </a:gridCol>
                <a:gridCol w="1422400">
                  <a:extLst>
                    <a:ext uri="{9D8B030D-6E8A-4147-A177-3AD203B41FA5}">
                      <a16:colId xmlns:a16="http://schemas.microsoft.com/office/drawing/2014/main" val="745608909"/>
                    </a:ext>
                  </a:extLst>
                </a:gridCol>
                <a:gridCol w="1941689">
                  <a:extLst>
                    <a:ext uri="{9D8B030D-6E8A-4147-A177-3AD203B41FA5}">
                      <a16:colId xmlns:a16="http://schemas.microsoft.com/office/drawing/2014/main" val="2527815997"/>
                    </a:ext>
                  </a:extLst>
                </a:gridCol>
                <a:gridCol w="1277395">
                  <a:extLst>
                    <a:ext uri="{9D8B030D-6E8A-4147-A177-3AD203B41FA5}">
                      <a16:colId xmlns:a16="http://schemas.microsoft.com/office/drawing/2014/main" val="3489003910"/>
                    </a:ext>
                  </a:extLst>
                </a:gridCol>
              </a:tblGrid>
              <a:tr h="1426505">
                <a:tc>
                  <a:txBody>
                    <a:bodyPr/>
                    <a:lstStyle/>
                    <a:p>
                      <a:pPr algn="ctr">
                        <a:lnSpc>
                          <a:spcPct val="115000"/>
                        </a:lnSpc>
                        <a:spcBef>
                          <a:spcPts val="500"/>
                        </a:spcBef>
                        <a:spcAft>
                          <a:spcPts val="1000"/>
                        </a:spcAft>
                      </a:pPr>
                      <a:r>
                        <a:rPr lang="es-CO" sz="1400" b="1" dirty="0">
                          <a:effectLst/>
                          <a:latin typeface="Arial" panose="020B0604020202020204" pitchFamily="34" charset="0"/>
                          <a:cs typeface="Arial" panose="020B0604020202020204" pitchFamily="34" charset="0"/>
                        </a:rPr>
                        <a:t>HERRAMIENTA DE MEDICIÓN</a:t>
                      </a:r>
                      <a:endParaRPr lang="es-CO"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500"/>
                        </a:spcBef>
                        <a:spcAft>
                          <a:spcPts val="1000"/>
                        </a:spcAft>
                      </a:pPr>
                      <a:r>
                        <a:rPr lang="es-CO" sz="1400" b="1" dirty="0">
                          <a:effectLst/>
                          <a:latin typeface="Arial" panose="020B0604020202020204" pitchFamily="34" charset="0"/>
                          <a:cs typeface="Arial" panose="020B0604020202020204" pitchFamily="34" charset="0"/>
                        </a:rPr>
                        <a:t>CLASIFICACIÓN DEL USUARIO DE ACUERDO CON EL CANAL DE ATENCIÓN</a:t>
                      </a:r>
                      <a:endParaRPr lang="es-CO"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500"/>
                        </a:spcBef>
                        <a:spcAft>
                          <a:spcPts val="1000"/>
                        </a:spcAft>
                      </a:pPr>
                      <a:r>
                        <a:rPr lang="es-CO" sz="1400" b="1" dirty="0">
                          <a:effectLst/>
                          <a:latin typeface="Arial" panose="020B0604020202020204" pitchFamily="34" charset="0"/>
                          <a:cs typeface="Arial" panose="020B0604020202020204" pitchFamily="34" charset="0"/>
                        </a:rPr>
                        <a:t>PERIODO DE TIEMPO EVALUADO</a:t>
                      </a:r>
                      <a:endParaRPr lang="es-CO"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500"/>
                        </a:spcBef>
                        <a:spcAft>
                          <a:spcPts val="1000"/>
                        </a:spcAft>
                      </a:pPr>
                      <a:r>
                        <a:rPr lang="es-CO" sz="1200" b="1" dirty="0">
                          <a:effectLst/>
                          <a:latin typeface="Arial" panose="020B0604020202020204" pitchFamily="34" charset="0"/>
                          <a:cs typeface="Arial" panose="020B0604020202020204" pitchFamily="34" charset="0"/>
                        </a:rPr>
                        <a:t>CANAL DE ATENCIÓN MEDIANTE EL CUAL SE APLICÓ LA HERRAMIENTA</a:t>
                      </a:r>
                      <a:endParaRPr lang="es-CO"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500"/>
                        </a:spcBef>
                        <a:spcAft>
                          <a:spcPts val="1000"/>
                        </a:spcAft>
                      </a:pPr>
                      <a:r>
                        <a:rPr lang="es-MX" sz="1400" b="1" dirty="0">
                          <a:effectLst/>
                          <a:latin typeface="Arial" panose="020B0604020202020204" pitchFamily="34" charset="0"/>
                          <a:cs typeface="Arial" panose="020B0604020202020204" pitchFamily="34" charset="0"/>
                        </a:rPr>
                        <a:t>POBLACIÓN OBJETIVO</a:t>
                      </a:r>
                      <a:endParaRPr lang="es-CO"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103865608"/>
                  </a:ext>
                </a:extLst>
              </a:tr>
              <a:tr h="1382800">
                <a:tc rowSpan="2">
                  <a:txBody>
                    <a:bodyPr/>
                    <a:lstStyle/>
                    <a:p>
                      <a:pPr marL="0" lvl="0" indent="0" algn="l">
                        <a:lnSpc>
                          <a:spcPct val="115000"/>
                        </a:lnSpc>
                        <a:spcBef>
                          <a:spcPts val="500"/>
                        </a:spcBef>
                        <a:spcAft>
                          <a:spcPts val="215"/>
                        </a:spcAft>
                        <a:buFont typeface="+mj-lt"/>
                        <a:buNone/>
                      </a:pPr>
                      <a:r>
                        <a:rPr lang="es-CO" sz="1800" b="1" dirty="0">
                          <a:effectLst/>
                          <a:latin typeface="Arial" panose="020B0604020202020204" pitchFamily="34" charset="0"/>
                          <a:cs typeface="Arial" panose="020B0604020202020204" pitchFamily="34" charset="0"/>
                        </a:rPr>
                        <a:t>Encuesta</a:t>
                      </a:r>
                      <a:endParaRPr lang="es-CO" sz="28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15000"/>
                        </a:lnSpc>
                        <a:spcBef>
                          <a:spcPts val="500"/>
                        </a:spcBef>
                        <a:spcAft>
                          <a:spcPts val="215"/>
                        </a:spcAft>
                      </a:pPr>
                      <a:r>
                        <a:rPr lang="es-CO" sz="1400" dirty="0">
                          <a:effectLst/>
                          <a:latin typeface="Arial" panose="020B0604020202020204" pitchFamily="34" charset="0"/>
                          <a:cs typeface="Arial" panose="020B0604020202020204" pitchFamily="34" charset="0"/>
                        </a:rPr>
                        <a:t>1.1 Usuarios de los canales presenciales: Se aplicó a los usuarios que hicieron uso de los servicios de la FGN a través de canal presencial, quienes fueron seleccionados aleatoriamente mediante muestreo.</a:t>
                      </a:r>
                      <a:endParaRPr lang="es-CO"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500"/>
                        </a:spcBef>
                        <a:spcAft>
                          <a:spcPts val="215"/>
                        </a:spcAft>
                      </a:pPr>
                      <a:r>
                        <a:rPr lang="es-CO" sz="1400" dirty="0">
                          <a:effectLst/>
                          <a:latin typeface="Arial" panose="020B0604020202020204" pitchFamily="34" charset="0"/>
                          <a:cs typeface="Arial" panose="020B0604020202020204" pitchFamily="34" charset="0"/>
                        </a:rPr>
                        <a:t>1 de octubre de 2018 – 30 de abril de 2019</a:t>
                      </a:r>
                      <a:endParaRPr lang="es-CO"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500"/>
                        </a:spcBef>
                        <a:spcAft>
                          <a:spcPts val="215"/>
                        </a:spcAft>
                      </a:pPr>
                      <a:r>
                        <a:rPr lang="es-CO" sz="1400" dirty="0">
                          <a:effectLst/>
                          <a:latin typeface="Arial" panose="020B0604020202020204" pitchFamily="34" charset="0"/>
                          <a:cs typeface="Arial" panose="020B0604020202020204" pitchFamily="34" charset="0"/>
                        </a:rPr>
                        <a:t>Presencial</a:t>
                      </a:r>
                      <a:endParaRPr lang="es-CO"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500"/>
                        </a:spcBef>
                        <a:spcAft>
                          <a:spcPts val="215"/>
                        </a:spcAft>
                      </a:pPr>
                      <a:r>
                        <a:rPr lang="es-CO" sz="1800" b="1" dirty="0">
                          <a:effectLst/>
                          <a:latin typeface="Arial" panose="020B0604020202020204" pitchFamily="34" charset="0"/>
                          <a:cs typeface="Arial" panose="020B0604020202020204" pitchFamily="34" charset="0"/>
                        </a:rPr>
                        <a:t>425</a:t>
                      </a:r>
                      <a:endParaRPr lang="es-CO" sz="28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635112409"/>
                  </a:ext>
                </a:extLst>
              </a:tr>
              <a:tr h="1382800">
                <a:tc vMerge="1">
                  <a:txBody>
                    <a:bodyPr/>
                    <a:lstStyle/>
                    <a:p>
                      <a:endParaRPr lang="es-CO"/>
                    </a:p>
                  </a:txBody>
                  <a:tcPr/>
                </a:tc>
                <a:tc>
                  <a:txBody>
                    <a:bodyPr/>
                    <a:lstStyle/>
                    <a:p>
                      <a:pPr algn="just">
                        <a:lnSpc>
                          <a:spcPct val="115000"/>
                        </a:lnSpc>
                        <a:spcBef>
                          <a:spcPts val="500"/>
                        </a:spcBef>
                        <a:spcAft>
                          <a:spcPts val="215"/>
                        </a:spcAft>
                      </a:pPr>
                      <a:r>
                        <a:rPr lang="es-CO" sz="1400" dirty="0">
                          <a:effectLst/>
                          <a:latin typeface="Arial" panose="020B0604020202020204" pitchFamily="34" charset="0"/>
                          <a:cs typeface="Arial" panose="020B0604020202020204" pitchFamily="34" charset="0"/>
                        </a:rPr>
                        <a:t>1.2 Usuarios del Centro de Contacto: Usuarios que hicieron uso del canal telefónico, quienes resolvieron las tres (3) preguntas de la encuesta, una vez finalizada la atención. </a:t>
                      </a:r>
                      <a:endParaRPr lang="es-CO"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500"/>
                        </a:spcBef>
                        <a:spcAft>
                          <a:spcPts val="215"/>
                        </a:spcAft>
                      </a:pPr>
                      <a:r>
                        <a:rPr lang="es-CO" sz="1400" dirty="0">
                          <a:effectLst/>
                          <a:latin typeface="Arial" panose="020B0604020202020204" pitchFamily="34" charset="0"/>
                          <a:cs typeface="Arial" panose="020B0604020202020204" pitchFamily="34" charset="0"/>
                        </a:rPr>
                        <a:t>Enero – junio de 2019</a:t>
                      </a:r>
                      <a:endParaRPr lang="es-CO"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500"/>
                        </a:spcBef>
                        <a:spcAft>
                          <a:spcPts val="215"/>
                        </a:spcAft>
                      </a:pPr>
                      <a:r>
                        <a:rPr lang="es-CO" sz="1400" dirty="0">
                          <a:effectLst/>
                          <a:latin typeface="Arial" panose="020B0604020202020204" pitchFamily="34" charset="0"/>
                          <a:cs typeface="Arial" panose="020B0604020202020204" pitchFamily="34" charset="0"/>
                        </a:rPr>
                        <a:t>Telefónico</a:t>
                      </a:r>
                      <a:endParaRPr lang="es-CO"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500"/>
                        </a:spcBef>
                        <a:spcAft>
                          <a:spcPts val="215"/>
                        </a:spcAft>
                      </a:pPr>
                      <a:r>
                        <a:rPr lang="es-CO" sz="1800" b="1" dirty="0">
                          <a:effectLst/>
                          <a:latin typeface="Arial" panose="020B0604020202020204" pitchFamily="34" charset="0"/>
                          <a:cs typeface="Arial" panose="020B0604020202020204" pitchFamily="34" charset="0"/>
                        </a:rPr>
                        <a:t>23.213 </a:t>
                      </a:r>
                      <a:endParaRPr lang="es-CO" sz="28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95613568"/>
                  </a:ext>
                </a:extLst>
              </a:tr>
            </a:tbl>
          </a:graphicData>
        </a:graphic>
      </p:graphicFrame>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2" name="CuadroTexto 2"/>
          <p:cNvSpPr txBox="1"/>
          <p:nvPr/>
        </p:nvSpPr>
        <p:spPr>
          <a:xfrm>
            <a:off x="376038" y="303655"/>
            <a:ext cx="7709184" cy="586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Mecanismos aplicados</a:t>
            </a:r>
            <a:endParaRPr dirty="0"/>
          </a:p>
        </p:txBody>
      </p:sp>
      <p:sp>
        <p:nvSpPr>
          <p:cNvPr id="126" name="Rectángulo 6"/>
          <p:cNvSpPr txBox="1"/>
          <p:nvPr/>
        </p:nvSpPr>
        <p:spPr>
          <a:xfrm>
            <a:off x="376038" y="922750"/>
            <a:ext cx="3033205"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000" b="1">
                <a:solidFill>
                  <a:srgbClr val="00E0F0"/>
                </a:solidFill>
                <a:latin typeface="Century Gothic"/>
                <a:ea typeface="Century Gothic"/>
                <a:cs typeface="Century Gothic"/>
                <a:sym typeface="Century Gothic"/>
              </a:defRPr>
            </a:lvl1pPr>
          </a:lstStyle>
          <a:p>
            <a:r>
              <a:rPr lang="es-CO" cap="all" dirty="0"/>
              <a:t>datos generales</a:t>
            </a:r>
            <a:endParaRPr dirty="0"/>
          </a:p>
        </p:txBody>
      </p:sp>
      <p:graphicFrame>
        <p:nvGraphicFramePr>
          <p:cNvPr id="4" name="Tabla 3">
            <a:extLst>
              <a:ext uri="{FF2B5EF4-FFF2-40B4-BE49-F238E27FC236}">
                <a16:creationId xmlns:a16="http://schemas.microsoft.com/office/drawing/2014/main" id="{0EFC9892-ADF9-47E5-A4F5-3FADA3FE2D44}"/>
              </a:ext>
            </a:extLst>
          </p:cNvPr>
          <p:cNvGraphicFramePr>
            <a:graphicFrameLocks noGrp="1"/>
          </p:cNvGraphicFramePr>
          <p:nvPr>
            <p:extLst>
              <p:ext uri="{D42A27DB-BD31-4B8C-83A1-F6EECF244321}">
                <p14:modId xmlns:p14="http://schemas.microsoft.com/office/powerpoint/2010/main" val="1093333323"/>
              </p:ext>
            </p:extLst>
          </p:nvPr>
        </p:nvGraphicFramePr>
        <p:xfrm>
          <a:off x="253124" y="1743145"/>
          <a:ext cx="11685751" cy="2978032"/>
        </p:xfrm>
        <a:graphic>
          <a:graphicData uri="http://schemas.openxmlformats.org/drawingml/2006/table">
            <a:tbl>
              <a:tblPr firstRow="1" firstCol="1" bandRow="1">
                <a:tableStyleId>{5940675A-B579-460E-94D1-54222C63F5DA}</a:tableStyleId>
              </a:tblPr>
              <a:tblGrid>
                <a:gridCol w="1490133">
                  <a:extLst>
                    <a:ext uri="{9D8B030D-6E8A-4147-A177-3AD203B41FA5}">
                      <a16:colId xmlns:a16="http://schemas.microsoft.com/office/drawing/2014/main" val="1883693445"/>
                    </a:ext>
                  </a:extLst>
                </a:gridCol>
                <a:gridCol w="5554134">
                  <a:extLst>
                    <a:ext uri="{9D8B030D-6E8A-4147-A177-3AD203B41FA5}">
                      <a16:colId xmlns:a16="http://schemas.microsoft.com/office/drawing/2014/main" val="2824262618"/>
                    </a:ext>
                  </a:extLst>
                </a:gridCol>
                <a:gridCol w="1422400">
                  <a:extLst>
                    <a:ext uri="{9D8B030D-6E8A-4147-A177-3AD203B41FA5}">
                      <a16:colId xmlns:a16="http://schemas.microsoft.com/office/drawing/2014/main" val="745608909"/>
                    </a:ext>
                  </a:extLst>
                </a:gridCol>
                <a:gridCol w="1941689">
                  <a:extLst>
                    <a:ext uri="{9D8B030D-6E8A-4147-A177-3AD203B41FA5}">
                      <a16:colId xmlns:a16="http://schemas.microsoft.com/office/drawing/2014/main" val="2527815997"/>
                    </a:ext>
                  </a:extLst>
                </a:gridCol>
                <a:gridCol w="1277395">
                  <a:extLst>
                    <a:ext uri="{9D8B030D-6E8A-4147-A177-3AD203B41FA5}">
                      <a16:colId xmlns:a16="http://schemas.microsoft.com/office/drawing/2014/main" val="3489003910"/>
                    </a:ext>
                  </a:extLst>
                </a:gridCol>
              </a:tblGrid>
              <a:tr h="1135522">
                <a:tc>
                  <a:txBody>
                    <a:bodyPr/>
                    <a:lstStyle/>
                    <a:p>
                      <a:pPr algn="ctr">
                        <a:lnSpc>
                          <a:spcPct val="115000"/>
                        </a:lnSpc>
                        <a:spcBef>
                          <a:spcPts val="500"/>
                        </a:spcBef>
                        <a:spcAft>
                          <a:spcPts val="1000"/>
                        </a:spcAft>
                      </a:pPr>
                      <a:r>
                        <a:rPr lang="es-CO" sz="1400" b="1" dirty="0">
                          <a:effectLst/>
                          <a:latin typeface="Arial" panose="020B0604020202020204" pitchFamily="34" charset="0"/>
                          <a:cs typeface="Arial" panose="020B0604020202020204" pitchFamily="34" charset="0"/>
                        </a:rPr>
                        <a:t>HERRAMIENTA DE MEDICIÓN</a:t>
                      </a:r>
                      <a:endParaRPr lang="es-CO"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500"/>
                        </a:spcBef>
                        <a:spcAft>
                          <a:spcPts val="1000"/>
                        </a:spcAft>
                      </a:pPr>
                      <a:r>
                        <a:rPr lang="es-CO" sz="1400" b="1" dirty="0">
                          <a:effectLst/>
                          <a:latin typeface="Arial" panose="020B0604020202020204" pitchFamily="34" charset="0"/>
                          <a:cs typeface="Arial" panose="020B0604020202020204" pitchFamily="34" charset="0"/>
                        </a:rPr>
                        <a:t>CLASIFICACIÓN DEL USUARIO DE ACUERDO CON EL CANAL DE ATENCIÓN</a:t>
                      </a:r>
                      <a:endParaRPr lang="es-CO"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500"/>
                        </a:spcBef>
                        <a:spcAft>
                          <a:spcPts val="1000"/>
                        </a:spcAft>
                      </a:pPr>
                      <a:r>
                        <a:rPr lang="es-CO" sz="1400" b="1" dirty="0">
                          <a:effectLst/>
                          <a:latin typeface="Arial" panose="020B0604020202020204" pitchFamily="34" charset="0"/>
                          <a:cs typeface="Arial" panose="020B0604020202020204" pitchFamily="34" charset="0"/>
                        </a:rPr>
                        <a:t>PERIODO DE TIEMPO EVALUADO</a:t>
                      </a:r>
                      <a:endParaRPr lang="es-CO"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500"/>
                        </a:spcBef>
                        <a:spcAft>
                          <a:spcPts val="1000"/>
                        </a:spcAft>
                      </a:pPr>
                      <a:r>
                        <a:rPr lang="es-CO" sz="1200" b="1" dirty="0">
                          <a:effectLst/>
                          <a:latin typeface="Arial" panose="020B0604020202020204" pitchFamily="34" charset="0"/>
                          <a:cs typeface="Arial" panose="020B0604020202020204" pitchFamily="34" charset="0"/>
                        </a:rPr>
                        <a:t>CANAL DE ATENCIÓN MEDIANTE EL CUAL SE APLICÓ LA HERRAMIENTA</a:t>
                      </a:r>
                      <a:endParaRPr lang="es-CO"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500"/>
                        </a:spcBef>
                        <a:spcAft>
                          <a:spcPts val="1000"/>
                        </a:spcAft>
                      </a:pPr>
                      <a:r>
                        <a:rPr lang="es-MX" sz="1400" b="1" dirty="0">
                          <a:effectLst/>
                          <a:latin typeface="Arial" panose="020B0604020202020204" pitchFamily="34" charset="0"/>
                          <a:cs typeface="Arial" panose="020B0604020202020204" pitchFamily="34" charset="0"/>
                        </a:rPr>
                        <a:t>POBLACIÓN OBJETIVO</a:t>
                      </a:r>
                      <a:endParaRPr lang="es-CO"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103865608"/>
                  </a:ext>
                </a:extLst>
              </a:tr>
              <a:tr h="1842510">
                <a:tc>
                  <a:txBody>
                    <a:bodyPr/>
                    <a:lstStyle/>
                    <a:p>
                      <a:pPr marL="0" lvl="0" indent="0" algn="l">
                        <a:lnSpc>
                          <a:spcPct val="115000"/>
                        </a:lnSpc>
                        <a:spcBef>
                          <a:spcPts val="500"/>
                        </a:spcBef>
                        <a:spcAft>
                          <a:spcPts val="215"/>
                        </a:spcAft>
                        <a:buFont typeface="+mj-lt"/>
                        <a:buNone/>
                      </a:pPr>
                      <a:r>
                        <a:rPr lang="es-CO" sz="1800" b="1" dirty="0">
                          <a:effectLst/>
                          <a:latin typeface="Arial" panose="020B0604020202020204" pitchFamily="34" charset="0"/>
                          <a:cs typeface="Arial" panose="020B0604020202020204" pitchFamily="34" charset="0"/>
                        </a:rPr>
                        <a:t>Encuesta</a:t>
                      </a:r>
                      <a:endParaRPr lang="es-CO" sz="28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15000"/>
                        </a:lnSpc>
                        <a:spcBef>
                          <a:spcPts val="500"/>
                        </a:spcBef>
                        <a:spcAft>
                          <a:spcPts val="215"/>
                        </a:spcAft>
                      </a:pPr>
                      <a:r>
                        <a:rPr lang="es-CO" sz="1600" dirty="0">
                          <a:effectLst/>
                          <a:latin typeface="Arial" panose="020B0604020202020204" pitchFamily="34" charset="0"/>
                          <a:cs typeface="Arial" panose="020B0604020202020204" pitchFamily="34" charset="0"/>
                        </a:rPr>
                        <a:t>Subproceso Protección y Asistencia: se ejecuta a los beneficiarios de la protección en las sedes asignadas por el programa.</a:t>
                      </a:r>
                      <a:endParaRPr lang="es-CO"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500"/>
                        </a:spcBef>
                        <a:spcAft>
                          <a:spcPts val="215"/>
                        </a:spcAft>
                      </a:pPr>
                      <a:r>
                        <a:rPr lang="es-CO" sz="1400" dirty="0">
                          <a:effectLst/>
                          <a:latin typeface="Arial" panose="020B0604020202020204" pitchFamily="34" charset="0"/>
                          <a:cs typeface="Arial" panose="020B0604020202020204" pitchFamily="34" charset="0"/>
                        </a:rPr>
                        <a:t>Junio a Julio de 2019</a:t>
                      </a:r>
                      <a:endParaRPr lang="es-CO"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500"/>
                        </a:spcBef>
                        <a:spcAft>
                          <a:spcPts val="215"/>
                        </a:spcAft>
                      </a:pPr>
                      <a:r>
                        <a:rPr lang="es-CO" sz="1400" dirty="0">
                          <a:effectLst/>
                          <a:latin typeface="Arial" panose="020B0604020202020204" pitchFamily="34" charset="0"/>
                          <a:cs typeface="Arial" panose="020B0604020202020204" pitchFamily="34" charset="0"/>
                        </a:rPr>
                        <a:t>Presencial</a:t>
                      </a:r>
                      <a:endParaRPr lang="es-CO"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500"/>
                        </a:spcBef>
                        <a:spcAft>
                          <a:spcPts val="215"/>
                        </a:spcAft>
                      </a:pPr>
                      <a:r>
                        <a:rPr lang="es-CO" sz="2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147</a:t>
                      </a:r>
                    </a:p>
                  </a:txBody>
                  <a:tcPr marL="68580" marR="68580" marT="0" marB="0" anchor="ctr"/>
                </a:tc>
                <a:extLst>
                  <a:ext uri="{0D108BD9-81ED-4DB2-BD59-A6C34878D82A}">
                    <a16:rowId xmlns:a16="http://schemas.microsoft.com/office/drawing/2014/main" val="635112409"/>
                  </a:ext>
                </a:extLst>
              </a:tr>
            </a:tbl>
          </a:graphicData>
        </a:graphic>
      </p:graphicFrame>
    </p:spTree>
    <p:extLst>
      <p:ext uri="{BB962C8B-B14F-4D97-AF65-F5344CB8AC3E}">
        <p14:creationId xmlns:p14="http://schemas.microsoft.com/office/powerpoint/2010/main" val="98724650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2" name="CuadroTexto 2"/>
          <p:cNvSpPr txBox="1"/>
          <p:nvPr/>
        </p:nvSpPr>
        <p:spPr>
          <a:xfrm>
            <a:off x="376038" y="303655"/>
            <a:ext cx="7709184" cy="586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Mecanismos aplicados</a:t>
            </a:r>
          </a:p>
        </p:txBody>
      </p:sp>
      <p:sp>
        <p:nvSpPr>
          <p:cNvPr id="126" name="Rectángulo 6"/>
          <p:cNvSpPr txBox="1"/>
          <p:nvPr/>
        </p:nvSpPr>
        <p:spPr>
          <a:xfrm>
            <a:off x="376038" y="922750"/>
            <a:ext cx="3033205"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000" b="1">
                <a:solidFill>
                  <a:srgbClr val="00E0F0"/>
                </a:solidFill>
                <a:latin typeface="Century Gothic"/>
                <a:ea typeface="Century Gothic"/>
                <a:cs typeface="Century Gothic"/>
                <a:sym typeface="Century Gothic"/>
              </a:defRPr>
            </a:lvl1pPr>
          </a:lstStyle>
          <a:p>
            <a:r>
              <a:rPr lang="es-CO" cap="all" dirty="0"/>
              <a:t>datos generales</a:t>
            </a:r>
            <a:endParaRPr dirty="0"/>
          </a:p>
        </p:txBody>
      </p:sp>
      <p:graphicFrame>
        <p:nvGraphicFramePr>
          <p:cNvPr id="5" name="Tabla 4">
            <a:extLst>
              <a:ext uri="{FF2B5EF4-FFF2-40B4-BE49-F238E27FC236}">
                <a16:creationId xmlns:a16="http://schemas.microsoft.com/office/drawing/2014/main" id="{4D6586EC-EFAD-493E-8FA4-C4C741BE8BA4}"/>
              </a:ext>
            </a:extLst>
          </p:cNvPr>
          <p:cNvGraphicFramePr>
            <a:graphicFrameLocks noGrp="1"/>
          </p:cNvGraphicFramePr>
          <p:nvPr>
            <p:extLst>
              <p:ext uri="{D42A27DB-BD31-4B8C-83A1-F6EECF244321}">
                <p14:modId xmlns:p14="http://schemas.microsoft.com/office/powerpoint/2010/main" val="4215310941"/>
              </p:ext>
            </p:extLst>
          </p:nvPr>
        </p:nvGraphicFramePr>
        <p:xfrm>
          <a:off x="237067" y="1704622"/>
          <a:ext cx="11650132" cy="4849723"/>
        </p:xfrm>
        <a:graphic>
          <a:graphicData uri="http://schemas.openxmlformats.org/drawingml/2006/table">
            <a:tbl>
              <a:tblPr firstRow="1" firstCol="1" bandRow="1">
                <a:tableStyleId>{5940675A-B579-460E-94D1-54222C63F5DA}</a:tableStyleId>
              </a:tblPr>
              <a:tblGrid>
                <a:gridCol w="1569155">
                  <a:extLst>
                    <a:ext uri="{9D8B030D-6E8A-4147-A177-3AD203B41FA5}">
                      <a16:colId xmlns:a16="http://schemas.microsoft.com/office/drawing/2014/main" val="3802031058"/>
                    </a:ext>
                  </a:extLst>
                </a:gridCol>
                <a:gridCol w="4696178">
                  <a:extLst>
                    <a:ext uri="{9D8B030D-6E8A-4147-A177-3AD203B41FA5}">
                      <a16:colId xmlns:a16="http://schemas.microsoft.com/office/drawing/2014/main" val="97956388"/>
                    </a:ext>
                  </a:extLst>
                </a:gridCol>
                <a:gridCol w="1851378">
                  <a:extLst>
                    <a:ext uri="{9D8B030D-6E8A-4147-A177-3AD203B41FA5}">
                      <a16:colId xmlns:a16="http://schemas.microsoft.com/office/drawing/2014/main" val="2108589243"/>
                    </a:ext>
                  </a:extLst>
                </a:gridCol>
                <a:gridCol w="2133600">
                  <a:extLst>
                    <a:ext uri="{9D8B030D-6E8A-4147-A177-3AD203B41FA5}">
                      <a16:colId xmlns:a16="http://schemas.microsoft.com/office/drawing/2014/main" val="827260701"/>
                    </a:ext>
                  </a:extLst>
                </a:gridCol>
                <a:gridCol w="1399821">
                  <a:extLst>
                    <a:ext uri="{9D8B030D-6E8A-4147-A177-3AD203B41FA5}">
                      <a16:colId xmlns:a16="http://schemas.microsoft.com/office/drawing/2014/main" val="3941574138"/>
                    </a:ext>
                  </a:extLst>
                </a:gridCol>
              </a:tblGrid>
              <a:tr h="1471619">
                <a:tc>
                  <a:txBody>
                    <a:bodyPr/>
                    <a:lstStyle/>
                    <a:p>
                      <a:pPr algn="ctr">
                        <a:lnSpc>
                          <a:spcPct val="115000"/>
                        </a:lnSpc>
                        <a:spcBef>
                          <a:spcPts val="500"/>
                        </a:spcBef>
                        <a:spcAft>
                          <a:spcPts val="1000"/>
                        </a:spcAft>
                      </a:pPr>
                      <a:r>
                        <a:rPr lang="es-CO" sz="1400" b="1" dirty="0">
                          <a:effectLst/>
                          <a:latin typeface="Arial" panose="020B0604020202020204" pitchFamily="34" charset="0"/>
                          <a:cs typeface="Arial" panose="020B0604020202020204" pitchFamily="34" charset="0"/>
                        </a:rPr>
                        <a:t>HERRAMIENTA DE MEDICIÓN</a:t>
                      </a:r>
                      <a:endParaRPr lang="es-CO"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500"/>
                        </a:spcBef>
                        <a:spcAft>
                          <a:spcPts val="1000"/>
                        </a:spcAft>
                      </a:pPr>
                      <a:r>
                        <a:rPr lang="es-CO" sz="1400" b="1" dirty="0">
                          <a:effectLst/>
                          <a:latin typeface="Arial" panose="020B0604020202020204" pitchFamily="34" charset="0"/>
                          <a:cs typeface="Arial" panose="020B0604020202020204" pitchFamily="34" charset="0"/>
                        </a:rPr>
                        <a:t>CLASIFICACIÓN DEL USUARIO DE ACUERDO CON EL CANAL DE ATENCIÓN</a:t>
                      </a:r>
                      <a:endParaRPr lang="es-CO"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500"/>
                        </a:spcBef>
                        <a:spcAft>
                          <a:spcPts val="1000"/>
                        </a:spcAft>
                      </a:pPr>
                      <a:r>
                        <a:rPr lang="es-CO" sz="1400" b="1" dirty="0">
                          <a:effectLst/>
                          <a:latin typeface="Arial" panose="020B0604020202020204" pitchFamily="34" charset="0"/>
                          <a:cs typeface="Arial" panose="020B0604020202020204" pitchFamily="34" charset="0"/>
                        </a:rPr>
                        <a:t>PERIODO DE TIEMPO EVALUADO</a:t>
                      </a:r>
                      <a:endParaRPr lang="es-CO"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500"/>
                        </a:spcBef>
                        <a:spcAft>
                          <a:spcPts val="1000"/>
                        </a:spcAft>
                      </a:pPr>
                      <a:r>
                        <a:rPr lang="es-CO" sz="1200" b="1" dirty="0">
                          <a:effectLst/>
                          <a:latin typeface="Arial" panose="020B0604020202020204" pitchFamily="34" charset="0"/>
                          <a:cs typeface="Arial" panose="020B0604020202020204" pitchFamily="34" charset="0"/>
                        </a:rPr>
                        <a:t>CANAL DE ATENCIÓN MEDIANTE EL CUAL SE APLICÓ LA HERRAMIENTA</a:t>
                      </a:r>
                      <a:endParaRPr lang="es-CO"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500"/>
                        </a:spcBef>
                        <a:spcAft>
                          <a:spcPts val="1000"/>
                        </a:spcAft>
                      </a:pPr>
                      <a:r>
                        <a:rPr lang="es-MX" sz="1400" b="1" dirty="0">
                          <a:effectLst/>
                          <a:latin typeface="Arial" panose="020B0604020202020204" pitchFamily="34" charset="0"/>
                          <a:cs typeface="Arial" panose="020B0604020202020204" pitchFamily="34" charset="0"/>
                        </a:rPr>
                        <a:t>POBLACIÓN OBJETIVO</a:t>
                      </a:r>
                      <a:endParaRPr lang="es-CO"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503212446"/>
                  </a:ext>
                </a:extLst>
              </a:tr>
              <a:tr h="1107839">
                <a:tc>
                  <a:txBody>
                    <a:bodyPr/>
                    <a:lstStyle/>
                    <a:p>
                      <a:pPr marL="0" lvl="0" indent="0" algn="l">
                        <a:lnSpc>
                          <a:spcPct val="115000"/>
                        </a:lnSpc>
                        <a:spcBef>
                          <a:spcPts val="500"/>
                        </a:spcBef>
                        <a:spcAft>
                          <a:spcPts val="1000"/>
                        </a:spcAft>
                        <a:buFont typeface="+mj-lt"/>
                        <a:buNone/>
                      </a:pPr>
                      <a:r>
                        <a:rPr lang="es-CO" sz="1800" b="1" dirty="0">
                          <a:effectLst/>
                          <a:latin typeface="Arial" panose="020B0604020202020204" pitchFamily="34" charset="0"/>
                          <a:cs typeface="Arial" panose="020B0604020202020204" pitchFamily="34" charset="0"/>
                        </a:rPr>
                        <a:t>Calificador de turnos  </a:t>
                      </a:r>
                      <a:endParaRPr lang="es-CO"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2.1 Usuarios que acudieron a las salas de atención y calificaron el servicio haciendo uso del Sistema web de turnos (</a:t>
                      </a:r>
                      <a:r>
                        <a:rPr lang="es-CO" sz="1400" dirty="0" err="1">
                          <a:effectLst/>
                          <a:latin typeface="Arial" panose="020B0604020202020204" pitchFamily="34" charset="0"/>
                          <a:cs typeface="Arial" panose="020B0604020202020204" pitchFamily="34" charset="0"/>
                        </a:rPr>
                        <a:t>Sigsturnos</a:t>
                      </a:r>
                      <a:r>
                        <a:rPr lang="es-CO" sz="1400" dirty="0">
                          <a:effectLst/>
                          <a:latin typeface="Arial" panose="020B0604020202020204" pitchFamily="34" charset="0"/>
                          <a:cs typeface="Arial" panose="020B0604020202020204" pitchFamily="34" charset="0"/>
                        </a:rPr>
                        <a:t>).</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enero de 2019 – junio de 2019</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Presencial</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Bef>
                          <a:spcPts val="500"/>
                        </a:spcBef>
                        <a:spcAft>
                          <a:spcPts val="1000"/>
                        </a:spcAft>
                      </a:pPr>
                      <a:r>
                        <a:rPr lang="es-CO" sz="1800" b="1" dirty="0">
                          <a:effectLst/>
                          <a:latin typeface="Arial" panose="020B0604020202020204" pitchFamily="34" charset="0"/>
                          <a:cs typeface="Arial" panose="020B0604020202020204" pitchFamily="34" charset="0"/>
                        </a:rPr>
                        <a:t>145.172 </a:t>
                      </a:r>
                      <a:endParaRPr lang="es-CO"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69045513"/>
                  </a:ext>
                </a:extLst>
              </a:tr>
              <a:tr h="1668378">
                <a:tc>
                  <a:txBody>
                    <a:bodyPr/>
                    <a:lstStyle/>
                    <a:p>
                      <a:pPr marL="0" lvl="0" indent="0" algn="l">
                        <a:lnSpc>
                          <a:spcPct val="115000"/>
                        </a:lnSpc>
                        <a:spcBef>
                          <a:spcPts val="500"/>
                        </a:spcBef>
                        <a:spcAft>
                          <a:spcPts val="1000"/>
                        </a:spcAft>
                        <a:buFont typeface="+mj-lt"/>
                        <a:buNone/>
                      </a:pPr>
                      <a:r>
                        <a:rPr lang="es-CO" sz="1800" b="1" dirty="0">
                          <a:effectLst/>
                          <a:latin typeface="Arial" panose="020B0604020202020204" pitchFamily="34" charset="0"/>
                          <a:cs typeface="Arial" panose="020B0604020202020204" pitchFamily="34" charset="0"/>
                        </a:rPr>
                        <a:t>Sondeo  </a:t>
                      </a:r>
                      <a:endParaRPr lang="es-CO" sz="28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just">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3.1 Usuarios de la página web de la entidad que calificaron el servicio conforme a la experiencia en diferentes canales de atención (presencial, telefónico, escrito, etc.).</a:t>
                      </a:r>
                      <a:endParaRPr lang="es-CO"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enero de 2019 – junio 2019</a:t>
                      </a:r>
                      <a:endParaRPr lang="es-CO"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Virtual</a:t>
                      </a:r>
                      <a:endParaRPr lang="es-CO"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15000"/>
                        </a:lnSpc>
                        <a:spcBef>
                          <a:spcPts val="500"/>
                        </a:spcBef>
                        <a:spcAft>
                          <a:spcPts val="1000"/>
                        </a:spcAft>
                      </a:pPr>
                      <a:r>
                        <a:rPr lang="es-CO" sz="1800" b="1" dirty="0">
                          <a:effectLst/>
                          <a:latin typeface="Arial" panose="020B0604020202020204" pitchFamily="34" charset="0"/>
                          <a:cs typeface="Arial" panose="020B0604020202020204" pitchFamily="34" charset="0"/>
                        </a:rPr>
                        <a:t>41</a:t>
                      </a:r>
                      <a:endParaRPr lang="es-CO"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850353925"/>
                  </a:ext>
                </a:extLst>
              </a:tr>
              <a:tr h="601887">
                <a:tc gridSpan="4">
                  <a:txBody>
                    <a:bodyPr/>
                    <a:lstStyle/>
                    <a:p>
                      <a:pPr algn="ctr">
                        <a:lnSpc>
                          <a:spcPct val="115000"/>
                        </a:lnSpc>
                        <a:spcBef>
                          <a:spcPts val="500"/>
                        </a:spcBef>
                        <a:spcAft>
                          <a:spcPts val="1000"/>
                        </a:spcAft>
                      </a:pPr>
                      <a:r>
                        <a:rPr lang="es-CO" sz="2000" b="1" dirty="0">
                          <a:effectLst/>
                          <a:latin typeface="Arial" panose="020B0604020202020204" pitchFamily="34" charset="0"/>
                          <a:cs typeface="Arial" panose="020B0604020202020204" pitchFamily="34" charset="0"/>
                        </a:rPr>
                        <a:t>TOTAL</a:t>
                      </a:r>
                      <a:endParaRPr lang="es-CO"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ctr">
                        <a:lnSpc>
                          <a:spcPct val="115000"/>
                        </a:lnSpc>
                        <a:spcBef>
                          <a:spcPts val="500"/>
                        </a:spcBef>
                        <a:spcAft>
                          <a:spcPts val="1000"/>
                        </a:spcAft>
                      </a:pPr>
                      <a:r>
                        <a:rPr lang="es-MX" sz="2000" b="1" dirty="0">
                          <a:effectLst/>
                          <a:latin typeface="Arial" panose="020B0604020202020204" pitchFamily="34" charset="0"/>
                          <a:cs typeface="Arial" panose="020B0604020202020204" pitchFamily="34" charset="0"/>
                        </a:rPr>
                        <a:t>168.851 </a:t>
                      </a:r>
                      <a:endParaRPr lang="es-CO"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634926436"/>
                  </a:ext>
                </a:extLst>
              </a:tr>
            </a:tbl>
          </a:graphicData>
        </a:graphic>
      </p:graphicFrame>
    </p:spTree>
    <p:extLst>
      <p:ext uri="{BB962C8B-B14F-4D97-AF65-F5344CB8AC3E}">
        <p14:creationId xmlns:p14="http://schemas.microsoft.com/office/powerpoint/2010/main" val="283650263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Imagen 3" descr="Imagen 3"/>
          <p:cNvPicPr>
            <a:picLocks noChangeAspect="1"/>
          </p:cNvPicPr>
          <p:nvPr/>
        </p:nvPicPr>
        <p:blipFill>
          <a:blip r:embed="rId2">
            <a:extLst/>
          </a:blip>
          <a:stretch>
            <a:fillRect/>
          </a:stretch>
        </p:blipFill>
        <p:spPr>
          <a:xfrm>
            <a:off x="0" y="0"/>
            <a:ext cx="12189461" cy="6858000"/>
          </a:xfrm>
          <a:prstGeom prst="rect">
            <a:avLst/>
          </a:prstGeom>
          <a:ln w="12700">
            <a:miter lim="400000"/>
          </a:ln>
        </p:spPr>
      </p:pic>
      <p:pic>
        <p:nvPicPr>
          <p:cNvPr id="130" name="Imagen 1" descr="Imagen 1"/>
          <p:cNvPicPr>
            <a:picLocks noChangeAspect="1"/>
          </p:cNvPicPr>
          <p:nvPr/>
        </p:nvPicPr>
        <p:blipFill>
          <a:blip r:embed="rId3">
            <a:extLst/>
          </a:blip>
          <a:srcRect l="29638" r="7690" b="10880"/>
          <a:stretch>
            <a:fillRect/>
          </a:stretch>
        </p:blipFill>
        <p:spPr>
          <a:xfrm>
            <a:off x="148499" y="426596"/>
            <a:ext cx="6447031" cy="6111779"/>
          </a:xfrm>
          <a:prstGeom prst="rect">
            <a:avLst/>
          </a:prstGeom>
          <a:ln w="12700">
            <a:miter lim="400000"/>
          </a:ln>
        </p:spPr>
      </p:pic>
      <p:sp>
        <p:nvSpPr>
          <p:cNvPr id="131" name="CuadroTexto 5"/>
          <p:cNvSpPr txBox="1"/>
          <p:nvPr/>
        </p:nvSpPr>
        <p:spPr>
          <a:xfrm>
            <a:off x="6895280" y="2023699"/>
            <a:ext cx="5124123" cy="132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b="1">
                <a:solidFill>
                  <a:srgbClr val="00466D"/>
                </a:solidFill>
                <a:latin typeface="Century Gothic"/>
                <a:ea typeface="Century Gothic"/>
                <a:cs typeface="Century Gothic"/>
                <a:sym typeface="Century Gothic"/>
              </a:defRPr>
            </a:lvl1pPr>
          </a:lstStyle>
          <a:p>
            <a:r>
              <a:rPr lang="es-CO" cap="all" dirty="0">
                <a:solidFill>
                  <a:schemeClr val="tx1"/>
                </a:solidFill>
              </a:rPr>
              <a:t>ENCUESTAS DE SATISFACCIÓN </a:t>
            </a:r>
          </a:p>
        </p:txBody>
      </p:sp>
      <p:sp>
        <p:nvSpPr>
          <p:cNvPr id="132" name="Conector recto 7"/>
          <p:cNvSpPr/>
          <p:nvPr/>
        </p:nvSpPr>
        <p:spPr>
          <a:xfrm>
            <a:off x="7000592" y="4223120"/>
            <a:ext cx="4778324" cy="1"/>
          </a:xfrm>
          <a:prstGeom prst="line">
            <a:avLst/>
          </a:prstGeom>
          <a:ln w="19050">
            <a:solidFill>
              <a:srgbClr val="00E0F0"/>
            </a:solidFill>
            <a:miter/>
          </a:ln>
        </p:spPr>
        <p:txBody>
          <a:bodyPr lIns="45719" rIns="45719"/>
          <a:lstStyle/>
          <a:p>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586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ENCUESTA DE SATISFACCIÓN</a:t>
            </a:r>
            <a:r>
              <a:rPr dirty="0"/>
              <a:t> </a:t>
            </a:r>
          </a:p>
        </p:txBody>
      </p:sp>
      <p:sp>
        <p:nvSpPr>
          <p:cNvPr id="137" name="CuadroTexto 5"/>
          <p:cNvSpPr txBox="1"/>
          <p:nvPr/>
        </p:nvSpPr>
        <p:spPr>
          <a:xfrm>
            <a:off x="163688" y="1376235"/>
            <a:ext cx="5124124" cy="523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b="1">
                <a:solidFill>
                  <a:srgbClr val="00466D"/>
                </a:solidFill>
                <a:latin typeface="Century Gothic"/>
                <a:ea typeface="Century Gothic"/>
                <a:cs typeface="Century Gothic"/>
                <a:sym typeface="Century Gothic"/>
              </a:defRPr>
            </a:lvl1pPr>
          </a:lstStyle>
          <a:p>
            <a:r>
              <a:rPr lang="es-CO" dirty="0"/>
              <a:t>Ficha Técnica</a:t>
            </a:r>
            <a:endParaRPr dirty="0"/>
          </a:p>
        </p:txBody>
      </p:sp>
      <p:sp>
        <p:nvSpPr>
          <p:cNvPr id="138" name="Rectángulo 6"/>
          <p:cNvSpPr txBox="1"/>
          <p:nvPr/>
        </p:nvSpPr>
        <p:spPr>
          <a:xfrm>
            <a:off x="376039" y="878984"/>
            <a:ext cx="2557749"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b="1">
                <a:solidFill>
                  <a:srgbClr val="00E0F0"/>
                </a:solidFill>
                <a:latin typeface="Century Gothic"/>
                <a:ea typeface="Century Gothic"/>
                <a:cs typeface="Century Gothic"/>
                <a:sym typeface="Century Gothic"/>
              </a:defRPr>
            </a:lvl1pPr>
          </a:lstStyle>
          <a:p>
            <a:r>
              <a:rPr lang="es-CO" dirty="0"/>
              <a:t>Procesos Misionales</a:t>
            </a:r>
            <a:endParaRPr dirty="0"/>
          </a:p>
        </p:txBody>
      </p:sp>
      <p:graphicFrame>
        <p:nvGraphicFramePr>
          <p:cNvPr id="3" name="Tabla 2">
            <a:extLst>
              <a:ext uri="{FF2B5EF4-FFF2-40B4-BE49-F238E27FC236}">
                <a16:creationId xmlns:a16="http://schemas.microsoft.com/office/drawing/2014/main" id="{965C7964-B08E-4850-BF78-E8A7EF2FBC24}"/>
              </a:ext>
            </a:extLst>
          </p:cNvPr>
          <p:cNvGraphicFramePr>
            <a:graphicFrameLocks noGrp="1"/>
          </p:cNvGraphicFramePr>
          <p:nvPr>
            <p:extLst>
              <p:ext uri="{D42A27DB-BD31-4B8C-83A1-F6EECF244321}">
                <p14:modId xmlns:p14="http://schemas.microsoft.com/office/powerpoint/2010/main" val="2713928643"/>
              </p:ext>
            </p:extLst>
          </p:nvPr>
        </p:nvGraphicFramePr>
        <p:xfrm>
          <a:off x="163688" y="1878729"/>
          <a:ext cx="11864623" cy="4854709"/>
        </p:xfrm>
        <a:graphic>
          <a:graphicData uri="http://schemas.openxmlformats.org/drawingml/2006/table">
            <a:tbl>
              <a:tblPr firstRow="1" firstCol="1" bandRow="1">
                <a:tableStyleId>{5940675A-B579-460E-94D1-54222C63F5DA}</a:tableStyleId>
              </a:tblPr>
              <a:tblGrid>
                <a:gridCol w="2319868">
                  <a:extLst>
                    <a:ext uri="{9D8B030D-6E8A-4147-A177-3AD203B41FA5}">
                      <a16:colId xmlns:a16="http://schemas.microsoft.com/office/drawing/2014/main" val="2801895074"/>
                    </a:ext>
                  </a:extLst>
                </a:gridCol>
                <a:gridCol w="9544755">
                  <a:extLst>
                    <a:ext uri="{9D8B030D-6E8A-4147-A177-3AD203B41FA5}">
                      <a16:colId xmlns:a16="http://schemas.microsoft.com/office/drawing/2014/main" val="444047650"/>
                    </a:ext>
                  </a:extLst>
                </a:gridCol>
              </a:tblGrid>
              <a:tr h="833886">
                <a:tc>
                  <a:txBody>
                    <a:bodyPr/>
                    <a:lstStyle/>
                    <a:p>
                      <a:pPr algn="l">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Universo de estudio</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lnSpc>
                          <a:spcPct val="115000"/>
                        </a:lnSpc>
                        <a:spcBef>
                          <a:spcPts val="500"/>
                        </a:spcBef>
                        <a:spcAft>
                          <a:spcPts val="0"/>
                        </a:spcAft>
                      </a:pPr>
                      <a:r>
                        <a:rPr lang="es-CO" sz="1600" dirty="0">
                          <a:effectLst/>
                          <a:latin typeface="Arial" panose="020B0604020202020204" pitchFamily="34" charset="0"/>
                          <a:cs typeface="Arial" panose="020B0604020202020204" pitchFamily="34" charset="0"/>
                        </a:rPr>
                        <a:t>Usuarios que hicieron uso de los diferentes servicios de la Fiscalía General de la Nación (Orientación, Recepción de denuncia e investigación) a través de los canales de atención presenciales.</a:t>
                      </a:r>
                      <a:endParaRPr lang="es-CO"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798860717"/>
                  </a:ext>
                </a:extLst>
              </a:tr>
              <a:tr h="762304">
                <a:tc>
                  <a:txBody>
                    <a:bodyPr/>
                    <a:lstStyle/>
                    <a:p>
                      <a:pPr algn="l">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Unidades de Selección</a:t>
                      </a:r>
                      <a:endParaRPr lang="es-CO"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15000"/>
                        </a:lnSpc>
                        <a:spcBef>
                          <a:spcPts val="500"/>
                        </a:spcBef>
                        <a:spcAft>
                          <a:spcPts val="215"/>
                        </a:spcAft>
                      </a:pPr>
                      <a:r>
                        <a:rPr lang="es-CO" sz="1600">
                          <a:effectLst/>
                          <a:latin typeface="Arial" panose="020B0604020202020204" pitchFamily="34" charset="0"/>
                          <a:cs typeface="Arial" panose="020B0604020202020204" pitchFamily="34" charset="0"/>
                        </a:rPr>
                        <a:t>Sala de recepción de denuncias, Despachos de Fiscal, (extraído de las bases de datos misionales SPOA y SIJYP).</a:t>
                      </a:r>
                      <a:endParaRPr lang="es-CO"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45810526"/>
                  </a:ext>
                </a:extLst>
              </a:tr>
              <a:tr h="920825">
                <a:tc>
                  <a:txBody>
                    <a:bodyPr/>
                    <a:lstStyle/>
                    <a:p>
                      <a:pPr algn="l">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Estratos</a:t>
                      </a:r>
                      <a:endParaRPr lang="es-CO"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15000"/>
                        </a:lnSpc>
                        <a:spcBef>
                          <a:spcPts val="500"/>
                        </a:spcBef>
                        <a:spcAft>
                          <a:spcPts val="1000"/>
                        </a:spcAft>
                      </a:pPr>
                      <a:r>
                        <a:rPr lang="es-CO" sz="1600" dirty="0">
                          <a:effectLst/>
                          <a:latin typeface="Arial" panose="020B0604020202020204" pitchFamily="34" charset="0"/>
                          <a:cs typeface="Arial" panose="020B0604020202020204" pitchFamily="34" charset="0"/>
                        </a:rPr>
                        <a:t>Para la aplicación de la encuesta se hizo una estratificación de la muestra de acuerdo al proceso misional:</a:t>
                      </a:r>
                    </a:p>
                    <a:p>
                      <a:pPr marL="342900" lvl="0" indent="-342900" algn="l">
                        <a:lnSpc>
                          <a:spcPct val="115000"/>
                        </a:lnSpc>
                        <a:spcBef>
                          <a:spcPts val="500"/>
                        </a:spcBef>
                        <a:spcAft>
                          <a:spcPts val="0"/>
                        </a:spcAft>
                        <a:buFont typeface="+mj-lt"/>
                        <a:buAutoNum type="arabicPeriod"/>
                      </a:pPr>
                      <a:r>
                        <a:rPr lang="es-CO" sz="1600" dirty="0">
                          <a:effectLst/>
                          <a:latin typeface="Arial" panose="020B0604020202020204" pitchFamily="34" charset="0"/>
                          <a:cs typeface="Arial" panose="020B0604020202020204" pitchFamily="34" charset="0"/>
                        </a:rPr>
                        <a:t>Investigación y Judicialización</a:t>
                      </a:r>
                    </a:p>
                    <a:p>
                      <a:pPr marL="342900" lvl="0" indent="-342900" algn="l">
                        <a:lnSpc>
                          <a:spcPct val="115000"/>
                        </a:lnSpc>
                        <a:spcAft>
                          <a:spcPts val="0"/>
                        </a:spcAft>
                        <a:buFont typeface="+mj-lt"/>
                        <a:buAutoNum type="arabicPeriod"/>
                      </a:pPr>
                      <a:r>
                        <a:rPr lang="es-ES" sz="1600" dirty="0">
                          <a:effectLst/>
                          <a:latin typeface="Arial" panose="020B0604020202020204" pitchFamily="34" charset="0"/>
                          <a:cs typeface="Arial" panose="020B0604020202020204" pitchFamily="34" charset="0"/>
                        </a:rPr>
                        <a:t>Gestión de Denuncias y Análisis de la Información</a:t>
                      </a:r>
                      <a:endParaRPr lang="es-CO" sz="1600" dirty="0">
                        <a:effectLst/>
                        <a:latin typeface="Arial" panose="020B0604020202020204" pitchFamily="34" charset="0"/>
                        <a:cs typeface="Arial" panose="020B0604020202020204" pitchFamily="34" charset="0"/>
                      </a:endParaRPr>
                    </a:p>
                    <a:p>
                      <a:pPr marL="342900" lvl="0" indent="-342900" algn="l">
                        <a:lnSpc>
                          <a:spcPct val="115000"/>
                        </a:lnSpc>
                        <a:spcAft>
                          <a:spcPts val="0"/>
                        </a:spcAft>
                        <a:buFont typeface="+mj-lt"/>
                        <a:buAutoNum type="arabicPeriod"/>
                      </a:pPr>
                      <a:r>
                        <a:rPr lang="es-ES" sz="1600" dirty="0">
                          <a:effectLst/>
                          <a:latin typeface="Arial" panose="020B0604020202020204" pitchFamily="34" charset="0"/>
                          <a:cs typeface="Arial" panose="020B0604020202020204" pitchFamily="34" charset="0"/>
                        </a:rPr>
                        <a:t>Grupo de orientación a víctimas – Justicia Transicional</a:t>
                      </a:r>
                      <a:endParaRPr lang="es-CO" sz="1600" dirty="0">
                        <a:effectLst/>
                        <a:latin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657504984"/>
                  </a:ext>
                </a:extLst>
              </a:tr>
              <a:tr h="385887">
                <a:tc>
                  <a:txBody>
                    <a:bodyPr/>
                    <a:lstStyle/>
                    <a:p>
                      <a:pPr algn="l">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Tamaño de la muestra</a:t>
                      </a:r>
                      <a:endParaRPr lang="es-CO"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15000"/>
                        </a:lnSpc>
                        <a:spcBef>
                          <a:spcPts val="500"/>
                        </a:spcBef>
                        <a:spcAft>
                          <a:spcPts val="1000"/>
                        </a:spcAft>
                      </a:pPr>
                      <a:r>
                        <a:rPr lang="es-CO" sz="1600" dirty="0">
                          <a:effectLst/>
                          <a:latin typeface="Arial" panose="020B0604020202020204" pitchFamily="34" charset="0"/>
                          <a:cs typeface="Arial" panose="020B0604020202020204" pitchFamily="34" charset="0"/>
                        </a:rPr>
                        <a:t> 425 usuarios.  </a:t>
                      </a:r>
                      <a:endParaRPr lang="es-CO"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617516404"/>
                  </a:ext>
                </a:extLst>
              </a:tr>
              <a:tr h="332334">
                <a:tc>
                  <a:txBody>
                    <a:bodyPr/>
                    <a:lstStyle/>
                    <a:p>
                      <a:pPr algn="l">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Método de recolección de la muestra</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lnSpc>
                          <a:spcPct val="115000"/>
                        </a:lnSpc>
                        <a:spcBef>
                          <a:spcPts val="500"/>
                        </a:spcBef>
                        <a:spcAft>
                          <a:spcPts val="1000"/>
                        </a:spcAft>
                      </a:pPr>
                      <a:r>
                        <a:rPr lang="es-CO" sz="1600" dirty="0">
                          <a:effectLst/>
                          <a:latin typeface="Arial" panose="020B0604020202020204" pitchFamily="34" charset="0"/>
                          <a:cs typeface="Arial" panose="020B0604020202020204" pitchFamily="34" charset="0"/>
                        </a:rPr>
                        <a:t>Muestreo por conglomerado</a:t>
                      </a:r>
                      <a:endParaRPr lang="es-CO"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58170973"/>
                  </a:ext>
                </a:extLst>
              </a:tr>
              <a:tr h="364254">
                <a:tc>
                  <a:txBody>
                    <a:bodyPr/>
                    <a:lstStyle/>
                    <a:p>
                      <a:pPr algn="l">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Fecha de aplicación</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lnSpc>
                          <a:spcPct val="115000"/>
                        </a:lnSpc>
                        <a:spcBef>
                          <a:spcPts val="500"/>
                        </a:spcBef>
                        <a:spcAft>
                          <a:spcPts val="1000"/>
                        </a:spcAft>
                      </a:pPr>
                      <a:r>
                        <a:rPr lang="es-CO" sz="1600" dirty="0">
                          <a:effectLst/>
                          <a:latin typeface="Arial" panose="020B0604020202020204" pitchFamily="34" charset="0"/>
                          <a:cs typeface="Arial" panose="020B0604020202020204" pitchFamily="34" charset="0"/>
                        </a:rPr>
                        <a:t>Junio de 2019.</a:t>
                      </a:r>
                      <a:endParaRPr lang="es-CO"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834000737"/>
                  </a:ext>
                </a:extLst>
              </a:tr>
              <a:tr h="275614">
                <a:tc>
                  <a:txBody>
                    <a:bodyPr/>
                    <a:lstStyle/>
                    <a:p>
                      <a:pPr algn="l">
                        <a:lnSpc>
                          <a:spcPct val="115000"/>
                        </a:lnSpc>
                        <a:spcBef>
                          <a:spcPts val="500"/>
                        </a:spcBef>
                        <a:spcAft>
                          <a:spcPts val="1000"/>
                        </a:spcAft>
                      </a:pPr>
                      <a:r>
                        <a:rPr lang="es-CO" sz="1400" dirty="0">
                          <a:effectLst/>
                          <a:latin typeface="Arial" panose="020B0604020202020204" pitchFamily="34" charset="0"/>
                          <a:cs typeface="Arial" panose="020B0604020202020204" pitchFamily="34" charset="0"/>
                        </a:rPr>
                        <a:t>Método de aplicación de la encuesta</a:t>
                      </a: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lnSpc>
                          <a:spcPct val="115000"/>
                        </a:lnSpc>
                        <a:spcBef>
                          <a:spcPts val="500"/>
                        </a:spcBef>
                        <a:spcAft>
                          <a:spcPts val="1000"/>
                        </a:spcAft>
                      </a:pPr>
                      <a:r>
                        <a:rPr lang="es-CO" sz="1600" dirty="0">
                          <a:effectLst/>
                          <a:latin typeface="Arial" panose="020B0604020202020204" pitchFamily="34" charset="0"/>
                          <a:cs typeface="Arial" panose="020B0604020202020204" pitchFamily="34" charset="0"/>
                        </a:rPr>
                        <a:t>Telefónicamente </a:t>
                      </a:r>
                      <a:endParaRPr lang="es-CO"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604792602"/>
                  </a:ext>
                </a:extLst>
              </a:tr>
            </a:tbl>
          </a:graphicData>
        </a:graphic>
      </p:graphicFrame>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586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ENCUESTA DE SATISFACCIÓN </a:t>
            </a:r>
          </a:p>
        </p:txBody>
      </p:sp>
      <p:sp>
        <p:nvSpPr>
          <p:cNvPr id="138" name="Rectángulo 6"/>
          <p:cNvSpPr txBox="1"/>
          <p:nvPr/>
        </p:nvSpPr>
        <p:spPr>
          <a:xfrm>
            <a:off x="376039" y="878984"/>
            <a:ext cx="2557749"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b="1">
                <a:solidFill>
                  <a:srgbClr val="00E0F0"/>
                </a:solidFill>
                <a:latin typeface="Century Gothic"/>
                <a:ea typeface="Century Gothic"/>
                <a:cs typeface="Century Gothic"/>
                <a:sym typeface="Century Gothic"/>
              </a:defRPr>
            </a:lvl1pPr>
          </a:lstStyle>
          <a:p>
            <a:r>
              <a:rPr lang="es-CO" dirty="0"/>
              <a:t>Procesos Misionales</a:t>
            </a:r>
          </a:p>
        </p:txBody>
      </p:sp>
      <p:graphicFrame>
        <p:nvGraphicFramePr>
          <p:cNvPr id="9" name="Gráfico 8">
            <a:extLst>
              <a:ext uri="{FF2B5EF4-FFF2-40B4-BE49-F238E27FC236}">
                <a16:creationId xmlns:a16="http://schemas.microsoft.com/office/drawing/2014/main" id="{5E6B964A-0016-437F-9163-F533698AC4D8}"/>
              </a:ext>
            </a:extLst>
          </p:cNvPr>
          <p:cNvGraphicFramePr>
            <a:graphicFrameLocks/>
          </p:cNvGraphicFramePr>
          <p:nvPr>
            <p:extLst>
              <p:ext uri="{D42A27DB-BD31-4B8C-83A1-F6EECF244321}">
                <p14:modId xmlns:p14="http://schemas.microsoft.com/office/powerpoint/2010/main" val="250390080"/>
              </p:ext>
            </p:extLst>
          </p:nvPr>
        </p:nvGraphicFramePr>
        <p:xfrm>
          <a:off x="457200" y="2754489"/>
          <a:ext cx="11277600" cy="410351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a 3">
            <a:extLst>
              <a:ext uri="{FF2B5EF4-FFF2-40B4-BE49-F238E27FC236}">
                <a16:creationId xmlns:a16="http://schemas.microsoft.com/office/drawing/2014/main" id="{D21A9883-C81C-4799-BC14-0737043D6E4C}"/>
              </a:ext>
            </a:extLst>
          </p:cNvPr>
          <p:cNvGraphicFramePr>
            <a:graphicFrameLocks noGrp="1"/>
          </p:cNvGraphicFramePr>
          <p:nvPr>
            <p:extLst>
              <p:ext uri="{D42A27DB-BD31-4B8C-83A1-F6EECF244321}">
                <p14:modId xmlns:p14="http://schemas.microsoft.com/office/powerpoint/2010/main" val="526887457"/>
              </p:ext>
            </p:extLst>
          </p:nvPr>
        </p:nvGraphicFramePr>
        <p:xfrm>
          <a:off x="903111" y="1443147"/>
          <a:ext cx="10035821" cy="1288764"/>
        </p:xfrm>
        <a:graphic>
          <a:graphicData uri="http://schemas.openxmlformats.org/drawingml/2006/table">
            <a:tbl>
              <a:tblPr/>
              <a:tblGrid>
                <a:gridCol w="5615133">
                  <a:extLst>
                    <a:ext uri="{9D8B030D-6E8A-4147-A177-3AD203B41FA5}">
                      <a16:colId xmlns:a16="http://schemas.microsoft.com/office/drawing/2014/main" val="658422329"/>
                    </a:ext>
                  </a:extLst>
                </a:gridCol>
                <a:gridCol w="2754363">
                  <a:extLst>
                    <a:ext uri="{9D8B030D-6E8A-4147-A177-3AD203B41FA5}">
                      <a16:colId xmlns:a16="http://schemas.microsoft.com/office/drawing/2014/main" val="604985172"/>
                    </a:ext>
                  </a:extLst>
                </a:gridCol>
                <a:gridCol w="1666325">
                  <a:extLst>
                    <a:ext uri="{9D8B030D-6E8A-4147-A177-3AD203B41FA5}">
                      <a16:colId xmlns:a16="http://schemas.microsoft.com/office/drawing/2014/main" val="2062582310"/>
                    </a:ext>
                  </a:extLst>
                </a:gridCol>
              </a:tblGrid>
              <a:tr h="273676">
                <a:tc>
                  <a:txBody>
                    <a:bodyPr/>
                    <a:lstStyle/>
                    <a:p>
                      <a:pPr algn="ctr" fontAlgn="ctr"/>
                      <a:r>
                        <a:rPr lang="es-CO" sz="1200" b="1" i="0" u="none" strike="noStrike" dirty="0">
                          <a:solidFill>
                            <a:srgbClr val="000000"/>
                          </a:solidFill>
                          <a:effectLst/>
                          <a:latin typeface="Arial" panose="020B0604020202020204" pitchFamily="34" charset="0"/>
                        </a:rPr>
                        <a:t>PROCESO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1200" b="1" i="0" u="none" strike="noStrike">
                          <a:solidFill>
                            <a:srgbClr val="000000"/>
                          </a:solidFill>
                          <a:effectLst/>
                          <a:latin typeface="Arial" panose="020B0604020202020204" pitchFamily="34" charset="0"/>
                        </a:rPr>
                        <a:t>NUMERO DE USUARIOS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t"/>
                      <a:r>
                        <a:rPr lang="es-CO" sz="1200" b="1" i="0" u="none" strike="noStrike">
                          <a:solidFill>
                            <a:srgbClr val="000000"/>
                          </a:solidFill>
                          <a:effectLst/>
                          <a:latin typeface="Arial" panose="020B0604020202020204" pitchFamily="34" charset="0"/>
                        </a:rPr>
                        <a:t>PORCENTAJES</a:t>
                      </a: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912043189"/>
                  </a:ext>
                </a:extLst>
              </a:tr>
              <a:tr h="251284">
                <a:tc>
                  <a:txBody>
                    <a:bodyPr/>
                    <a:lstStyle/>
                    <a:p>
                      <a:pPr algn="ctr" fontAlgn="ctr"/>
                      <a:r>
                        <a:rPr lang="es-CO" sz="1200" b="0" i="0" u="none" strike="noStrike" dirty="0">
                          <a:solidFill>
                            <a:srgbClr val="000000"/>
                          </a:solidFill>
                          <a:effectLst/>
                          <a:latin typeface="Arial" panose="020B0604020202020204" pitchFamily="34" charset="0"/>
                        </a:rPr>
                        <a:t>INVESTOGACIÓN Y JUDICIALIZACIÓN</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s-CO" sz="1200" b="0" i="0" u="none" strike="noStrike" dirty="0">
                          <a:solidFill>
                            <a:srgbClr val="000000"/>
                          </a:solidFill>
                          <a:effectLst/>
                          <a:latin typeface="Arial" panose="020B060402020202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t"/>
                      <a:r>
                        <a:rPr lang="es-CO" sz="1200" b="0" i="0" u="none" strike="noStrike">
                          <a:solidFill>
                            <a:srgbClr val="000000"/>
                          </a:solidFill>
                          <a:effectLst/>
                          <a:latin typeface="Arial" panose="020B0604020202020204" pitchFamily="34" charset="0"/>
                        </a:rPr>
                        <a:t>11,3%</a:t>
                      </a: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2423715385"/>
                  </a:ext>
                </a:extLst>
              </a:tr>
              <a:tr h="251284">
                <a:tc>
                  <a:txBody>
                    <a:bodyPr/>
                    <a:lstStyle/>
                    <a:p>
                      <a:pPr algn="ctr" fontAlgn="ctr"/>
                      <a:r>
                        <a:rPr lang="es-CO" sz="1200" b="0" i="0" u="none" strike="noStrike">
                          <a:solidFill>
                            <a:srgbClr val="000000"/>
                          </a:solidFill>
                          <a:effectLst/>
                          <a:latin typeface="Arial" panose="020B0604020202020204" pitchFamily="34" charset="0"/>
                        </a:rPr>
                        <a:t>GESTIÓN DE DENUNCIAS Y ANALISIS DE LA INFORMACIÓN</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s-CO" sz="1200" b="0" i="0" u="none" strike="noStrike" dirty="0">
                          <a:solidFill>
                            <a:schemeClr val="tx1"/>
                          </a:solidFill>
                          <a:effectLst/>
                          <a:latin typeface="Arial" panose="020B0604020202020204" pitchFamily="34" charset="0"/>
                        </a:rPr>
                        <a:t>227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t"/>
                      <a:r>
                        <a:rPr lang="es-CO" sz="1200" b="0" i="0" u="none" strike="noStrike">
                          <a:solidFill>
                            <a:srgbClr val="000000"/>
                          </a:solidFill>
                          <a:effectLst/>
                          <a:latin typeface="Arial" panose="020B0604020202020204" pitchFamily="34" charset="0"/>
                        </a:rPr>
                        <a:t>53,4%</a:t>
                      </a: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794436288"/>
                  </a:ext>
                </a:extLst>
              </a:tr>
              <a:tr h="251284">
                <a:tc>
                  <a:txBody>
                    <a:bodyPr/>
                    <a:lstStyle/>
                    <a:p>
                      <a:pPr algn="ctr" fontAlgn="ctr"/>
                      <a:r>
                        <a:rPr lang="es-CO" sz="1200" b="0" i="0" u="none" strike="noStrike">
                          <a:solidFill>
                            <a:srgbClr val="000000"/>
                          </a:solidFill>
                          <a:effectLst/>
                          <a:latin typeface="Arial" panose="020B0604020202020204" pitchFamily="34" charset="0"/>
                        </a:rPr>
                        <a:t>JUSTICIA TRANCICIONAL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s-CO" sz="1200" b="0" i="0" u="none" strike="noStrike" dirty="0">
                          <a:solidFill>
                            <a:srgbClr val="000000"/>
                          </a:solidFill>
                          <a:effectLst/>
                          <a:latin typeface="Arial" panose="020B0604020202020204" pitchFamily="34" charset="0"/>
                        </a:rPr>
                        <a:t>150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t"/>
                      <a:r>
                        <a:rPr lang="es-CO" sz="1200" b="0" i="0" u="none" strike="noStrike" dirty="0">
                          <a:solidFill>
                            <a:srgbClr val="000000"/>
                          </a:solidFill>
                          <a:effectLst/>
                          <a:latin typeface="Arial" panose="020B0604020202020204" pitchFamily="34" charset="0"/>
                        </a:rPr>
                        <a:t>35,3%</a:t>
                      </a: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541065897"/>
                  </a:ext>
                </a:extLst>
              </a:tr>
              <a:tr h="261236">
                <a:tc>
                  <a:txBody>
                    <a:bodyPr/>
                    <a:lstStyle/>
                    <a:p>
                      <a:pPr algn="ctr" fontAlgn="ctr"/>
                      <a:r>
                        <a:rPr lang="es-CO" sz="1200" b="0" i="0" u="none" strike="noStrike">
                          <a:solidFill>
                            <a:srgbClr val="000000"/>
                          </a:solidFill>
                          <a:effectLst/>
                          <a:latin typeface="Arial" panose="020B060402020202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ctr"/>
                      <a:r>
                        <a:rPr lang="es-CO" sz="1200" b="0" i="0" u="none" strike="noStrike">
                          <a:solidFill>
                            <a:srgbClr val="000000"/>
                          </a:solidFill>
                          <a:effectLst/>
                          <a:latin typeface="Arial" panose="020B0604020202020204" pitchFamily="34" charset="0"/>
                        </a:rPr>
                        <a:t>425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gn="ctr" fontAlgn="t"/>
                      <a:r>
                        <a:rPr lang="es-CO" sz="1200" b="0" i="0" u="none" strike="noStrike" dirty="0">
                          <a:solidFill>
                            <a:srgbClr val="000000"/>
                          </a:solidFill>
                          <a:effectLst/>
                          <a:latin typeface="Arial" panose="020B0604020202020204" pitchFamily="34" charset="0"/>
                        </a:rPr>
                        <a:t>100%</a:t>
                      </a: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1786651006"/>
                  </a:ext>
                </a:extLst>
              </a:tr>
            </a:tbl>
          </a:graphicData>
        </a:graphic>
      </p:graphicFrame>
    </p:spTree>
    <p:extLst>
      <p:ext uri="{BB962C8B-B14F-4D97-AF65-F5344CB8AC3E}">
        <p14:creationId xmlns:p14="http://schemas.microsoft.com/office/powerpoint/2010/main" val="374592492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CuadroTexto 3"/>
          <p:cNvSpPr txBox="1"/>
          <p:nvPr/>
        </p:nvSpPr>
        <p:spPr>
          <a:xfrm>
            <a:off x="376038" y="303655"/>
            <a:ext cx="7709184" cy="586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solidFill>
                  <a:srgbClr val="FFFFFF"/>
                </a:solidFill>
                <a:latin typeface="Century Gothic"/>
                <a:ea typeface="Century Gothic"/>
                <a:cs typeface="Century Gothic"/>
                <a:sym typeface="Century Gothic"/>
              </a:defRPr>
            </a:lvl1pPr>
          </a:lstStyle>
          <a:p>
            <a:r>
              <a:rPr lang="es-CO" dirty="0"/>
              <a:t>ENCUESTA DE SATISFACCIÓN </a:t>
            </a:r>
          </a:p>
        </p:txBody>
      </p:sp>
      <p:sp>
        <p:nvSpPr>
          <p:cNvPr id="137" name="CuadroTexto 5"/>
          <p:cNvSpPr txBox="1"/>
          <p:nvPr/>
        </p:nvSpPr>
        <p:spPr>
          <a:xfrm>
            <a:off x="233452" y="1479571"/>
            <a:ext cx="4104568"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800" b="1">
                <a:solidFill>
                  <a:srgbClr val="00466D"/>
                </a:solidFill>
                <a:latin typeface="Century Gothic"/>
                <a:ea typeface="Century Gothic"/>
                <a:cs typeface="Century Gothic"/>
                <a:sym typeface="Century Gothic"/>
              </a:defRPr>
            </a:lvl1pPr>
          </a:lstStyle>
          <a:p>
            <a:r>
              <a:rPr lang="es-CO" sz="2400" dirty="0"/>
              <a:t>Ítem de evaluación Nro. 1</a:t>
            </a:r>
            <a:endParaRPr sz="2400" dirty="0"/>
          </a:p>
        </p:txBody>
      </p:sp>
      <p:sp>
        <p:nvSpPr>
          <p:cNvPr id="138" name="Rectángulo 6"/>
          <p:cNvSpPr txBox="1"/>
          <p:nvPr/>
        </p:nvSpPr>
        <p:spPr>
          <a:xfrm>
            <a:off x="376039" y="878984"/>
            <a:ext cx="2557749"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b="1">
                <a:solidFill>
                  <a:srgbClr val="00E0F0"/>
                </a:solidFill>
                <a:latin typeface="Century Gothic"/>
                <a:ea typeface="Century Gothic"/>
                <a:cs typeface="Century Gothic"/>
                <a:sym typeface="Century Gothic"/>
              </a:defRPr>
            </a:lvl1pPr>
          </a:lstStyle>
          <a:p>
            <a:r>
              <a:rPr lang="es-CO" dirty="0"/>
              <a:t>Procesos Misionales</a:t>
            </a:r>
          </a:p>
        </p:txBody>
      </p:sp>
      <p:graphicFrame>
        <p:nvGraphicFramePr>
          <p:cNvPr id="12" name="Gráfico 11">
            <a:extLst>
              <a:ext uri="{FF2B5EF4-FFF2-40B4-BE49-F238E27FC236}">
                <a16:creationId xmlns:a16="http://schemas.microsoft.com/office/drawing/2014/main" id="{45F474FB-541D-47B1-AD2C-8AE5C9E6B8D5}"/>
              </a:ext>
            </a:extLst>
          </p:cNvPr>
          <p:cNvGraphicFramePr>
            <a:graphicFrameLocks/>
          </p:cNvGraphicFramePr>
          <p:nvPr>
            <p:extLst>
              <p:ext uri="{D42A27DB-BD31-4B8C-83A1-F6EECF244321}">
                <p14:modId xmlns:p14="http://schemas.microsoft.com/office/powerpoint/2010/main" val="2465185303"/>
              </p:ext>
            </p:extLst>
          </p:nvPr>
        </p:nvGraphicFramePr>
        <p:xfrm>
          <a:off x="101601" y="2156553"/>
          <a:ext cx="6276622" cy="4481314"/>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ángulo 5">
            <a:extLst>
              <a:ext uri="{FF2B5EF4-FFF2-40B4-BE49-F238E27FC236}">
                <a16:creationId xmlns:a16="http://schemas.microsoft.com/office/drawing/2014/main" id="{C9EA8F35-3BE4-41C4-972F-74B9AEC34904}"/>
              </a:ext>
            </a:extLst>
          </p:cNvPr>
          <p:cNvSpPr/>
          <p:nvPr/>
        </p:nvSpPr>
        <p:spPr>
          <a:xfrm>
            <a:off x="6378223" y="4242745"/>
            <a:ext cx="5712176" cy="2246769"/>
          </a:xfrm>
          <a:prstGeom prst="rect">
            <a:avLst/>
          </a:prstGeom>
        </p:spPr>
        <p:txBody>
          <a:bodyPr wrap="square">
            <a:spAutoFit/>
          </a:bodyPr>
          <a:lstStyle/>
          <a:p>
            <a:pPr algn="just"/>
            <a:r>
              <a:rPr lang="es-CO" sz="2000" dirty="0"/>
              <a:t>Al analizar los resultados obtenidos en la encuesta aplicada en el año 2019 frente a los resultados de la encuesta aplicada en el año 2018, se observa que hubo un aumento favorable en la percepción del los usuarios en los tiempos de atención en los despachos de fiscales, salas de recepción de denuncias y sala de Justicia Transicional.</a:t>
            </a:r>
          </a:p>
        </p:txBody>
      </p:sp>
      <p:sp>
        <p:nvSpPr>
          <p:cNvPr id="7" name="Rectángulo 6">
            <a:extLst>
              <a:ext uri="{FF2B5EF4-FFF2-40B4-BE49-F238E27FC236}">
                <a16:creationId xmlns:a16="http://schemas.microsoft.com/office/drawing/2014/main" id="{8FFA79E0-7155-4CDF-AB81-3DADD289E35A}"/>
              </a:ext>
            </a:extLst>
          </p:cNvPr>
          <p:cNvSpPr/>
          <p:nvPr/>
        </p:nvSpPr>
        <p:spPr>
          <a:xfrm>
            <a:off x="4230630" y="1491870"/>
            <a:ext cx="7709184" cy="461665"/>
          </a:xfrm>
          <a:prstGeom prst="rect">
            <a:avLst/>
          </a:prstGeom>
        </p:spPr>
        <p:txBody>
          <a:bodyPr wrap="square">
            <a:spAutoFit/>
          </a:bodyPr>
          <a:lstStyle/>
          <a:p>
            <a:r>
              <a:rPr lang="es-CO" sz="2400" b="1" dirty="0"/>
              <a:t>¿Cómo califica el tiempo de espera para ser atendido?</a:t>
            </a:r>
          </a:p>
        </p:txBody>
      </p:sp>
      <p:graphicFrame>
        <p:nvGraphicFramePr>
          <p:cNvPr id="11" name="Tabla 10">
            <a:extLst>
              <a:ext uri="{FF2B5EF4-FFF2-40B4-BE49-F238E27FC236}">
                <a16:creationId xmlns:a16="http://schemas.microsoft.com/office/drawing/2014/main" id="{A9D68212-6017-4A98-B449-36434A9787ED}"/>
              </a:ext>
            </a:extLst>
          </p:cNvPr>
          <p:cNvGraphicFramePr>
            <a:graphicFrameLocks noGrp="1"/>
          </p:cNvGraphicFramePr>
          <p:nvPr>
            <p:extLst>
              <p:ext uri="{D42A27DB-BD31-4B8C-83A1-F6EECF244321}">
                <p14:modId xmlns:p14="http://schemas.microsoft.com/office/powerpoint/2010/main" val="867972819"/>
              </p:ext>
            </p:extLst>
          </p:nvPr>
        </p:nvGraphicFramePr>
        <p:xfrm>
          <a:off x="6510248" y="1941236"/>
          <a:ext cx="5448300" cy="2225866"/>
        </p:xfrm>
        <a:graphic>
          <a:graphicData uri="http://schemas.openxmlformats.org/drawingml/2006/table">
            <a:tbl>
              <a:tblPr/>
              <a:tblGrid>
                <a:gridCol w="1963701">
                  <a:extLst>
                    <a:ext uri="{9D8B030D-6E8A-4147-A177-3AD203B41FA5}">
                      <a16:colId xmlns:a16="http://schemas.microsoft.com/office/drawing/2014/main" val="4272719750"/>
                    </a:ext>
                  </a:extLst>
                </a:gridCol>
                <a:gridCol w="1098275">
                  <a:extLst>
                    <a:ext uri="{9D8B030D-6E8A-4147-A177-3AD203B41FA5}">
                      <a16:colId xmlns:a16="http://schemas.microsoft.com/office/drawing/2014/main" val="3915374651"/>
                    </a:ext>
                  </a:extLst>
                </a:gridCol>
                <a:gridCol w="1002162">
                  <a:extLst>
                    <a:ext uri="{9D8B030D-6E8A-4147-A177-3AD203B41FA5}">
                      <a16:colId xmlns:a16="http://schemas.microsoft.com/office/drawing/2014/main" val="2150376013"/>
                    </a:ext>
                  </a:extLst>
                </a:gridCol>
                <a:gridCol w="1384162">
                  <a:extLst>
                    <a:ext uri="{9D8B030D-6E8A-4147-A177-3AD203B41FA5}">
                      <a16:colId xmlns:a16="http://schemas.microsoft.com/office/drawing/2014/main" val="3028571989"/>
                    </a:ext>
                  </a:extLst>
                </a:gridCol>
              </a:tblGrid>
              <a:tr h="364988">
                <a:tc>
                  <a:txBody>
                    <a:bodyPr/>
                    <a:lstStyle/>
                    <a:p>
                      <a:pPr algn="ctr" rtl="0" fontAlgn="ctr"/>
                      <a:r>
                        <a:rPr lang="es-CO" sz="1400" b="1" i="0" u="none" strike="noStrike">
                          <a:solidFill>
                            <a:srgbClr val="000000"/>
                          </a:solidFill>
                          <a:effectLst/>
                          <a:latin typeface="Century Gothic" panose="020B0502020202020204" pitchFamily="34" charset="0"/>
                        </a:rPr>
                        <a:t>CALIFICACIÓN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400" b="1" i="0" u="none" strike="noStrike">
                          <a:solidFill>
                            <a:srgbClr val="000000"/>
                          </a:solidFill>
                          <a:effectLst/>
                          <a:latin typeface="Century Gothic" panose="020B0502020202020204" pitchFamily="34" charset="0"/>
                        </a:rPr>
                        <a:t>AÑO 2018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400" b="1" i="0" u="none" strike="noStrike">
                          <a:solidFill>
                            <a:srgbClr val="000000"/>
                          </a:solidFill>
                          <a:effectLst/>
                          <a:latin typeface="Century Gothic" panose="020B0502020202020204" pitchFamily="34" charset="0"/>
                        </a:rPr>
                        <a:t>AÑO 2019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400" b="1" i="0" u="none" strike="noStrike" dirty="0">
                          <a:solidFill>
                            <a:srgbClr val="000000"/>
                          </a:solidFill>
                          <a:effectLst/>
                          <a:latin typeface="Century Gothic" panose="020B0502020202020204" pitchFamily="34" charset="0"/>
                        </a:rPr>
                        <a:t>COMPARACIÓN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3491917"/>
                  </a:ext>
                </a:extLst>
              </a:tr>
              <a:tr h="624013">
                <a:tc>
                  <a:txBody>
                    <a:bodyPr/>
                    <a:lstStyle/>
                    <a:p>
                      <a:pPr algn="just" rtl="0" fontAlgn="ctr"/>
                      <a:r>
                        <a:rPr lang="es-CO" sz="1600" b="0" i="0" u="none" strike="noStrike">
                          <a:solidFill>
                            <a:srgbClr val="000000"/>
                          </a:solidFill>
                          <a:effectLst/>
                          <a:latin typeface="Century Gothic" panose="020B0502020202020204" pitchFamily="34" charset="0"/>
                        </a:rPr>
                        <a:t>Muy Bueno/EXCELENTE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es-CO" sz="1800" b="0" i="0" u="none" strike="noStrike" dirty="0">
                          <a:solidFill>
                            <a:srgbClr val="000000"/>
                          </a:solidFill>
                          <a:effectLst/>
                          <a:latin typeface="Century Gothic" panose="020B0502020202020204" pitchFamily="34" charset="0"/>
                        </a:rPr>
                        <a:t>33,7%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800" b="0" i="0" u="none" strike="noStrike">
                          <a:solidFill>
                            <a:srgbClr val="000000"/>
                          </a:solidFill>
                          <a:effectLst/>
                          <a:latin typeface="Century Gothic" panose="020B0502020202020204" pitchFamily="34" charset="0"/>
                        </a:rPr>
                        <a:t>41,4%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800" b="0" i="0" u="none" strike="noStrike">
                          <a:solidFill>
                            <a:srgbClr val="000000"/>
                          </a:solidFill>
                          <a:effectLst/>
                          <a:latin typeface="Century Gothic" panose="020B0502020202020204" pitchFamily="34" charset="0"/>
                        </a:rPr>
                        <a:t>Aumenta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8809531"/>
                  </a:ext>
                </a:extLst>
              </a:tr>
              <a:tr h="388536">
                <a:tc>
                  <a:txBody>
                    <a:bodyPr/>
                    <a:lstStyle/>
                    <a:p>
                      <a:pPr algn="just" rtl="0" fontAlgn="ctr"/>
                      <a:r>
                        <a:rPr lang="es-CO" sz="1800" b="0" i="0" u="none" strike="noStrike" dirty="0">
                          <a:solidFill>
                            <a:srgbClr val="000000"/>
                          </a:solidFill>
                          <a:effectLst/>
                          <a:latin typeface="Century Gothic" panose="020B0502020202020204" pitchFamily="34" charset="0"/>
                        </a:rPr>
                        <a:t>Bueno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rtl="0" fontAlgn="ctr"/>
                      <a:r>
                        <a:rPr lang="es-CO" sz="1800" b="0" i="0" u="none" strike="noStrike">
                          <a:solidFill>
                            <a:srgbClr val="000000"/>
                          </a:solidFill>
                          <a:effectLst/>
                          <a:latin typeface="Century Gothic" panose="020B0502020202020204" pitchFamily="34" charset="0"/>
                        </a:rPr>
                        <a:t>27,8%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800" b="0" i="0" u="none" strike="noStrike">
                          <a:solidFill>
                            <a:srgbClr val="000000"/>
                          </a:solidFill>
                          <a:effectLst/>
                          <a:latin typeface="Century Gothic" panose="020B0502020202020204" pitchFamily="34" charset="0"/>
                        </a:rPr>
                        <a:t>36,5%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800" b="0" i="0" u="none" strike="noStrike">
                          <a:solidFill>
                            <a:srgbClr val="000000"/>
                          </a:solidFill>
                          <a:effectLst/>
                          <a:latin typeface="Century Gothic" panose="020B0502020202020204" pitchFamily="34" charset="0"/>
                        </a:rPr>
                        <a:t>Aumenta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9702058"/>
                  </a:ext>
                </a:extLst>
              </a:tr>
              <a:tr h="388536">
                <a:tc>
                  <a:txBody>
                    <a:bodyPr/>
                    <a:lstStyle/>
                    <a:p>
                      <a:pPr algn="just" rtl="0" fontAlgn="ctr"/>
                      <a:r>
                        <a:rPr lang="es-CO" sz="1800" b="0" i="0" u="none" strike="noStrike">
                          <a:solidFill>
                            <a:srgbClr val="000000"/>
                          </a:solidFill>
                          <a:effectLst/>
                          <a:latin typeface="Century Gothic" panose="020B0502020202020204" pitchFamily="34" charset="0"/>
                        </a:rPr>
                        <a:t>Regular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rtl="0" fontAlgn="ctr"/>
                      <a:r>
                        <a:rPr lang="es-CO" sz="1800" b="0" i="0" u="none" strike="noStrike" dirty="0">
                          <a:solidFill>
                            <a:srgbClr val="000000"/>
                          </a:solidFill>
                          <a:effectLst/>
                          <a:latin typeface="Century Gothic" panose="020B0502020202020204" pitchFamily="34" charset="0"/>
                        </a:rPr>
                        <a:t>14,9%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800" b="0" i="0" u="none" strike="noStrike">
                          <a:solidFill>
                            <a:srgbClr val="000000"/>
                          </a:solidFill>
                          <a:effectLst/>
                          <a:latin typeface="Century Gothic" panose="020B0502020202020204" pitchFamily="34" charset="0"/>
                        </a:rPr>
                        <a:t>16,5%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800" b="0" i="0" u="none" strike="noStrike">
                          <a:solidFill>
                            <a:srgbClr val="000000"/>
                          </a:solidFill>
                          <a:effectLst/>
                          <a:latin typeface="Century Gothic" panose="020B0502020202020204" pitchFamily="34" charset="0"/>
                        </a:rPr>
                        <a:t>Aumenta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5585441"/>
                  </a:ext>
                </a:extLst>
              </a:tr>
              <a:tr h="388536">
                <a:tc>
                  <a:txBody>
                    <a:bodyPr/>
                    <a:lstStyle/>
                    <a:p>
                      <a:pPr algn="just" rtl="0" fontAlgn="ctr"/>
                      <a:r>
                        <a:rPr lang="es-CO" sz="1800" b="0" i="0" u="none" strike="noStrike" dirty="0">
                          <a:solidFill>
                            <a:srgbClr val="000000"/>
                          </a:solidFill>
                          <a:effectLst/>
                          <a:latin typeface="Century Gothic" panose="020B0502020202020204" pitchFamily="34" charset="0"/>
                        </a:rPr>
                        <a:t>Malo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rtl="0" fontAlgn="ctr"/>
                      <a:r>
                        <a:rPr lang="es-CO" sz="1800" b="0" i="0" u="none" strike="noStrike">
                          <a:solidFill>
                            <a:srgbClr val="000000"/>
                          </a:solidFill>
                          <a:effectLst/>
                          <a:latin typeface="Century Gothic" panose="020B0502020202020204" pitchFamily="34" charset="0"/>
                        </a:rPr>
                        <a:t>9,1%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800" b="0" i="0" u="none" strike="noStrike">
                          <a:solidFill>
                            <a:srgbClr val="000000"/>
                          </a:solidFill>
                          <a:effectLst/>
                          <a:latin typeface="Century Gothic" panose="020B0502020202020204" pitchFamily="34" charset="0"/>
                        </a:rPr>
                        <a:t>5,6%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800" b="0" i="0" u="none" strike="noStrike" dirty="0">
                          <a:solidFill>
                            <a:srgbClr val="000000"/>
                          </a:solidFill>
                          <a:effectLst/>
                          <a:latin typeface="Century Gothic" panose="020B0502020202020204" pitchFamily="34" charset="0"/>
                        </a:rPr>
                        <a:t>Disminuye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0690616"/>
                  </a:ext>
                </a:extLst>
              </a:tr>
            </a:tbl>
          </a:graphicData>
        </a:graphic>
      </p:graphicFrame>
    </p:spTree>
    <p:extLst>
      <p:ext uri="{BB962C8B-B14F-4D97-AF65-F5344CB8AC3E}">
        <p14:creationId xmlns:p14="http://schemas.microsoft.com/office/powerpoint/2010/main" val="3769628453"/>
      </p:ext>
    </p:extLst>
  </p:cSld>
  <p:clrMapOvr>
    <a:masterClrMapping/>
  </p:clrMapOvr>
  <p:transition spd="med"/>
</p:sld>
</file>

<file path=ppt/theme/theme1.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Tema de Office">
      <a:majorFont>
        <a:latin typeface="Helvetica"/>
        <a:ea typeface="Helvetica"/>
        <a:cs typeface="Helvetica"/>
      </a:majorFont>
      <a:minorFont>
        <a:latin typeface="Calibri"/>
        <a:ea typeface="Calibri"/>
        <a:cs typeface="Calibri"/>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ema de Office">
  <a:themeElements>
    <a:clrScheme name="Tema de Offic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Tema de Office">
      <a:majorFont>
        <a:latin typeface="Helvetica"/>
        <a:ea typeface="Helvetica"/>
        <a:cs typeface="Helvetica"/>
      </a:majorFont>
      <a:minorFont>
        <a:latin typeface="Calibri"/>
        <a:ea typeface="Calibri"/>
        <a:cs typeface="Calibri"/>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1003</TotalTime>
  <Words>2208</Words>
  <Application>Microsoft Office PowerPoint</Application>
  <PresentationFormat>Panorámica</PresentationFormat>
  <Paragraphs>464</Paragraphs>
  <Slides>27</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27</vt:i4>
      </vt:variant>
    </vt:vector>
  </HeadingPairs>
  <TitlesOfParts>
    <vt:vector size="34" baseType="lpstr">
      <vt:lpstr>Arial</vt:lpstr>
      <vt:lpstr>Calibri</vt:lpstr>
      <vt:lpstr>Calibri Light</vt:lpstr>
      <vt:lpstr>Century Gothic</vt:lpstr>
      <vt:lpstr>Helvetica</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Aydee Lorena Galindo Orozco</dc:creator>
  <cp:lastModifiedBy>Maria Enet Alvarez Manrique</cp:lastModifiedBy>
  <cp:revision>70</cp:revision>
  <dcterms:modified xsi:type="dcterms:W3CDTF">2019-08-23T15:55:47Z</dcterms:modified>
</cp:coreProperties>
</file>