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89" r:id="rId3"/>
    <p:sldId id="258" r:id="rId4"/>
    <p:sldId id="291" r:id="rId5"/>
    <p:sldId id="259" r:id="rId6"/>
    <p:sldId id="266" r:id="rId7"/>
    <p:sldId id="267" r:id="rId8"/>
    <p:sldId id="268" r:id="rId9"/>
    <p:sldId id="270" r:id="rId10"/>
    <p:sldId id="271" r:id="rId11"/>
    <p:sldId id="272" r:id="rId12"/>
    <p:sldId id="295" r:id="rId13"/>
    <p:sldId id="275" r:id="rId14"/>
    <p:sldId id="276" r:id="rId15"/>
    <p:sldId id="278" r:id="rId16"/>
    <p:sldId id="261" r:id="rId17"/>
    <p:sldId id="281" r:id="rId18"/>
    <p:sldId id="284" r:id="rId19"/>
    <p:sldId id="285" r:id="rId20"/>
    <p:sldId id="287" r:id="rId21"/>
    <p:sldId id="288"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Eugenia Ramirez Lòpez" initials="AERL" lastIdx="1" clrIdx="0">
    <p:extLst>
      <p:ext uri="{19B8F6BF-5375-455C-9EA6-DF929625EA0E}">
        <p15:presenceInfo xmlns:p15="http://schemas.microsoft.com/office/powerpoint/2012/main" userId="S-1-5-21-2053067395-844441496-945767274-1419" providerId="AD"/>
      </p:ext>
    </p:extLst>
  </p:cmAuthor>
  <p:cmAuthor id="2" name="Adriana Eugenia Ramirez Lopez" initials="AERL" lastIdx="5" clrIdx="1">
    <p:extLst>
      <p:ext uri="{19B8F6BF-5375-455C-9EA6-DF929625EA0E}">
        <p15:presenceInfo xmlns:p15="http://schemas.microsoft.com/office/powerpoint/2012/main" userId="S::aramirez@fiscalia.gov.co::5d54682a-de24-4f4b-852d-5ed0a19fa4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INFORMES%20PQR\ARCHIVO%20DE%20TRABAJO%20CONSOLIDADO%20ENERO%20A%20SEPT%202019%20PQ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tx1"/>
                </a:solidFill>
                <a:latin typeface="+mj-lt"/>
                <a:ea typeface="+mj-ea"/>
                <a:cs typeface="+mj-cs"/>
              </a:defRPr>
            </a:pPr>
            <a:r>
              <a:rPr lang="en-US">
                <a:solidFill>
                  <a:schemeClr val="tx1"/>
                </a:solidFill>
              </a:rPr>
              <a:t>Participación por canal</a:t>
            </a: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tx1"/>
              </a:solidFill>
              <a:latin typeface="+mj-lt"/>
              <a:ea typeface="+mj-ea"/>
              <a:cs typeface="+mj-cs"/>
            </a:defRPr>
          </a:pPr>
          <a:endParaRPr lang="es-CO"/>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'TD PETICIONES'!$H$49</c:f>
              <c:strCache>
                <c:ptCount val="1"/>
                <c:pt idx="0">
                  <c:v>lV TRIMESTRE</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872A-459A-89AB-E646BC91AB14}"/>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872A-459A-89AB-E646BC91AB14}"/>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872A-459A-89AB-E646BC91AB14}"/>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7-872A-459A-89AB-E646BC91AB14}"/>
              </c:ext>
            </c:extLst>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9-872A-459A-89AB-E646BC91AB14}"/>
              </c:ext>
            </c:extLst>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B-872A-459A-89AB-E646BC91AB14}"/>
              </c:ext>
            </c:extLst>
          </c:dPt>
          <c:dLbls>
            <c:dLbl>
              <c:idx val="1"/>
              <c:layout>
                <c:manualLayout>
                  <c:x val="9.2968189271338361E-2"/>
                  <c:y val="3.22628538328271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2A-459A-89AB-E646BC91AB14}"/>
                </c:ext>
              </c:extLst>
            </c:dLbl>
            <c:dLbl>
              <c:idx val="2"/>
              <c:layout>
                <c:manualLayout>
                  <c:x val="2.4786632211120801E-2"/>
                  <c:y val="7.140694748362999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72A-459A-89AB-E646BC91AB14}"/>
                </c:ext>
              </c:extLst>
            </c:dLbl>
            <c:dLbl>
              <c:idx val="3"/>
              <c:layout>
                <c:manualLayout>
                  <c:x val="3.1491371615066824E-3"/>
                  <c:y val="5.606727023820293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72A-459A-89AB-E646BC91AB14}"/>
                </c:ext>
              </c:extLst>
            </c:dLbl>
            <c:dLbl>
              <c:idx val="4"/>
              <c:delete val="1"/>
              <c:extLst>
                <c:ext xmlns:c15="http://schemas.microsoft.com/office/drawing/2012/chart" uri="{CE6537A1-D6FC-4f65-9D91-7224C49458BB}"/>
                <c:ext xmlns:c16="http://schemas.microsoft.com/office/drawing/2014/chart" uri="{C3380CC4-5D6E-409C-BE32-E72D297353CC}">
                  <c16:uniqueId val="{00000009-872A-459A-89AB-E646BC91AB14}"/>
                </c:ext>
              </c:extLst>
            </c:dLbl>
            <c:dLbl>
              <c:idx val="5"/>
              <c:layout>
                <c:manualLayout>
                  <c:x val="-5.8619134838614035E-7"/>
                  <c:y val="5.606727023820293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72A-459A-89AB-E646BC91AB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'TD PETICIONES'!$I$48:$N$48</c:f>
              <c:strCache>
                <c:ptCount val="6"/>
                <c:pt idx="0">
                  <c:v>ESCRITO </c:v>
                </c:pt>
                <c:pt idx="1">
                  <c:v> VIRTUAL</c:v>
                </c:pt>
                <c:pt idx="2">
                  <c:v>CORREO ELECTRÓNICO</c:v>
                </c:pt>
                <c:pt idx="3">
                  <c:v> PRESENCIAL</c:v>
                </c:pt>
                <c:pt idx="4">
                  <c:v>BUZÓN DE SUGERENCIAS </c:v>
                </c:pt>
                <c:pt idx="5">
                  <c:v> TELEFÓNICO </c:v>
                </c:pt>
              </c:strCache>
            </c:strRef>
          </c:cat>
          <c:val>
            <c:numRef>
              <c:f>'TD PETICIONES'!$I$49:$N$49</c:f>
              <c:numCache>
                <c:formatCode>General</c:formatCode>
                <c:ptCount val="6"/>
                <c:pt idx="0">
                  <c:v>10696</c:v>
                </c:pt>
                <c:pt idx="1">
                  <c:v>2545</c:v>
                </c:pt>
                <c:pt idx="2">
                  <c:v>729</c:v>
                </c:pt>
                <c:pt idx="3">
                  <c:v>374</c:v>
                </c:pt>
                <c:pt idx="4">
                  <c:v>5</c:v>
                </c:pt>
                <c:pt idx="5">
                  <c:v>6</c:v>
                </c:pt>
              </c:numCache>
            </c:numRef>
          </c:val>
          <c:extLst>
            <c:ext xmlns:c16="http://schemas.microsoft.com/office/drawing/2014/chart" uri="{C3380CC4-5D6E-409C-BE32-E72D297353CC}">
              <c16:uniqueId val="{0000000C-872A-459A-89AB-E646BC91AB1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s-CO"/>
        </a:p>
      </c:txPr>
    </c:legend>
    <c:plotVisOnly val="1"/>
    <c:dispBlanksAs val="gap"/>
    <c:showDLblsOverMax val="0"/>
  </c:chart>
  <c:spPr>
    <a:solidFill>
      <a:schemeClr val="accent3">
        <a:lumMod val="20000"/>
        <a:lumOff val="80000"/>
      </a:schemeClr>
    </a:solidFill>
    <a:ln w="9525" cap="flat" cmpd="sng" algn="ctr">
      <a:solidFill>
        <a:schemeClr val="tx1"/>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39395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18727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CuadroTexto 5"/>
          <p:cNvSpPr txBox="1"/>
          <p:nvPr/>
        </p:nvSpPr>
        <p:spPr>
          <a:xfrm>
            <a:off x="499453" y="4954385"/>
            <a:ext cx="333675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b="1">
                <a:solidFill>
                  <a:srgbClr val="6B6B6B"/>
                </a:solidFill>
                <a:latin typeface="Century Gothic"/>
                <a:ea typeface="Century Gothic"/>
                <a:cs typeface="Century Gothic"/>
                <a:sym typeface="Century Gothic"/>
              </a:defRPr>
            </a:pPr>
            <a:r>
              <a:rPr dirty="0"/>
              <a:t> </a:t>
            </a:r>
          </a:p>
        </p:txBody>
      </p:sp>
      <p:sp>
        <p:nvSpPr>
          <p:cNvPr id="113" name="CuadroTexto 6"/>
          <p:cNvSpPr txBox="1"/>
          <p:nvPr/>
        </p:nvSpPr>
        <p:spPr>
          <a:xfrm>
            <a:off x="499453" y="5588472"/>
            <a:ext cx="333675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i="1">
                <a:solidFill>
                  <a:srgbClr val="595959"/>
                </a:solidFill>
                <a:latin typeface="Century Gothic"/>
                <a:ea typeface="Century Gothic"/>
                <a:cs typeface="Century Gothic"/>
                <a:sym typeface="Century Gothic"/>
              </a:defRPr>
            </a:pPr>
            <a:endParaRPr dirty="0"/>
          </a:p>
        </p:txBody>
      </p:sp>
      <p:sp>
        <p:nvSpPr>
          <p:cNvPr id="114" name="Rectángulo 1"/>
          <p:cNvSpPr txBox="1"/>
          <p:nvPr/>
        </p:nvSpPr>
        <p:spPr>
          <a:xfrm>
            <a:off x="692322" y="4927061"/>
            <a:ext cx="3336753"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solidFill>
                  <a:srgbClr val="FF0000"/>
                </a:solidFill>
                <a:latin typeface="Century Gothic"/>
                <a:ea typeface="Century Gothic"/>
                <a:cs typeface="Century Gothic"/>
                <a:sym typeface="Century Gothic"/>
              </a:defRPr>
            </a:lvl1pPr>
          </a:lstStyle>
          <a:p>
            <a:r>
              <a:rPr lang="es-CO" dirty="0">
                <a:solidFill>
                  <a:schemeClr val="tx1"/>
                </a:solidFill>
              </a:rPr>
              <a:t>INFORME PQRS </a:t>
            </a:r>
          </a:p>
          <a:p>
            <a:r>
              <a:rPr lang="es-CO" dirty="0">
                <a:solidFill>
                  <a:schemeClr val="tx1"/>
                </a:solidFill>
              </a:rPr>
              <a:t>OCTUBRE- NOVIEMBRE 2019 </a:t>
            </a:r>
            <a:endParaRPr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0" y="336313"/>
            <a:ext cx="1189848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las quejas octubre- noviembre de 2019</a:t>
            </a:r>
          </a:p>
        </p:txBody>
      </p:sp>
      <p:sp>
        <p:nvSpPr>
          <p:cNvPr id="3" name="Rectángulo 2"/>
          <p:cNvSpPr/>
          <p:nvPr/>
        </p:nvSpPr>
        <p:spPr>
          <a:xfrm>
            <a:off x="1230086" y="5449410"/>
            <a:ext cx="8980714" cy="98488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O" dirty="0">
                <a:solidFill>
                  <a:schemeClr val="tx1"/>
                </a:solidFill>
              </a:rPr>
              <a:t>La causa más frecuente de quejas durante el período de octubre y noviembre 2019, es: “Incumplimiento de tareas o funciones” con 201 solicitudes de este tipo, seguido de  “Trato irrespetuoso o descortés” con 77 quejas.</a:t>
            </a:r>
          </a:p>
          <a:p>
            <a:pPr algn="just"/>
            <a:endParaRPr lang="es-CO" sz="400" dirty="0">
              <a:solidFill>
                <a:schemeClr val="tx1"/>
              </a:solidFill>
            </a:endParaRPr>
          </a:p>
        </p:txBody>
      </p:sp>
      <p:pic>
        <p:nvPicPr>
          <p:cNvPr id="2" name="Imagen 1"/>
          <p:cNvPicPr>
            <a:picLocks noChangeAspect="1"/>
          </p:cNvPicPr>
          <p:nvPr/>
        </p:nvPicPr>
        <p:blipFill>
          <a:blip r:embed="rId3"/>
          <a:stretch>
            <a:fillRect/>
          </a:stretch>
        </p:blipFill>
        <p:spPr>
          <a:xfrm>
            <a:off x="2246492" y="1746656"/>
            <a:ext cx="7855452" cy="3369629"/>
          </a:xfrm>
          <a:prstGeom prst="rect">
            <a:avLst/>
          </a:prstGeom>
          <a:ln>
            <a:solidFill>
              <a:schemeClr val="tx1"/>
            </a:solidFill>
          </a:ln>
        </p:spPr>
      </p:pic>
    </p:spTree>
    <p:extLst>
      <p:ext uri="{BB962C8B-B14F-4D97-AF65-F5344CB8AC3E}">
        <p14:creationId xmlns:p14="http://schemas.microsoft.com/office/powerpoint/2010/main" val="28111989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RECLAMOS</a:t>
            </a:r>
          </a:p>
          <a:p>
            <a:endParaRPr dirty="0">
              <a:solidFill>
                <a:schemeClr val="tx1"/>
              </a:solidFill>
            </a:endParaRPr>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103163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CuadroTexto 3"/>
          <p:cNvSpPr txBox="1"/>
          <p:nvPr/>
        </p:nvSpPr>
        <p:spPr>
          <a:xfrm>
            <a:off x="82123" y="425694"/>
            <a:ext cx="11576477"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2800" dirty="0"/>
              <a:t>Cantidad de reclamos recibidos octubre- noviembre de 2019</a:t>
            </a:r>
            <a:endParaRPr sz="2800" dirty="0"/>
          </a:p>
        </p:txBody>
      </p:sp>
      <p:sp>
        <p:nvSpPr>
          <p:cNvPr id="10" name="CuadroTexto 9"/>
          <p:cNvSpPr txBox="1"/>
          <p:nvPr/>
        </p:nvSpPr>
        <p:spPr>
          <a:xfrm>
            <a:off x="6768018" y="5016894"/>
            <a:ext cx="4254328" cy="64632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dirty="0"/>
              <a:t>Direcciones Seccionales que reportaron mayor número de reclamos </a:t>
            </a:r>
          </a:p>
        </p:txBody>
      </p:sp>
      <p:sp>
        <p:nvSpPr>
          <p:cNvPr id="12" name="CuadroTexto 11"/>
          <p:cNvSpPr txBox="1"/>
          <p:nvPr/>
        </p:nvSpPr>
        <p:spPr>
          <a:xfrm>
            <a:off x="179804" y="2242795"/>
            <a:ext cx="3018773" cy="92332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dirty="0"/>
              <a:t>Direcciones Nacionales que reportaron mayor número de reclamos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Flecha derecha 12"/>
          <p:cNvSpPr/>
          <p:nvPr/>
        </p:nvSpPr>
        <p:spPr>
          <a:xfrm>
            <a:off x="3198577" y="2604621"/>
            <a:ext cx="382823" cy="182122"/>
          </a:xfrm>
          <a:prstGeom prst="rightArrow">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sp>
        <p:nvSpPr>
          <p:cNvPr id="14" name="Flecha derecha 13"/>
          <p:cNvSpPr/>
          <p:nvPr/>
        </p:nvSpPr>
        <p:spPr>
          <a:xfrm rot="10800000">
            <a:off x="6332838" y="5223577"/>
            <a:ext cx="405813" cy="232964"/>
          </a:xfrm>
          <a:prstGeom prst="right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pic>
        <p:nvPicPr>
          <p:cNvPr id="3" name="Imagen 2"/>
          <p:cNvPicPr>
            <a:picLocks noChangeAspect="1"/>
          </p:cNvPicPr>
          <p:nvPr/>
        </p:nvPicPr>
        <p:blipFill>
          <a:blip r:embed="rId3"/>
          <a:stretch>
            <a:fillRect/>
          </a:stretch>
        </p:blipFill>
        <p:spPr>
          <a:xfrm>
            <a:off x="3581401" y="1752600"/>
            <a:ext cx="7162800" cy="2471057"/>
          </a:xfrm>
          <a:prstGeom prst="rect">
            <a:avLst/>
          </a:prstGeom>
          <a:ln>
            <a:solidFill>
              <a:schemeClr val="tx1"/>
            </a:solidFill>
          </a:ln>
        </p:spPr>
      </p:pic>
      <p:pic>
        <p:nvPicPr>
          <p:cNvPr id="7" name="Imagen 6"/>
          <p:cNvPicPr>
            <a:picLocks noChangeAspect="1"/>
          </p:cNvPicPr>
          <p:nvPr/>
        </p:nvPicPr>
        <p:blipFill>
          <a:blip r:embed="rId4"/>
          <a:stretch>
            <a:fillRect/>
          </a:stretch>
        </p:blipFill>
        <p:spPr>
          <a:xfrm>
            <a:off x="1517554" y="4404029"/>
            <a:ext cx="4800600" cy="2105025"/>
          </a:xfrm>
          <a:prstGeom prst="rect">
            <a:avLst/>
          </a:prstGeom>
          <a:ln>
            <a:solidFill>
              <a:schemeClr val="tx1"/>
            </a:solidFill>
          </a:ln>
        </p:spPr>
      </p:pic>
    </p:spTree>
    <p:extLst>
      <p:ext uri="{BB962C8B-B14F-4D97-AF65-F5344CB8AC3E}">
        <p14:creationId xmlns:p14="http://schemas.microsoft.com/office/powerpoint/2010/main" val="32736256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08857" y="358084"/>
            <a:ext cx="11821886"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los reclamos de octubre- noviembre de 2019</a:t>
            </a:r>
          </a:p>
        </p:txBody>
      </p:sp>
      <p:sp>
        <p:nvSpPr>
          <p:cNvPr id="3" name="Rectángulo 2"/>
          <p:cNvSpPr/>
          <p:nvPr/>
        </p:nvSpPr>
        <p:spPr>
          <a:xfrm>
            <a:off x="1143000" y="5242581"/>
            <a:ext cx="9173714"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CO" sz="2000" dirty="0">
                <a:solidFill>
                  <a:schemeClr val="tx1"/>
                </a:solidFill>
              </a:rPr>
              <a:t>La causa más frecuente de los reclamos fue “Inactividad procesal” con 136, seguido de “Falta de respuesta a las solicitudes” con 117 y “Largos tiempos de espera antes de la atención” con 21.</a:t>
            </a:r>
          </a:p>
        </p:txBody>
      </p:sp>
      <p:pic>
        <p:nvPicPr>
          <p:cNvPr id="5" name="Imagen 4"/>
          <p:cNvPicPr>
            <a:picLocks noChangeAspect="1"/>
          </p:cNvPicPr>
          <p:nvPr/>
        </p:nvPicPr>
        <p:blipFill>
          <a:blip r:embed="rId3"/>
          <a:stretch>
            <a:fillRect/>
          </a:stretch>
        </p:blipFill>
        <p:spPr>
          <a:xfrm>
            <a:off x="1563571" y="2048031"/>
            <a:ext cx="8332571" cy="2448606"/>
          </a:xfrm>
          <a:prstGeom prst="rect">
            <a:avLst/>
          </a:prstGeom>
          <a:ln>
            <a:solidFill>
              <a:schemeClr val="tx1"/>
            </a:solidFill>
          </a:ln>
        </p:spPr>
      </p:pic>
    </p:spTree>
    <p:extLst>
      <p:ext uri="{BB962C8B-B14F-4D97-AF65-F5344CB8AC3E}">
        <p14:creationId xmlns:p14="http://schemas.microsoft.com/office/powerpoint/2010/main" val="35031710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30434" y="2274071"/>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SUGERENCIAS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961218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240971" y="4794217"/>
            <a:ext cx="987334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O" dirty="0">
                <a:solidFill>
                  <a:schemeClr val="tx1"/>
                </a:solidFill>
              </a:rPr>
              <a:t>Dentro de las causas de sugerencias que se encuentra tipificadas solamente se presentaron 2, relacionadas con “mejoras de infraestructura”.</a:t>
            </a:r>
          </a:p>
        </p:txBody>
      </p:sp>
      <p:sp>
        <p:nvSpPr>
          <p:cNvPr id="7" name="CuadroTexto 3"/>
          <p:cNvSpPr txBox="1"/>
          <p:nvPr/>
        </p:nvSpPr>
        <p:spPr>
          <a:xfrm>
            <a:off x="0" y="333445"/>
            <a:ext cx="1172391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Sugerencias de Octubre- Noviembre de 2019</a:t>
            </a:r>
          </a:p>
        </p:txBody>
      </p:sp>
      <p:pic>
        <p:nvPicPr>
          <p:cNvPr id="2" name="Imagen 1"/>
          <p:cNvPicPr>
            <a:picLocks noChangeAspect="1"/>
          </p:cNvPicPr>
          <p:nvPr/>
        </p:nvPicPr>
        <p:blipFill>
          <a:blip r:embed="rId3"/>
          <a:stretch>
            <a:fillRect/>
          </a:stretch>
        </p:blipFill>
        <p:spPr>
          <a:xfrm>
            <a:off x="1861457" y="2111829"/>
            <a:ext cx="8490857" cy="1632857"/>
          </a:xfrm>
          <a:prstGeom prst="rect">
            <a:avLst/>
          </a:prstGeom>
          <a:ln>
            <a:solidFill>
              <a:schemeClr val="tx1"/>
            </a:solidFill>
          </a:ln>
        </p:spPr>
      </p:pic>
    </p:spTree>
    <p:extLst>
      <p:ext uri="{BB962C8B-B14F-4D97-AF65-F5344CB8AC3E}">
        <p14:creationId xmlns:p14="http://schemas.microsoft.com/office/powerpoint/2010/main" val="1970899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163287"/>
            <a:ext cx="6460070" cy="6330646"/>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CANALES DE INGRESO</a:t>
            </a:r>
            <a:endParaRPr dirty="0">
              <a:solidFill>
                <a:schemeClr val="tx1"/>
              </a:solidFill>
            </a:endParaRP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0" y="336312"/>
            <a:ext cx="1181596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Tiempo promedio de respuesta  por modalidad de solicitud</a:t>
            </a:r>
            <a:endParaRPr dirty="0"/>
          </a:p>
        </p:txBody>
      </p:sp>
      <p:sp>
        <p:nvSpPr>
          <p:cNvPr id="3" name="Rectángulo 2"/>
          <p:cNvSpPr/>
          <p:nvPr/>
        </p:nvSpPr>
        <p:spPr>
          <a:xfrm>
            <a:off x="6249327" y="2377824"/>
            <a:ext cx="5447490" cy="3046988"/>
          </a:xfrm>
          <a:prstGeom prst="rect">
            <a:avLst/>
          </a:prstGeom>
        </p:spPr>
        <p:txBody>
          <a:bodyPr wrap="square">
            <a:spAutoFit/>
          </a:bodyPr>
          <a:lstStyle/>
          <a:p>
            <a:pPr algn="just"/>
            <a:r>
              <a:rPr lang="es-CO" sz="2400" dirty="0"/>
              <a:t>Para el período de octubre y noviembre de 2019, se concluye que las Peticiones, Quejas y Reclamos son atendidos en un término no mayor a 5 días cumpliendo de esta manera los tiempos promedio de repuesta establecidos en la Ley 1755 de 2015.</a:t>
            </a:r>
          </a:p>
          <a:p>
            <a:r>
              <a:rPr lang="es-CO" sz="2400" b="1" dirty="0"/>
              <a:t> </a:t>
            </a:r>
            <a:endParaRPr lang="es-CO" sz="2400" dirty="0"/>
          </a:p>
        </p:txBody>
      </p:sp>
      <p:pic>
        <p:nvPicPr>
          <p:cNvPr id="4" name="Imagen 3"/>
          <p:cNvPicPr>
            <a:picLocks noChangeAspect="1"/>
          </p:cNvPicPr>
          <p:nvPr/>
        </p:nvPicPr>
        <p:blipFill>
          <a:blip r:embed="rId3"/>
          <a:stretch>
            <a:fillRect/>
          </a:stretch>
        </p:blipFill>
        <p:spPr>
          <a:xfrm>
            <a:off x="591910" y="2514600"/>
            <a:ext cx="4990159" cy="2492829"/>
          </a:xfrm>
          <a:prstGeom prst="rect">
            <a:avLst/>
          </a:prstGeom>
          <a:ln>
            <a:solidFill>
              <a:schemeClr val="tx1"/>
            </a:solidFill>
          </a:ln>
        </p:spPr>
      </p:pic>
    </p:spTree>
    <p:extLst>
      <p:ext uri="{BB962C8B-B14F-4D97-AF65-F5344CB8AC3E}">
        <p14:creationId xmlns:p14="http://schemas.microsoft.com/office/powerpoint/2010/main" val="41079668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206829"/>
            <a:ext cx="6460070" cy="6287103"/>
          </a:xfrm>
          <a:prstGeom prst="rect">
            <a:avLst/>
          </a:prstGeom>
          <a:ln w="12700">
            <a:miter lim="400000"/>
          </a:ln>
        </p:spPr>
      </p:pic>
      <p:sp>
        <p:nvSpPr>
          <p:cNvPr id="144" name="CuadroTexto 8"/>
          <p:cNvSpPr txBox="1"/>
          <p:nvPr/>
        </p:nvSpPr>
        <p:spPr>
          <a:xfrm>
            <a:off x="6895280" y="2023699"/>
            <a:ext cx="5124123"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ACCESO A LA INFORMACIÓN PÚBLICA</a:t>
            </a:r>
            <a:endParaRPr dirty="0">
              <a:solidFill>
                <a:schemeClr val="tx1"/>
              </a:solidFill>
            </a:endParaRP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73975961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69209" y="368969"/>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Acceso a la Información Pública</a:t>
            </a:r>
            <a:endParaRPr dirty="0"/>
          </a:p>
        </p:txBody>
      </p:sp>
      <p:sp>
        <p:nvSpPr>
          <p:cNvPr id="3" name="Rectángulo 2"/>
          <p:cNvSpPr/>
          <p:nvPr/>
        </p:nvSpPr>
        <p:spPr>
          <a:xfrm>
            <a:off x="6291941" y="2929239"/>
            <a:ext cx="5551715" cy="2585323"/>
          </a:xfrm>
          <a:prstGeom prst="rect">
            <a:avLst/>
          </a:prstGeom>
        </p:spPr>
        <p:txBody>
          <a:bodyPr wrap="square">
            <a:spAutoFit/>
          </a:bodyPr>
          <a:lstStyle/>
          <a:p>
            <a:pPr algn="just"/>
            <a:r>
              <a:rPr lang="es-CO" dirty="0">
                <a:solidFill>
                  <a:schemeClr val="tx1"/>
                </a:solidFill>
              </a:rPr>
              <a:t>De conformidad a  lo establecido en la Ley 1712 de 2014, en los meses de octubre y noviembre de 2019 se negó el acceso a la información por tener carácter de reserva legal a un  total de 170 peticiones.</a:t>
            </a:r>
          </a:p>
          <a:p>
            <a:pPr algn="just"/>
            <a:endParaRPr lang="es-CO" dirty="0">
              <a:solidFill>
                <a:schemeClr val="tx1"/>
              </a:solidFill>
            </a:endParaRPr>
          </a:p>
          <a:p>
            <a:pPr algn="just"/>
            <a:r>
              <a:rPr lang="es-CO" dirty="0">
                <a:solidFill>
                  <a:schemeClr val="tx1"/>
                </a:solidFill>
              </a:rPr>
              <a:t>Respecto a las solicitudes sobre las cuales la Fiscalía General de la Nación no tiene competencia, se evidenció que durante este periodo, se realizó traslado a otras Instituciones de 171 solicitudes.</a:t>
            </a:r>
          </a:p>
        </p:txBody>
      </p:sp>
      <p:pic>
        <p:nvPicPr>
          <p:cNvPr id="6" name="Imagen 5"/>
          <p:cNvPicPr>
            <a:picLocks noChangeAspect="1"/>
          </p:cNvPicPr>
          <p:nvPr/>
        </p:nvPicPr>
        <p:blipFill>
          <a:blip r:embed="rId3"/>
          <a:stretch>
            <a:fillRect/>
          </a:stretch>
        </p:blipFill>
        <p:spPr>
          <a:xfrm>
            <a:off x="620486" y="2738437"/>
            <a:ext cx="5404158" cy="1186278"/>
          </a:xfrm>
          <a:prstGeom prst="rect">
            <a:avLst/>
          </a:prstGeom>
        </p:spPr>
      </p:pic>
      <p:pic>
        <p:nvPicPr>
          <p:cNvPr id="9" name="Imagen 8"/>
          <p:cNvPicPr>
            <a:picLocks noChangeAspect="1"/>
          </p:cNvPicPr>
          <p:nvPr/>
        </p:nvPicPr>
        <p:blipFill>
          <a:blip r:embed="rId4"/>
          <a:stretch>
            <a:fillRect/>
          </a:stretch>
        </p:blipFill>
        <p:spPr>
          <a:xfrm>
            <a:off x="620486" y="4328283"/>
            <a:ext cx="5404157" cy="1186279"/>
          </a:xfrm>
          <a:prstGeom prst="rect">
            <a:avLst/>
          </a:prstGeom>
        </p:spPr>
      </p:pic>
    </p:spTree>
    <p:extLst>
      <p:ext uri="{BB962C8B-B14F-4D97-AF65-F5344CB8AC3E}">
        <p14:creationId xmlns:p14="http://schemas.microsoft.com/office/powerpoint/2010/main" val="26902435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429889"/>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940878" y="2800190"/>
            <a:ext cx="5124123"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INFORME PQRS</a:t>
            </a:r>
          </a:p>
          <a:p>
            <a:r>
              <a:rPr lang="es-CO" sz="3600" dirty="0">
                <a:solidFill>
                  <a:schemeClr val="tx1"/>
                </a:solidFill>
              </a:rPr>
              <a:t>octubre – noviembre</a:t>
            </a:r>
          </a:p>
          <a:p>
            <a:r>
              <a:rPr lang="es-CO" sz="3600" dirty="0">
                <a:solidFill>
                  <a:schemeClr val="tx1"/>
                </a:solidFill>
              </a:rPr>
              <a:t>2019</a:t>
            </a:r>
          </a:p>
        </p:txBody>
      </p:sp>
      <p:sp>
        <p:nvSpPr>
          <p:cNvPr id="145" name="Conector recto 9"/>
          <p:cNvSpPr/>
          <p:nvPr/>
        </p:nvSpPr>
        <p:spPr>
          <a:xfrm>
            <a:off x="7113777" y="4706272"/>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228601"/>
            <a:ext cx="6460070" cy="6265332"/>
          </a:xfrm>
          <a:prstGeom prst="rect">
            <a:avLst/>
          </a:prstGeom>
          <a:ln w="12700">
            <a:miter lim="400000"/>
          </a:ln>
        </p:spPr>
      </p:pic>
      <p:sp>
        <p:nvSpPr>
          <p:cNvPr id="144" name="CuadroTexto 8"/>
          <p:cNvSpPr txBox="1"/>
          <p:nvPr/>
        </p:nvSpPr>
        <p:spPr>
          <a:xfrm>
            <a:off x="6895280" y="2023699"/>
            <a:ext cx="5124123"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PROYECCIÓN DE ACCIONES DE MEJORA</a:t>
            </a: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428630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14781" y="325426"/>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Proyección de acciones de mejora</a:t>
            </a:r>
            <a:endParaRPr dirty="0"/>
          </a:p>
        </p:txBody>
      </p:sp>
      <p:sp>
        <p:nvSpPr>
          <p:cNvPr id="4" name="CuadroTexto 3"/>
          <p:cNvSpPr txBox="1"/>
          <p:nvPr/>
        </p:nvSpPr>
        <p:spPr>
          <a:xfrm>
            <a:off x="678919" y="1985900"/>
            <a:ext cx="10816395" cy="3046986"/>
          </a:xfrm>
          <a:prstGeom prst="rect">
            <a:avLst/>
          </a:prstGeom>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t">
            <a:spAutoFit/>
          </a:bodyPr>
          <a:lstStyle/>
          <a:p>
            <a:pPr algn="just"/>
            <a:r>
              <a:rPr lang="es-CO" sz="2400" dirty="0">
                <a:solidFill>
                  <a:schemeClr val="tx1"/>
                </a:solidFill>
              </a:rPr>
              <a:t>Se continuará realizando asesoría y orientación a las dependencias de Nivel Central y las Direcciones Seccionales, sobre los lineamientos para el tramite de PQRS:</a:t>
            </a:r>
          </a:p>
          <a:p>
            <a:pPr algn="just"/>
            <a:endParaRPr lang="es-CO" sz="2400" dirty="0">
              <a:solidFill>
                <a:schemeClr val="tx1"/>
              </a:solidFill>
            </a:endParaRPr>
          </a:p>
          <a:p>
            <a:pPr marL="342900" indent="-342900" algn="just">
              <a:buFont typeface="Wingdings" panose="05000000000000000000" pitchFamily="2" charset="2"/>
              <a:buChar char="§"/>
            </a:pPr>
            <a:r>
              <a:rPr lang="es-CO" sz="2400" dirty="0"/>
              <a:t>Cumplimiento de términos legales según tipo de solicitud.</a:t>
            </a:r>
          </a:p>
          <a:p>
            <a:pPr marL="342900" indent="-342900" algn="just">
              <a:buFont typeface="Wingdings" panose="05000000000000000000" pitchFamily="2" charset="2"/>
              <a:buChar char="§"/>
            </a:pPr>
            <a:r>
              <a:rPr lang="es-CO" sz="2400" dirty="0"/>
              <a:t>Tratamiento de situaciones especiales en la gestión de PQRS contempladas en la Ley, tales como peticiones reiterativas, incompletas, oscuras o irrespetuosas.</a:t>
            </a:r>
          </a:p>
          <a:p>
            <a:pPr marL="342900" indent="-342900" algn="just">
              <a:buFont typeface="Wingdings" panose="05000000000000000000" pitchFamily="2" charset="2"/>
              <a:buChar char="§"/>
            </a:pPr>
            <a:r>
              <a:rPr lang="es-CO" sz="2400" dirty="0"/>
              <a:t>Aplicabilidad de la Ley de Protección de Datos Personales.</a:t>
            </a:r>
          </a:p>
          <a:p>
            <a:pPr algn="just"/>
            <a:endParaRPr lang="es-CO" sz="2400" dirty="0">
              <a:solidFill>
                <a:schemeClr val="tx1"/>
              </a:solidFill>
            </a:endParaRPr>
          </a:p>
        </p:txBody>
      </p:sp>
    </p:spTree>
    <p:extLst>
      <p:ext uri="{BB962C8B-B14F-4D97-AF65-F5344CB8AC3E}">
        <p14:creationId xmlns:p14="http://schemas.microsoft.com/office/powerpoint/2010/main" val="2715973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0" y="356370"/>
            <a:ext cx="998220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octubre – noviembre 2019</a:t>
            </a:r>
            <a:endParaRPr dirty="0"/>
          </a:p>
        </p:txBody>
      </p:sp>
      <p:sp>
        <p:nvSpPr>
          <p:cNvPr id="5" name="CuadroTexto 4"/>
          <p:cNvSpPr txBox="1"/>
          <p:nvPr/>
        </p:nvSpPr>
        <p:spPr>
          <a:xfrm>
            <a:off x="2906421" y="1620801"/>
            <a:ext cx="5389123"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s-CO" sz="2800" b="1" dirty="0"/>
              <a:t>INTRODUCCIÓN </a:t>
            </a:r>
          </a:p>
          <a:p>
            <a:pPr algn="ctr"/>
            <a:endParaRPr kumimoji="0" lang="es-CO" sz="2800" b="1" i="0" u="none" strike="noStrike" cap="none" spc="0" normalizeH="0" baseline="0" dirty="0">
              <a:ln>
                <a:noFill/>
              </a:ln>
              <a:solidFill>
                <a:srgbClr val="000000"/>
              </a:solidFill>
              <a:effectLst/>
              <a:uFillTx/>
              <a:sym typeface="Calibri"/>
            </a:endParaRPr>
          </a:p>
        </p:txBody>
      </p:sp>
      <p:sp>
        <p:nvSpPr>
          <p:cNvPr id="15" name="CuadroTexto 14"/>
          <p:cNvSpPr txBox="1"/>
          <p:nvPr/>
        </p:nvSpPr>
        <p:spPr>
          <a:xfrm>
            <a:off x="693611" y="2395338"/>
            <a:ext cx="1092628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sz="2400" dirty="0"/>
              <a:t>La Fiscalía General de la Nación, presenta el informe consolidado de las Peticiones, Quejas, Reclamos y Sugerencias, recibidas y atendidas por las Dependencias del Nivel Central y las Direcciones Seccionales, correspondientes al período comprendido entre el 1 de Octubre al 30 de Noviembre de 2019, a través de los diferentes canales de recepción dispuestos para tal fin. </a:t>
            </a:r>
          </a:p>
          <a:p>
            <a:pPr algn="just"/>
            <a:endParaRPr lang="es-CO" sz="2400" dirty="0"/>
          </a:p>
          <a:p>
            <a:pPr algn="just"/>
            <a:r>
              <a:rPr lang="es-CO" sz="2400" dirty="0"/>
              <a:t>Es pertinente aclarar que esta información será ajustada en el mes de enero del 2020,  una vez se normalice la situación administrativa de la Entidad, relacionada con la finalización de las vacaciones colectivas.</a:t>
            </a:r>
          </a:p>
          <a:p>
            <a:pPr algn="just"/>
            <a:r>
              <a:rPr lang="es-ES" sz="2400" dirty="0"/>
              <a:t> </a:t>
            </a:r>
            <a:endParaRPr lang="es-CO" sz="24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1556656" y="5881766"/>
            <a:ext cx="8654143" cy="70788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algn="just"/>
            <a:r>
              <a:rPr lang="es-ES" sz="2000" dirty="0"/>
              <a:t>Durante los meses  de octubre y noviembre de 2019, se recibieron un total de 14.355 PQRS.</a:t>
            </a:r>
          </a:p>
        </p:txBody>
      </p:sp>
      <p:sp>
        <p:nvSpPr>
          <p:cNvPr id="7" name="CuadroTexto 2"/>
          <p:cNvSpPr txBox="1"/>
          <p:nvPr/>
        </p:nvSpPr>
        <p:spPr>
          <a:xfrm>
            <a:off x="0" y="352439"/>
            <a:ext cx="998220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octubre – noviembre 2019</a:t>
            </a:r>
            <a:endParaRPr dirty="0"/>
          </a:p>
        </p:txBody>
      </p:sp>
      <p:graphicFrame>
        <p:nvGraphicFramePr>
          <p:cNvPr id="9" name="Gráfico 8"/>
          <p:cNvGraphicFramePr>
            <a:graphicFrameLocks/>
          </p:cNvGraphicFramePr>
          <p:nvPr>
            <p:extLst>
              <p:ext uri="{D42A27DB-BD31-4B8C-83A1-F6EECF244321}">
                <p14:modId xmlns:p14="http://schemas.microsoft.com/office/powerpoint/2010/main" val="133074282"/>
              </p:ext>
            </p:extLst>
          </p:nvPr>
        </p:nvGraphicFramePr>
        <p:xfrm>
          <a:off x="1652927" y="1641361"/>
          <a:ext cx="8777288" cy="3967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41600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DERECHOS DE PETICIÓN</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0" y="398060"/>
            <a:ext cx="11957768"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3000" dirty="0"/>
              <a:t>Cantidad derechos de petición octubre- noviembre de 2019</a:t>
            </a:r>
            <a:endParaRPr sz="3000" dirty="0"/>
          </a:p>
        </p:txBody>
      </p:sp>
      <p:sp>
        <p:nvSpPr>
          <p:cNvPr id="2" name="CuadroTexto 1"/>
          <p:cNvSpPr txBox="1"/>
          <p:nvPr/>
        </p:nvSpPr>
        <p:spPr>
          <a:xfrm>
            <a:off x="5718675" y="5016896"/>
            <a:ext cx="4254328" cy="64632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dirty="0"/>
              <a:t>Direcciones Seccionales que reportaron mayor número de peticiones </a:t>
            </a:r>
          </a:p>
        </p:txBody>
      </p:sp>
      <p:sp>
        <p:nvSpPr>
          <p:cNvPr id="11" name="CuadroTexto 10"/>
          <p:cNvSpPr txBox="1"/>
          <p:nvPr/>
        </p:nvSpPr>
        <p:spPr>
          <a:xfrm>
            <a:off x="179804" y="2242795"/>
            <a:ext cx="3018773" cy="92332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dirty="0"/>
              <a:t>Direcciones Nacionales que reportaron mayor número de peticiones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Flecha derecha 2"/>
          <p:cNvSpPr/>
          <p:nvPr/>
        </p:nvSpPr>
        <p:spPr>
          <a:xfrm>
            <a:off x="3198577" y="2604621"/>
            <a:ext cx="382823" cy="182122"/>
          </a:xfrm>
          <a:prstGeom prst="rightArrow">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sp>
        <p:nvSpPr>
          <p:cNvPr id="8" name="Flecha derecha 7"/>
          <p:cNvSpPr/>
          <p:nvPr/>
        </p:nvSpPr>
        <p:spPr>
          <a:xfrm rot="10800000">
            <a:off x="5312862" y="5223579"/>
            <a:ext cx="405813" cy="232964"/>
          </a:xfrm>
          <a:prstGeom prst="right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pic>
        <p:nvPicPr>
          <p:cNvPr id="12" name="Imagen 11"/>
          <p:cNvPicPr>
            <a:picLocks noChangeAspect="1"/>
          </p:cNvPicPr>
          <p:nvPr/>
        </p:nvPicPr>
        <p:blipFill>
          <a:blip r:embed="rId3"/>
          <a:stretch>
            <a:fillRect/>
          </a:stretch>
        </p:blipFill>
        <p:spPr>
          <a:xfrm>
            <a:off x="715802" y="4231777"/>
            <a:ext cx="4588096" cy="2216569"/>
          </a:xfrm>
          <a:prstGeom prst="rect">
            <a:avLst/>
          </a:prstGeom>
          <a:ln>
            <a:solidFill>
              <a:schemeClr val="tx1"/>
            </a:solidFill>
          </a:ln>
        </p:spPr>
      </p:pic>
      <p:pic>
        <p:nvPicPr>
          <p:cNvPr id="13" name="Imagen 12"/>
          <p:cNvPicPr>
            <a:picLocks noChangeAspect="1"/>
          </p:cNvPicPr>
          <p:nvPr/>
        </p:nvPicPr>
        <p:blipFill>
          <a:blip r:embed="rId4"/>
          <a:stretch>
            <a:fillRect/>
          </a:stretch>
        </p:blipFill>
        <p:spPr>
          <a:xfrm>
            <a:off x="3591608" y="1534887"/>
            <a:ext cx="7947249" cy="2352832"/>
          </a:xfrm>
          <a:prstGeom prst="rect">
            <a:avLst/>
          </a:prstGeom>
          <a:ln>
            <a:solidFill>
              <a:schemeClr val="tx1"/>
            </a:solidFill>
          </a:ln>
        </p:spPr>
      </p:pic>
    </p:spTree>
    <p:extLst>
      <p:ext uri="{BB962C8B-B14F-4D97-AF65-F5344CB8AC3E}">
        <p14:creationId xmlns:p14="http://schemas.microsoft.com/office/powerpoint/2010/main" val="341847103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03895" y="314541"/>
            <a:ext cx="1183773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peticiones de octubre- noviembre de 2019</a:t>
            </a:r>
          </a:p>
        </p:txBody>
      </p:sp>
      <p:sp>
        <p:nvSpPr>
          <p:cNvPr id="3" name="Rectángulo 2"/>
          <p:cNvSpPr/>
          <p:nvPr/>
        </p:nvSpPr>
        <p:spPr>
          <a:xfrm>
            <a:off x="1578428" y="5611778"/>
            <a:ext cx="8730343" cy="830997"/>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CO" sz="1600" dirty="0">
                <a:solidFill>
                  <a:schemeClr val="tx1"/>
                </a:solidFill>
              </a:rPr>
              <a:t>La Entidad recibió un mayor volumen de Peticiones por “Solicitud de información” con el 51%, seguido por  “Solicitud de certificación” con el  12%, “Copia de documentos” 8%, y “Prestación de un servicio” 7%.</a:t>
            </a:r>
          </a:p>
        </p:txBody>
      </p:sp>
      <p:pic>
        <p:nvPicPr>
          <p:cNvPr id="2" name="Imagen 1"/>
          <p:cNvPicPr>
            <a:picLocks noChangeAspect="1"/>
          </p:cNvPicPr>
          <p:nvPr/>
        </p:nvPicPr>
        <p:blipFill>
          <a:blip r:embed="rId3"/>
          <a:stretch>
            <a:fillRect/>
          </a:stretch>
        </p:blipFill>
        <p:spPr>
          <a:xfrm>
            <a:off x="2024744" y="1715180"/>
            <a:ext cx="8043220" cy="3651872"/>
          </a:xfrm>
          <a:prstGeom prst="rect">
            <a:avLst/>
          </a:prstGeom>
          <a:ln>
            <a:solidFill>
              <a:schemeClr val="tx1"/>
            </a:solidFill>
          </a:ln>
        </p:spPr>
      </p:pic>
    </p:spTree>
    <p:extLst>
      <p:ext uri="{BB962C8B-B14F-4D97-AF65-F5344CB8AC3E}">
        <p14:creationId xmlns:p14="http://schemas.microsoft.com/office/powerpoint/2010/main" val="3868146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7000592" y="2459127"/>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QUEJAS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38699794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CuadroTexto 3"/>
          <p:cNvSpPr txBox="1"/>
          <p:nvPr/>
        </p:nvSpPr>
        <p:spPr>
          <a:xfrm>
            <a:off x="82123" y="425694"/>
            <a:ext cx="11576477"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2800" dirty="0"/>
              <a:t>Cantidad de quejas recibidas de octubre- noviembre de 2019</a:t>
            </a:r>
            <a:endParaRPr sz="2800" dirty="0"/>
          </a:p>
        </p:txBody>
      </p:sp>
      <p:sp>
        <p:nvSpPr>
          <p:cNvPr id="10" name="CuadroTexto 9"/>
          <p:cNvSpPr txBox="1"/>
          <p:nvPr/>
        </p:nvSpPr>
        <p:spPr>
          <a:xfrm>
            <a:off x="6768018" y="5016894"/>
            <a:ext cx="4254328" cy="64632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dirty="0"/>
              <a:t>Direcciones Seccionales que reportaron mayor número de quejas </a:t>
            </a:r>
          </a:p>
        </p:txBody>
      </p:sp>
      <p:sp>
        <p:nvSpPr>
          <p:cNvPr id="12" name="CuadroTexto 11"/>
          <p:cNvSpPr txBox="1"/>
          <p:nvPr/>
        </p:nvSpPr>
        <p:spPr>
          <a:xfrm>
            <a:off x="179804" y="2242795"/>
            <a:ext cx="3018773" cy="92332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dirty="0"/>
              <a:t>Direcciones Nacionales que reportaron mayor número de quejas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Flecha derecha 12"/>
          <p:cNvSpPr/>
          <p:nvPr/>
        </p:nvSpPr>
        <p:spPr>
          <a:xfrm>
            <a:off x="3198577" y="2604621"/>
            <a:ext cx="382823" cy="182122"/>
          </a:xfrm>
          <a:prstGeom prst="rightArrow">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sp>
        <p:nvSpPr>
          <p:cNvPr id="14" name="Flecha derecha 13"/>
          <p:cNvSpPr/>
          <p:nvPr/>
        </p:nvSpPr>
        <p:spPr>
          <a:xfrm rot="10800000">
            <a:off x="6332838" y="5223577"/>
            <a:ext cx="405813" cy="232964"/>
          </a:xfrm>
          <a:prstGeom prst="right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pic>
        <p:nvPicPr>
          <p:cNvPr id="4" name="Imagen 3"/>
          <p:cNvPicPr>
            <a:picLocks noChangeAspect="1"/>
          </p:cNvPicPr>
          <p:nvPr/>
        </p:nvPicPr>
        <p:blipFill>
          <a:blip r:embed="rId3"/>
          <a:stretch>
            <a:fillRect/>
          </a:stretch>
        </p:blipFill>
        <p:spPr>
          <a:xfrm>
            <a:off x="3581400" y="1787054"/>
            <a:ext cx="7554686" cy="2066489"/>
          </a:xfrm>
          <a:prstGeom prst="rect">
            <a:avLst/>
          </a:prstGeom>
          <a:ln>
            <a:solidFill>
              <a:schemeClr val="tx1"/>
            </a:solidFill>
          </a:ln>
        </p:spPr>
      </p:pic>
      <p:pic>
        <p:nvPicPr>
          <p:cNvPr id="6" name="Imagen 5"/>
          <p:cNvPicPr>
            <a:picLocks noChangeAspect="1"/>
          </p:cNvPicPr>
          <p:nvPr/>
        </p:nvPicPr>
        <p:blipFill>
          <a:blip r:embed="rId4"/>
          <a:stretch>
            <a:fillRect/>
          </a:stretch>
        </p:blipFill>
        <p:spPr>
          <a:xfrm>
            <a:off x="391887" y="4287547"/>
            <a:ext cx="5911584" cy="2159438"/>
          </a:xfrm>
          <a:prstGeom prst="rect">
            <a:avLst/>
          </a:prstGeom>
          <a:ln>
            <a:solidFill>
              <a:schemeClr val="tx1"/>
            </a:solidFill>
          </a:ln>
        </p:spPr>
      </p:pic>
    </p:spTree>
    <p:extLst>
      <p:ext uri="{BB962C8B-B14F-4D97-AF65-F5344CB8AC3E}">
        <p14:creationId xmlns:p14="http://schemas.microsoft.com/office/powerpoint/2010/main" val="2253810593"/>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4138</TotalTime>
  <Words>631</Words>
  <Application>Microsoft Office PowerPoint</Application>
  <PresentationFormat>Panorámica</PresentationFormat>
  <Paragraphs>52</Paragraphs>
  <Slides>21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Aydee Lorena Galindo Orozco</dc:creator>
  <cp:lastModifiedBy>Jose Luis Carreño Santoyo</cp:lastModifiedBy>
  <cp:revision>276</cp:revision>
  <dcterms:modified xsi:type="dcterms:W3CDTF">2019-12-18T17:09:33Z</dcterms:modified>
</cp:coreProperties>
</file>