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89" r:id="rId3"/>
    <p:sldId id="258" r:id="rId4"/>
    <p:sldId id="291" r:id="rId5"/>
    <p:sldId id="259" r:id="rId6"/>
    <p:sldId id="297" r:id="rId7"/>
    <p:sldId id="267" r:id="rId8"/>
    <p:sldId id="300" r:id="rId9"/>
    <p:sldId id="268" r:id="rId10"/>
    <p:sldId id="270" r:id="rId11"/>
    <p:sldId id="299" r:id="rId12"/>
    <p:sldId id="271" r:id="rId13"/>
    <p:sldId id="272" r:id="rId14"/>
    <p:sldId id="295" r:id="rId15"/>
    <p:sldId id="301" r:id="rId16"/>
    <p:sldId id="275" r:id="rId17"/>
    <p:sldId id="276" r:id="rId18"/>
    <p:sldId id="278" r:id="rId19"/>
    <p:sldId id="302" r:id="rId20"/>
    <p:sldId id="261" r:id="rId21"/>
    <p:sldId id="281" r:id="rId22"/>
    <p:sldId id="284" r:id="rId23"/>
    <p:sldId id="285" r:id="rId24"/>
    <p:sldId id="287" r:id="rId25"/>
    <p:sldId id="288" r:id="rId2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Eugenia Ramirez Lòpez" initials="AERL" lastIdx="1" clrIdx="0">
    <p:extLst>
      <p:ext uri="{19B8F6BF-5375-455C-9EA6-DF929625EA0E}">
        <p15:presenceInfo xmlns:p15="http://schemas.microsoft.com/office/powerpoint/2012/main" userId="S-1-5-21-2053067395-844441496-945767274-1419" providerId="AD"/>
      </p:ext>
    </p:extLst>
  </p:cmAuthor>
  <p:cmAuthor id="2" name="Adriana Eugenia Ramirez Lopez" initials="AERL" lastIdx="5" clrIdx="1">
    <p:extLst>
      <p:ext uri="{19B8F6BF-5375-455C-9EA6-DF929625EA0E}">
        <p15:presenceInfo xmlns:p15="http://schemas.microsoft.com/office/powerpoint/2012/main" userId="S::aramirez@fiscalia.gov.co::5d54682a-de24-4f4b-852d-5ed0a19fa4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kami\Documents\Trabajo%20Diana\Informe%20IV%20Trimestre%20por%20aprobaci&#243;n\CONSOLIDADO%20ENERO%20A%20DIC%20-%202019%20PQ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kami\Documents\Trabajo%20Diana\Informe%20IV%20Trimestre%20por%20aprobaci&#243;n\CONSOLIDADO%20ENERO%20A%20DIC%20-%202019%20PQ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kami\Documents\Trabajo%20Diana\Informe%20IV%20Trimestre%20por%20aprobaci&#243;n\CONSOLIDADO%20ENERO%20A%20DIC%20-%202019%20PQR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CO" sz="1800" b="1" i="0" u="none" strike="noStrike" kern="1200" baseline="0" noProof="0">
                <a:solidFill>
                  <a:schemeClr val="dk1">
                    <a:lumMod val="75000"/>
                    <a:lumOff val="25000"/>
                  </a:schemeClr>
                </a:solidFill>
                <a:latin typeface="+mn-lt"/>
                <a:ea typeface="+mn-ea"/>
                <a:cs typeface="+mn-cs"/>
              </a:defRPr>
            </a:pPr>
            <a:r>
              <a:rPr lang="es-CO" noProof="0" dirty="0"/>
              <a:t>PARTICIPACIÓN POR CANAL – IV TRIMESTRE</a:t>
            </a:r>
            <a:r>
              <a:rPr lang="es-CO" baseline="0" noProof="0" dirty="0"/>
              <a:t> 2019</a:t>
            </a:r>
            <a:endParaRPr lang="es-CO" noProof="0" dirty="0"/>
          </a:p>
        </c:rich>
      </c:tx>
      <c:overlay val="0"/>
      <c:spPr>
        <a:noFill/>
        <a:ln>
          <a:noFill/>
        </a:ln>
        <a:effectLst/>
      </c:spPr>
      <c:txPr>
        <a:bodyPr rot="0" spcFirstLastPara="1" vertOverflow="ellipsis" vert="horz" wrap="square" anchor="ctr" anchorCtr="1"/>
        <a:lstStyle/>
        <a:p>
          <a:pPr>
            <a:defRPr lang="es-CO" sz="1800" b="1" i="0" u="none" strike="noStrike" kern="1200" baseline="0" noProof="0">
              <a:solidFill>
                <a:schemeClr val="dk1">
                  <a:lumMod val="75000"/>
                  <a:lumOff val="25000"/>
                </a:schemeClr>
              </a:solidFill>
              <a:latin typeface="+mn-lt"/>
              <a:ea typeface="+mn-ea"/>
              <a:cs typeface="+mn-cs"/>
            </a:defRPr>
          </a:pPr>
          <a:endParaRPr lang="es-CO"/>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'TD PETICIONES'!$H$49</c:f>
              <c:strCache>
                <c:ptCount val="1"/>
                <c:pt idx="0">
                  <c:v>lV TRIMESTRE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48B-4AA7-BA22-2CD9B4B4A2C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48B-4AA7-BA22-2CD9B4B4A2C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48B-4AA7-BA22-2CD9B4B4A2C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48B-4AA7-BA22-2CD9B4B4A2C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348B-4AA7-BA22-2CD9B4B4A2CA}"/>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348B-4AA7-BA22-2CD9B4B4A2CA}"/>
              </c:ext>
            </c:extLst>
          </c:dPt>
          <c:dLbls>
            <c:dLbl>
              <c:idx val="2"/>
              <c:layout>
                <c:manualLayout>
                  <c:x val="2.1772678577719862E-2"/>
                  <c:y val="9.39638729237996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48B-4AA7-BA22-2CD9B4B4A2CA}"/>
                </c:ext>
              </c:extLst>
            </c:dLbl>
            <c:dLbl>
              <c:idx val="3"/>
              <c:layout>
                <c:manualLayout>
                  <c:x val="1.0841104137841893E-2"/>
                  <c:y val="0.1061657915240689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48B-4AA7-BA22-2CD9B4B4A2CA}"/>
                </c:ext>
              </c:extLst>
            </c:dLbl>
            <c:dLbl>
              <c:idx val="4"/>
              <c:delete val="1"/>
              <c:extLst>
                <c:ext xmlns:c15="http://schemas.microsoft.com/office/drawing/2012/chart" uri="{CE6537A1-D6FC-4f65-9D91-7224C49458BB}"/>
                <c:ext xmlns:c16="http://schemas.microsoft.com/office/drawing/2014/chart" uri="{C3380CC4-5D6E-409C-BE32-E72D297353CC}">
                  <c16:uniqueId val="{00000009-348B-4AA7-BA22-2CD9B4B4A2CA}"/>
                </c:ext>
              </c:extLst>
            </c:dLbl>
            <c:dLbl>
              <c:idx val="5"/>
              <c:layout>
                <c:manualLayout>
                  <c:x val="6.9042822226123603E-3"/>
                  <c:y val="2.933506891448624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48B-4AA7-BA22-2CD9B4B4A2C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'TD PETICIONES'!$I$48:$N$48</c:f>
              <c:strCache>
                <c:ptCount val="6"/>
                <c:pt idx="0">
                  <c:v>ESCRITO </c:v>
                </c:pt>
                <c:pt idx="1">
                  <c:v> VIRTUAL</c:v>
                </c:pt>
                <c:pt idx="2">
                  <c:v>CORREO ELECTRÓNICO</c:v>
                </c:pt>
                <c:pt idx="3">
                  <c:v> PRESENCIAL</c:v>
                </c:pt>
                <c:pt idx="4">
                  <c:v>BUZÓN DE SUGERENCIAS </c:v>
                </c:pt>
                <c:pt idx="5">
                  <c:v> TELEFÓNICO </c:v>
                </c:pt>
              </c:strCache>
            </c:strRef>
          </c:cat>
          <c:val>
            <c:numRef>
              <c:f>'TD PETICIONES'!$I$49:$N$49</c:f>
              <c:numCache>
                <c:formatCode>General</c:formatCode>
                <c:ptCount val="6"/>
                <c:pt idx="0">
                  <c:v>14749</c:v>
                </c:pt>
                <c:pt idx="1">
                  <c:v>3381</c:v>
                </c:pt>
                <c:pt idx="2">
                  <c:v>1088</c:v>
                </c:pt>
                <c:pt idx="3">
                  <c:v>493</c:v>
                </c:pt>
                <c:pt idx="4">
                  <c:v>10</c:v>
                </c:pt>
                <c:pt idx="5">
                  <c:v>9</c:v>
                </c:pt>
              </c:numCache>
            </c:numRef>
          </c:val>
          <c:extLst>
            <c:ext xmlns:c16="http://schemas.microsoft.com/office/drawing/2014/chart" uri="{C3380CC4-5D6E-409C-BE32-E72D297353CC}">
              <c16:uniqueId val="{0000000C-348B-4AA7-BA22-2CD9B4B4A2C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solidFill>
                  <a:schemeClr val="tx1"/>
                </a:solidFill>
              </a:rPr>
              <a:t>CANALES DE ATENCIÓN PQRS</a:t>
            </a:r>
          </a:p>
          <a:p>
            <a:pPr>
              <a:defRPr/>
            </a:pPr>
            <a:r>
              <a:rPr lang="es-CO" baseline="0">
                <a:solidFill>
                  <a:schemeClr val="tx1"/>
                </a:solidFill>
              </a:rPr>
              <a:t> III TRIM VS. IV TRIM 2019</a:t>
            </a:r>
            <a:endParaRPr lang="es-CO">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CANALES!$C$50</c:f>
              <c:strCache>
                <c:ptCount val="1"/>
                <c:pt idx="0">
                  <c:v>TRIM I</c:v>
                </c:pt>
              </c:strCache>
            </c:strRef>
          </c:tx>
          <c:spPr>
            <a:solidFill>
              <a:srgbClr val="00B05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CANALES!$C$51:$C$56</c:f>
              <c:numCache>
                <c:formatCode>General</c:formatCode>
                <c:ptCount val="6"/>
                <c:pt idx="0">
                  <c:v>16645</c:v>
                </c:pt>
                <c:pt idx="1">
                  <c:v>1117</c:v>
                </c:pt>
                <c:pt idx="2">
                  <c:v>1832</c:v>
                </c:pt>
                <c:pt idx="3">
                  <c:v>2261</c:v>
                </c:pt>
                <c:pt idx="4">
                  <c:v>237</c:v>
                </c:pt>
                <c:pt idx="5">
                  <c:v>11</c:v>
                </c:pt>
              </c:numCache>
            </c:numRef>
          </c:val>
          <c:extLst>
            <c:ext xmlns:c16="http://schemas.microsoft.com/office/drawing/2014/chart" uri="{C3380CC4-5D6E-409C-BE32-E72D297353CC}">
              <c16:uniqueId val="{00000000-EE35-41C8-9307-06C5E5C48A0F}"/>
            </c:ext>
          </c:extLst>
        </c:ser>
        <c:ser>
          <c:idx val="1"/>
          <c:order val="1"/>
          <c:tx>
            <c:strRef>
              <c:f>CANALES!$D$50</c:f>
              <c:strCache>
                <c:ptCount val="1"/>
                <c:pt idx="0">
                  <c:v>TRIM II</c:v>
                </c:pt>
              </c:strCache>
            </c:strRef>
          </c:tx>
          <c:spPr>
            <a:solidFill>
              <a:srgbClr val="7030A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CANALES!$D$51:$D$56</c:f>
              <c:numCache>
                <c:formatCode>General</c:formatCode>
                <c:ptCount val="6"/>
                <c:pt idx="0">
                  <c:v>16805</c:v>
                </c:pt>
                <c:pt idx="1">
                  <c:v>1973</c:v>
                </c:pt>
                <c:pt idx="2">
                  <c:v>1455</c:v>
                </c:pt>
                <c:pt idx="3">
                  <c:v>724</c:v>
                </c:pt>
                <c:pt idx="4">
                  <c:v>152</c:v>
                </c:pt>
                <c:pt idx="5">
                  <c:v>13</c:v>
                </c:pt>
              </c:numCache>
            </c:numRef>
          </c:val>
          <c:extLst>
            <c:ext xmlns:c16="http://schemas.microsoft.com/office/drawing/2014/chart" uri="{C3380CC4-5D6E-409C-BE32-E72D297353CC}">
              <c16:uniqueId val="{00000001-EE35-41C8-9307-06C5E5C48A0F}"/>
            </c:ext>
          </c:extLst>
        </c:ser>
        <c:ser>
          <c:idx val="2"/>
          <c:order val="2"/>
          <c:tx>
            <c:strRef>
              <c:f>CANALES!$E$50</c:f>
              <c:strCache>
                <c:ptCount val="1"/>
                <c:pt idx="0">
                  <c:v>TRIM III</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CANALES!$E$51:$E$56</c:f>
              <c:numCache>
                <c:formatCode>General</c:formatCode>
                <c:ptCount val="6"/>
                <c:pt idx="0">
                  <c:v>18381</c:v>
                </c:pt>
                <c:pt idx="1">
                  <c:v>5731</c:v>
                </c:pt>
                <c:pt idx="2">
                  <c:v>1381</c:v>
                </c:pt>
                <c:pt idx="3">
                  <c:v>989</c:v>
                </c:pt>
                <c:pt idx="4">
                  <c:v>142</c:v>
                </c:pt>
                <c:pt idx="5">
                  <c:v>20</c:v>
                </c:pt>
              </c:numCache>
            </c:numRef>
          </c:val>
          <c:extLst>
            <c:ext xmlns:c16="http://schemas.microsoft.com/office/drawing/2014/chart" uri="{C3380CC4-5D6E-409C-BE32-E72D297353CC}">
              <c16:uniqueId val="{00000002-EE35-41C8-9307-06C5E5C48A0F}"/>
            </c:ext>
          </c:extLst>
        </c:ser>
        <c:ser>
          <c:idx val="3"/>
          <c:order val="3"/>
          <c:tx>
            <c:strRef>
              <c:f>CANALES!$F$50</c:f>
              <c:strCache>
                <c:ptCount val="1"/>
                <c:pt idx="0">
                  <c:v>TRIM IV</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0">
                <a:spAutoFit/>
              </a:bodyPr>
              <a:lstStyle/>
              <a:p>
                <a:pPr algn="ctr">
                  <a:defRPr lang="es-CO"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CANALES!$B$51:$B$56</c:f>
              <c:strCache>
                <c:ptCount val="6"/>
                <c:pt idx="0">
                  <c:v>ESCRITO </c:v>
                </c:pt>
                <c:pt idx="1">
                  <c:v>VIRTUAL</c:v>
                </c:pt>
                <c:pt idx="2">
                  <c:v>E-MAIL</c:v>
                </c:pt>
                <c:pt idx="3">
                  <c:v>PRESENCIAL</c:v>
                </c:pt>
                <c:pt idx="4">
                  <c:v>BUZÓN </c:v>
                </c:pt>
                <c:pt idx="5">
                  <c:v>TELEFÓNICO </c:v>
                </c:pt>
              </c:strCache>
            </c:strRef>
          </c:cat>
          <c:val>
            <c:numRef>
              <c:f>CANALES!$F$51:$F$56</c:f>
              <c:numCache>
                <c:formatCode>General</c:formatCode>
                <c:ptCount val="6"/>
                <c:pt idx="0">
                  <c:v>14749</c:v>
                </c:pt>
                <c:pt idx="1">
                  <c:v>3381</c:v>
                </c:pt>
                <c:pt idx="2">
                  <c:v>1088</c:v>
                </c:pt>
                <c:pt idx="3">
                  <c:v>493</c:v>
                </c:pt>
                <c:pt idx="4">
                  <c:v>10</c:v>
                </c:pt>
                <c:pt idx="5">
                  <c:v>9</c:v>
                </c:pt>
              </c:numCache>
            </c:numRef>
          </c:val>
          <c:extLst>
            <c:ext xmlns:c16="http://schemas.microsoft.com/office/drawing/2014/chart" uri="{C3380CC4-5D6E-409C-BE32-E72D297353CC}">
              <c16:uniqueId val="{00000000-D46C-44BB-B56A-55DC560A8ADC}"/>
            </c:ext>
          </c:extLst>
        </c:ser>
        <c:dLbls>
          <c:dLblPos val="outEnd"/>
          <c:showLegendKey val="0"/>
          <c:showVal val="1"/>
          <c:showCatName val="0"/>
          <c:showSerName val="0"/>
          <c:showPercent val="0"/>
          <c:showBubbleSize val="0"/>
        </c:dLbls>
        <c:gapWidth val="219"/>
        <c:overlap val="-27"/>
        <c:axId val="302410808"/>
        <c:axId val="302412768"/>
      </c:barChart>
      <c:catAx>
        <c:axId val="302410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302412768"/>
        <c:crosses val="autoZero"/>
        <c:auto val="1"/>
        <c:lblAlgn val="ctr"/>
        <c:lblOffset val="100"/>
        <c:noMultiLvlLbl val="0"/>
      </c:catAx>
      <c:valAx>
        <c:axId val="30241276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2410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showDLblsOverMax val="0"/>
  </c:chart>
  <c:spPr>
    <a:noFill/>
    <a:ln>
      <a:solidFill>
        <a:schemeClr val="tx1"/>
      </a:solid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CO"/>
              <a:t>Total</a:t>
            </a:r>
            <a:r>
              <a:rPr lang="es-CO" baseline="0"/>
              <a:t> peticiones por trimeste en 2019</a:t>
            </a:r>
            <a:endParaRPr lang="es-CO"/>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('PET X ORIGEN'!$U$11,'PET X ORIGEN'!$U$14,'PET X ORIGEN'!$U$17,'PET X ORIGEN'!$U$20)</c:f>
              <c:strCache>
                <c:ptCount val="4"/>
                <c:pt idx="0">
                  <c:v>TRIMESTRE 2019-I</c:v>
                </c:pt>
                <c:pt idx="1">
                  <c:v>TRIMESTRE 2019-II</c:v>
                </c:pt>
                <c:pt idx="2">
                  <c:v>TRIMESTRE 2019-III</c:v>
                </c:pt>
                <c:pt idx="3">
                  <c:v>TRIMESTRE 2019-IV</c:v>
                </c:pt>
              </c:strCache>
            </c:strRef>
          </c:cat>
          <c:val>
            <c:numRef>
              <c:f>('PET X ORIGEN'!$Y$12,'PET X ORIGEN'!$Y$15,'PET X ORIGEN'!$Y$18,'PET X ORIGEN'!$Y$21)</c:f>
              <c:numCache>
                <c:formatCode>General</c:formatCode>
                <c:ptCount val="4"/>
                <c:pt idx="0">
                  <c:v>20835</c:v>
                </c:pt>
                <c:pt idx="1">
                  <c:v>20046</c:v>
                </c:pt>
                <c:pt idx="2">
                  <c:v>25101</c:v>
                </c:pt>
                <c:pt idx="3">
                  <c:v>19730</c:v>
                </c:pt>
              </c:numCache>
            </c:numRef>
          </c:val>
          <c:extLst>
            <c:ext xmlns:c16="http://schemas.microsoft.com/office/drawing/2014/chart" uri="{C3380CC4-5D6E-409C-BE32-E72D297353CC}">
              <c16:uniqueId val="{00000000-6D87-467A-B12A-7BB89D24F005}"/>
            </c:ext>
          </c:extLst>
        </c:ser>
        <c:dLbls>
          <c:showLegendKey val="0"/>
          <c:showVal val="1"/>
          <c:showCatName val="0"/>
          <c:showSerName val="0"/>
          <c:showPercent val="0"/>
          <c:showBubbleSize val="0"/>
        </c:dLbls>
        <c:gapWidth val="65"/>
        <c:shape val="box"/>
        <c:axId val="302409632"/>
        <c:axId val="302410024"/>
        <c:axId val="0"/>
      </c:bar3DChart>
      <c:catAx>
        <c:axId val="3024096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1" i="0" u="none" strike="noStrike" kern="1200" cap="all" baseline="0">
                <a:solidFill>
                  <a:schemeClr val="dk1">
                    <a:lumMod val="75000"/>
                    <a:lumOff val="25000"/>
                  </a:schemeClr>
                </a:solidFill>
                <a:latin typeface="+mn-lt"/>
                <a:ea typeface="+mn-ea"/>
                <a:cs typeface="+mn-cs"/>
              </a:defRPr>
            </a:pPr>
            <a:endParaRPr lang="es-CO"/>
          </a:p>
        </c:txPr>
        <c:crossAx val="302410024"/>
        <c:crosses val="autoZero"/>
        <c:auto val="1"/>
        <c:lblAlgn val="ctr"/>
        <c:lblOffset val="100"/>
        <c:noMultiLvlLbl val="0"/>
      </c:catAx>
      <c:valAx>
        <c:axId val="3024100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302409632"/>
        <c:crosses val="autoZero"/>
        <c:crossBetween val="between"/>
      </c:valAx>
      <c:spPr>
        <a:noFill/>
        <a:ln w="25400">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727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499453" y="4954385"/>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b="1">
                <a:solidFill>
                  <a:srgbClr val="6B6B6B"/>
                </a:solidFill>
                <a:latin typeface="Century Gothic"/>
                <a:ea typeface="Century Gothic"/>
                <a:cs typeface="Century Gothic"/>
                <a:sym typeface="Century Gothic"/>
              </a:defRPr>
            </a:pPr>
            <a:r>
              <a:rPr dirty="0"/>
              <a:t> </a:t>
            </a:r>
          </a:p>
        </p:txBody>
      </p:sp>
      <p:sp>
        <p:nvSpPr>
          <p:cNvPr id="113" name="CuadroTexto 6"/>
          <p:cNvSpPr txBox="1"/>
          <p:nvPr/>
        </p:nvSpPr>
        <p:spPr>
          <a:xfrm>
            <a:off x="499453" y="5588472"/>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i="1">
                <a:solidFill>
                  <a:srgbClr val="595959"/>
                </a:solidFill>
                <a:latin typeface="Century Gothic"/>
                <a:ea typeface="Century Gothic"/>
                <a:cs typeface="Century Gothic"/>
                <a:sym typeface="Century Gothic"/>
              </a:defRPr>
            </a:pPr>
            <a:endParaRPr dirty="0"/>
          </a:p>
        </p:txBody>
      </p:sp>
      <p:sp>
        <p:nvSpPr>
          <p:cNvPr id="114" name="Rectángulo 1"/>
          <p:cNvSpPr txBox="1"/>
          <p:nvPr/>
        </p:nvSpPr>
        <p:spPr>
          <a:xfrm>
            <a:off x="692322" y="4927061"/>
            <a:ext cx="333675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PQRS </a:t>
            </a:r>
          </a:p>
          <a:p>
            <a:r>
              <a:rPr lang="es-CO" dirty="0">
                <a:solidFill>
                  <a:schemeClr val="tx1"/>
                </a:solidFill>
              </a:rPr>
              <a:t>OCTUBRE- DICIEMBRE 2019 </a:t>
            </a:r>
            <a:endParaRPr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quejas III trimestre </a:t>
            </a:r>
          </a:p>
          <a:p>
            <a:r>
              <a:rPr lang="es-CO" sz="2800" dirty="0"/>
              <a:t>vs IV trimestre 2019 </a:t>
            </a:r>
          </a:p>
        </p:txBody>
      </p:sp>
      <p:pic>
        <p:nvPicPr>
          <p:cNvPr id="4" name="Imagen 3"/>
          <p:cNvPicPr>
            <a:picLocks noChangeAspect="1"/>
          </p:cNvPicPr>
          <p:nvPr/>
        </p:nvPicPr>
        <p:blipFill>
          <a:blip r:embed="rId3"/>
          <a:stretch>
            <a:fillRect/>
          </a:stretch>
        </p:blipFill>
        <p:spPr>
          <a:xfrm>
            <a:off x="82123" y="2043015"/>
            <a:ext cx="6304163" cy="2280382"/>
          </a:xfrm>
          <a:prstGeom prst="rect">
            <a:avLst/>
          </a:prstGeom>
        </p:spPr>
      </p:pic>
      <p:sp>
        <p:nvSpPr>
          <p:cNvPr id="11" name="Rectángulo 10"/>
          <p:cNvSpPr/>
          <p:nvPr/>
        </p:nvSpPr>
        <p:spPr>
          <a:xfrm>
            <a:off x="98311" y="4478615"/>
            <a:ext cx="6287975" cy="1754326"/>
          </a:xfrm>
          <a:prstGeom prst="rect">
            <a:avLst/>
          </a:prstGeom>
        </p:spPr>
        <p:txBody>
          <a:bodyPr wrap="square">
            <a:spAutoFit/>
          </a:bodyPr>
          <a:lstStyle/>
          <a:p>
            <a:pPr algn="just"/>
            <a:r>
              <a:rPr lang="es-CO" dirty="0"/>
              <a:t>De acuerdo con el análisis realizado durante el IV trimestre del año en curso, respecto a las quejas recibidas en el III trimestre, fue posible evidenciar una disminución del 61%, teniendo en cuenta que en el III trimestre se recibieron 908 quejas en comparación con las 565 quejas recibidas en el IV trimestre.</a:t>
            </a:r>
          </a:p>
          <a:p>
            <a:pPr algn="just"/>
            <a:endParaRPr lang="es-CO" dirty="0"/>
          </a:p>
        </p:txBody>
      </p:sp>
      <p:pic>
        <p:nvPicPr>
          <p:cNvPr id="6" name="Imagen 5"/>
          <p:cNvPicPr>
            <a:picLocks noChangeAspect="1"/>
          </p:cNvPicPr>
          <p:nvPr/>
        </p:nvPicPr>
        <p:blipFill>
          <a:blip r:embed="rId4"/>
          <a:stretch>
            <a:fillRect/>
          </a:stretch>
        </p:blipFill>
        <p:spPr>
          <a:xfrm>
            <a:off x="6576690" y="1789897"/>
            <a:ext cx="5470170" cy="4666977"/>
          </a:xfrm>
          <a:prstGeom prst="rect">
            <a:avLst/>
          </a:prstGeom>
        </p:spPr>
      </p:pic>
    </p:spTree>
    <p:extLst>
      <p:ext uri="{BB962C8B-B14F-4D97-AF65-F5344CB8AC3E}">
        <p14:creationId xmlns:p14="http://schemas.microsoft.com/office/powerpoint/2010/main" val="22538105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quejas recibidas de octubre- diciembre 2019</a:t>
            </a:r>
            <a:endParaRPr sz="2800" dirty="0"/>
          </a:p>
        </p:txBody>
      </p:sp>
      <p:sp>
        <p:nvSpPr>
          <p:cNvPr id="10" name="CuadroTexto 9"/>
          <p:cNvSpPr txBox="1"/>
          <p:nvPr/>
        </p:nvSpPr>
        <p:spPr>
          <a:xfrm>
            <a:off x="6768018" y="5016894"/>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quejas </a:t>
            </a:r>
          </a:p>
        </p:txBody>
      </p:sp>
      <p:sp>
        <p:nvSpPr>
          <p:cNvPr id="12" name="CuadroTexto 11"/>
          <p:cNvSpPr txBox="1"/>
          <p:nvPr/>
        </p:nvSpPr>
        <p:spPr>
          <a:xfrm>
            <a:off x="179804" y="2242795"/>
            <a:ext cx="3018773" cy="92332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Flecha derecha 12"/>
          <p:cNvSpPr/>
          <p:nvPr/>
        </p:nvSpPr>
        <p:spPr>
          <a:xfrm>
            <a:off x="3198577" y="2604621"/>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14" name="Flecha derecha 13"/>
          <p:cNvSpPr/>
          <p:nvPr/>
        </p:nvSpPr>
        <p:spPr>
          <a:xfrm rot="10800000">
            <a:off x="6332838" y="5223577"/>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graphicFrame>
        <p:nvGraphicFramePr>
          <p:cNvPr id="2" name="Tabla 1"/>
          <p:cNvGraphicFramePr>
            <a:graphicFrameLocks noGrp="1"/>
          </p:cNvGraphicFramePr>
          <p:nvPr>
            <p:extLst>
              <p:ext uri="{D42A27DB-BD31-4B8C-83A1-F6EECF244321}">
                <p14:modId xmlns:p14="http://schemas.microsoft.com/office/powerpoint/2010/main" val="2536342225"/>
              </p:ext>
            </p:extLst>
          </p:nvPr>
        </p:nvGraphicFramePr>
        <p:xfrm>
          <a:off x="3581400" y="1864973"/>
          <a:ext cx="8280400" cy="2091984"/>
        </p:xfrm>
        <a:graphic>
          <a:graphicData uri="http://schemas.openxmlformats.org/drawingml/2006/table">
            <a:tbl>
              <a:tblPr/>
              <a:tblGrid>
                <a:gridCol w="4974771">
                  <a:extLst>
                    <a:ext uri="{9D8B030D-6E8A-4147-A177-3AD203B41FA5}">
                      <a16:colId xmlns:a16="http://schemas.microsoft.com/office/drawing/2014/main" val="20000"/>
                    </a:ext>
                  </a:extLst>
                </a:gridCol>
                <a:gridCol w="870858">
                  <a:extLst>
                    <a:ext uri="{9D8B030D-6E8A-4147-A177-3AD203B41FA5}">
                      <a16:colId xmlns:a16="http://schemas.microsoft.com/office/drawing/2014/main" val="20001"/>
                    </a:ext>
                  </a:extLst>
                </a:gridCol>
                <a:gridCol w="883980">
                  <a:extLst>
                    <a:ext uri="{9D8B030D-6E8A-4147-A177-3AD203B41FA5}">
                      <a16:colId xmlns:a16="http://schemas.microsoft.com/office/drawing/2014/main" val="20002"/>
                    </a:ext>
                  </a:extLst>
                </a:gridCol>
                <a:gridCol w="713554">
                  <a:extLst>
                    <a:ext uri="{9D8B030D-6E8A-4147-A177-3AD203B41FA5}">
                      <a16:colId xmlns:a16="http://schemas.microsoft.com/office/drawing/2014/main" val="20003"/>
                    </a:ext>
                  </a:extLst>
                </a:gridCol>
                <a:gridCol w="837237">
                  <a:extLst>
                    <a:ext uri="{9D8B030D-6E8A-4147-A177-3AD203B41FA5}">
                      <a16:colId xmlns:a16="http://schemas.microsoft.com/office/drawing/2014/main" val="20004"/>
                    </a:ext>
                  </a:extLst>
                </a:gridCol>
              </a:tblGrid>
              <a:tr h="190500">
                <a:tc>
                  <a:txBody>
                    <a:bodyPr/>
                    <a:lstStyle/>
                    <a:p>
                      <a:pPr algn="ctr" fontAlgn="ctr"/>
                      <a:r>
                        <a:rPr lang="es-CO" sz="1100" b="1" i="0" u="none" strike="noStrike">
                          <a:solidFill>
                            <a:srgbClr val="FFFFFF"/>
                          </a:solidFill>
                          <a:effectLst/>
                          <a:latin typeface="Calibri" panose="020F0502020204030204" pitchFamily="34" charset="0"/>
                        </a:rPr>
                        <a:t>DEPENDENCIAS NIVEL CENTRAL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186984">
                <a:tc>
                  <a:txBody>
                    <a:bodyPr/>
                    <a:lstStyle/>
                    <a:p>
                      <a:pPr algn="l" fontAlgn="b"/>
                      <a:r>
                        <a:rPr lang="es-CO" sz="1100" b="0" i="0" u="none" strike="noStrike">
                          <a:solidFill>
                            <a:srgbClr val="000000"/>
                          </a:solidFill>
                          <a:effectLst/>
                          <a:latin typeface="Calibri" panose="020F0502020204030204" pitchFamily="34" charset="0"/>
                        </a:rPr>
                        <a:t>DIRECCIÓN ESPECIALIZADA CONTRA LAS ORGANIZACIONES CRIMINALES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100" b="0" i="0" u="none" strike="noStrike">
                          <a:solidFill>
                            <a:srgbClr val="000000"/>
                          </a:solidFill>
                          <a:effectLst/>
                          <a:latin typeface="Calibri" panose="020F0502020204030204" pitchFamily="34" charset="0"/>
                        </a:rPr>
                        <a:t>DIRECCION DE PROTECCION Y ASISTENCIA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0" i="0" u="none" strike="noStrike">
                          <a:solidFill>
                            <a:srgbClr val="000000"/>
                          </a:solidFill>
                          <a:effectLst/>
                          <a:latin typeface="Calibri" panose="020F0502020204030204" pitchFamily="34" charset="0"/>
                        </a:rPr>
                        <a:t>DELEGADA PARA LA SEGURIDAD CIUDADANA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b"/>
                      <a:r>
                        <a:rPr lang="es-CO" sz="1100" b="0" i="0" u="none" strike="noStrike">
                          <a:solidFill>
                            <a:srgbClr val="000000"/>
                          </a:solidFill>
                          <a:effectLst/>
                          <a:latin typeface="Calibri" panose="020F0502020204030204" pitchFamily="34" charset="0"/>
                        </a:rPr>
                        <a:t>DIRECCION ESPECIALIZADA CONTRA LAS ORGANIZACIONES CRIMINALES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1100" b="0" i="0" u="none" strike="noStrike">
                          <a:solidFill>
                            <a:srgbClr val="000000"/>
                          </a:solidFill>
                          <a:effectLst/>
                          <a:latin typeface="Calibri" panose="020F0502020204030204" pitchFamily="34" charset="0"/>
                        </a:rPr>
                        <a:t>DIRECCIÓN DE ATENCIÓN AL USUARIO, INTERVENCIÓN TEMPRANA Y ASIGNACIONES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s-CO" sz="1100" b="0" i="0" u="none" strike="noStrike">
                          <a:solidFill>
                            <a:srgbClr val="000000"/>
                          </a:solidFill>
                          <a:effectLst/>
                          <a:latin typeface="Calibri" panose="020F0502020204030204" pitchFamily="34" charset="0"/>
                        </a:rPr>
                        <a:t>DIRECCION ESPECIALIZADA DE EXTINCION DEL DERECHO DEL DOMINIO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s-CO" sz="1100" b="0" i="0" u="none" strike="noStrike">
                          <a:solidFill>
                            <a:srgbClr val="000000"/>
                          </a:solidFill>
                          <a:effectLst/>
                          <a:latin typeface="Calibri" panose="020F0502020204030204" pitchFamily="34" charset="0"/>
                        </a:rPr>
                        <a:t>DIRECCION DE CONTROL INTERNO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es-CO" sz="1100" b="0" i="0" u="none" strike="noStrike">
                          <a:solidFill>
                            <a:srgbClr val="000000"/>
                          </a:solidFill>
                          <a:effectLst/>
                          <a:latin typeface="Calibri" panose="020F0502020204030204" pitchFamily="34" charset="0"/>
                        </a:rPr>
                        <a:t>DIRECCION DE ATENCION AL USUARIO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s-CO" sz="1100" b="0" i="0" u="none" strike="noStrike">
                          <a:solidFill>
                            <a:srgbClr val="000000"/>
                          </a:solidFill>
                          <a:effectLst/>
                          <a:latin typeface="Calibri" panose="020F0502020204030204" pitchFamily="34" charset="0"/>
                        </a:rPr>
                        <a:t>DIRECCION EJECUTIVA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s-CO" sz="1100" b="0" i="0" u="none" strike="noStrike">
                          <a:solidFill>
                            <a:srgbClr val="000000"/>
                          </a:solidFill>
                          <a:effectLst/>
                          <a:latin typeface="Calibri" panose="020F0502020204030204" pitchFamily="34" charset="0"/>
                        </a:rPr>
                        <a:t>SUBDIRECCION TALENTO HUMANO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54014733"/>
              </p:ext>
            </p:extLst>
          </p:nvPr>
        </p:nvGraphicFramePr>
        <p:xfrm>
          <a:off x="782864" y="4408792"/>
          <a:ext cx="5422901" cy="2095500"/>
        </p:xfrm>
        <a:graphic>
          <a:graphicData uri="http://schemas.openxmlformats.org/drawingml/2006/table">
            <a:tbl>
              <a:tblPr/>
              <a:tblGrid>
                <a:gridCol w="2069193">
                  <a:extLst>
                    <a:ext uri="{9D8B030D-6E8A-4147-A177-3AD203B41FA5}">
                      <a16:colId xmlns:a16="http://schemas.microsoft.com/office/drawing/2014/main" val="20000"/>
                    </a:ext>
                  </a:extLst>
                </a:gridCol>
                <a:gridCol w="1070381">
                  <a:extLst>
                    <a:ext uri="{9D8B030D-6E8A-4147-A177-3AD203B41FA5}">
                      <a16:colId xmlns:a16="http://schemas.microsoft.com/office/drawing/2014/main" val="20001"/>
                    </a:ext>
                  </a:extLst>
                </a:gridCol>
                <a:gridCol w="761109">
                  <a:extLst>
                    <a:ext uri="{9D8B030D-6E8A-4147-A177-3AD203B41FA5}">
                      <a16:colId xmlns:a16="http://schemas.microsoft.com/office/drawing/2014/main" val="20002"/>
                    </a:ext>
                  </a:extLst>
                </a:gridCol>
                <a:gridCol w="761109">
                  <a:extLst>
                    <a:ext uri="{9D8B030D-6E8A-4147-A177-3AD203B41FA5}">
                      <a16:colId xmlns:a16="http://schemas.microsoft.com/office/drawing/2014/main" val="20003"/>
                    </a:ext>
                  </a:extLst>
                </a:gridCol>
                <a:gridCol w="761109">
                  <a:extLst>
                    <a:ext uri="{9D8B030D-6E8A-4147-A177-3AD203B41FA5}">
                      <a16:colId xmlns:a16="http://schemas.microsoft.com/office/drawing/2014/main" val="20004"/>
                    </a:ext>
                  </a:extLst>
                </a:gridCol>
              </a:tblGrid>
              <a:tr h="190500">
                <a:tc>
                  <a:txBody>
                    <a:bodyPr/>
                    <a:lstStyle/>
                    <a:p>
                      <a:pPr algn="ctr" fontAlgn="ctr"/>
                      <a:r>
                        <a:rPr lang="es-CO" sz="1100" b="1" i="0" u="none" strike="noStrike" dirty="0">
                          <a:solidFill>
                            <a:srgbClr val="FFFFFF"/>
                          </a:solidFill>
                          <a:effectLst/>
                          <a:latin typeface="Calibri" panose="020F0502020204030204" pitchFamily="34" charset="0"/>
                        </a:rPr>
                        <a:t>DIRECCIONES SECCIONALES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190500">
                <a:tc>
                  <a:txBody>
                    <a:bodyPr/>
                    <a:lstStyle/>
                    <a:p>
                      <a:pPr algn="l" fontAlgn="b"/>
                      <a:r>
                        <a:rPr lang="es-CO" sz="1100" b="0" i="0" u="none" strike="noStrike" dirty="0">
                          <a:solidFill>
                            <a:srgbClr val="000000"/>
                          </a:solidFill>
                          <a:effectLst/>
                          <a:latin typeface="Calibri" panose="020F0502020204030204" pitchFamily="34" charset="0"/>
                        </a:rPr>
                        <a:t>BOGOTA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100" b="0" i="0" u="none" strike="noStrike" dirty="0">
                          <a:solidFill>
                            <a:srgbClr val="000000"/>
                          </a:solidFill>
                          <a:effectLst/>
                          <a:latin typeface="Calibri" panose="020F0502020204030204" pitchFamily="34" charset="0"/>
                        </a:rPr>
                        <a:t>MEDELLIN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0" i="0" u="none" strike="noStrike" dirty="0">
                          <a:solidFill>
                            <a:srgbClr val="000000"/>
                          </a:solidFill>
                          <a:effectLst/>
                          <a:latin typeface="Calibri" panose="020F0502020204030204" pitchFamily="34" charset="0"/>
                        </a:rPr>
                        <a:t>CUNDINAMARCA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b"/>
                      <a:r>
                        <a:rPr lang="es-CO" sz="1100" b="0" i="0" u="none" strike="noStrike" dirty="0">
                          <a:solidFill>
                            <a:srgbClr val="000000"/>
                          </a:solidFill>
                          <a:effectLst/>
                          <a:latin typeface="Calibri" panose="020F0502020204030204" pitchFamily="34" charset="0"/>
                        </a:rPr>
                        <a:t>TOLIMA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1100" b="0" i="0" u="none" strike="noStrike" dirty="0">
                          <a:solidFill>
                            <a:srgbClr val="000000"/>
                          </a:solidFill>
                          <a:effectLst/>
                          <a:latin typeface="Calibri" panose="020F0502020204030204" pitchFamily="34" charset="0"/>
                        </a:rPr>
                        <a:t>ATLANTICO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s-CO" sz="1100" b="0" i="0" u="none" strike="noStrike" dirty="0">
                          <a:solidFill>
                            <a:srgbClr val="000000"/>
                          </a:solidFill>
                          <a:effectLst/>
                          <a:latin typeface="Calibri" panose="020F0502020204030204" pitchFamily="34" charset="0"/>
                        </a:rPr>
                        <a:t>CALI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s-CO" sz="1100" b="0" i="0" u="none" strike="noStrike" dirty="0">
                          <a:solidFill>
                            <a:srgbClr val="000000"/>
                          </a:solidFill>
                          <a:effectLst/>
                          <a:latin typeface="Calibri" panose="020F0502020204030204" pitchFamily="34" charset="0"/>
                        </a:rPr>
                        <a:t>ANTIOQUIA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es-CO" sz="1100" b="0" i="0" u="none" strike="noStrike" dirty="0">
                          <a:solidFill>
                            <a:srgbClr val="000000"/>
                          </a:solidFill>
                          <a:effectLst/>
                          <a:latin typeface="Calibri" panose="020F0502020204030204" pitchFamily="34" charset="0"/>
                        </a:rPr>
                        <a:t>META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s-CO" sz="1100" b="0" i="0" u="none" strike="noStrike" dirty="0">
                          <a:solidFill>
                            <a:srgbClr val="000000"/>
                          </a:solidFill>
                          <a:effectLst/>
                          <a:latin typeface="Calibri" panose="020F0502020204030204" pitchFamily="34" charset="0"/>
                        </a:rPr>
                        <a:t>BOLIVAR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s-CO" sz="1100" b="0" i="0" u="none" strike="noStrike" dirty="0">
                          <a:solidFill>
                            <a:srgbClr val="000000"/>
                          </a:solidFill>
                          <a:effectLst/>
                          <a:latin typeface="Calibri" panose="020F0502020204030204" pitchFamily="34" charset="0"/>
                        </a:rPr>
                        <a:t>SANTANDER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552903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36313"/>
            <a:ext cx="1189848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quejas octubre- diciembre de 2019</a:t>
            </a:r>
          </a:p>
        </p:txBody>
      </p:sp>
      <p:sp>
        <p:nvSpPr>
          <p:cNvPr id="3" name="Rectángulo 2"/>
          <p:cNvSpPr/>
          <p:nvPr/>
        </p:nvSpPr>
        <p:spPr>
          <a:xfrm>
            <a:off x="1230086" y="5449410"/>
            <a:ext cx="8980714" cy="98488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O" dirty="0">
                <a:solidFill>
                  <a:schemeClr val="tx1"/>
                </a:solidFill>
              </a:rPr>
              <a:t>La causa más frecuente de quejas </a:t>
            </a:r>
            <a:r>
              <a:rPr lang="es-ES" dirty="0">
                <a:solidFill>
                  <a:schemeClr val="tx1"/>
                </a:solidFill>
              </a:rPr>
              <a:t>durante el </a:t>
            </a:r>
            <a:r>
              <a:rPr lang="es-CO" dirty="0">
                <a:solidFill>
                  <a:schemeClr val="tx1"/>
                </a:solidFill>
              </a:rPr>
              <a:t>período comprendido del 01 de octubre al 31 de diciembre de 2019,</a:t>
            </a:r>
            <a:r>
              <a:rPr lang="es-ES" dirty="0">
                <a:solidFill>
                  <a:schemeClr val="tx1"/>
                </a:solidFill>
              </a:rPr>
              <a:t> </a:t>
            </a:r>
            <a:r>
              <a:rPr lang="es-CO" dirty="0">
                <a:solidFill>
                  <a:schemeClr val="tx1"/>
                </a:solidFill>
              </a:rPr>
              <a:t>es: “Incumplimiento de tareas o funciones” con 270 solicitudes de este tipo, seguido de  “Trato irrespetuoso o descortés” con 97 quejas.</a:t>
            </a:r>
          </a:p>
          <a:p>
            <a:pPr algn="just"/>
            <a:endParaRPr lang="es-CO" sz="400" dirty="0">
              <a:solidFill>
                <a:schemeClr val="tx1"/>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782031133"/>
              </p:ext>
            </p:extLst>
          </p:nvPr>
        </p:nvGraphicFramePr>
        <p:xfrm>
          <a:off x="1230085" y="2006488"/>
          <a:ext cx="8980714" cy="3164220"/>
        </p:xfrm>
        <a:graphic>
          <a:graphicData uri="http://schemas.openxmlformats.org/drawingml/2006/table">
            <a:tbl>
              <a:tblPr/>
              <a:tblGrid>
                <a:gridCol w="5388429">
                  <a:extLst>
                    <a:ext uri="{9D8B030D-6E8A-4147-A177-3AD203B41FA5}">
                      <a16:colId xmlns:a16="http://schemas.microsoft.com/office/drawing/2014/main" val="20000"/>
                    </a:ext>
                  </a:extLst>
                </a:gridCol>
                <a:gridCol w="753841">
                  <a:extLst>
                    <a:ext uri="{9D8B030D-6E8A-4147-A177-3AD203B41FA5}">
                      <a16:colId xmlns:a16="http://schemas.microsoft.com/office/drawing/2014/main" val="20001"/>
                    </a:ext>
                  </a:extLst>
                </a:gridCol>
                <a:gridCol w="957687">
                  <a:extLst>
                    <a:ext uri="{9D8B030D-6E8A-4147-A177-3AD203B41FA5}">
                      <a16:colId xmlns:a16="http://schemas.microsoft.com/office/drawing/2014/main" val="20002"/>
                    </a:ext>
                  </a:extLst>
                </a:gridCol>
                <a:gridCol w="865379">
                  <a:extLst>
                    <a:ext uri="{9D8B030D-6E8A-4147-A177-3AD203B41FA5}">
                      <a16:colId xmlns:a16="http://schemas.microsoft.com/office/drawing/2014/main" val="20003"/>
                    </a:ext>
                  </a:extLst>
                </a:gridCol>
                <a:gridCol w="1015378">
                  <a:extLst>
                    <a:ext uri="{9D8B030D-6E8A-4147-A177-3AD203B41FA5}">
                      <a16:colId xmlns:a16="http://schemas.microsoft.com/office/drawing/2014/main" val="20004"/>
                    </a:ext>
                  </a:extLst>
                </a:gridCol>
              </a:tblGrid>
              <a:tr h="210948">
                <a:tc>
                  <a:txBody>
                    <a:bodyPr/>
                    <a:lstStyle/>
                    <a:p>
                      <a:pPr algn="ctr" fontAlgn="ctr"/>
                      <a:r>
                        <a:rPr lang="es-CO" sz="1100" b="1" i="0" u="none" strike="noStrike">
                          <a:solidFill>
                            <a:srgbClr val="FFFFFF"/>
                          </a:solidFill>
                          <a:effectLst/>
                          <a:latin typeface="Calibri" panose="020F0502020204030204" pitchFamily="34" charset="0"/>
                        </a:rPr>
                        <a:t>CAUSAS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210948">
                <a:tc>
                  <a:txBody>
                    <a:bodyPr/>
                    <a:lstStyle/>
                    <a:p>
                      <a:pPr algn="l" fontAlgn="b"/>
                      <a:r>
                        <a:rPr lang="es-CO" sz="1100" b="0" i="0" u="none" strike="noStrike">
                          <a:solidFill>
                            <a:srgbClr val="000000"/>
                          </a:solidFill>
                          <a:effectLst/>
                          <a:latin typeface="Calibri" panose="020F0502020204030204" pitchFamily="34" charset="0"/>
                        </a:rPr>
                        <a:t>INCUMPLIMIENTO DE TAREAS O FUNCIONES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948">
                <a:tc>
                  <a:txBody>
                    <a:bodyPr/>
                    <a:lstStyle/>
                    <a:p>
                      <a:pPr algn="l" fontAlgn="b"/>
                      <a:r>
                        <a:rPr lang="es-CO" sz="1100" b="0" i="0" u="none" strike="noStrike">
                          <a:solidFill>
                            <a:srgbClr val="000000"/>
                          </a:solidFill>
                          <a:effectLst/>
                          <a:latin typeface="Calibri" panose="020F0502020204030204" pitchFamily="34" charset="0"/>
                        </a:rPr>
                        <a:t>TRATO IRRESPETUOSO O DESCORTÉS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948">
                <a:tc>
                  <a:txBody>
                    <a:bodyPr/>
                    <a:lstStyle/>
                    <a:p>
                      <a:pPr algn="l" fontAlgn="b"/>
                      <a:r>
                        <a:rPr lang="es-CO" sz="1100" b="0" i="0" u="none" strike="noStrike">
                          <a:solidFill>
                            <a:srgbClr val="000000"/>
                          </a:solidFill>
                          <a:effectLst/>
                          <a:latin typeface="Calibri" panose="020F0502020204030204" pitchFamily="34" charset="0"/>
                        </a:rPr>
                        <a:t>NEGATIVA A RECIBIR DENUNCIA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948">
                <a:tc>
                  <a:txBody>
                    <a:bodyPr/>
                    <a:lstStyle/>
                    <a:p>
                      <a:pPr algn="l" fontAlgn="b"/>
                      <a:r>
                        <a:rPr lang="es-CO" sz="1100" b="0" i="0" u="none" strike="noStrike">
                          <a:solidFill>
                            <a:srgbClr val="000000"/>
                          </a:solidFill>
                          <a:effectLst/>
                          <a:latin typeface="Calibri" panose="020F0502020204030204" pitchFamily="34" charset="0"/>
                        </a:rPr>
                        <a:t>OTRAS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948">
                <a:tc>
                  <a:txBody>
                    <a:bodyPr/>
                    <a:lstStyle/>
                    <a:p>
                      <a:pPr algn="l" fontAlgn="b"/>
                      <a:r>
                        <a:rPr lang="es-CO" sz="1100" b="0" i="0" u="none" strike="noStrike">
                          <a:solidFill>
                            <a:srgbClr val="000000"/>
                          </a:solidFill>
                          <a:effectLst/>
                          <a:latin typeface="Calibri" panose="020F0502020204030204" pitchFamily="34" charset="0"/>
                        </a:rPr>
                        <a:t>SUMINISTRO DE INFORMACIÓN IMPRECISA, INCOMPLETA ERRONEA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948">
                <a:tc>
                  <a:txBody>
                    <a:bodyPr/>
                    <a:lstStyle/>
                    <a:p>
                      <a:pPr algn="l" fontAlgn="b"/>
                      <a:r>
                        <a:rPr lang="es-CO" sz="1100" b="0" i="0" u="none" strike="noStrike">
                          <a:solidFill>
                            <a:srgbClr val="000000"/>
                          </a:solidFill>
                          <a:effectLst/>
                          <a:latin typeface="Calibri" panose="020F0502020204030204" pitchFamily="34" charset="0"/>
                        </a:rPr>
                        <a:t>INASISTENCIA NO JUSTIFICADA A AUDIENCIA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948">
                <a:tc>
                  <a:txBody>
                    <a:bodyPr/>
                    <a:lstStyle/>
                    <a:p>
                      <a:pPr algn="l" fontAlgn="b"/>
                      <a:r>
                        <a:rPr lang="es-CO" sz="1100" b="0" i="0" u="none" strike="noStrike">
                          <a:solidFill>
                            <a:srgbClr val="000000"/>
                          </a:solidFill>
                          <a:effectLst/>
                          <a:latin typeface="Calibri" panose="020F0502020204030204" pitchFamily="34" charset="0"/>
                        </a:rPr>
                        <a:t>EXTRALIMITACIÓN DE FUNCIONES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0948">
                <a:tc>
                  <a:txBody>
                    <a:bodyPr/>
                    <a:lstStyle/>
                    <a:p>
                      <a:pPr algn="l" fontAlgn="b"/>
                      <a:r>
                        <a:rPr lang="es-CO" sz="1100" b="0" i="0" u="none" strike="noStrike">
                          <a:solidFill>
                            <a:srgbClr val="000000"/>
                          </a:solidFill>
                          <a:effectLst/>
                          <a:latin typeface="Calibri" panose="020F0502020204030204" pitchFamily="34" charset="0"/>
                        </a:rPr>
                        <a:t>INDEBIDO ASESORAMIENTO POR PARTE DEL SERVIDOR Y/O FUNCIONARIO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0948">
                <a:tc>
                  <a:txBody>
                    <a:bodyPr/>
                    <a:lstStyle/>
                    <a:p>
                      <a:pPr algn="l" fontAlgn="b"/>
                      <a:r>
                        <a:rPr lang="es-CO" sz="1100" b="0" i="0" u="none" strike="noStrike">
                          <a:solidFill>
                            <a:srgbClr val="000000"/>
                          </a:solidFill>
                          <a:effectLst/>
                          <a:latin typeface="Calibri" panose="020F0502020204030204" pitchFamily="34" charset="0"/>
                        </a:rPr>
                        <a:t>NEGACIÓN ACCESO A LA JUSTICIA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0948">
                <a:tc>
                  <a:txBody>
                    <a:bodyPr/>
                    <a:lstStyle/>
                    <a:p>
                      <a:pPr algn="l" fontAlgn="b"/>
                      <a:r>
                        <a:rPr lang="es-CO" sz="1100" b="0" i="0" u="none" strike="noStrike">
                          <a:solidFill>
                            <a:srgbClr val="000000"/>
                          </a:solidFill>
                          <a:effectLst/>
                          <a:latin typeface="Calibri" panose="020F0502020204030204" pitchFamily="34" charset="0"/>
                        </a:rPr>
                        <a:t>NEGACIÓN A SUMINISTRAR INFORMACIÓN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0948">
                <a:tc>
                  <a:txBody>
                    <a:bodyPr/>
                    <a:lstStyle/>
                    <a:p>
                      <a:pPr algn="l" fontAlgn="b"/>
                      <a:r>
                        <a:rPr lang="es-CO" sz="1100" b="0" i="0" u="none" strike="noStrike">
                          <a:solidFill>
                            <a:srgbClr val="000000"/>
                          </a:solidFill>
                          <a:effectLst/>
                          <a:latin typeface="Calibri" panose="020F0502020204030204" pitchFamily="34" charset="0"/>
                        </a:rPr>
                        <a:t>USO INDEBIDO DE LOS BIENES DE LA ENTIDAD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0948">
                <a:tc>
                  <a:txBody>
                    <a:bodyPr/>
                    <a:lstStyle/>
                    <a:p>
                      <a:pPr algn="l" fontAlgn="b"/>
                      <a:r>
                        <a:rPr lang="es-CO" sz="1100" b="0" i="0" u="none" strike="noStrike">
                          <a:solidFill>
                            <a:srgbClr val="000000"/>
                          </a:solidFill>
                          <a:effectLst/>
                          <a:latin typeface="Calibri" panose="020F0502020204030204" pitchFamily="34" charset="0"/>
                        </a:rPr>
                        <a:t>ACOSO LABORAL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0948">
                <a:tc>
                  <a:txBody>
                    <a:bodyPr/>
                    <a:lstStyle/>
                    <a:p>
                      <a:pPr algn="l" fontAlgn="b"/>
                      <a:r>
                        <a:rPr lang="es-CO" sz="1100" b="0" i="0" u="none" strike="noStrike">
                          <a:solidFill>
                            <a:srgbClr val="000000"/>
                          </a:solidFill>
                          <a:effectLst/>
                          <a:latin typeface="Calibri" panose="020F0502020204030204" pitchFamily="34" charset="0"/>
                        </a:rPr>
                        <a:t>SOLICITUD DE DÁDIVAS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0948">
                <a:tc>
                  <a:txBody>
                    <a:bodyPr/>
                    <a:lstStyle/>
                    <a:p>
                      <a:pPr algn="l" fontAlgn="b"/>
                      <a:r>
                        <a:rPr lang="es-CO" sz="1100" b="0" i="0" u="none" strike="noStrike">
                          <a:solidFill>
                            <a:srgbClr val="000000"/>
                          </a:solidFill>
                          <a:effectLst/>
                          <a:latin typeface="Calibri" panose="020F0502020204030204" pitchFamily="34" charset="0"/>
                        </a:rPr>
                        <a:t>ACOSO SEXUAL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8111989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RECLAMOS</a:t>
            </a:r>
          </a:p>
          <a:p>
            <a:endParaRPr dirty="0">
              <a:solidFill>
                <a:schemeClr val="tx1"/>
              </a:solidFill>
            </a:endParaRPr>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103163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reclamos III trimestre 2019 vs IV trimestre 2019 </a:t>
            </a:r>
          </a:p>
        </p:txBody>
      </p:sp>
      <p:pic>
        <p:nvPicPr>
          <p:cNvPr id="3" name="Imagen 2"/>
          <p:cNvPicPr>
            <a:picLocks noChangeAspect="1"/>
          </p:cNvPicPr>
          <p:nvPr/>
        </p:nvPicPr>
        <p:blipFill>
          <a:blip r:embed="rId3"/>
          <a:stretch>
            <a:fillRect/>
          </a:stretch>
        </p:blipFill>
        <p:spPr>
          <a:xfrm>
            <a:off x="7228114" y="1745785"/>
            <a:ext cx="4847772" cy="4692726"/>
          </a:xfrm>
          <a:prstGeom prst="rect">
            <a:avLst/>
          </a:prstGeom>
        </p:spPr>
      </p:pic>
      <p:pic>
        <p:nvPicPr>
          <p:cNvPr id="5" name="Imagen 4"/>
          <p:cNvPicPr>
            <a:picLocks noChangeAspect="1"/>
          </p:cNvPicPr>
          <p:nvPr/>
        </p:nvPicPr>
        <p:blipFill>
          <a:blip r:embed="rId4"/>
          <a:stretch>
            <a:fillRect/>
          </a:stretch>
        </p:blipFill>
        <p:spPr>
          <a:xfrm>
            <a:off x="241780" y="1912388"/>
            <a:ext cx="6623477" cy="2156298"/>
          </a:xfrm>
          <a:prstGeom prst="rect">
            <a:avLst/>
          </a:prstGeom>
        </p:spPr>
      </p:pic>
      <p:sp>
        <p:nvSpPr>
          <p:cNvPr id="11" name="Rectángulo 10"/>
          <p:cNvSpPr/>
          <p:nvPr/>
        </p:nvSpPr>
        <p:spPr>
          <a:xfrm>
            <a:off x="241780" y="4326254"/>
            <a:ext cx="6279954" cy="1754326"/>
          </a:xfrm>
          <a:prstGeom prst="rect">
            <a:avLst/>
          </a:prstGeom>
        </p:spPr>
        <p:txBody>
          <a:bodyPr wrap="square">
            <a:spAutoFit/>
          </a:bodyPr>
          <a:lstStyle/>
          <a:p>
            <a:pPr algn="just"/>
            <a:r>
              <a:rPr lang="es-ES" dirty="0"/>
              <a:t>De acuerdo con la gráfica, fue posible evidenciar una disminución en el ingreso de reclamos durante el IV trimestre del año 2019, teniendo en cuenta que durante el III trimestre, fueron recibidos 538 reclamos, en comparación con el IV trimestre donde se recibieron 276, es decir 262 reclamos menos, lo que representa  una disminución de 48%.</a:t>
            </a:r>
            <a:endParaRPr lang="es-CO" dirty="0"/>
          </a:p>
        </p:txBody>
      </p:sp>
    </p:spTree>
    <p:extLst>
      <p:ext uri="{BB962C8B-B14F-4D97-AF65-F5344CB8AC3E}">
        <p14:creationId xmlns:p14="http://schemas.microsoft.com/office/powerpoint/2010/main" val="32736256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CuadroTexto 3"/>
          <p:cNvSpPr txBox="1"/>
          <p:nvPr/>
        </p:nvSpPr>
        <p:spPr>
          <a:xfrm>
            <a:off x="82123" y="425694"/>
            <a:ext cx="1157647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sz="2800" dirty="0"/>
              <a:t>Cantidad de reclamos recibidos octubre - diciembre 2019</a:t>
            </a:r>
            <a:endParaRPr sz="2800" dirty="0"/>
          </a:p>
        </p:txBody>
      </p:sp>
      <p:sp>
        <p:nvSpPr>
          <p:cNvPr id="10" name="CuadroTexto 9"/>
          <p:cNvSpPr txBox="1"/>
          <p:nvPr/>
        </p:nvSpPr>
        <p:spPr>
          <a:xfrm>
            <a:off x="6768018" y="5016894"/>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reclamos </a:t>
            </a:r>
          </a:p>
        </p:txBody>
      </p:sp>
      <p:sp>
        <p:nvSpPr>
          <p:cNvPr id="12" name="CuadroTexto 11"/>
          <p:cNvSpPr txBox="1"/>
          <p:nvPr/>
        </p:nvSpPr>
        <p:spPr>
          <a:xfrm>
            <a:off x="179804" y="2242795"/>
            <a:ext cx="3018773" cy="92332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reclamos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Flecha derecha 12"/>
          <p:cNvSpPr/>
          <p:nvPr/>
        </p:nvSpPr>
        <p:spPr>
          <a:xfrm>
            <a:off x="3198577" y="2604621"/>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14" name="Flecha derecha 13"/>
          <p:cNvSpPr/>
          <p:nvPr/>
        </p:nvSpPr>
        <p:spPr>
          <a:xfrm rot="10800000">
            <a:off x="6332838" y="5223577"/>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graphicFrame>
        <p:nvGraphicFramePr>
          <p:cNvPr id="2" name="Tabla 1"/>
          <p:cNvGraphicFramePr>
            <a:graphicFrameLocks noGrp="1"/>
          </p:cNvGraphicFramePr>
          <p:nvPr>
            <p:extLst>
              <p:ext uri="{D42A27DB-BD31-4B8C-83A1-F6EECF244321}">
                <p14:modId xmlns:p14="http://schemas.microsoft.com/office/powerpoint/2010/main" val="3210815652"/>
              </p:ext>
            </p:extLst>
          </p:nvPr>
        </p:nvGraphicFramePr>
        <p:xfrm>
          <a:off x="1567543" y="4448696"/>
          <a:ext cx="4648200" cy="2217390"/>
        </p:xfrm>
        <a:graphic>
          <a:graphicData uri="http://schemas.openxmlformats.org/drawingml/2006/table">
            <a:tbl>
              <a:tblPr/>
              <a:tblGrid>
                <a:gridCol w="1519411">
                  <a:extLst>
                    <a:ext uri="{9D8B030D-6E8A-4147-A177-3AD203B41FA5}">
                      <a16:colId xmlns:a16="http://schemas.microsoft.com/office/drawing/2014/main" val="20000"/>
                    </a:ext>
                  </a:extLst>
                </a:gridCol>
                <a:gridCol w="669741">
                  <a:extLst>
                    <a:ext uri="{9D8B030D-6E8A-4147-A177-3AD203B41FA5}">
                      <a16:colId xmlns:a16="http://schemas.microsoft.com/office/drawing/2014/main" val="20001"/>
                    </a:ext>
                  </a:extLst>
                </a:gridCol>
                <a:gridCol w="829679">
                  <a:extLst>
                    <a:ext uri="{9D8B030D-6E8A-4147-A177-3AD203B41FA5}">
                      <a16:colId xmlns:a16="http://schemas.microsoft.com/office/drawing/2014/main" val="20002"/>
                    </a:ext>
                  </a:extLst>
                </a:gridCol>
                <a:gridCol w="749710">
                  <a:extLst>
                    <a:ext uri="{9D8B030D-6E8A-4147-A177-3AD203B41FA5}">
                      <a16:colId xmlns:a16="http://schemas.microsoft.com/office/drawing/2014/main" val="20003"/>
                    </a:ext>
                  </a:extLst>
                </a:gridCol>
                <a:gridCol w="879659">
                  <a:extLst>
                    <a:ext uri="{9D8B030D-6E8A-4147-A177-3AD203B41FA5}">
                      <a16:colId xmlns:a16="http://schemas.microsoft.com/office/drawing/2014/main" val="20004"/>
                    </a:ext>
                  </a:extLst>
                </a:gridCol>
              </a:tblGrid>
              <a:tr h="331251">
                <a:tc>
                  <a:txBody>
                    <a:bodyPr/>
                    <a:lstStyle/>
                    <a:p>
                      <a:pPr algn="ctr" fontAlgn="ctr"/>
                      <a:r>
                        <a:rPr lang="es-CO" sz="1100" b="1" i="0" u="none" strike="noStrike">
                          <a:solidFill>
                            <a:srgbClr val="FFFFFF"/>
                          </a:solidFill>
                          <a:effectLst/>
                          <a:latin typeface="Calibri" panose="020F0502020204030204" pitchFamily="34" charset="0"/>
                        </a:rPr>
                        <a:t>DIRECCIONES SECCIONALES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188211">
                <a:tc>
                  <a:txBody>
                    <a:bodyPr/>
                    <a:lstStyle/>
                    <a:p>
                      <a:pPr algn="l" fontAlgn="b"/>
                      <a:r>
                        <a:rPr lang="es-CO" sz="1100" b="0" i="0" u="none" strike="noStrike">
                          <a:solidFill>
                            <a:srgbClr val="000000"/>
                          </a:solidFill>
                          <a:effectLst/>
                          <a:latin typeface="Calibri" panose="020F0502020204030204" pitchFamily="34" charset="0"/>
                        </a:rPr>
                        <a:t>TOLIMA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211">
                <a:tc>
                  <a:txBody>
                    <a:bodyPr/>
                    <a:lstStyle/>
                    <a:p>
                      <a:pPr algn="l" fontAlgn="b"/>
                      <a:r>
                        <a:rPr lang="es-CO" sz="1100" b="0" i="0" u="none" strike="noStrike">
                          <a:solidFill>
                            <a:srgbClr val="000000"/>
                          </a:solidFill>
                          <a:effectLst/>
                          <a:latin typeface="Calibri" panose="020F0502020204030204" pitchFamily="34" charset="0"/>
                        </a:rPr>
                        <a:t>ATLANTICO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211">
                <a:tc>
                  <a:txBody>
                    <a:bodyPr/>
                    <a:lstStyle/>
                    <a:p>
                      <a:pPr algn="l" fontAlgn="b"/>
                      <a:r>
                        <a:rPr lang="es-CO" sz="1100" b="0" i="0" u="none" strike="noStrike">
                          <a:solidFill>
                            <a:srgbClr val="000000"/>
                          </a:solidFill>
                          <a:effectLst/>
                          <a:latin typeface="Calibri" panose="020F0502020204030204" pitchFamily="34" charset="0"/>
                        </a:rPr>
                        <a:t>MEDELLIN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211">
                <a:tc>
                  <a:txBody>
                    <a:bodyPr/>
                    <a:lstStyle/>
                    <a:p>
                      <a:pPr algn="l" fontAlgn="b"/>
                      <a:r>
                        <a:rPr lang="es-CO" sz="1100" b="0" i="0" u="none" strike="noStrike">
                          <a:solidFill>
                            <a:srgbClr val="000000"/>
                          </a:solidFill>
                          <a:effectLst/>
                          <a:latin typeface="Calibri" panose="020F0502020204030204" pitchFamily="34" charset="0"/>
                        </a:rPr>
                        <a:t>BOGOTA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211">
                <a:tc>
                  <a:txBody>
                    <a:bodyPr/>
                    <a:lstStyle/>
                    <a:p>
                      <a:pPr algn="l" fontAlgn="b"/>
                      <a:r>
                        <a:rPr lang="es-CO" sz="1100" b="0" i="0" u="none" strike="noStrike">
                          <a:solidFill>
                            <a:srgbClr val="000000"/>
                          </a:solidFill>
                          <a:effectLst/>
                          <a:latin typeface="Calibri" panose="020F0502020204030204" pitchFamily="34" charset="0"/>
                        </a:rPr>
                        <a:t>CALI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8211">
                <a:tc>
                  <a:txBody>
                    <a:bodyPr/>
                    <a:lstStyle/>
                    <a:p>
                      <a:pPr algn="l" fontAlgn="b"/>
                      <a:r>
                        <a:rPr lang="es-CO" sz="1100" b="0" i="0" u="none" strike="noStrike">
                          <a:solidFill>
                            <a:srgbClr val="000000"/>
                          </a:solidFill>
                          <a:effectLst/>
                          <a:latin typeface="Calibri" panose="020F0502020204030204" pitchFamily="34" charset="0"/>
                        </a:rPr>
                        <a:t>HUILA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8211">
                <a:tc>
                  <a:txBody>
                    <a:bodyPr/>
                    <a:lstStyle/>
                    <a:p>
                      <a:pPr algn="l" fontAlgn="b"/>
                      <a:r>
                        <a:rPr lang="es-CO" sz="1100" b="0" i="0" u="none" strike="noStrike">
                          <a:solidFill>
                            <a:srgbClr val="000000"/>
                          </a:solidFill>
                          <a:effectLst/>
                          <a:latin typeface="Calibri" panose="020F0502020204030204" pitchFamily="34" charset="0"/>
                        </a:rPr>
                        <a:t>CUNDINAMARCA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8211">
                <a:tc>
                  <a:txBody>
                    <a:bodyPr/>
                    <a:lstStyle/>
                    <a:p>
                      <a:pPr algn="l" fontAlgn="b"/>
                      <a:r>
                        <a:rPr lang="es-CO" sz="1100" b="0" i="0" u="none" strike="noStrike">
                          <a:solidFill>
                            <a:srgbClr val="000000"/>
                          </a:solidFill>
                          <a:effectLst/>
                          <a:latin typeface="Calibri" panose="020F0502020204030204" pitchFamily="34" charset="0"/>
                        </a:rPr>
                        <a:t>BOLIVAR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8211">
                <a:tc>
                  <a:txBody>
                    <a:bodyPr/>
                    <a:lstStyle/>
                    <a:p>
                      <a:pPr algn="l" fontAlgn="b"/>
                      <a:r>
                        <a:rPr lang="es-CO" sz="1100" b="0" i="0" u="none" strike="noStrike">
                          <a:solidFill>
                            <a:srgbClr val="000000"/>
                          </a:solidFill>
                          <a:effectLst/>
                          <a:latin typeface="Calibri" panose="020F0502020204030204" pitchFamily="34" charset="0"/>
                        </a:rPr>
                        <a:t>MAGDALENA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8211">
                <a:tc>
                  <a:txBody>
                    <a:bodyPr/>
                    <a:lstStyle/>
                    <a:p>
                      <a:pPr algn="l" fontAlgn="b"/>
                      <a:r>
                        <a:rPr lang="es-CO" sz="1100" b="0" i="0" u="none" strike="noStrike">
                          <a:solidFill>
                            <a:srgbClr val="000000"/>
                          </a:solidFill>
                          <a:effectLst/>
                          <a:latin typeface="Calibri" panose="020F0502020204030204" pitchFamily="34" charset="0"/>
                        </a:rPr>
                        <a:t>SANTANDER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268483924"/>
              </p:ext>
            </p:extLst>
          </p:nvPr>
        </p:nvGraphicFramePr>
        <p:xfrm>
          <a:off x="3712027" y="1771652"/>
          <a:ext cx="8349343" cy="2234290"/>
        </p:xfrm>
        <a:graphic>
          <a:graphicData uri="http://schemas.openxmlformats.org/drawingml/2006/table">
            <a:tbl>
              <a:tblPr/>
              <a:tblGrid>
                <a:gridCol w="5266509">
                  <a:extLst>
                    <a:ext uri="{9D8B030D-6E8A-4147-A177-3AD203B41FA5}">
                      <a16:colId xmlns:a16="http://schemas.microsoft.com/office/drawing/2014/main" val="20000"/>
                    </a:ext>
                  </a:extLst>
                </a:gridCol>
                <a:gridCol w="700644">
                  <a:extLst>
                    <a:ext uri="{9D8B030D-6E8A-4147-A177-3AD203B41FA5}">
                      <a16:colId xmlns:a16="http://schemas.microsoft.com/office/drawing/2014/main" val="20001"/>
                    </a:ext>
                  </a:extLst>
                </a:gridCol>
                <a:gridCol w="980902">
                  <a:extLst>
                    <a:ext uri="{9D8B030D-6E8A-4147-A177-3AD203B41FA5}">
                      <a16:colId xmlns:a16="http://schemas.microsoft.com/office/drawing/2014/main" val="20002"/>
                    </a:ext>
                  </a:extLst>
                </a:gridCol>
                <a:gridCol w="700644">
                  <a:extLst>
                    <a:ext uri="{9D8B030D-6E8A-4147-A177-3AD203B41FA5}">
                      <a16:colId xmlns:a16="http://schemas.microsoft.com/office/drawing/2014/main" val="20003"/>
                    </a:ext>
                  </a:extLst>
                </a:gridCol>
                <a:gridCol w="700644">
                  <a:extLst>
                    <a:ext uri="{9D8B030D-6E8A-4147-A177-3AD203B41FA5}">
                      <a16:colId xmlns:a16="http://schemas.microsoft.com/office/drawing/2014/main" val="20004"/>
                    </a:ext>
                  </a:extLst>
                </a:gridCol>
              </a:tblGrid>
              <a:tr h="188726">
                <a:tc>
                  <a:txBody>
                    <a:bodyPr/>
                    <a:lstStyle/>
                    <a:p>
                      <a:pPr algn="ctr" fontAlgn="ctr"/>
                      <a:r>
                        <a:rPr lang="es-CO" sz="1100" b="1" i="0" u="none" strike="noStrike" dirty="0">
                          <a:solidFill>
                            <a:srgbClr val="FFFFFF"/>
                          </a:solidFill>
                          <a:effectLst/>
                          <a:latin typeface="Calibri" panose="020F0502020204030204" pitchFamily="34" charset="0"/>
                        </a:rPr>
                        <a:t>DEPENDENCIA NIVEL CENTRAL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188726">
                <a:tc>
                  <a:txBody>
                    <a:bodyPr/>
                    <a:lstStyle/>
                    <a:p>
                      <a:pPr algn="l" fontAlgn="b"/>
                      <a:r>
                        <a:rPr lang="es-CO" sz="1100" b="0" i="0" u="none" strike="noStrike">
                          <a:solidFill>
                            <a:srgbClr val="000000"/>
                          </a:solidFill>
                          <a:effectLst/>
                          <a:latin typeface="Calibri" panose="020F0502020204030204" pitchFamily="34" charset="0"/>
                        </a:rPr>
                        <a:t>DIRECCIÓN ESPECIALIZADA CONTRA LAS ORGANIZACIONES CRIMINALES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26">
                <a:tc>
                  <a:txBody>
                    <a:bodyPr/>
                    <a:lstStyle/>
                    <a:p>
                      <a:pPr algn="l" fontAlgn="b"/>
                      <a:r>
                        <a:rPr lang="es-CO" sz="1100" b="0" i="0" u="none" strike="noStrike">
                          <a:solidFill>
                            <a:srgbClr val="000000"/>
                          </a:solidFill>
                          <a:effectLst/>
                          <a:latin typeface="Calibri" panose="020F0502020204030204" pitchFamily="34" charset="0"/>
                        </a:rPr>
                        <a:t>DIRECCION DE ASUNTOS JURIDICOS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726">
                <a:tc>
                  <a:txBody>
                    <a:bodyPr/>
                    <a:lstStyle/>
                    <a:p>
                      <a:pPr algn="l" fontAlgn="b"/>
                      <a:r>
                        <a:rPr lang="es-CO" sz="1100" b="0" i="0" u="none" strike="noStrike">
                          <a:solidFill>
                            <a:srgbClr val="000000"/>
                          </a:solidFill>
                          <a:effectLst/>
                          <a:latin typeface="Calibri" panose="020F0502020204030204" pitchFamily="34" charset="0"/>
                        </a:rPr>
                        <a:t>DIRECCIÓN DE ATENCIÓN AL USUARIO, INTERVENCIÓN TEMPRANA Y ASIGNACIONES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726">
                <a:tc>
                  <a:txBody>
                    <a:bodyPr/>
                    <a:lstStyle/>
                    <a:p>
                      <a:pPr algn="l" fontAlgn="b"/>
                      <a:r>
                        <a:rPr lang="es-CO" sz="1100" b="0" i="0" u="none" strike="noStrike">
                          <a:solidFill>
                            <a:srgbClr val="000000"/>
                          </a:solidFill>
                          <a:effectLst/>
                          <a:latin typeface="Calibri" panose="020F0502020204030204" pitchFamily="34" charset="0"/>
                        </a:rPr>
                        <a:t>DIRECCION DE PROTECCION Y ASISTENCIA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726">
                <a:tc>
                  <a:txBody>
                    <a:bodyPr/>
                    <a:lstStyle/>
                    <a:p>
                      <a:pPr algn="l" fontAlgn="b"/>
                      <a:r>
                        <a:rPr lang="es-CO" sz="1100" b="0" i="0" u="none" strike="noStrike">
                          <a:solidFill>
                            <a:srgbClr val="000000"/>
                          </a:solidFill>
                          <a:effectLst/>
                          <a:latin typeface="Calibri" panose="020F0502020204030204" pitchFamily="34" charset="0"/>
                        </a:rPr>
                        <a:t>SUBDIRECCION TALENTO HUMANO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8726">
                <a:tc>
                  <a:txBody>
                    <a:bodyPr/>
                    <a:lstStyle/>
                    <a:p>
                      <a:pPr algn="l" fontAlgn="b"/>
                      <a:r>
                        <a:rPr lang="es-CO" sz="1100" b="0" i="0" u="none" strike="noStrike">
                          <a:solidFill>
                            <a:srgbClr val="000000"/>
                          </a:solidFill>
                          <a:effectLst/>
                          <a:latin typeface="Calibri" panose="020F0502020204030204" pitchFamily="34" charset="0"/>
                        </a:rPr>
                        <a:t>DIRECCION ESPECIALIZADA DE EXTINCION DEL DERECHO DEL DOMINIO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8726">
                <a:tc>
                  <a:txBody>
                    <a:bodyPr/>
                    <a:lstStyle/>
                    <a:p>
                      <a:pPr algn="l" fontAlgn="b"/>
                      <a:r>
                        <a:rPr lang="es-CO" sz="1100" b="0" i="0" u="none" strike="noStrike">
                          <a:solidFill>
                            <a:srgbClr val="000000"/>
                          </a:solidFill>
                          <a:effectLst/>
                          <a:latin typeface="Calibri" panose="020F0502020204030204" pitchFamily="34" charset="0"/>
                        </a:rPr>
                        <a:t>DIRECCION ESPECIALIZADA CONTRA LA CORRUPCION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7030">
                <a:tc>
                  <a:txBody>
                    <a:bodyPr/>
                    <a:lstStyle/>
                    <a:p>
                      <a:pPr algn="l" fontAlgn="b"/>
                      <a:r>
                        <a:rPr lang="es-CO" sz="1100" b="0" i="0" u="none" strike="noStrike" dirty="0">
                          <a:solidFill>
                            <a:srgbClr val="000000"/>
                          </a:solidFill>
                          <a:effectLst/>
                          <a:latin typeface="Calibri" panose="020F0502020204030204" pitchFamily="34" charset="0"/>
                        </a:rPr>
                        <a:t>DIRECCIÓN DE APOYO A LA INVESTIGACIÓN Y ANÁLISIS CONTRA LA CRIMINALIDAD ORGANIZADA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8726">
                <a:tc>
                  <a:txBody>
                    <a:bodyPr/>
                    <a:lstStyle/>
                    <a:p>
                      <a:pPr algn="l" fontAlgn="b"/>
                      <a:r>
                        <a:rPr lang="es-CO" sz="1100" b="0" i="0" u="none" strike="noStrike">
                          <a:solidFill>
                            <a:srgbClr val="000000"/>
                          </a:solidFill>
                          <a:effectLst/>
                          <a:latin typeface="Calibri" panose="020F0502020204030204" pitchFamily="34" charset="0"/>
                        </a:rPr>
                        <a:t>SUBDIRECCION DE BIENES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8726">
                <a:tc>
                  <a:txBody>
                    <a:bodyPr/>
                    <a:lstStyle/>
                    <a:p>
                      <a:pPr algn="l" fontAlgn="b"/>
                      <a:r>
                        <a:rPr lang="es-CO" sz="1100" b="0" i="0" u="none" strike="noStrike">
                          <a:solidFill>
                            <a:srgbClr val="000000"/>
                          </a:solidFill>
                          <a:effectLst/>
                          <a:latin typeface="Calibri" panose="020F0502020204030204" pitchFamily="34" charset="0"/>
                        </a:rPr>
                        <a:t>DELEGADA PARA LA SEGURIDAD CIUDADANA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724794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08857" y="358084"/>
            <a:ext cx="1182188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los reclamos de octubre- diciembre de 2019</a:t>
            </a:r>
          </a:p>
        </p:txBody>
      </p:sp>
      <p:sp>
        <p:nvSpPr>
          <p:cNvPr id="3" name="Rectángulo 2"/>
          <p:cNvSpPr/>
          <p:nvPr/>
        </p:nvSpPr>
        <p:spPr>
          <a:xfrm>
            <a:off x="1143000" y="5242581"/>
            <a:ext cx="9173714"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CO" sz="2000" dirty="0">
                <a:solidFill>
                  <a:schemeClr val="tx1"/>
                </a:solidFill>
              </a:rPr>
              <a:t>La causa más frecuente de los reclamos fue “Inactividad procesal” con 176, seguido de “Falta de respuesta a las solicitudes” con 150 y “Largos tiempos de espera antes de la atención” con 24.</a:t>
            </a:r>
          </a:p>
        </p:txBody>
      </p:sp>
      <p:graphicFrame>
        <p:nvGraphicFramePr>
          <p:cNvPr id="2" name="Tabla 1"/>
          <p:cNvGraphicFramePr>
            <a:graphicFrameLocks noGrp="1"/>
          </p:cNvGraphicFramePr>
          <p:nvPr>
            <p:extLst>
              <p:ext uri="{D42A27DB-BD31-4B8C-83A1-F6EECF244321}">
                <p14:modId xmlns:p14="http://schemas.microsoft.com/office/powerpoint/2010/main" val="3671496851"/>
              </p:ext>
            </p:extLst>
          </p:nvPr>
        </p:nvGraphicFramePr>
        <p:xfrm>
          <a:off x="1600199" y="2035633"/>
          <a:ext cx="8196944" cy="2645223"/>
        </p:xfrm>
        <a:graphic>
          <a:graphicData uri="http://schemas.openxmlformats.org/drawingml/2006/table">
            <a:tbl>
              <a:tblPr/>
              <a:tblGrid>
                <a:gridCol w="4044697">
                  <a:extLst>
                    <a:ext uri="{9D8B030D-6E8A-4147-A177-3AD203B41FA5}">
                      <a16:colId xmlns:a16="http://schemas.microsoft.com/office/drawing/2014/main" val="20000"/>
                    </a:ext>
                  </a:extLst>
                </a:gridCol>
                <a:gridCol w="1002531">
                  <a:extLst>
                    <a:ext uri="{9D8B030D-6E8A-4147-A177-3AD203B41FA5}">
                      <a16:colId xmlns:a16="http://schemas.microsoft.com/office/drawing/2014/main" val="20001"/>
                    </a:ext>
                  </a:extLst>
                </a:gridCol>
                <a:gridCol w="952597">
                  <a:extLst>
                    <a:ext uri="{9D8B030D-6E8A-4147-A177-3AD203B41FA5}">
                      <a16:colId xmlns:a16="http://schemas.microsoft.com/office/drawing/2014/main" val="20002"/>
                    </a:ext>
                  </a:extLst>
                </a:gridCol>
                <a:gridCol w="1075513">
                  <a:extLst>
                    <a:ext uri="{9D8B030D-6E8A-4147-A177-3AD203B41FA5}">
                      <a16:colId xmlns:a16="http://schemas.microsoft.com/office/drawing/2014/main" val="20003"/>
                    </a:ext>
                  </a:extLst>
                </a:gridCol>
                <a:gridCol w="1121606">
                  <a:extLst>
                    <a:ext uri="{9D8B030D-6E8A-4147-A177-3AD203B41FA5}">
                      <a16:colId xmlns:a16="http://schemas.microsoft.com/office/drawing/2014/main" val="20004"/>
                    </a:ext>
                  </a:extLst>
                </a:gridCol>
              </a:tblGrid>
              <a:tr h="265318">
                <a:tc>
                  <a:txBody>
                    <a:bodyPr/>
                    <a:lstStyle/>
                    <a:p>
                      <a:pPr algn="ctr" fontAlgn="ctr"/>
                      <a:r>
                        <a:rPr lang="es-CO" sz="1100" b="1" i="0" u="none" strike="noStrike">
                          <a:solidFill>
                            <a:srgbClr val="FFFFFF"/>
                          </a:solidFill>
                          <a:effectLst/>
                          <a:latin typeface="Calibri" panose="020F0502020204030204" pitchFamily="34" charset="0"/>
                        </a:rPr>
                        <a:t>RECLAMOS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278585">
                <a:tc>
                  <a:txBody>
                    <a:bodyPr/>
                    <a:lstStyle/>
                    <a:p>
                      <a:pPr algn="l" fontAlgn="b"/>
                      <a:r>
                        <a:rPr lang="es-CO" sz="1100" b="0" i="0" u="none" strike="noStrike">
                          <a:solidFill>
                            <a:srgbClr val="000000"/>
                          </a:solidFill>
                          <a:effectLst/>
                          <a:latin typeface="Calibri" panose="020F0502020204030204" pitchFamily="34" charset="0"/>
                        </a:rPr>
                        <a:t>INACTIVIDAD PROCESAL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3480">
                <a:tc>
                  <a:txBody>
                    <a:bodyPr/>
                    <a:lstStyle/>
                    <a:p>
                      <a:pPr algn="l" fontAlgn="b"/>
                      <a:r>
                        <a:rPr lang="es-CO" sz="1100" b="0" i="0" u="none" strike="noStrike">
                          <a:solidFill>
                            <a:srgbClr val="000000"/>
                          </a:solidFill>
                          <a:effectLst/>
                          <a:latin typeface="Calibri" panose="020F0502020204030204" pitchFamily="34" charset="0"/>
                        </a:rPr>
                        <a:t>FALTA DE RESPUESTA A LAS SOLICITUDES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3480">
                <a:tc>
                  <a:txBody>
                    <a:bodyPr/>
                    <a:lstStyle/>
                    <a:p>
                      <a:pPr algn="l" fontAlgn="b"/>
                      <a:r>
                        <a:rPr lang="es-CO" sz="1100" b="0" i="0" u="none" strike="noStrike">
                          <a:solidFill>
                            <a:srgbClr val="000000"/>
                          </a:solidFill>
                          <a:effectLst/>
                          <a:latin typeface="Calibri" panose="020F0502020204030204" pitchFamily="34" charset="0"/>
                        </a:rPr>
                        <a:t>LARGOS TIEMPOS DE ESPERA ANTES DE LA ATENCIÓN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3480">
                <a:tc>
                  <a:txBody>
                    <a:bodyPr/>
                    <a:lstStyle/>
                    <a:p>
                      <a:pPr algn="l" fontAlgn="b"/>
                      <a:r>
                        <a:rPr lang="es-CO" sz="1100" b="0" i="0" u="none" strike="noStrike">
                          <a:solidFill>
                            <a:srgbClr val="000000"/>
                          </a:solidFill>
                          <a:effectLst/>
                          <a:latin typeface="Calibri" panose="020F0502020204030204" pitchFamily="34" charset="0"/>
                        </a:rPr>
                        <a:t>OTRAS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3480">
                <a:tc>
                  <a:txBody>
                    <a:bodyPr/>
                    <a:lstStyle/>
                    <a:p>
                      <a:pPr algn="l" fontAlgn="b"/>
                      <a:r>
                        <a:rPr lang="es-CO" sz="1100" b="0" i="0" u="none" strike="noStrike">
                          <a:solidFill>
                            <a:srgbClr val="000000"/>
                          </a:solidFill>
                          <a:effectLst/>
                          <a:latin typeface="Calibri" panose="020F0502020204030204" pitchFamily="34" charset="0"/>
                        </a:rPr>
                        <a:t>MALA ATENCIÓN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3480">
                <a:tc>
                  <a:txBody>
                    <a:bodyPr/>
                    <a:lstStyle/>
                    <a:p>
                      <a:pPr algn="l" fontAlgn="b"/>
                      <a:r>
                        <a:rPr lang="es-CO" sz="1100" b="0" i="0" u="none" strike="noStrike">
                          <a:solidFill>
                            <a:srgbClr val="000000"/>
                          </a:solidFill>
                          <a:effectLst/>
                          <a:latin typeface="Calibri" panose="020F0502020204030204" pitchFamily="34" charset="0"/>
                        </a:rPr>
                        <a:t>RESPUESTAS INOPORTUNAS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3480">
                <a:tc>
                  <a:txBody>
                    <a:bodyPr/>
                    <a:lstStyle/>
                    <a:p>
                      <a:pPr algn="l" fontAlgn="b"/>
                      <a:r>
                        <a:rPr lang="es-CO" sz="1100" b="0" i="0" u="none" strike="noStrike">
                          <a:solidFill>
                            <a:srgbClr val="000000"/>
                          </a:solidFill>
                          <a:effectLst/>
                          <a:latin typeface="Calibri" panose="020F0502020204030204" pitchFamily="34" charset="0"/>
                        </a:rPr>
                        <a:t>INSTALACIONES FISICAS INADECUADAS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3480">
                <a:tc>
                  <a:txBody>
                    <a:bodyPr/>
                    <a:lstStyle/>
                    <a:p>
                      <a:pPr algn="l" fontAlgn="b"/>
                      <a:r>
                        <a:rPr lang="es-CO" sz="1100" b="0" i="0" u="none" strike="noStrike">
                          <a:solidFill>
                            <a:srgbClr val="000000"/>
                          </a:solidFill>
                          <a:effectLst/>
                          <a:latin typeface="Calibri" panose="020F0502020204030204" pitchFamily="34" charset="0"/>
                        </a:rPr>
                        <a:t>SUSPENSIÓN DE LA ATENCIÓN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3480">
                <a:tc>
                  <a:txBody>
                    <a:bodyPr/>
                    <a:lstStyle/>
                    <a:p>
                      <a:pPr algn="l" fontAlgn="b"/>
                      <a:r>
                        <a:rPr lang="es-CO" sz="1100" b="0" i="0" u="none" strike="noStrike">
                          <a:solidFill>
                            <a:srgbClr val="000000"/>
                          </a:solidFill>
                          <a:effectLst/>
                          <a:latin typeface="Calibri" panose="020F0502020204030204" pitchFamily="34" charset="0"/>
                        </a:rPr>
                        <a:t>FALTA DE PERSONAL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3480">
                <a:tc>
                  <a:txBody>
                    <a:bodyPr/>
                    <a:lstStyle/>
                    <a:p>
                      <a:pPr algn="l" fontAlgn="b"/>
                      <a:r>
                        <a:rPr lang="es-CO" sz="1100" b="0" i="0" u="none" strike="noStrike">
                          <a:solidFill>
                            <a:srgbClr val="000000"/>
                          </a:solidFill>
                          <a:effectLst/>
                          <a:latin typeface="Calibri" panose="020F0502020204030204" pitchFamily="34" charset="0"/>
                        </a:rPr>
                        <a:t>NO HAY ESQUEMA DE SEGUIRIDAD A TESTIGO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031710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30434" y="2274071"/>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SUGERENCIAS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96121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CuadroTexto 3"/>
          <p:cNvSpPr txBox="1"/>
          <p:nvPr/>
        </p:nvSpPr>
        <p:spPr>
          <a:xfrm>
            <a:off x="0" y="333445"/>
            <a:ext cx="117239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sugerencias III trimestre vs IV trimestre 2019</a:t>
            </a:r>
          </a:p>
        </p:txBody>
      </p:sp>
      <p:sp>
        <p:nvSpPr>
          <p:cNvPr id="6" name="Rectángulo 5"/>
          <p:cNvSpPr/>
          <p:nvPr/>
        </p:nvSpPr>
        <p:spPr>
          <a:xfrm>
            <a:off x="267234" y="4166164"/>
            <a:ext cx="5393337" cy="2031325"/>
          </a:xfrm>
          <a:prstGeom prst="rect">
            <a:avLst/>
          </a:prstGeom>
        </p:spPr>
        <p:txBody>
          <a:bodyPr wrap="square">
            <a:spAutoFit/>
          </a:bodyPr>
          <a:lstStyle/>
          <a:p>
            <a:pPr algn="just"/>
            <a:r>
              <a:rPr lang="es-CO" dirty="0"/>
              <a:t>Como se puede apreciar en la gráfica y en la tabla, el número de sugerencias recibidas en la Fiscalía General de la Nación durante el IV trimestre del año 2019, disminuyó un 50% en comparación con el III trimestre del año, con una diferencia de 49 sugerencias entre ambos periodos.</a:t>
            </a:r>
          </a:p>
          <a:p>
            <a:r>
              <a:rPr lang="es-CO" dirty="0"/>
              <a:t> </a:t>
            </a:r>
          </a:p>
        </p:txBody>
      </p:sp>
      <p:pic>
        <p:nvPicPr>
          <p:cNvPr id="4" name="Imagen 3"/>
          <p:cNvPicPr>
            <a:picLocks noChangeAspect="1"/>
          </p:cNvPicPr>
          <p:nvPr/>
        </p:nvPicPr>
        <p:blipFill>
          <a:blip r:embed="rId3"/>
          <a:stretch>
            <a:fillRect/>
          </a:stretch>
        </p:blipFill>
        <p:spPr>
          <a:xfrm>
            <a:off x="267233" y="1852895"/>
            <a:ext cx="5693237" cy="1935334"/>
          </a:xfrm>
          <a:prstGeom prst="rect">
            <a:avLst/>
          </a:prstGeom>
        </p:spPr>
      </p:pic>
      <p:pic>
        <p:nvPicPr>
          <p:cNvPr id="8" name="Imagen 7"/>
          <p:cNvPicPr>
            <a:picLocks noChangeAspect="1"/>
          </p:cNvPicPr>
          <p:nvPr/>
        </p:nvPicPr>
        <p:blipFill>
          <a:blip r:embed="rId4"/>
          <a:stretch>
            <a:fillRect/>
          </a:stretch>
        </p:blipFill>
        <p:spPr>
          <a:xfrm>
            <a:off x="6388141" y="1851382"/>
            <a:ext cx="5695099" cy="3873693"/>
          </a:xfrm>
          <a:prstGeom prst="rect">
            <a:avLst/>
          </a:prstGeom>
        </p:spPr>
      </p:pic>
    </p:spTree>
    <p:extLst>
      <p:ext uri="{BB962C8B-B14F-4D97-AF65-F5344CB8AC3E}">
        <p14:creationId xmlns:p14="http://schemas.microsoft.com/office/powerpoint/2010/main" val="1970899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240971" y="4794217"/>
            <a:ext cx="987334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O" dirty="0">
                <a:solidFill>
                  <a:schemeClr val="tx1"/>
                </a:solidFill>
              </a:rPr>
              <a:t>Dentro de las causas de sugerencias tipificadas se encuentran “otras causas” con 22 y “mejoras de infraestructura” con un total de 15 .</a:t>
            </a:r>
          </a:p>
        </p:txBody>
      </p:sp>
      <p:sp>
        <p:nvSpPr>
          <p:cNvPr id="7" name="CuadroTexto 3"/>
          <p:cNvSpPr txBox="1"/>
          <p:nvPr/>
        </p:nvSpPr>
        <p:spPr>
          <a:xfrm>
            <a:off x="0" y="333445"/>
            <a:ext cx="117239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Sugerencias de octubre- diciembre 2019</a:t>
            </a:r>
          </a:p>
        </p:txBody>
      </p:sp>
      <p:graphicFrame>
        <p:nvGraphicFramePr>
          <p:cNvPr id="5" name="Tabla 4"/>
          <p:cNvGraphicFramePr>
            <a:graphicFrameLocks noGrp="1"/>
          </p:cNvGraphicFramePr>
          <p:nvPr>
            <p:extLst>
              <p:ext uri="{D42A27DB-BD31-4B8C-83A1-F6EECF244321}">
                <p14:modId xmlns:p14="http://schemas.microsoft.com/office/powerpoint/2010/main" val="847493785"/>
              </p:ext>
            </p:extLst>
          </p:nvPr>
        </p:nvGraphicFramePr>
        <p:xfrm>
          <a:off x="2188028" y="2231571"/>
          <a:ext cx="7434942" cy="2024743"/>
        </p:xfrm>
        <a:graphic>
          <a:graphicData uri="http://schemas.openxmlformats.org/drawingml/2006/table">
            <a:tbl>
              <a:tblPr/>
              <a:tblGrid>
                <a:gridCol w="4328004">
                  <a:extLst>
                    <a:ext uri="{9D8B030D-6E8A-4147-A177-3AD203B41FA5}">
                      <a16:colId xmlns:a16="http://schemas.microsoft.com/office/drawing/2014/main" val="20000"/>
                    </a:ext>
                  </a:extLst>
                </a:gridCol>
                <a:gridCol w="746208">
                  <a:extLst>
                    <a:ext uri="{9D8B030D-6E8A-4147-A177-3AD203B41FA5}">
                      <a16:colId xmlns:a16="http://schemas.microsoft.com/office/drawing/2014/main" val="20001"/>
                    </a:ext>
                  </a:extLst>
                </a:gridCol>
                <a:gridCol w="868314">
                  <a:extLst>
                    <a:ext uri="{9D8B030D-6E8A-4147-A177-3AD203B41FA5}">
                      <a16:colId xmlns:a16="http://schemas.microsoft.com/office/drawing/2014/main" val="20002"/>
                    </a:ext>
                  </a:extLst>
                </a:gridCol>
                <a:gridCol w="800478">
                  <a:extLst>
                    <a:ext uri="{9D8B030D-6E8A-4147-A177-3AD203B41FA5}">
                      <a16:colId xmlns:a16="http://schemas.microsoft.com/office/drawing/2014/main" val="20003"/>
                    </a:ext>
                  </a:extLst>
                </a:gridCol>
                <a:gridCol w="691938">
                  <a:extLst>
                    <a:ext uri="{9D8B030D-6E8A-4147-A177-3AD203B41FA5}">
                      <a16:colId xmlns:a16="http://schemas.microsoft.com/office/drawing/2014/main" val="20004"/>
                    </a:ext>
                  </a:extLst>
                </a:gridCol>
              </a:tblGrid>
              <a:tr h="283181">
                <a:tc>
                  <a:txBody>
                    <a:bodyPr/>
                    <a:lstStyle/>
                    <a:p>
                      <a:pPr algn="ctr" fontAlgn="ctr"/>
                      <a:r>
                        <a:rPr lang="es-CO" sz="1100" b="1" i="0" u="none" strike="noStrike" dirty="0">
                          <a:solidFill>
                            <a:srgbClr val="FFFFFF"/>
                          </a:solidFill>
                          <a:effectLst/>
                          <a:latin typeface="Calibri" panose="020F0502020204030204" pitchFamily="34" charset="0"/>
                        </a:rPr>
                        <a:t>CAUSAS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283181">
                <a:tc>
                  <a:txBody>
                    <a:bodyPr/>
                    <a:lstStyle/>
                    <a:p>
                      <a:pPr algn="l" fontAlgn="b"/>
                      <a:r>
                        <a:rPr lang="es-CO" sz="1100" b="0" i="0" u="none" strike="noStrike">
                          <a:solidFill>
                            <a:srgbClr val="000000"/>
                          </a:solidFill>
                          <a:effectLst/>
                          <a:latin typeface="Calibri" panose="020F0502020204030204" pitchFamily="34" charset="0"/>
                        </a:rPr>
                        <a:t>OTRAS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3181">
                <a:tc>
                  <a:txBody>
                    <a:bodyPr/>
                    <a:lstStyle/>
                    <a:p>
                      <a:pPr algn="l" fontAlgn="b"/>
                      <a:r>
                        <a:rPr lang="es-CO" sz="1100" b="0" i="0" u="none" strike="noStrike" dirty="0">
                          <a:solidFill>
                            <a:srgbClr val="000000"/>
                          </a:solidFill>
                          <a:effectLst/>
                          <a:latin typeface="Calibri" panose="020F0502020204030204" pitchFamily="34" charset="0"/>
                        </a:rPr>
                        <a:t>MEJORAS DE INFRAESTRUCTURA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340">
                <a:tc>
                  <a:txBody>
                    <a:bodyPr/>
                    <a:lstStyle/>
                    <a:p>
                      <a:pPr algn="l" fontAlgn="b"/>
                      <a:r>
                        <a:rPr lang="es-CO" sz="1100" b="0" i="0" u="none" strike="noStrike">
                          <a:solidFill>
                            <a:srgbClr val="000000"/>
                          </a:solidFill>
                          <a:effectLst/>
                          <a:latin typeface="Calibri" panose="020F0502020204030204" pitchFamily="34" charset="0"/>
                        </a:rPr>
                        <a:t>INCREMENTAR LA CANTIDAD DE  PERSONAL PARA LA ATENCIÓN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8043">
                <a:tc>
                  <a:txBody>
                    <a:bodyPr/>
                    <a:lstStyle/>
                    <a:p>
                      <a:pPr algn="l" fontAlgn="b"/>
                      <a:r>
                        <a:rPr lang="es-CO" sz="1100" b="0" i="0" u="none" strike="noStrike">
                          <a:solidFill>
                            <a:srgbClr val="000000"/>
                          </a:solidFill>
                          <a:effectLst/>
                          <a:latin typeface="Calibri" panose="020F0502020204030204" pitchFamily="34" charset="0"/>
                        </a:rPr>
                        <a:t>ATENCIÓN PREFERENCIAL POR CONDICIÓN ESPECIAL (EMBARAZO, DISCAPACIDAD, ETC)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9817">
                <a:tc>
                  <a:txBody>
                    <a:bodyPr/>
                    <a:lstStyle/>
                    <a:p>
                      <a:pPr algn="l" fontAlgn="b"/>
                      <a:r>
                        <a:rPr lang="es-CO" sz="1100" b="0" i="0" u="none" strike="noStrike" dirty="0">
                          <a:solidFill>
                            <a:srgbClr val="000000"/>
                          </a:solidFill>
                          <a:effectLst/>
                          <a:latin typeface="Calibri" panose="020F0502020204030204" pitchFamily="34" charset="0"/>
                        </a:rPr>
                        <a:t>NO HACER REPARACIONES LOCATIVAS EN PRESENCIA DE USUARIOS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7618969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429889"/>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940878" y="2800190"/>
            <a:ext cx="5124123"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INFORME PQRS</a:t>
            </a:r>
          </a:p>
          <a:p>
            <a:r>
              <a:rPr lang="es-CO" sz="3600" dirty="0">
                <a:solidFill>
                  <a:schemeClr val="tx1"/>
                </a:solidFill>
              </a:rPr>
              <a:t>octubre – diciembre 2019</a:t>
            </a:r>
          </a:p>
        </p:txBody>
      </p:sp>
      <p:sp>
        <p:nvSpPr>
          <p:cNvPr id="145" name="Conector recto 9"/>
          <p:cNvSpPr/>
          <p:nvPr/>
        </p:nvSpPr>
        <p:spPr>
          <a:xfrm>
            <a:off x="7113777" y="4706272"/>
            <a:ext cx="4778324" cy="1"/>
          </a:xfrm>
          <a:prstGeom prst="line">
            <a:avLst/>
          </a:prstGeom>
          <a:ln w="19050">
            <a:solidFill>
              <a:srgbClr val="00E0F0"/>
            </a:solidFill>
            <a:miter/>
          </a:ln>
        </p:spPr>
        <p:txBody>
          <a:bodyPr lIns="45719" rIns="45719"/>
          <a:lstStyle/>
          <a:p>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163287"/>
            <a:ext cx="6460070" cy="6330646"/>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CANALES DE INGRESO</a:t>
            </a:r>
            <a:endParaRPr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36312"/>
            <a:ext cx="118159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Tiempo promedio de respuesta  por modalidad de solicitud</a:t>
            </a:r>
            <a:endParaRPr dirty="0"/>
          </a:p>
        </p:txBody>
      </p:sp>
      <p:sp>
        <p:nvSpPr>
          <p:cNvPr id="3" name="Rectángulo 2"/>
          <p:cNvSpPr/>
          <p:nvPr/>
        </p:nvSpPr>
        <p:spPr>
          <a:xfrm>
            <a:off x="6249327" y="2377824"/>
            <a:ext cx="5447490" cy="3416320"/>
          </a:xfrm>
          <a:prstGeom prst="rect">
            <a:avLst/>
          </a:prstGeom>
        </p:spPr>
        <p:txBody>
          <a:bodyPr wrap="square">
            <a:spAutoFit/>
          </a:bodyPr>
          <a:lstStyle/>
          <a:p>
            <a:pPr algn="just"/>
            <a:r>
              <a:rPr lang="es-CO" sz="2400" dirty="0">
                <a:solidFill>
                  <a:schemeClr val="tx1"/>
                </a:solidFill>
              </a:rPr>
              <a:t>Para </a:t>
            </a:r>
            <a:r>
              <a:rPr lang="es-ES" sz="2400" dirty="0">
                <a:solidFill>
                  <a:schemeClr val="tx1"/>
                </a:solidFill>
              </a:rPr>
              <a:t>el </a:t>
            </a:r>
            <a:r>
              <a:rPr lang="es-CO" sz="2400" dirty="0">
                <a:solidFill>
                  <a:schemeClr val="tx1"/>
                </a:solidFill>
              </a:rPr>
              <a:t>período comprendido del 01 de octubre al 31 de diciembre de 2019,</a:t>
            </a:r>
            <a:r>
              <a:rPr lang="es-ES" sz="2400" dirty="0">
                <a:solidFill>
                  <a:schemeClr val="tx1"/>
                </a:solidFill>
              </a:rPr>
              <a:t> </a:t>
            </a:r>
            <a:r>
              <a:rPr lang="es-CO" sz="2400" dirty="0">
                <a:solidFill>
                  <a:schemeClr val="tx1"/>
                </a:solidFill>
              </a:rPr>
              <a:t>se concluye que las Peticiones, Quejas y Reclamos son atendidos en un término no mayor a 4 días cumpliendo de esta manera los tiempos promedio de respuesta establecidos en la Ley 1755 de 2015.</a:t>
            </a:r>
          </a:p>
          <a:p>
            <a:r>
              <a:rPr lang="es-CO" sz="2400" b="1" dirty="0"/>
              <a:t> </a:t>
            </a:r>
            <a:endParaRPr lang="es-CO" sz="2400" dirty="0"/>
          </a:p>
        </p:txBody>
      </p:sp>
      <p:graphicFrame>
        <p:nvGraphicFramePr>
          <p:cNvPr id="5" name="Tabla 4"/>
          <p:cNvGraphicFramePr>
            <a:graphicFrameLocks noGrp="1"/>
          </p:cNvGraphicFramePr>
          <p:nvPr>
            <p:extLst>
              <p:ext uri="{D42A27DB-BD31-4B8C-83A1-F6EECF244321}">
                <p14:modId xmlns:p14="http://schemas.microsoft.com/office/powerpoint/2010/main" val="1969845232"/>
              </p:ext>
            </p:extLst>
          </p:nvPr>
        </p:nvGraphicFramePr>
        <p:xfrm>
          <a:off x="865414" y="2503717"/>
          <a:ext cx="5105399" cy="3004453"/>
        </p:xfrm>
        <a:graphic>
          <a:graphicData uri="http://schemas.openxmlformats.org/drawingml/2006/table">
            <a:tbl>
              <a:tblPr/>
              <a:tblGrid>
                <a:gridCol w="1319979">
                  <a:extLst>
                    <a:ext uri="{9D8B030D-6E8A-4147-A177-3AD203B41FA5}">
                      <a16:colId xmlns:a16="http://schemas.microsoft.com/office/drawing/2014/main" val="20000"/>
                    </a:ext>
                  </a:extLst>
                </a:gridCol>
                <a:gridCol w="1361228">
                  <a:extLst>
                    <a:ext uri="{9D8B030D-6E8A-4147-A177-3AD203B41FA5}">
                      <a16:colId xmlns:a16="http://schemas.microsoft.com/office/drawing/2014/main" val="20001"/>
                    </a:ext>
                  </a:extLst>
                </a:gridCol>
                <a:gridCol w="1319979">
                  <a:extLst>
                    <a:ext uri="{9D8B030D-6E8A-4147-A177-3AD203B41FA5}">
                      <a16:colId xmlns:a16="http://schemas.microsoft.com/office/drawing/2014/main" val="20002"/>
                    </a:ext>
                  </a:extLst>
                </a:gridCol>
                <a:gridCol w="1104213">
                  <a:extLst>
                    <a:ext uri="{9D8B030D-6E8A-4147-A177-3AD203B41FA5}">
                      <a16:colId xmlns:a16="http://schemas.microsoft.com/office/drawing/2014/main" val="20003"/>
                    </a:ext>
                  </a:extLst>
                </a:gridCol>
              </a:tblGrid>
              <a:tr h="1365661">
                <a:tc>
                  <a:txBody>
                    <a:bodyPr/>
                    <a:lstStyle/>
                    <a:p>
                      <a:pPr algn="ctr" fontAlgn="ctr"/>
                      <a:r>
                        <a:rPr lang="es-CO" sz="1100" b="1" i="0" u="none" strike="noStrike" dirty="0">
                          <a:solidFill>
                            <a:srgbClr val="FFFFFF"/>
                          </a:solidFill>
                          <a:effectLst/>
                          <a:latin typeface="Calibri" panose="020F0502020204030204" pitchFamily="34" charset="0"/>
                        </a:rPr>
                        <a:t>TIPO DE SOLICITUD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TÉRMINO DE VENCIMIENTO</a:t>
                      </a:r>
                      <a:br>
                        <a:rPr lang="es-CO" sz="1100" b="1" i="0" u="none" strike="noStrike">
                          <a:solidFill>
                            <a:srgbClr val="FFFFFF"/>
                          </a:solidFill>
                          <a:effectLst/>
                          <a:latin typeface="Calibri" panose="020F0502020204030204" pitchFamily="34" charset="0"/>
                        </a:rPr>
                      </a:br>
                      <a:r>
                        <a:rPr lang="es-CO" sz="1100" b="1" i="0" u="none" strike="noStrike">
                          <a:solidFill>
                            <a:srgbClr val="FFFFFF"/>
                          </a:solidFill>
                          <a:effectLst/>
                          <a:latin typeface="Calibri" panose="020F0502020204030204" pitchFamily="34" charset="0"/>
                        </a:rPr>
                        <a:t> (DÍAS)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CANTIDAD DE </a:t>
                      </a:r>
                      <a:r>
                        <a:rPr lang="es-CO" sz="1100" b="1" i="0" u="none" strike="noStrike" dirty="0" err="1">
                          <a:solidFill>
                            <a:srgbClr val="FFFFFF"/>
                          </a:solidFill>
                          <a:effectLst/>
                          <a:latin typeface="Calibri" panose="020F0502020204030204" pitchFamily="34" charset="0"/>
                        </a:rPr>
                        <a:t>PQRS</a:t>
                      </a:r>
                      <a:r>
                        <a:rPr lang="es-CO" sz="1100" b="1" i="0" u="none" strike="noStrike" dirty="0">
                          <a:solidFill>
                            <a:srgbClr val="FFFFFF"/>
                          </a:solidFill>
                          <a:effectLst/>
                          <a:latin typeface="Calibri" panose="020F0502020204030204" pitchFamily="34" charset="0"/>
                        </a:rPr>
                        <a:t> RECIBIDAS </a:t>
                      </a:r>
                      <a:r>
                        <a:rPr lang="es-CO" sz="1100" b="1" i="0" u="none" strike="noStrike" dirty="0" err="1">
                          <a:solidFill>
                            <a:srgbClr val="FFFFFF"/>
                          </a:solidFill>
                          <a:effectLst/>
                          <a:latin typeface="Calibri" panose="020F0502020204030204" pitchFamily="34" charset="0"/>
                        </a:rPr>
                        <a:t>TRIM</a:t>
                      </a:r>
                      <a:r>
                        <a:rPr lang="es-CO" sz="1100" b="1" i="0" u="none" strike="noStrike" dirty="0">
                          <a:solidFill>
                            <a:srgbClr val="FFFFFF"/>
                          </a:solidFill>
                          <a:effectLst/>
                          <a:latin typeface="Calibri" panose="020F0502020204030204" pitchFamily="34" charset="0"/>
                        </a:rPr>
                        <a:t> IV, CLASIFICADAS POR TÉRMINO DE VENCIMIENTO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PROMEDIO DE DÍAS TOMADOS PARA RESPONDER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273132">
                <a:tc rowSpan="4">
                  <a:txBody>
                    <a:bodyPr/>
                    <a:lstStyle/>
                    <a:p>
                      <a:pPr algn="ctr" fontAlgn="ctr"/>
                      <a:r>
                        <a:rPr lang="es-CO" sz="1100" b="0" i="0" u="none" strike="noStrike" dirty="0">
                          <a:solidFill>
                            <a:srgbClr val="000000"/>
                          </a:solidFill>
                          <a:effectLst/>
                          <a:latin typeface="Calibri" panose="020F0502020204030204" pitchFamily="34" charset="0"/>
                        </a:rPr>
                        <a:t>Petición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9974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73132">
                <a:tc vMerge="1">
                  <a:txBody>
                    <a:bodyPr/>
                    <a:lstStyle/>
                    <a:p>
                      <a:endParaRPr lang="es-CO"/>
                    </a:p>
                  </a:txBody>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2866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73132">
                <a:tc vMerge="1">
                  <a:txBody>
                    <a:bodyPr/>
                    <a:lstStyle/>
                    <a:p>
                      <a:endParaRPr lang="es-CO"/>
                    </a:p>
                  </a:txBody>
                  <a:tcPr/>
                </a:tc>
                <a:tc>
                  <a:txBody>
                    <a:bodyPr/>
                    <a:lstStyle/>
                    <a:p>
                      <a:pPr algn="ctr" fontAlgn="b"/>
                      <a:r>
                        <a:rPr lang="es-CO" sz="11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a:solidFill>
                            <a:srgbClr val="000000"/>
                          </a:solidFill>
                          <a:effectLst/>
                          <a:latin typeface="Calibri" panose="020F0502020204030204" pitchFamily="34" charset="0"/>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273132">
                <a:tc vMerge="1">
                  <a:txBody>
                    <a:bodyPr/>
                    <a:lstStyle/>
                    <a:p>
                      <a:endParaRPr lang="es-CO"/>
                    </a:p>
                  </a:txBody>
                  <a:tcPr/>
                </a:tc>
                <a:tc>
                  <a:txBody>
                    <a:bodyPr/>
                    <a:lstStyle/>
                    <a:p>
                      <a:pPr algn="ctr" fontAlgn="b"/>
                      <a:r>
                        <a:rPr lang="es-CO" sz="11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a:solidFill>
                            <a:srgbClr val="000000"/>
                          </a:solidFill>
                          <a:effectLst/>
                          <a:latin typeface="Calibri" panose="020F050202020403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0" i="0" u="none" strike="noStrike" dirty="0">
                          <a:solidFill>
                            <a:srgbClr val="000000"/>
                          </a:solidFill>
                          <a:effectLst/>
                          <a:latin typeface="Calibri" panose="020F050202020403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273132">
                <a:tc>
                  <a:txBody>
                    <a:bodyPr/>
                    <a:lstStyle/>
                    <a:p>
                      <a:pPr algn="ctr" fontAlgn="b"/>
                      <a:r>
                        <a:rPr lang="es-CO" sz="1100" b="0" i="0" u="none" strike="noStrike">
                          <a:solidFill>
                            <a:srgbClr val="000000"/>
                          </a:solidFill>
                          <a:effectLst/>
                          <a:latin typeface="Calibri" panose="020F0502020204030204" pitchFamily="34" charset="0"/>
                        </a:rPr>
                        <a:t>Queja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FF"/>
                    </a:solidFill>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FF"/>
                    </a:solidFill>
                  </a:tcPr>
                </a:tc>
                <a:tc>
                  <a:txBody>
                    <a:bodyPr/>
                    <a:lstStyle/>
                    <a:p>
                      <a:pPr algn="ctr" fontAlgn="b"/>
                      <a:r>
                        <a:rPr lang="es-CO" sz="1100" b="0" i="0" u="none" strike="noStrike">
                          <a:solidFill>
                            <a:srgbClr val="000000"/>
                          </a:solidFill>
                          <a:effectLst/>
                          <a:latin typeface="Calibri" panose="020F0502020204030204" pitchFamily="34" charset="0"/>
                        </a:rPr>
                        <a:t>653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FF"/>
                    </a:solidFill>
                  </a:tcPr>
                </a:tc>
                <a:tc>
                  <a:txBody>
                    <a:bodyPr/>
                    <a:lstStyle/>
                    <a:p>
                      <a:pPr algn="ctr" fontAlgn="b"/>
                      <a:r>
                        <a:rPr lang="es-CO" sz="1100" b="0" i="0" u="none" strike="noStrike" dirty="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1FF"/>
                    </a:solidFill>
                  </a:tcPr>
                </a:tc>
                <a:extLst>
                  <a:ext uri="{0D108BD9-81ED-4DB2-BD59-A6C34878D82A}">
                    <a16:rowId xmlns:a16="http://schemas.microsoft.com/office/drawing/2014/main" val="10005"/>
                  </a:ext>
                </a:extLst>
              </a:tr>
              <a:tr h="273132">
                <a:tc>
                  <a:txBody>
                    <a:bodyPr/>
                    <a:lstStyle/>
                    <a:p>
                      <a:pPr algn="ctr" fontAlgn="b"/>
                      <a:r>
                        <a:rPr lang="es-CO" sz="1100" b="0" i="0" u="none" strike="noStrike">
                          <a:solidFill>
                            <a:srgbClr val="000000"/>
                          </a:solidFill>
                          <a:effectLst/>
                          <a:latin typeface="Calibri" panose="020F0502020204030204" pitchFamily="34" charset="0"/>
                        </a:rPr>
                        <a:t>Reclamo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0" i="0" u="none" strike="noStrike">
                          <a:solidFill>
                            <a:srgbClr val="000000"/>
                          </a:solidFill>
                          <a:effectLst/>
                          <a:latin typeface="Calibri" panose="020F0502020204030204" pitchFamily="34" charset="0"/>
                        </a:rPr>
                        <a:t>410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0" i="0" u="none" strike="noStrike" dirty="0">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079668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206829"/>
            <a:ext cx="6460070" cy="6287103"/>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ACCESO A LA INFORMACIÓN PÚBLICA</a:t>
            </a:r>
            <a:endParaRPr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73975961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69209" y="368969"/>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Acceso a la Información Pública</a:t>
            </a:r>
            <a:endParaRPr dirty="0"/>
          </a:p>
        </p:txBody>
      </p:sp>
      <p:sp>
        <p:nvSpPr>
          <p:cNvPr id="3" name="Rectángulo 2"/>
          <p:cNvSpPr/>
          <p:nvPr/>
        </p:nvSpPr>
        <p:spPr>
          <a:xfrm>
            <a:off x="6302827" y="2842153"/>
            <a:ext cx="5551715" cy="2862322"/>
          </a:xfrm>
          <a:prstGeom prst="rect">
            <a:avLst/>
          </a:prstGeom>
        </p:spPr>
        <p:txBody>
          <a:bodyPr wrap="square">
            <a:spAutoFit/>
          </a:bodyPr>
          <a:lstStyle/>
          <a:p>
            <a:pPr algn="just"/>
            <a:r>
              <a:rPr lang="es-CO" dirty="0">
                <a:solidFill>
                  <a:schemeClr val="tx1"/>
                </a:solidFill>
              </a:rPr>
              <a:t>De conformidad a  lo establecido en la Ley 1712 de 2014, en los meses de octubre a diciembre de 2019 se negó el acceso a la información por tener carácter de reserva legal a un  total de 293 peticiones.</a:t>
            </a:r>
          </a:p>
          <a:p>
            <a:pPr algn="just"/>
            <a:endParaRPr lang="es-CO" dirty="0">
              <a:solidFill>
                <a:schemeClr val="tx1"/>
              </a:solidFill>
            </a:endParaRPr>
          </a:p>
          <a:p>
            <a:pPr algn="just"/>
            <a:endParaRPr lang="es-CO" dirty="0">
              <a:solidFill>
                <a:schemeClr val="tx1"/>
              </a:solidFill>
            </a:endParaRPr>
          </a:p>
          <a:p>
            <a:pPr algn="just"/>
            <a:r>
              <a:rPr lang="es-CO" dirty="0">
                <a:solidFill>
                  <a:schemeClr val="tx1"/>
                </a:solidFill>
              </a:rPr>
              <a:t>Respecto a las solicitudes sobre las cuales la Fiscalía General de la Nación no tiene competencia, se evidenció que durante este periodo, se realizó traslado a otras Instituciones de 224 solicitudes.</a:t>
            </a:r>
          </a:p>
        </p:txBody>
      </p:sp>
      <p:graphicFrame>
        <p:nvGraphicFramePr>
          <p:cNvPr id="2" name="Tabla 1"/>
          <p:cNvGraphicFramePr>
            <a:graphicFrameLocks noGrp="1"/>
          </p:cNvGraphicFramePr>
          <p:nvPr>
            <p:extLst>
              <p:ext uri="{D42A27DB-BD31-4B8C-83A1-F6EECF244321}">
                <p14:modId xmlns:p14="http://schemas.microsoft.com/office/powerpoint/2010/main" val="1921786066"/>
              </p:ext>
            </p:extLst>
          </p:nvPr>
        </p:nvGraphicFramePr>
        <p:xfrm>
          <a:off x="653144" y="4386943"/>
          <a:ext cx="5301343" cy="1208674"/>
        </p:xfrm>
        <a:graphic>
          <a:graphicData uri="http://schemas.openxmlformats.org/drawingml/2006/table">
            <a:tbl>
              <a:tblPr/>
              <a:tblGrid>
                <a:gridCol w="1387168">
                  <a:extLst>
                    <a:ext uri="{9D8B030D-6E8A-4147-A177-3AD203B41FA5}">
                      <a16:colId xmlns:a16="http://schemas.microsoft.com/office/drawing/2014/main" val="20000"/>
                    </a:ext>
                  </a:extLst>
                </a:gridCol>
                <a:gridCol w="1214517">
                  <a:extLst>
                    <a:ext uri="{9D8B030D-6E8A-4147-A177-3AD203B41FA5}">
                      <a16:colId xmlns:a16="http://schemas.microsoft.com/office/drawing/2014/main" val="20001"/>
                    </a:ext>
                  </a:extLst>
                </a:gridCol>
                <a:gridCol w="1023257">
                  <a:extLst>
                    <a:ext uri="{9D8B030D-6E8A-4147-A177-3AD203B41FA5}">
                      <a16:colId xmlns:a16="http://schemas.microsoft.com/office/drawing/2014/main" val="20002"/>
                    </a:ext>
                  </a:extLst>
                </a:gridCol>
                <a:gridCol w="912922">
                  <a:extLst>
                    <a:ext uri="{9D8B030D-6E8A-4147-A177-3AD203B41FA5}">
                      <a16:colId xmlns:a16="http://schemas.microsoft.com/office/drawing/2014/main" val="20003"/>
                    </a:ext>
                  </a:extLst>
                </a:gridCol>
                <a:gridCol w="763479">
                  <a:extLst>
                    <a:ext uri="{9D8B030D-6E8A-4147-A177-3AD203B41FA5}">
                      <a16:colId xmlns:a16="http://schemas.microsoft.com/office/drawing/2014/main" val="20004"/>
                    </a:ext>
                  </a:extLst>
                </a:gridCol>
              </a:tblGrid>
              <a:tr h="418417">
                <a:tc gridSpan="5">
                  <a:txBody>
                    <a:bodyPr/>
                    <a:lstStyle/>
                    <a:p>
                      <a:pPr algn="ctr" fontAlgn="ctr"/>
                      <a:r>
                        <a:rPr lang="es-CO" sz="1100" b="1" i="0" u="none" strike="noStrike" dirty="0">
                          <a:solidFill>
                            <a:srgbClr val="FFFFFF"/>
                          </a:solidFill>
                          <a:effectLst/>
                          <a:latin typeface="Calibri" panose="020F0502020204030204" pitchFamily="34" charset="0"/>
                        </a:rPr>
                        <a:t>TOTAL SOLICITUDES REMITIDAS A OTRAS ENTIDADES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63419">
                <a:tc>
                  <a:txBody>
                    <a:bodyPr/>
                    <a:lstStyle/>
                    <a:p>
                      <a:pPr algn="ctr" fontAlgn="ctr"/>
                      <a:r>
                        <a:rPr lang="es-CO" sz="1100" b="1" i="0" u="none" strike="noStrike" dirty="0">
                          <a:solidFill>
                            <a:srgbClr val="FFFFFF"/>
                          </a:solidFill>
                          <a:effectLst/>
                          <a:latin typeface="Calibri" panose="020F0502020204030204" pitchFamily="34" charset="0"/>
                        </a:rPr>
                        <a:t>SEDE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dirty="0">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1"/>
                  </a:ext>
                </a:extLst>
              </a:tr>
              <a:tr h="263419">
                <a:tc>
                  <a:txBody>
                    <a:bodyPr/>
                    <a:lstStyle/>
                    <a:p>
                      <a:pPr algn="l" fontAlgn="b"/>
                      <a:r>
                        <a:rPr lang="es-CO" sz="1100" b="0" i="0" u="none" strike="noStrike">
                          <a:solidFill>
                            <a:srgbClr val="000000"/>
                          </a:solidFill>
                          <a:effectLst/>
                          <a:latin typeface="Calibri" panose="020F0502020204030204" pitchFamily="34" charset="0"/>
                        </a:rPr>
                        <a:t>NIVEL CENTRAL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a:solidFill>
                            <a:srgbClr val="000000"/>
                          </a:solidFill>
                          <a:effectLst/>
                          <a:latin typeface="Calibri" panose="020F050202020403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2"/>
                  </a:ext>
                </a:extLst>
              </a:tr>
              <a:tr h="263419">
                <a:tc>
                  <a:txBody>
                    <a:bodyPr/>
                    <a:lstStyle/>
                    <a:p>
                      <a:pPr algn="l" fontAlgn="b"/>
                      <a:r>
                        <a:rPr lang="es-CO" sz="1100" b="0" i="0" u="none" strike="noStrike">
                          <a:solidFill>
                            <a:srgbClr val="000000"/>
                          </a:solidFill>
                          <a:effectLst/>
                          <a:latin typeface="Calibri" panose="020F0502020204030204" pitchFamily="34" charset="0"/>
                        </a:rPr>
                        <a:t>SECCIONAL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dirty="0">
                          <a:solidFill>
                            <a:srgbClr val="000000"/>
                          </a:solidFill>
                          <a:effectLst/>
                          <a:latin typeface="Calibri" panose="020F0502020204030204" pitchFamily="34" charset="0"/>
                        </a:rPr>
                        <a:t>143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197327128"/>
              </p:ext>
            </p:extLst>
          </p:nvPr>
        </p:nvGraphicFramePr>
        <p:xfrm>
          <a:off x="674915" y="2579913"/>
          <a:ext cx="5268685" cy="1338943"/>
        </p:xfrm>
        <a:graphic>
          <a:graphicData uri="http://schemas.openxmlformats.org/drawingml/2006/table">
            <a:tbl>
              <a:tblPr/>
              <a:tblGrid>
                <a:gridCol w="1374917">
                  <a:extLst>
                    <a:ext uri="{9D8B030D-6E8A-4147-A177-3AD203B41FA5}">
                      <a16:colId xmlns:a16="http://schemas.microsoft.com/office/drawing/2014/main" val="20000"/>
                    </a:ext>
                  </a:extLst>
                </a:gridCol>
                <a:gridCol w="1176930">
                  <a:extLst>
                    <a:ext uri="{9D8B030D-6E8A-4147-A177-3AD203B41FA5}">
                      <a16:colId xmlns:a16="http://schemas.microsoft.com/office/drawing/2014/main" val="20001"/>
                    </a:ext>
                  </a:extLst>
                </a:gridCol>
                <a:gridCol w="989940">
                  <a:extLst>
                    <a:ext uri="{9D8B030D-6E8A-4147-A177-3AD203B41FA5}">
                      <a16:colId xmlns:a16="http://schemas.microsoft.com/office/drawing/2014/main" val="20002"/>
                    </a:ext>
                  </a:extLst>
                </a:gridCol>
                <a:gridCol w="824951">
                  <a:extLst>
                    <a:ext uri="{9D8B030D-6E8A-4147-A177-3AD203B41FA5}">
                      <a16:colId xmlns:a16="http://schemas.microsoft.com/office/drawing/2014/main" val="20003"/>
                    </a:ext>
                  </a:extLst>
                </a:gridCol>
                <a:gridCol w="901947">
                  <a:extLst>
                    <a:ext uri="{9D8B030D-6E8A-4147-A177-3AD203B41FA5}">
                      <a16:colId xmlns:a16="http://schemas.microsoft.com/office/drawing/2014/main" val="20004"/>
                    </a:ext>
                  </a:extLst>
                </a:gridCol>
              </a:tblGrid>
              <a:tr h="424885">
                <a:tc gridSpan="5">
                  <a:txBody>
                    <a:bodyPr/>
                    <a:lstStyle/>
                    <a:p>
                      <a:pPr algn="ctr" fontAlgn="ctr"/>
                      <a:r>
                        <a:rPr lang="es-CO" sz="1100" b="1" i="0" u="none" strike="noStrike" dirty="0">
                          <a:solidFill>
                            <a:srgbClr val="FFFFFF"/>
                          </a:solidFill>
                          <a:effectLst/>
                          <a:latin typeface="Calibri" panose="020F0502020204030204" pitchFamily="34" charset="0"/>
                        </a:rPr>
                        <a:t>CANTIDAD DE SOLICITUDES A LAS QUE SE LES NEGÓ INFORMACIÓN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04686">
                <a:tc>
                  <a:txBody>
                    <a:bodyPr/>
                    <a:lstStyle/>
                    <a:p>
                      <a:pPr algn="ctr" fontAlgn="ctr"/>
                      <a:r>
                        <a:rPr lang="es-CO" sz="1100" b="1" i="0" u="none" strike="noStrike">
                          <a:solidFill>
                            <a:srgbClr val="FFFFFF"/>
                          </a:solidFill>
                          <a:effectLst/>
                          <a:latin typeface="Calibri" panose="020F0502020204030204" pitchFamily="34" charset="0"/>
                        </a:rPr>
                        <a:t>SEDE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1"/>
                  </a:ext>
                </a:extLst>
              </a:tr>
              <a:tr h="304686">
                <a:tc>
                  <a:txBody>
                    <a:bodyPr/>
                    <a:lstStyle/>
                    <a:p>
                      <a:pPr algn="l" fontAlgn="b"/>
                      <a:r>
                        <a:rPr lang="es-CO" sz="1100" b="0" i="0" u="none" strike="noStrike">
                          <a:solidFill>
                            <a:srgbClr val="000000"/>
                          </a:solidFill>
                          <a:effectLst/>
                          <a:latin typeface="Calibri" panose="020F0502020204030204" pitchFamily="34" charset="0"/>
                        </a:rPr>
                        <a:t>NIVEL CENTRAL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2"/>
                  </a:ext>
                </a:extLst>
              </a:tr>
              <a:tr h="304686">
                <a:tc>
                  <a:txBody>
                    <a:bodyPr/>
                    <a:lstStyle/>
                    <a:p>
                      <a:pPr algn="l" fontAlgn="b"/>
                      <a:r>
                        <a:rPr lang="es-CO" sz="1100" b="0" i="0" u="none" strike="noStrike">
                          <a:solidFill>
                            <a:srgbClr val="000000"/>
                          </a:solidFill>
                          <a:effectLst/>
                          <a:latin typeface="Calibri" panose="020F0502020204030204" pitchFamily="34" charset="0"/>
                        </a:rPr>
                        <a:t>SECCIONAL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dirty="0">
                          <a:solidFill>
                            <a:srgbClr val="000000"/>
                          </a:solidFill>
                          <a:effectLst/>
                          <a:latin typeface="Calibri" panose="020F0502020204030204" pitchFamily="34" charset="0"/>
                        </a:rPr>
                        <a:t>239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902435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228601"/>
            <a:ext cx="6460070" cy="6265332"/>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PROYECCIÓN DE ACCIONES DE MEJORA</a:t>
            </a: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4286304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14781" y="325426"/>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Proyección de acciones de mejora</a:t>
            </a:r>
            <a:endParaRPr dirty="0"/>
          </a:p>
        </p:txBody>
      </p:sp>
      <p:sp>
        <p:nvSpPr>
          <p:cNvPr id="4" name="CuadroTexto 3"/>
          <p:cNvSpPr txBox="1"/>
          <p:nvPr/>
        </p:nvSpPr>
        <p:spPr>
          <a:xfrm>
            <a:off x="678919" y="1985900"/>
            <a:ext cx="10816395" cy="3046986"/>
          </a:xfrm>
          <a:prstGeom prst="rect">
            <a:avLst/>
          </a:prstGeom>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t">
            <a:spAutoFit/>
          </a:bodyPr>
          <a:lstStyle/>
          <a:p>
            <a:pPr algn="just"/>
            <a:r>
              <a:rPr lang="es-CO" sz="2400" dirty="0">
                <a:solidFill>
                  <a:schemeClr val="tx1"/>
                </a:solidFill>
              </a:rPr>
              <a:t>Se continuará realizando asesoría y orientación a las dependencias de Nivel Central y las Direcciones Seccionales, sobre los lineamientos para el tramite de PQRS:</a:t>
            </a:r>
          </a:p>
          <a:p>
            <a:pPr algn="just"/>
            <a:endParaRPr lang="es-CO" sz="2400" dirty="0">
              <a:solidFill>
                <a:schemeClr val="tx1"/>
              </a:solidFill>
            </a:endParaRPr>
          </a:p>
          <a:p>
            <a:pPr marL="342900" indent="-342900" algn="just">
              <a:buFont typeface="Wingdings" panose="05000000000000000000" pitchFamily="2" charset="2"/>
              <a:buChar char="§"/>
            </a:pPr>
            <a:r>
              <a:rPr lang="es-CO" sz="2400" dirty="0"/>
              <a:t>Cumplimiento de términos legales según tipo de solicitud.</a:t>
            </a:r>
          </a:p>
          <a:p>
            <a:pPr marL="342900" indent="-342900" algn="just">
              <a:buFont typeface="Wingdings" panose="05000000000000000000" pitchFamily="2" charset="2"/>
              <a:buChar char="§"/>
            </a:pPr>
            <a:r>
              <a:rPr lang="es-CO" sz="2400" dirty="0"/>
              <a:t>Tratamiento de situaciones especiales en la gestión de PQRS contempladas en la Ley, tales como peticiones reiterativas, incompletas, oscuras o irrespetuosas.</a:t>
            </a:r>
          </a:p>
          <a:p>
            <a:pPr marL="342900" indent="-342900" algn="just">
              <a:buFont typeface="Wingdings" panose="05000000000000000000" pitchFamily="2" charset="2"/>
              <a:buChar char="§"/>
            </a:pPr>
            <a:r>
              <a:rPr lang="es-CO" sz="2400" dirty="0"/>
              <a:t>Aplicabilidad de la Ley de Protección de Datos Personales.</a:t>
            </a:r>
          </a:p>
          <a:p>
            <a:pPr algn="just"/>
            <a:endParaRPr lang="es-CO" sz="2400" dirty="0">
              <a:solidFill>
                <a:schemeClr val="tx1"/>
              </a:solidFill>
            </a:endParaRPr>
          </a:p>
        </p:txBody>
      </p:sp>
    </p:spTree>
    <p:extLst>
      <p:ext uri="{BB962C8B-B14F-4D97-AF65-F5344CB8AC3E}">
        <p14:creationId xmlns:p14="http://schemas.microsoft.com/office/powerpoint/2010/main" val="2715973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1" y="356370"/>
            <a:ext cx="1038497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octubre – diciembre 2019</a:t>
            </a:r>
            <a:endParaRPr dirty="0"/>
          </a:p>
        </p:txBody>
      </p:sp>
      <p:sp>
        <p:nvSpPr>
          <p:cNvPr id="5" name="CuadroTexto 4"/>
          <p:cNvSpPr txBox="1"/>
          <p:nvPr/>
        </p:nvSpPr>
        <p:spPr>
          <a:xfrm>
            <a:off x="2906421" y="1724262"/>
            <a:ext cx="5389123"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s-CO" sz="2800" b="1" dirty="0"/>
              <a:t>INTRODUCCIÓN </a:t>
            </a:r>
          </a:p>
          <a:p>
            <a:pPr algn="ctr"/>
            <a:endParaRPr kumimoji="0" lang="es-CO" sz="2800" b="1" i="0" u="none" strike="noStrike" cap="none" spc="0" normalizeH="0" baseline="0" dirty="0">
              <a:ln>
                <a:noFill/>
              </a:ln>
              <a:solidFill>
                <a:srgbClr val="000000"/>
              </a:solidFill>
              <a:effectLst/>
              <a:uFillTx/>
              <a:sym typeface="Calibri"/>
            </a:endParaRPr>
          </a:p>
        </p:txBody>
      </p:sp>
      <p:sp>
        <p:nvSpPr>
          <p:cNvPr id="15" name="CuadroTexto 14"/>
          <p:cNvSpPr txBox="1"/>
          <p:nvPr/>
        </p:nvSpPr>
        <p:spPr>
          <a:xfrm>
            <a:off x="715382" y="2678367"/>
            <a:ext cx="1092628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sz="2400" dirty="0"/>
              <a:t>La Fiscalía General de la Nación, presenta el informe consolidado de las Peticiones, Quejas, Reclamos y Sugerencias, recibidas y atendidas por las Dependencias del Nivel Central y las Direcciones Seccionales, correspondientes al período comprendido entre el 01 de octubre al 31 de diciembre de 2019, a través de los diferentes canales de recepción dispuestos para tal fin. </a:t>
            </a:r>
          </a:p>
          <a:p>
            <a:pPr algn="just"/>
            <a:r>
              <a:rPr lang="es-ES" sz="2400" dirty="0"/>
              <a:t> </a:t>
            </a:r>
            <a:endParaRPr lang="es-CO" sz="2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CuadroTexto 2"/>
          <p:cNvSpPr txBox="1"/>
          <p:nvPr/>
        </p:nvSpPr>
        <p:spPr>
          <a:xfrm>
            <a:off x="0" y="352439"/>
            <a:ext cx="9982200"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III trimestre 2019 Vs. IV trimestre 2019  </a:t>
            </a:r>
          </a:p>
        </p:txBody>
      </p:sp>
      <p:graphicFrame>
        <p:nvGraphicFramePr>
          <p:cNvPr id="10" name="Gráfico 9">
            <a:extLst>
              <a:ext uri="{FF2B5EF4-FFF2-40B4-BE49-F238E27FC236}">
                <a16:creationId xmlns:a16="http://schemas.microsoft.com/office/drawing/2014/main" id="{00000000-0008-0000-0500-000008000000}"/>
              </a:ext>
            </a:extLst>
          </p:cNvPr>
          <p:cNvGraphicFramePr>
            <a:graphicFrameLocks/>
          </p:cNvGraphicFramePr>
          <p:nvPr>
            <p:extLst>
              <p:ext uri="{D42A27DB-BD31-4B8C-83A1-F6EECF244321}">
                <p14:modId xmlns:p14="http://schemas.microsoft.com/office/powerpoint/2010/main" val="1351342492"/>
              </p:ext>
            </p:extLst>
          </p:nvPr>
        </p:nvGraphicFramePr>
        <p:xfrm>
          <a:off x="5671684" y="1692160"/>
          <a:ext cx="6276974" cy="39671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861670154"/>
              </p:ext>
            </p:extLst>
          </p:nvPr>
        </p:nvGraphicFramePr>
        <p:xfrm>
          <a:off x="130629" y="1692160"/>
          <a:ext cx="5382872" cy="2481944"/>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11"/>
          <p:cNvSpPr txBox="1"/>
          <p:nvPr/>
        </p:nvSpPr>
        <p:spPr>
          <a:xfrm>
            <a:off x="130629" y="4353898"/>
            <a:ext cx="5382872"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ES" dirty="0"/>
              <a:t>La cantidad de derechos de petición, quejas, reclamos y sugerencias recibidos por la Fiscalía General de la Nación en el cuarto trimestre de 2019, disminuyó en un 26% respecto al tercer trimestre. Teniendo en cuenta que de 26.644 PQRS recibidas en el tercer trimestre, se pasó a recibir 19.730 en el cuarto trimestre; es decir, se recibieron 6.914 </a:t>
            </a:r>
            <a:r>
              <a:rPr lang="es-ES" dirty="0" err="1"/>
              <a:t>PQRS</a:t>
            </a:r>
            <a:r>
              <a:rPr lang="es-ES" dirty="0"/>
              <a:t> menos en comparación con el tercer trimestre del año.</a:t>
            </a:r>
            <a:endParaRPr lang="es-CO" dirty="0"/>
          </a:p>
        </p:txBody>
      </p:sp>
    </p:spTree>
    <p:extLst>
      <p:ext uri="{BB962C8B-B14F-4D97-AF65-F5344CB8AC3E}">
        <p14:creationId xmlns:p14="http://schemas.microsoft.com/office/powerpoint/2010/main" val="38041600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DERECHOS DE PETICIÓN</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0" y="398060"/>
            <a:ext cx="11957768"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ES" sz="2800" dirty="0"/>
              <a:t>Cantidad derechos de petición III trimestre </a:t>
            </a:r>
          </a:p>
          <a:p>
            <a:r>
              <a:rPr lang="es-ES" sz="2800" dirty="0"/>
              <a:t>vs IV trimestre 2019 </a:t>
            </a:r>
          </a:p>
        </p:txBody>
      </p:sp>
      <p:pic>
        <p:nvPicPr>
          <p:cNvPr id="5" name="Imagen 4"/>
          <p:cNvPicPr>
            <a:picLocks noChangeAspect="1"/>
          </p:cNvPicPr>
          <p:nvPr/>
        </p:nvPicPr>
        <p:blipFill>
          <a:blip r:embed="rId3"/>
          <a:stretch>
            <a:fillRect/>
          </a:stretch>
        </p:blipFill>
        <p:spPr>
          <a:xfrm>
            <a:off x="131687" y="1988458"/>
            <a:ext cx="5957847" cy="1830594"/>
          </a:xfrm>
          <a:prstGeom prst="rect">
            <a:avLst/>
          </a:prstGeom>
        </p:spPr>
      </p:pic>
      <p:graphicFrame>
        <p:nvGraphicFramePr>
          <p:cNvPr id="12" name="Gráfico 11">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442395053"/>
              </p:ext>
            </p:extLst>
          </p:nvPr>
        </p:nvGraphicFramePr>
        <p:xfrm>
          <a:off x="6255657" y="1611086"/>
          <a:ext cx="5702111" cy="5111617"/>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12"/>
          <p:cNvSpPr txBox="1"/>
          <p:nvPr/>
        </p:nvSpPr>
        <p:spPr>
          <a:xfrm>
            <a:off x="131687" y="4155180"/>
            <a:ext cx="587917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t>La cantidad de derechos de petición allegados en el cuarto trimestre de 2019 registró una reducción del de 21% respecto al tercer trimestre del año, representado en 5.371 peticiones menos.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860037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03895" y="314541"/>
            <a:ext cx="1183773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ES" dirty="0"/>
              <a:t>Cantidad derechos de petición IV trimestre 2019</a:t>
            </a:r>
          </a:p>
        </p:txBody>
      </p:sp>
      <p:sp>
        <p:nvSpPr>
          <p:cNvPr id="5" name="CuadroTexto 4"/>
          <p:cNvSpPr txBox="1"/>
          <p:nvPr/>
        </p:nvSpPr>
        <p:spPr>
          <a:xfrm>
            <a:off x="5718675" y="5016896"/>
            <a:ext cx="4254328" cy="64632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dirty="0"/>
              <a:t>Direcciones Seccionales que reportaron mayor número de peticiones </a:t>
            </a:r>
          </a:p>
        </p:txBody>
      </p:sp>
      <p:sp>
        <p:nvSpPr>
          <p:cNvPr id="6" name="CuadroTexto 5"/>
          <p:cNvSpPr txBox="1"/>
          <p:nvPr/>
        </p:nvSpPr>
        <p:spPr>
          <a:xfrm>
            <a:off x="179804" y="2304349"/>
            <a:ext cx="4092500" cy="64632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dirty="0"/>
              <a:t>Direcciones Nacionales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Flecha derecha 6"/>
          <p:cNvSpPr/>
          <p:nvPr/>
        </p:nvSpPr>
        <p:spPr>
          <a:xfrm>
            <a:off x="4272304" y="2562743"/>
            <a:ext cx="382823" cy="182122"/>
          </a:xfrm>
          <a:prstGeom prst="rightArrow">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sp>
        <p:nvSpPr>
          <p:cNvPr id="8" name="Flecha derecha 7"/>
          <p:cNvSpPr/>
          <p:nvPr/>
        </p:nvSpPr>
        <p:spPr>
          <a:xfrm rot="10800000">
            <a:off x="5312862" y="5223579"/>
            <a:ext cx="405813" cy="232964"/>
          </a:xfrm>
          <a:prstGeom prst="right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a:ln>
                <a:noFill/>
              </a:ln>
              <a:solidFill>
                <a:srgbClr val="000000"/>
              </a:solidFill>
              <a:effectLst/>
              <a:uFillTx/>
              <a:latin typeface="+mn-lt"/>
              <a:ea typeface="+mn-ea"/>
              <a:cs typeface="+mn-cs"/>
              <a:sym typeface="Calibri"/>
            </a:endParaRPr>
          </a:p>
        </p:txBody>
      </p:sp>
      <p:pic>
        <p:nvPicPr>
          <p:cNvPr id="3" name="Imagen 2">
            <a:extLst>
              <a:ext uri="{FF2B5EF4-FFF2-40B4-BE49-F238E27FC236}">
                <a16:creationId xmlns:a16="http://schemas.microsoft.com/office/drawing/2014/main" id="{D986A0AA-3D47-4405-B1F5-23F605DC9FA4}"/>
              </a:ext>
            </a:extLst>
          </p:cNvPr>
          <p:cNvPicPr>
            <a:picLocks noChangeAspect="1"/>
          </p:cNvPicPr>
          <p:nvPr/>
        </p:nvPicPr>
        <p:blipFill>
          <a:blip r:embed="rId3"/>
          <a:stretch>
            <a:fillRect/>
          </a:stretch>
        </p:blipFill>
        <p:spPr>
          <a:xfrm>
            <a:off x="4655127" y="1776090"/>
            <a:ext cx="7286502" cy="1930113"/>
          </a:xfrm>
          <a:prstGeom prst="rect">
            <a:avLst/>
          </a:prstGeom>
        </p:spPr>
      </p:pic>
      <p:pic>
        <p:nvPicPr>
          <p:cNvPr id="4" name="Imagen 3">
            <a:extLst>
              <a:ext uri="{FF2B5EF4-FFF2-40B4-BE49-F238E27FC236}">
                <a16:creationId xmlns:a16="http://schemas.microsoft.com/office/drawing/2014/main" id="{B62AC4B1-A521-4153-B41D-A2C77B4E3449}"/>
              </a:ext>
            </a:extLst>
          </p:cNvPr>
          <p:cNvPicPr>
            <a:picLocks noChangeAspect="1"/>
          </p:cNvPicPr>
          <p:nvPr/>
        </p:nvPicPr>
        <p:blipFill>
          <a:blip r:embed="rId4"/>
          <a:stretch>
            <a:fillRect/>
          </a:stretch>
        </p:blipFill>
        <p:spPr>
          <a:xfrm>
            <a:off x="179804" y="4071258"/>
            <a:ext cx="5133057" cy="2293916"/>
          </a:xfrm>
          <a:prstGeom prst="rect">
            <a:avLst/>
          </a:prstGeom>
        </p:spPr>
      </p:pic>
    </p:spTree>
    <p:extLst>
      <p:ext uri="{BB962C8B-B14F-4D97-AF65-F5344CB8AC3E}">
        <p14:creationId xmlns:p14="http://schemas.microsoft.com/office/powerpoint/2010/main" val="3868146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03895" y="314541"/>
            <a:ext cx="1183773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peticiones de octubre - diciembre 2019</a:t>
            </a:r>
          </a:p>
        </p:txBody>
      </p:sp>
      <p:sp>
        <p:nvSpPr>
          <p:cNvPr id="3" name="Rectángulo 2"/>
          <p:cNvSpPr/>
          <p:nvPr/>
        </p:nvSpPr>
        <p:spPr>
          <a:xfrm>
            <a:off x="1578428" y="5611778"/>
            <a:ext cx="8730343" cy="830997"/>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CO" sz="1600" dirty="0">
                <a:solidFill>
                  <a:schemeClr val="tx1"/>
                </a:solidFill>
              </a:rPr>
              <a:t>La Entidad recibió un mayor volumen de Peticiones por “Solicitud de información” con el 51%, seguido por  “Solicitud de certificación” con el  11%, “Copia de documentos” 8%, y “Prestación de un servicio” 6%.</a:t>
            </a:r>
          </a:p>
        </p:txBody>
      </p:sp>
      <p:graphicFrame>
        <p:nvGraphicFramePr>
          <p:cNvPr id="4" name="Tabla 3"/>
          <p:cNvGraphicFramePr>
            <a:graphicFrameLocks noGrp="1"/>
          </p:cNvGraphicFramePr>
          <p:nvPr>
            <p:extLst>
              <p:ext uri="{D42A27DB-BD31-4B8C-83A1-F6EECF244321}">
                <p14:modId xmlns:p14="http://schemas.microsoft.com/office/powerpoint/2010/main" val="946188566"/>
              </p:ext>
            </p:extLst>
          </p:nvPr>
        </p:nvGraphicFramePr>
        <p:xfrm>
          <a:off x="1578429" y="1872350"/>
          <a:ext cx="8730342" cy="3548736"/>
        </p:xfrm>
        <a:graphic>
          <a:graphicData uri="http://schemas.openxmlformats.org/drawingml/2006/table">
            <a:tbl>
              <a:tblPr/>
              <a:tblGrid>
                <a:gridCol w="4088075">
                  <a:extLst>
                    <a:ext uri="{9D8B030D-6E8A-4147-A177-3AD203B41FA5}">
                      <a16:colId xmlns:a16="http://schemas.microsoft.com/office/drawing/2014/main" val="20000"/>
                    </a:ext>
                  </a:extLst>
                </a:gridCol>
                <a:gridCol w="1698567">
                  <a:extLst>
                    <a:ext uri="{9D8B030D-6E8A-4147-A177-3AD203B41FA5}">
                      <a16:colId xmlns:a16="http://schemas.microsoft.com/office/drawing/2014/main" val="20001"/>
                    </a:ext>
                  </a:extLst>
                </a:gridCol>
                <a:gridCol w="896065">
                  <a:extLst>
                    <a:ext uri="{9D8B030D-6E8A-4147-A177-3AD203B41FA5}">
                      <a16:colId xmlns:a16="http://schemas.microsoft.com/office/drawing/2014/main" val="20002"/>
                    </a:ext>
                  </a:extLst>
                </a:gridCol>
                <a:gridCol w="809697">
                  <a:extLst>
                    <a:ext uri="{9D8B030D-6E8A-4147-A177-3AD203B41FA5}">
                      <a16:colId xmlns:a16="http://schemas.microsoft.com/office/drawing/2014/main" val="20003"/>
                    </a:ext>
                  </a:extLst>
                </a:gridCol>
                <a:gridCol w="1237938">
                  <a:extLst>
                    <a:ext uri="{9D8B030D-6E8A-4147-A177-3AD203B41FA5}">
                      <a16:colId xmlns:a16="http://schemas.microsoft.com/office/drawing/2014/main" val="20004"/>
                    </a:ext>
                  </a:extLst>
                </a:gridCol>
              </a:tblGrid>
              <a:tr h="221796">
                <a:tc>
                  <a:txBody>
                    <a:bodyPr/>
                    <a:lstStyle/>
                    <a:p>
                      <a:pPr algn="ctr" fontAlgn="ctr"/>
                      <a:r>
                        <a:rPr lang="es-CO" sz="1100" b="1" i="0" u="none" strike="noStrike" dirty="0">
                          <a:solidFill>
                            <a:srgbClr val="FFFFFF"/>
                          </a:solidFill>
                          <a:effectLst/>
                          <a:latin typeface="Calibri" panose="020F0502020204030204" pitchFamily="34" charset="0"/>
                        </a:rPr>
                        <a:t>MOTIVOS PETICIONES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OCTUBRE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NOVIEMBRE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DICIEMBRE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s-CO" sz="1100" b="1" i="0" u="none" strike="noStrike">
                          <a:solidFill>
                            <a:srgbClr val="FFFFFF"/>
                          </a:solidFill>
                          <a:effectLst/>
                          <a:latin typeface="Calibri" panose="020F0502020204030204" pitchFamily="34" charset="0"/>
                        </a:rPr>
                        <a:t>TOTAL TRIM IV</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0000"/>
                  </a:ext>
                </a:extLst>
              </a:tr>
              <a:tr h="221796">
                <a:tc>
                  <a:txBody>
                    <a:bodyPr/>
                    <a:lstStyle/>
                    <a:p>
                      <a:pPr algn="l" fontAlgn="b"/>
                      <a:r>
                        <a:rPr lang="es-CO" sz="1100" b="0" i="0" u="none" strike="noStrike">
                          <a:solidFill>
                            <a:srgbClr val="000000"/>
                          </a:solidFill>
                          <a:effectLst/>
                          <a:latin typeface="Calibri" panose="020F0502020204030204" pitchFamily="34" charset="0"/>
                        </a:rPr>
                        <a:t>SOLICITUD DE INFORMACIÓN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3880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3381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2817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10.078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796">
                <a:tc>
                  <a:txBody>
                    <a:bodyPr/>
                    <a:lstStyle/>
                    <a:p>
                      <a:pPr algn="l" fontAlgn="b"/>
                      <a:r>
                        <a:rPr lang="es-CO" sz="1100" b="0" i="0" u="none" strike="noStrike">
                          <a:solidFill>
                            <a:srgbClr val="000000"/>
                          </a:solidFill>
                          <a:effectLst/>
                          <a:latin typeface="Calibri" panose="020F0502020204030204" pitchFamily="34" charset="0"/>
                        </a:rPr>
                        <a:t>SOLICITUD DE CERTIFICACIÓN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683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2.116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796">
                <a:tc>
                  <a:txBody>
                    <a:bodyPr/>
                    <a:lstStyle/>
                    <a:p>
                      <a:pPr algn="l" fontAlgn="b"/>
                      <a:r>
                        <a:rPr lang="es-CO" sz="1100" b="0" i="0" u="none" strike="noStrike">
                          <a:solidFill>
                            <a:srgbClr val="000000"/>
                          </a:solidFill>
                          <a:effectLst/>
                          <a:latin typeface="Calibri" panose="020F0502020204030204" pitchFamily="34" charset="0"/>
                        </a:rPr>
                        <a:t>COPIA DE DOCUMENTOS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1.590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796">
                <a:tc>
                  <a:txBody>
                    <a:bodyPr/>
                    <a:lstStyle/>
                    <a:p>
                      <a:pPr algn="l" fontAlgn="b"/>
                      <a:r>
                        <a:rPr lang="es-CO" sz="1100" b="0" i="0" u="none" strike="noStrike">
                          <a:solidFill>
                            <a:srgbClr val="000000"/>
                          </a:solidFill>
                          <a:effectLst/>
                          <a:latin typeface="Calibri" panose="020F0502020204030204" pitchFamily="34" charset="0"/>
                        </a:rPr>
                        <a:t>PRESTACIÓN DE UN SERVICIO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796">
                <a:tc>
                  <a:txBody>
                    <a:bodyPr/>
                    <a:lstStyle/>
                    <a:p>
                      <a:pPr algn="l" fontAlgn="b"/>
                      <a:r>
                        <a:rPr lang="es-CO" sz="1100" b="0" i="0" u="none" strike="noStrike">
                          <a:solidFill>
                            <a:srgbClr val="000000"/>
                          </a:solidFill>
                          <a:effectLst/>
                          <a:latin typeface="Calibri" panose="020F0502020204030204" pitchFamily="34" charset="0"/>
                        </a:rPr>
                        <a:t>PETICIONES ENTRE AUTORIDADES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1.186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796">
                <a:tc>
                  <a:txBody>
                    <a:bodyPr/>
                    <a:lstStyle/>
                    <a:p>
                      <a:pPr algn="l" fontAlgn="b"/>
                      <a:r>
                        <a:rPr lang="es-CO" sz="1100" b="0" i="0" u="none" strike="noStrike">
                          <a:solidFill>
                            <a:srgbClr val="000000"/>
                          </a:solidFill>
                          <a:effectLst/>
                          <a:latin typeface="Calibri" panose="020F0502020204030204" pitchFamily="34" charset="0"/>
                        </a:rPr>
                        <a:t>OTRAS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796">
                <a:tc>
                  <a:txBody>
                    <a:bodyPr/>
                    <a:lstStyle/>
                    <a:p>
                      <a:pPr algn="l" fontAlgn="b"/>
                      <a:r>
                        <a:rPr lang="es-CO" sz="1100" b="0" i="0" u="none" strike="noStrike">
                          <a:solidFill>
                            <a:srgbClr val="000000"/>
                          </a:solidFill>
                          <a:effectLst/>
                          <a:latin typeface="Calibri" panose="020F0502020204030204" pitchFamily="34" charset="0"/>
                        </a:rPr>
                        <a:t>DENUNCIA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856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796">
                <a:tc>
                  <a:txBody>
                    <a:bodyPr/>
                    <a:lstStyle/>
                    <a:p>
                      <a:pPr algn="l" fontAlgn="b"/>
                      <a:r>
                        <a:rPr lang="es-CO" sz="1100" b="0" i="0" u="none" strike="noStrike">
                          <a:solidFill>
                            <a:srgbClr val="000000"/>
                          </a:solidFill>
                          <a:effectLst/>
                          <a:latin typeface="Calibri" panose="020F0502020204030204" pitchFamily="34" charset="0"/>
                        </a:rPr>
                        <a:t>INTERVENCIÓN DE UNA ENTIDAD O FUNCIONARIO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705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796">
                <a:tc>
                  <a:txBody>
                    <a:bodyPr/>
                    <a:lstStyle/>
                    <a:p>
                      <a:pPr algn="l" fontAlgn="b"/>
                      <a:r>
                        <a:rPr lang="es-CO" sz="1100" b="0" i="0" u="none" strike="noStrike">
                          <a:solidFill>
                            <a:srgbClr val="000000"/>
                          </a:solidFill>
                          <a:effectLst/>
                          <a:latin typeface="Calibri" panose="020F0502020204030204" pitchFamily="34" charset="0"/>
                        </a:rPr>
                        <a:t>RECONOCIMIENTO DE UN DERECHO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1796">
                <a:tc>
                  <a:txBody>
                    <a:bodyPr/>
                    <a:lstStyle/>
                    <a:p>
                      <a:pPr algn="l" fontAlgn="b"/>
                      <a:r>
                        <a:rPr lang="es-CO" sz="1100" b="0" i="0" u="none" strike="noStrike">
                          <a:solidFill>
                            <a:srgbClr val="000000"/>
                          </a:solidFill>
                          <a:effectLst/>
                          <a:latin typeface="Calibri" panose="020F0502020204030204" pitchFamily="34" charset="0"/>
                        </a:rPr>
                        <a:t>FORMULAR CONSULTA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1796">
                <a:tc>
                  <a:txBody>
                    <a:bodyPr/>
                    <a:lstStyle/>
                    <a:p>
                      <a:pPr algn="l" fontAlgn="b"/>
                      <a:r>
                        <a:rPr lang="es-CO" sz="1100" b="0" i="0" u="none" strike="noStrike">
                          <a:solidFill>
                            <a:srgbClr val="000000"/>
                          </a:solidFill>
                          <a:effectLst/>
                          <a:latin typeface="Calibri" panose="020F0502020204030204" pitchFamily="34" charset="0"/>
                        </a:rPr>
                        <a:t>INTERPONER RECURSOS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1796">
                <a:tc>
                  <a:txBody>
                    <a:bodyPr/>
                    <a:lstStyle/>
                    <a:p>
                      <a:pPr algn="l" fontAlgn="b"/>
                      <a:r>
                        <a:rPr lang="es-CO" sz="1100" b="0" i="0" u="none" strike="noStrike">
                          <a:solidFill>
                            <a:srgbClr val="000000"/>
                          </a:solidFill>
                          <a:effectLst/>
                          <a:latin typeface="Calibri" panose="020F0502020204030204" pitchFamily="34" charset="0"/>
                        </a:rPr>
                        <a:t>RESOLUCIÓN SITUACIÓN JURÍDICA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1796">
                <a:tc>
                  <a:txBody>
                    <a:bodyPr/>
                    <a:lstStyle/>
                    <a:p>
                      <a:pPr algn="l" fontAlgn="b"/>
                      <a:r>
                        <a:rPr lang="es-CO" sz="1100" b="0" i="0" u="none" strike="noStrike">
                          <a:solidFill>
                            <a:srgbClr val="000000"/>
                          </a:solidFill>
                          <a:effectLst/>
                          <a:latin typeface="Calibri" panose="020F0502020204030204" pitchFamily="34" charset="0"/>
                        </a:rPr>
                        <a:t>SOLICITUD SUSPENCIÓN DE INVESTIGACIÓN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1796">
                <a:tc>
                  <a:txBody>
                    <a:bodyPr/>
                    <a:lstStyle/>
                    <a:p>
                      <a:pPr algn="l" fontAlgn="b"/>
                      <a:r>
                        <a:rPr lang="es-CO" sz="1100" b="0" i="0" u="none" strike="noStrike">
                          <a:solidFill>
                            <a:srgbClr val="000000"/>
                          </a:solidFill>
                          <a:effectLst/>
                          <a:latin typeface="Calibri" panose="020F0502020204030204" pitchFamily="34" charset="0"/>
                        </a:rPr>
                        <a:t>INFORMES A CONGRESISTAS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21796">
                <a:tc>
                  <a:txBody>
                    <a:bodyPr/>
                    <a:lstStyle/>
                    <a:p>
                      <a:pPr algn="l" fontAlgn="b"/>
                      <a:r>
                        <a:rPr lang="es-CO" sz="1100" b="1" i="0" u="none" strike="noStrike">
                          <a:solidFill>
                            <a:srgbClr val="000000"/>
                          </a:solidFill>
                          <a:effectLst/>
                          <a:latin typeface="Calibri" panose="020F0502020204030204" pitchFamily="34" charset="0"/>
                        </a:rPr>
                        <a:t>TOTALES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7702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6.653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5.375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19.730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4636922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7000592" y="2459127"/>
            <a:ext cx="5124123"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QUEJAS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3869979482"/>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4623</TotalTime>
  <Words>1717</Words>
  <Application>Microsoft Office PowerPoint</Application>
  <PresentationFormat>Panorámica</PresentationFormat>
  <Paragraphs>581</Paragraphs>
  <Slides>25</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Aydee Lorena Galindo Orozco</dc:creator>
  <cp:lastModifiedBy>Karol Yohanna Bonilla Ramirez</cp:lastModifiedBy>
  <cp:revision>316</cp:revision>
  <dcterms:modified xsi:type="dcterms:W3CDTF">2020-02-13T18:58:47Z</dcterms:modified>
</cp:coreProperties>
</file>